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7" r:id="rId2"/>
    <p:sldId id="396" r:id="rId3"/>
    <p:sldId id="393" r:id="rId4"/>
    <p:sldId id="371" r:id="rId5"/>
    <p:sldId id="375" r:id="rId6"/>
    <p:sldId id="394" r:id="rId7"/>
    <p:sldId id="374" r:id="rId8"/>
    <p:sldId id="397" r:id="rId9"/>
    <p:sldId id="392" r:id="rId10"/>
    <p:sldId id="381" r:id="rId11"/>
    <p:sldId id="380" r:id="rId12"/>
    <p:sldId id="382" r:id="rId13"/>
    <p:sldId id="370" r:id="rId14"/>
    <p:sldId id="395" r:id="rId15"/>
    <p:sldId id="373" r:id="rId16"/>
    <p:sldId id="362" r:id="rId17"/>
    <p:sldId id="398" r:id="rId18"/>
  </p:sldIdLst>
  <p:sldSz cx="9144000" cy="6858000" type="screen4x3"/>
  <p:notesSz cx="6810375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006600"/>
    <a:srgbClr val="008000"/>
    <a:srgbClr val="ABEBFF"/>
    <a:srgbClr val="CCFF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1829" autoAdjust="0"/>
  </p:normalViewPr>
  <p:slideViewPr>
    <p:cSldViewPr>
      <p:cViewPr>
        <p:scale>
          <a:sx n="70" d="100"/>
          <a:sy n="70" d="100"/>
        </p:scale>
        <p:origin x="-14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348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B73BF-D6E3-4E52-BDDF-4AF687782D49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A6DCD04-7650-4BFE-856B-13AB3BEDC4B3}">
      <dgm:prSet phldrT="[Text]"/>
      <dgm:spPr>
        <a:xfrm>
          <a:off x="3164178" y="1316058"/>
          <a:ext cx="1444042" cy="1444042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Energetika</a:t>
          </a:r>
        </a:p>
      </dgm:t>
    </dgm:pt>
    <dgm:pt modelId="{FF75E763-ED24-46A7-AEA6-64326C5FC88D}" type="parTrans" cxnId="{C7F690BC-AD89-43C9-9BEB-C1A6E935009C}">
      <dgm:prSet/>
      <dgm:spPr/>
      <dgm:t>
        <a:bodyPr/>
        <a:lstStyle/>
        <a:p>
          <a:endParaRPr lang="cs-CZ"/>
        </a:p>
      </dgm:t>
    </dgm:pt>
    <dgm:pt modelId="{878F299B-B661-415F-B6F1-1BC1C92ED08A}" type="sibTrans" cxnId="{C7F690BC-AD89-43C9-9BEB-C1A6E935009C}">
      <dgm:prSet/>
      <dgm:spPr/>
      <dgm:t>
        <a:bodyPr/>
        <a:lstStyle/>
        <a:p>
          <a:endParaRPr lang="cs-CZ"/>
        </a:p>
      </dgm:t>
    </dgm:pt>
    <dgm:pt modelId="{F3E4B731-00AC-4ABD-AD68-6347FB063E2B}">
      <dgm:prSet phldrT="[Text]"/>
      <dgm:spPr>
        <a:xfrm>
          <a:off x="3332133" y="91"/>
          <a:ext cx="1010829" cy="1010829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Ovzduší</a:t>
          </a:r>
        </a:p>
      </dgm:t>
    </dgm:pt>
    <dgm:pt modelId="{C0D704F7-9ABC-41EF-BBD4-6A6B2B5F4854}" type="parTrans" cxnId="{301DBB42-B5CD-4A1D-B1C4-31E061F99A14}">
      <dgm:prSet/>
      <dgm:spPr/>
      <dgm:t>
        <a:bodyPr/>
        <a:lstStyle/>
        <a:p>
          <a:endParaRPr lang="cs-CZ"/>
        </a:p>
      </dgm:t>
    </dgm:pt>
    <dgm:pt modelId="{F3A893C1-25EE-42A8-92C2-28A050CAC17B}" type="sibTrans" cxnId="{301DBB42-B5CD-4A1D-B1C4-31E061F99A14}">
      <dgm:prSet/>
      <dgm:spPr>
        <a:xfrm>
          <a:off x="2318044" y="468366"/>
          <a:ext cx="3134817" cy="3134817"/>
        </a:xfrm>
        <a:prstGeom prst="blockArc">
          <a:avLst>
            <a:gd name="adj1" fmla="val 16092418"/>
            <a:gd name="adj2" fmla="val 20525440"/>
            <a:gd name="adj3" fmla="val 4643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cs-CZ"/>
        </a:p>
      </dgm:t>
    </dgm:pt>
    <dgm:pt modelId="{1A18FE67-BCA7-4CC9-B4A0-FEED2D5A1906}">
      <dgm:prSet phldrT="[Text]"/>
      <dgm:spPr>
        <a:xfrm>
          <a:off x="4836870" y="1059554"/>
          <a:ext cx="1010829" cy="1010829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Odpady</a:t>
          </a:r>
        </a:p>
      </dgm:t>
    </dgm:pt>
    <dgm:pt modelId="{833CE15C-2511-4F4A-9AA2-A89EA2510942}" type="parTrans" cxnId="{E0383C53-5B9D-4CBA-8CC6-A29F1799D6BC}">
      <dgm:prSet/>
      <dgm:spPr/>
      <dgm:t>
        <a:bodyPr/>
        <a:lstStyle/>
        <a:p>
          <a:endParaRPr lang="cs-CZ"/>
        </a:p>
      </dgm:t>
    </dgm:pt>
    <dgm:pt modelId="{DD0201B2-F789-4841-BD54-9DBE260B1929}" type="sibTrans" cxnId="{E0383C53-5B9D-4CBA-8CC6-A29F1799D6BC}">
      <dgm:prSet/>
      <dgm:spPr>
        <a:xfrm>
          <a:off x="2318791" y="470671"/>
          <a:ext cx="3134817" cy="313481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cs-CZ"/>
        </a:p>
      </dgm:t>
    </dgm:pt>
    <dgm:pt modelId="{BB249AE4-5A34-4958-8798-C9A54F670FA1}">
      <dgm:prSet phldrT="[Text]"/>
      <dgm:spPr>
        <a:xfrm>
          <a:off x="4280695" y="2771285"/>
          <a:ext cx="1010829" cy="1010829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Voda</a:t>
          </a:r>
        </a:p>
      </dgm:t>
    </dgm:pt>
    <dgm:pt modelId="{4AA5BF72-6397-4C94-923A-0702E1E497E9}" type="parTrans" cxnId="{E0EDD7DF-FAFC-468A-AECF-48F7EB6BDF2A}">
      <dgm:prSet/>
      <dgm:spPr/>
      <dgm:t>
        <a:bodyPr/>
        <a:lstStyle/>
        <a:p>
          <a:endParaRPr lang="cs-CZ"/>
        </a:p>
      </dgm:t>
    </dgm:pt>
    <dgm:pt modelId="{A9C6C0EB-E81F-4530-B405-4CA17FAAD3C8}" type="sibTrans" cxnId="{E0EDD7DF-FAFC-468A-AECF-48F7EB6BDF2A}">
      <dgm:prSet/>
      <dgm:spPr>
        <a:xfrm>
          <a:off x="2318791" y="470671"/>
          <a:ext cx="3134817" cy="313481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cs-CZ"/>
        </a:p>
      </dgm:t>
    </dgm:pt>
    <dgm:pt modelId="{FEBFE346-9628-40F0-B6FC-683C736D32C8}">
      <dgm:prSet phldrT="[Text]"/>
      <dgm:spPr>
        <a:xfrm>
          <a:off x="2480875" y="2771285"/>
          <a:ext cx="1010829" cy="1010829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Klima</a:t>
          </a:r>
        </a:p>
      </dgm:t>
    </dgm:pt>
    <dgm:pt modelId="{5991AF70-87E0-43C8-A6B2-8A89E2E290D2}" type="parTrans" cxnId="{B73714D6-B5A0-49BB-AE9E-8E43E8D28D7B}">
      <dgm:prSet/>
      <dgm:spPr/>
      <dgm:t>
        <a:bodyPr/>
        <a:lstStyle/>
        <a:p>
          <a:endParaRPr lang="cs-CZ"/>
        </a:p>
      </dgm:t>
    </dgm:pt>
    <dgm:pt modelId="{E967CF58-C359-4FD7-AB1C-2AC9CB62E43F}" type="sibTrans" cxnId="{B73714D6-B5A0-49BB-AE9E-8E43E8D28D7B}">
      <dgm:prSet/>
      <dgm:spPr>
        <a:xfrm>
          <a:off x="2318791" y="470671"/>
          <a:ext cx="3134817" cy="313481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cs-CZ"/>
        </a:p>
      </dgm:t>
    </dgm:pt>
    <dgm:pt modelId="{C92331FB-821B-4B3A-B923-3093716B234E}">
      <dgm:prSet phldrT="[Text]"/>
      <dgm:spPr>
        <a:xfrm>
          <a:off x="1924699" y="1059554"/>
          <a:ext cx="1010829" cy="1010829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Krajina</a:t>
          </a:r>
        </a:p>
      </dgm:t>
    </dgm:pt>
    <dgm:pt modelId="{34C532C7-03E6-4327-8DA4-B64B6FB15520}" type="parTrans" cxnId="{AC706D0E-25B8-4AE3-BF67-C1AE4EB1ED08}">
      <dgm:prSet/>
      <dgm:spPr/>
      <dgm:t>
        <a:bodyPr/>
        <a:lstStyle/>
        <a:p>
          <a:endParaRPr lang="cs-CZ"/>
        </a:p>
      </dgm:t>
    </dgm:pt>
    <dgm:pt modelId="{157D628C-E516-445E-BEC4-26F129C2599C}" type="sibTrans" cxnId="{AC706D0E-25B8-4AE3-BF67-C1AE4EB1ED08}">
      <dgm:prSet/>
      <dgm:spPr>
        <a:xfrm>
          <a:off x="2319553" y="468318"/>
          <a:ext cx="3134817" cy="3134817"/>
        </a:xfrm>
        <a:prstGeom prst="blockArc">
          <a:avLst>
            <a:gd name="adj1" fmla="val 11874447"/>
            <a:gd name="adj2" fmla="val 16089027"/>
            <a:gd name="adj3" fmla="val 4643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cs-CZ"/>
        </a:p>
      </dgm:t>
    </dgm:pt>
    <dgm:pt modelId="{47F8D63F-E136-498B-B3C4-E44ECE711AFD}" type="pres">
      <dgm:prSet presAssocID="{02AB73BF-D6E3-4E52-BDDF-4AF687782D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6E96A4B-8B71-4837-A61A-43A550C9DBE6}" type="pres">
      <dgm:prSet presAssocID="{AA6DCD04-7650-4BFE-856B-13AB3BEDC4B3}" presName="centerShape" presStyleLbl="node0" presStyleIdx="0" presStyleCnt="1"/>
      <dgm:spPr/>
      <dgm:t>
        <a:bodyPr/>
        <a:lstStyle/>
        <a:p>
          <a:endParaRPr lang="cs-CZ"/>
        </a:p>
      </dgm:t>
    </dgm:pt>
    <dgm:pt modelId="{7740006F-395E-4887-BC5F-5AABEE85A34D}" type="pres">
      <dgm:prSet presAssocID="{F3E4B731-00AC-4ABD-AD68-6347FB063E2B}" presName="node" presStyleLbl="node1" presStyleIdx="0" presStyleCnt="5" custRadScaleRad="100152" custRadScaleInc="-75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13B626-CBB3-489B-9317-5E6F488E5C1D}" type="pres">
      <dgm:prSet presAssocID="{F3E4B731-00AC-4ABD-AD68-6347FB063E2B}" presName="dummy" presStyleCnt="0"/>
      <dgm:spPr/>
    </dgm:pt>
    <dgm:pt modelId="{F6FC6A8F-57B3-4362-900C-6DC062A2A23D}" type="pres">
      <dgm:prSet presAssocID="{F3A893C1-25EE-42A8-92C2-28A050CAC17B}" presName="sibTrans" presStyleLbl="sibTrans2D1" presStyleIdx="0" presStyleCnt="5"/>
      <dgm:spPr/>
      <dgm:t>
        <a:bodyPr/>
        <a:lstStyle/>
        <a:p>
          <a:endParaRPr lang="cs-CZ"/>
        </a:p>
      </dgm:t>
    </dgm:pt>
    <dgm:pt modelId="{A05CC72C-8932-4B41-AECD-DD977C44AAD2}" type="pres">
      <dgm:prSet presAssocID="{1A18FE67-BCA7-4CC9-B4A0-FEED2D5A190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6DFDED-65F1-41E4-9034-69D95DD7E098}" type="pres">
      <dgm:prSet presAssocID="{1A18FE67-BCA7-4CC9-B4A0-FEED2D5A1906}" presName="dummy" presStyleCnt="0"/>
      <dgm:spPr/>
    </dgm:pt>
    <dgm:pt modelId="{70453711-FC9B-426D-951A-2C193B5B76E0}" type="pres">
      <dgm:prSet presAssocID="{DD0201B2-F789-4841-BD54-9DBE260B1929}" presName="sibTrans" presStyleLbl="sibTrans2D1" presStyleIdx="1" presStyleCnt="5" custScaleX="103947"/>
      <dgm:spPr/>
      <dgm:t>
        <a:bodyPr/>
        <a:lstStyle/>
        <a:p>
          <a:endParaRPr lang="cs-CZ"/>
        </a:p>
      </dgm:t>
    </dgm:pt>
    <dgm:pt modelId="{27352B34-C23A-42B4-87CD-D3561DDFAD5F}" type="pres">
      <dgm:prSet presAssocID="{BB249AE4-5A34-4958-8798-C9A54F670F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568DBB-DB0E-4775-A94D-A3641D4B89B6}" type="pres">
      <dgm:prSet presAssocID="{BB249AE4-5A34-4958-8798-C9A54F670FA1}" presName="dummy" presStyleCnt="0"/>
      <dgm:spPr/>
    </dgm:pt>
    <dgm:pt modelId="{A6A5F028-3F9E-4F7A-A2D2-B79479FACCD0}" type="pres">
      <dgm:prSet presAssocID="{A9C6C0EB-E81F-4530-B405-4CA17FAAD3C8}" presName="sibTrans" presStyleLbl="sibTrans2D1" presStyleIdx="2" presStyleCnt="5"/>
      <dgm:spPr/>
      <dgm:t>
        <a:bodyPr/>
        <a:lstStyle/>
        <a:p>
          <a:endParaRPr lang="cs-CZ"/>
        </a:p>
      </dgm:t>
    </dgm:pt>
    <dgm:pt modelId="{5D5C126D-82F8-47B4-97BF-85F2C5A940B3}" type="pres">
      <dgm:prSet presAssocID="{FEBFE346-9628-40F0-B6FC-683C736D32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16EED6-E408-401A-B9D3-7AD34E711D0C}" type="pres">
      <dgm:prSet presAssocID="{FEBFE346-9628-40F0-B6FC-683C736D32C8}" presName="dummy" presStyleCnt="0"/>
      <dgm:spPr/>
    </dgm:pt>
    <dgm:pt modelId="{A7245858-D230-468A-9E75-8A16C8E0CFEA}" type="pres">
      <dgm:prSet presAssocID="{E967CF58-C359-4FD7-AB1C-2AC9CB62E43F}" presName="sibTrans" presStyleLbl="sibTrans2D1" presStyleIdx="3" presStyleCnt="5"/>
      <dgm:spPr/>
      <dgm:t>
        <a:bodyPr/>
        <a:lstStyle/>
        <a:p>
          <a:endParaRPr lang="cs-CZ"/>
        </a:p>
      </dgm:t>
    </dgm:pt>
    <dgm:pt modelId="{656C1379-7985-4235-9071-105A83D96C3E}" type="pres">
      <dgm:prSet presAssocID="{C92331FB-821B-4B3A-B923-3093716B234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E4EA30-9317-452D-9CAA-4636BEED3204}" type="pres">
      <dgm:prSet presAssocID="{C92331FB-821B-4B3A-B923-3093716B234E}" presName="dummy" presStyleCnt="0"/>
      <dgm:spPr/>
    </dgm:pt>
    <dgm:pt modelId="{4BF87498-5A82-4E09-A18D-ABE76F788FF3}" type="pres">
      <dgm:prSet presAssocID="{157D628C-E516-445E-BEC4-26F129C2599C}" presName="sibTrans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2A6AB263-3097-4BC2-85EA-0D0CBDFF9E28}" type="presOf" srcId="{AA6DCD04-7650-4BFE-856B-13AB3BEDC4B3}" destId="{56E96A4B-8B71-4837-A61A-43A550C9DBE6}" srcOrd="0" destOrd="0" presId="urn:microsoft.com/office/officeart/2005/8/layout/radial6"/>
    <dgm:cxn modelId="{B73714D6-B5A0-49BB-AE9E-8E43E8D28D7B}" srcId="{AA6DCD04-7650-4BFE-856B-13AB3BEDC4B3}" destId="{FEBFE346-9628-40F0-B6FC-683C736D32C8}" srcOrd="3" destOrd="0" parTransId="{5991AF70-87E0-43C8-A6B2-8A89E2E290D2}" sibTransId="{E967CF58-C359-4FD7-AB1C-2AC9CB62E43F}"/>
    <dgm:cxn modelId="{83C755AA-E977-4079-807F-928DE5D03BB2}" type="presOf" srcId="{F3A893C1-25EE-42A8-92C2-28A050CAC17B}" destId="{F6FC6A8F-57B3-4362-900C-6DC062A2A23D}" srcOrd="0" destOrd="0" presId="urn:microsoft.com/office/officeart/2005/8/layout/radial6"/>
    <dgm:cxn modelId="{B5A1F639-D295-40A2-8218-25B88C818F51}" type="presOf" srcId="{BB249AE4-5A34-4958-8798-C9A54F670FA1}" destId="{27352B34-C23A-42B4-87CD-D3561DDFAD5F}" srcOrd="0" destOrd="0" presId="urn:microsoft.com/office/officeart/2005/8/layout/radial6"/>
    <dgm:cxn modelId="{EB8B7091-EBF4-4B48-8D0C-6D581F9CC4A5}" type="presOf" srcId="{F3E4B731-00AC-4ABD-AD68-6347FB063E2B}" destId="{7740006F-395E-4887-BC5F-5AABEE85A34D}" srcOrd="0" destOrd="0" presId="urn:microsoft.com/office/officeart/2005/8/layout/radial6"/>
    <dgm:cxn modelId="{FB59D3C9-324C-4716-BD65-943981B2CB43}" type="presOf" srcId="{1A18FE67-BCA7-4CC9-B4A0-FEED2D5A1906}" destId="{A05CC72C-8932-4B41-AECD-DD977C44AAD2}" srcOrd="0" destOrd="0" presId="urn:microsoft.com/office/officeart/2005/8/layout/radial6"/>
    <dgm:cxn modelId="{82C98382-CF92-4054-8F38-4D80A9FF1A57}" type="presOf" srcId="{A9C6C0EB-E81F-4530-B405-4CA17FAAD3C8}" destId="{A6A5F028-3F9E-4F7A-A2D2-B79479FACCD0}" srcOrd="0" destOrd="0" presId="urn:microsoft.com/office/officeart/2005/8/layout/radial6"/>
    <dgm:cxn modelId="{DA7022DF-6C17-4B34-B060-43B6398003E4}" type="presOf" srcId="{FEBFE346-9628-40F0-B6FC-683C736D32C8}" destId="{5D5C126D-82F8-47B4-97BF-85F2C5A940B3}" srcOrd="0" destOrd="0" presId="urn:microsoft.com/office/officeart/2005/8/layout/radial6"/>
    <dgm:cxn modelId="{C7F690BC-AD89-43C9-9BEB-C1A6E935009C}" srcId="{02AB73BF-D6E3-4E52-BDDF-4AF687782D49}" destId="{AA6DCD04-7650-4BFE-856B-13AB3BEDC4B3}" srcOrd="0" destOrd="0" parTransId="{FF75E763-ED24-46A7-AEA6-64326C5FC88D}" sibTransId="{878F299B-B661-415F-B6F1-1BC1C92ED08A}"/>
    <dgm:cxn modelId="{E0EDD7DF-FAFC-468A-AECF-48F7EB6BDF2A}" srcId="{AA6DCD04-7650-4BFE-856B-13AB3BEDC4B3}" destId="{BB249AE4-5A34-4958-8798-C9A54F670FA1}" srcOrd="2" destOrd="0" parTransId="{4AA5BF72-6397-4C94-923A-0702E1E497E9}" sibTransId="{A9C6C0EB-E81F-4530-B405-4CA17FAAD3C8}"/>
    <dgm:cxn modelId="{301DBB42-B5CD-4A1D-B1C4-31E061F99A14}" srcId="{AA6DCD04-7650-4BFE-856B-13AB3BEDC4B3}" destId="{F3E4B731-00AC-4ABD-AD68-6347FB063E2B}" srcOrd="0" destOrd="0" parTransId="{C0D704F7-9ABC-41EF-BBD4-6A6B2B5F4854}" sibTransId="{F3A893C1-25EE-42A8-92C2-28A050CAC17B}"/>
    <dgm:cxn modelId="{58E6B934-8973-4D3F-8384-393CF203DEDC}" type="presOf" srcId="{157D628C-E516-445E-BEC4-26F129C2599C}" destId="{4BF87498-5A82-4E09-A18D-ABE76F788FF3}" srcOrd="0" destOrd="0" presId="urn:microsoft.com/office/officeart/2005/8/layout/radial6"/>
    <dgm:cxn modelId="{E0383C53-5B9D-4CBA-8CC6-A29F1799D6BC}" srcId="{AA6DCD04-7650-4BFE-856B-13AB3BEDC4B3}" destId="{1A18FE67-BCA7-4CC9-B4A0-FEED2D5A1906}" srcOrd="1" destOrd="0" parTransId="{833CE15C-2511-4F4A-9AA2-A89EA2510942}" sibTransId="{DD0201B2-F789-4841-BD54-9DBE260B1929}"/>
    <dgm:cxn modelId="{AC706D0E-25B8-4AE3-BF67-C1AE4EB1ED08}" srcId="{AA6DCD04-7650-4BFE-856B-13AB3BEDC4B3}" destId="{C92331FB-821B-4B3A-B923-3093716B234E}" srcOrd="4" destOrd="0" parTransId="{34C532C7-03E6-4327-8DA4-B64B6FB15520}" sibTransId="{157D628C-E516-445E-BEC4-26F129C2599C}"/>
    <dgm:cxn modelId="{6182FE3F-A901-4905-9AF5-D0EC6134D0F3}" type="presOf" srcId="{E967CF58-C359-4FD7-AB1C-2AC9CB62E43F}" destId="{A7245858-D230-468A-9E75-8A16C8E0CFEA}" srcOrd="0" destOrd="0" presId="urn:microsoft.com/office/officeart/2005/8/layout/radial6"/>
    <dgm:cxn modelId="{6DBEAF6F-845F-446B-9A1C-79EC83203DBE}" type="presOf" srcId="{DD0201B2-F789-4841-BD54-9DBE260B1929}" destId="{70453711-FC9B-426D-951A-2C193B5B76E0}" srcOrd="0" destOrd="0" presId="urn:microsoft.com/office/officeart/2005/8/layout/radial6"/>
    <dgm:cxn modelId="{5655FF4E-CD3C-4A99-9372-8E5E6C7E0347}" type="presOf" srcId="{C92331FB-821B-4B3A-B923-3093716B234E}" destId="{656C1379-7985-4235-9071-105A83D96C3E}" srcOrd="0" destOrd="0" presId="urn:microsoft.com/office/officeart/2005/8/layout/radial6"/>
    <dgm:cxn modelId="{6E234D48-5A28-4399-9C30-3700AD541810}" type="presOf" srcId="{02AB73BF-D6E3-4E52-BDDF-4AF687782D49}" destId="{47F8D63F-E136-498B-B3C4-E44ECE711AFD}" srcOrd="0" destOrd="0" presId="urn:microsoft.com/office/officeart/2005/8/layout/radial6"/>
    <dgm:cxn modelId="{98B9939B-69BB-4908-8004-593915EA6ACF}" type="presParOf" srcId="{47F8D63F-E136-498B-B3C4-E44ECE711AFD}" destId="{56E96A4B-8B71-4837-A61A-43A550C9DBE6}" srcOrd="0" destOrd="0" presId="urn:microsoft.com/office/officeart/2005/8/layout/radial6"/>
    <dgm:cxn modelId="{1FC5A18C-F5EB-4D3C-B26C-CED96BD7F041}" type="presParOf" srcId="{47F8D63F-E136-498B-B3C4-E44ECE711AFD}" destId="{7740006F-395E-4887-BC5F-5AABEE85A34D}" srcOrd="1" destOrd="0" presId="urn:microsoft.com/office/officeart/2005/8/layout/radial6"/>
    <dgm:cxn modelId="{EAB1AE4B-3B15-4435-A2FA-02C6F9D5F2FA}" type="presParOf" srcId="{47F8D63F-E136-498B-B3C4-E44ECE711AFD}" destId="{2813B626-CBB3-489B-9317-5E6F488E5C1D}" srcOrd="2" destOrd="0" presId="urn:microsoft.com/office/officeart/2005/8/layout/radial6"/>
    <dgm:cxn modelId="{A2853281-6A48-4DB4-A59D-9FFDD6669A50}" type="presParOf" srcId="{47F8D63F-E136-498B-B3C4-E44ECE711AFD}" destId="{F6FC6A8F-57B3-4362-900C-6DC062A2A23D}" srcOrd="3" destOrd="0" presId="urn:microsoft.com/office/officeart/2005/8/layout/radial6"/>
    <dgm:cxn modelId="{02977FAE-780A-43AA-89A4-3BCB01051844}" type="presParOf" srcId="{47F8D63F-E136-498B-B3C4-E44ECE711AFD}" destId="{A05CC72C-8932-4B41-AECD-DD977C44AAD2}" srcOrd="4" destOrd="0" presId="urn:microsoft.com/office/officeart/2005/8/layout/radial6"/>
    <dgm:cxn modelId="{6F62E141-F6B2-477D-B5F4-93F4C1CE7C9E}" type="presParOf" srcId="{47F8D63F-E136-498B-B3C4-E44ECE711AFD}" destId="{336DFDED-65F1-41E4-9034-69D95DD7E098}" srcOrd="5" destOrd="0" presId="urn:microsoft.com/office/officeart/2005/8/layout/radial6"/>
    <dgm:cxn modelId="{65340296-FF10-44D1-8B5D-047B994D8430}" type="presParOf" srcId="{47F8D63F-E136-498B-B3C4-E44ECE711AFD}" destId="{70453711-FC9B-426D-951A-2C193B5B76E0}" srcOrd="6" destOrd="0" presId="urn:microsoft.com/office/officeart/2005/8/layout/radial6"/>
    <dgm:cxn modelId="{8B06E88B-AB59-425E-BD9E-462B1FBA1060}" type="presParOf" srcId="{47F8D63F-E136-498B-B3C4-E44ECE711AFD}" destId="{27352B34-C23A-42B4-87CD-D3561DDFAD5F}" srcOrd="7" destOrd="0" presId="urn:microsoft.com/office/officeart/2005/8/layout/radial6"/>
    <dgm:cxn modelId="{CC270F3D-F29C-4040-AFF9-86E5BD5A3C32}" type="presParOf" srcId="{47F8D63F-E136-498B-B3C4-E44ECE711AFD}" destId="{46568DBB-DB0E-4775-A94D-A3641D4B89B6}" srcOrd="8" destOrd="0" presId="urn:microsoft.com/office/officeart/2005/8/layout/radial6"/>
    <dgm:cxn modelId="{C6B5E61F-C8D9-47F6-984E-D8B4D2A0E9B7}" type="presParOf" srcId="{47F8D63F-E136-498B-B3C4-E44ECE711AFD}" destId="{A6A5F028-3F9E-4F7A-A2D2-B79479FACCD0}" srcOrd="9" destOrd="0" presId="urn:microsoft.com/office/officeart/2005/8/layout/radial6"/>
    <dgm:cxn modelId="{E85770FE-F10D-409C-9386-2C2DC44F7DDE}" type="presParOf" srcId="{47F8D63F-E136-498B-B3C4-E44ECE711AFD}" destId="{5D5C126D-82F8-47B4-97BF-85F2C5A940B3}" srcOrd="10" destOrd="0" presId="urn:microsoft.com/office/officeart/2005/8/layout/radial6"/>
    <dgm:cxn modelId="{94BCE6A8-28E0-42F1-A8C5-FBE59FECE53A}" type="presParOf" srcId="{47F8D63F-E136-498B-B3C4-E44ECE711AFD}" destId="{A116EED6-E408-401A-B9D3-7AD34E711D0C}" srcOrd="11" destOrd="0" presId="urn:microsoft.com/office/officeart/2005/8/layout/radial6"/>
    <dgm:cxn modelId="{4A8E6C41-492B-4B43-BFE7-2BA11C0570E4}" type="presParOf" srcId="{47F8D63F-E136-498B-B3C4-E44ECE711AFD}" destId="{A7245858-D230-468A-9E75-8A16C8E0CFEA}" srcOrd="12" destOrd="0" presId="urn:microsoft.com/office/officeart/2005/8/layout/radial6"/>
    <dgm:cxn modelId="{82C46376-19BE-483F-892A-E53044B79F80}" type="presParOf" srcId="{47F8D63F-E136-498B-B3C4-E44ECE711AFD}" destId="{656C1379-7985-4235-9071-105A83D96C3E}" srcOrd="13" destOrd="0" presId="urn:microsoft.com/office/officeart/2005/8/layout/radial6"/>
    <dgm:cxn modelId="{E20C81B3-6486-4262-97AB-49852F35F1C8}" type="presParOf" srcId="{47F8D63F-E136-498B-B3C4-E44ECE711AFD}" destId="{16E4EA30-9317-452D-9CAA-4636BEED3204}" srcOrd="14" destOrd="0" presId="urn:microsoft.com/office/officeart/2005/8/layout/radial6"/>
    <dgm:cxn modelId="{E7F68E41-132E-4F9F-A3F6-8A3CFCA8AA81}" type="presParOf" srcId="{47F8D63F-E136-498B-B3C4-E44ECE711AFD}" destId="{4BF87498-5A82-4E09-A18D-ABE76F788FF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FA84A-5B07-4789-87BF-5B9800D9638C}" type="doc">
      <dgm:prSet loTypeId="urn:microsoft.com/office/officeart/2005/8/layout/radial6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E601A426-080F-4D6D-BEAF-4EA01F78FDB6}">
      <dgm:prSet phldrT="[Text]"/>
      <dgm:spPr/>
      <dgm:t>
        <a:bodyPr/>
        <a:lstStyle/>
        <a:p>
          <a:r>
            <a:rPr lang="cs-CZ"/>
            <a:t>Energetika a klima</a:t>
          </a:r>
        </a:p>
      </dgm:t>
    </dgm:pt>
    <dgm:pt modelId="{C0D8F417-E0FF-4307-B42C-6C9B18285A39}" type="parTrans" cxnId="{CB0C8A48-A121-4FE2-B5AD-928AB7B9EA2B}">
      <dgm:prSet/>
      <dgm:spPr/>
      <dgm:t>
        <a:bodyPr/>
        <a:lstStyle/>
        <a:p>
          <a:endParaRPr lang="cs-CZ"/>
        </a:p>
      </dgm:t>
    </dgm:pt>
    <dgm:pt modelId="{F1AE1406-837D-4134-97D7-FAC2E13C3B89}" type="sibTrans" cxnId="{CB0C8A48-A121-4FE2-B5AD-928AB7B9EA2B}">
      <dgm:prSet/>
      <dgm:spPr/>
      <dgm:t>
        <a:bodyPr/>
        <a:lstStyle/>
        <a:p>
          <a:endParaRPr lang="cs-CZ"/>
        </a:p>
      </dgm:t>
    </dgm:pt>
    <dgm:pt modelId="{78F7D0B2-F6FC-4B7D-ACAE-65CE28221548}">
      <dgm:prSet phldrT="[Text]"/>
      <dgm:spPr/>
      <dgm:t>
        <a:bodyPr/>
        <a:lstStyle/>
        <a:p>
          <a:r>
            <a:rPr lang="cs-CZ" dirty="0" smtClean="0"/>
            <a:t>Post-Durban</a:t>
          </a:r>
          <a:endParaRPr lang="cs-CZ" dirty="0"/>
        </a:p>
      </dgm:t>
    </dgm:pt>
    <dgm:pt modelId="{5E9A09B4-084A-4DD3-8B3F-433DC8514077}" type="parTrans" cxnId="{3CE182E0-12A5-4293-8628-5C806ECEFA16}">
      <dgm:prSet/>
      <dgm:spPr/>
      <dgm:t>
        <a:bodyPr/>
        <a:lstStyle/>
        <a:p>
          <a:endParaRPr lang="cs-CZ"/>
        </a:p>
      </dgm:t>
    </dgm:pt>
    <dgm:pt modelId="{3A54B4FE-1F1E-4121-8694-D0CB639D42B7}" type="sibTrans" cxnId="{3CE182E0-12A5-4293-8628-5C806ECEFA16}">
      <dgm:prSet/>
      <dgm:spPr/>
      <dgm:t>
        <a:bodyPr/>
        <a:lstStyle/>
        <a:p>
          <a:endParaRPr lang="cs-CZ"/>
        </a:p>
      </dgm:t>
    </dgm:pt>
    <dgm:pt modelId="{40021D1C-0287-4878-BFF9-DDA5F56B22FD}">
      <dgm:prSet phldrT="[Text]"/>
      <dgm:spPr/>
      <dgm:t>
        <a:bodyPr/>
        <a:lstStyle/>
        <a:p>
          <a:r>
            <a:rPr lang="cs-CZ"/>
            <a:t>Cíl k roku 2020</a:t>
          </a:r>
        </a:p>
      </dgm:t>
    </dgm:pt>
    <dgm:pt modelId="{8D13D439-9A92-404D-B4B1-D797333AAC98}" type="parTrans" cxnId="{1CD5251A-64A4-4564-BAD1-BEF06CAD7662}">
      <dgm:prSet/>
      <dgm:spPr/>
      <dgm:t>
        <a:bodyPr/>
        <a:lstStyle/>
        <a:p>
          <a:endParaRPr lang="cs-CZ"/>
        </a:p>
      </dgm:t>
    </dgm:pt>
    <dgm:pt modelId="{C1D44CB7-FE7E-49FF-88F5-4E956DB91B3A}" type="sibTrans" cxnId="{1CD5251A-64A4-4564-BAD1-BEF06CAD7662}">
      <dgm:prSet/>
      <dgm:spPr/>
      <dgm:t>
        <a:bodyPr/>
        <a:lstStyle/>
        <a:p>
          <a:endParaRPr lang="cs-CZ"/>
        </a:p>
      </dgm:t>
    </dgm:pt>
    <dgm:pt modelId="{66133E1D-1976-4B55-85C4-4974D0002738}">
      <dgm:prSet phldrT="[Text]"/>
      <dgm:spPr/>
      <dgm:t>
        <a:bodyPr/>
        <a:lstStyle/>
        <a:p>
          <a:r>
            <a:rPr lang="cs-CZ"/>
            <a:t>Low Carbon Roadmap - 2030-2050</a:t>
          </a:r>
        </a:p>
      </dgm:t>
    </dgm:pt>
    <dgm:pt modelId="{4ADD4C34-E8EC-4E68-84D0-6709355D5603}" type="parTrans" cxnId="{6D9771BC-CB3E-41D7-88E3-72336E8D40DB}">
      <dgm:prSet/>
      <dgm:spPr/>
      <dgm:t>
        <a:bodyPr/>
        <a:lstStyle/>
        <a:p>
          <a:endParaRPr lang="cs-CZ"/>
        </a:p>
      </dgm:t>
    </dgm:pt>
    <dgm:pt modelId="{E9B364CC-C4F2-49C4-A0BA-C3272E3C2EBC}" type="sibTrans" cxnId="{6D9771BC-CB3E-41D7-88E3-72336E8D40DB}">
      <dgm:prSet/>
      <dgm:spPr/>
      <dgm:t>
        <a:bodyPr/>
        <a:lstStyle/>
        <a:p>
          <a:endParaRPr lang="cs-CZ"/>
        </a:p>
      </dgm:t>
    </dgm:pt>
    <dgm:pt modelId="{900757D9-307B-4EA0-B4C1-91F7049B5B7D}">
      <dgm:prSet phldrT="[Text]"/>
      <dgm:spPr/>
      <dgm:t>
        <a:bodyPr/>
        <a:lstStyle/>
        <a:p>
          <a:r>
            <a:rPr lang="cs-CZ"/>
            <a:t>Energy Roadmap  (MIX) 2030 - 2050</a:t>
          </a:r>
        </a:p>
      </dgm:t>
    </dgm:pt>
    <dgm:pt modelId="{7A8599BE-BBFF-4E85-95CE-F7E5056BB486}" type="parTrans" cxnId="{E34862CE-DD56-476C-AB08-C494877B4E14}">
      <dgm:prSet/>
      <dgm:spPr/>
      <dgm:t>
        <a:bodyPr/>
        <a:lstStyle/>
        <a:p>
          <a:endParaRPr lang="cs-CZ"/>
        </a:p>
      </dgm:t>
    </dgm:pt>
    <dgm:pt modelId="{7DA220B3-D3C5-439F-97CE-30C6AE89A1BC}" type="sibTrans" cxnId="{E34862CE-DD56-476C-AB08-C494877B4E14}">
      <dgm:prSet/>
      <dgm:spPr/>
      <dgm:t>
        <a:bodyPr/>
        <a:lstStyle/>
        <a:p>
          <a:endParaRPr lang="cs-CZ"/>
        </a:p>
      </dgm:t>
    </dgm:pt>
    <dgm:pt modelId="{682D0B04-EA95-4FC8-9FFD-35D456551847}">
      <dgm:prSet phldrT="[Text]"/>
      <dgm:spPr/>
      <dgm:t>
        <a:bodyPr/>
        <a:lstStyle/>
        <a:p>
          <a:r>
            <a:rPr lang="cs-CZ" dirty="0"/>
            <a:t>Příprava 3. období v EU ETS</a:t>
          </a:r>
        </a:p>
      </dgm:t>
    </dgm:pt>
    <dgm:pt modelId="{711A91F6-51D6-43B3-925E-6D5AE3E95D78}" type="parTrans" cxnId="{43FED187-2301-4AA1-9EEA-4A505B748825}">
      <dgm:prSet/>
      <dgm:spPr/>
      <dgm:t>
        <a:bodyPr/>
        <a:lstStyle/>
        <a:p>
          <a:endParaRPr lang="cs-CZ"/>
        </a:p>
      </dgm:t>
    </dgm:pt>
    <dgm:pt modelId="{AFCBE038-8F16-4A20-ADEA-50F4641FE830}" type="sibTrans" cxnId="{43FED187-2301-4AA1-9EEA-4A505B748825}">
      <dgm:prSet/>
      <dgm:spPr/>
      <dgm:t>
        <a:bodyPr/>
        <a:lstStyle/>
        <a:p>
          <a:endParaRPr lang="cs-CZ"/>
        </a:p>
      </dgm:t>
    </dgm:pt>
    <dgm:pt modelId="{43CE62CD-DA01-4FC3-85D1-30671A2D3715}">
      <dgm:prSet phldrT="[Text]"/>
      <dgm:spPr/>
      <dgm:t>
        <a:bodyPr/>
        <a:lstStyle/>
        <a:p>
          <a:r>
            <a:rPr lang="cs-CZ"/>
            <a:t>Návrh Energy Efficiency Directive</a:t>
          </a:r>
        </a:p>
      </dgm:t>
    </dgm:pt>
    <dgm:pt modelId="{5F453B5C-D19E-46B7-BFE6-4770E6D2EAA2}" type="parTrans" cxnId="{B2E4D719-EB25-4B3B-9AA9-BFCA41DC0BDB}">
      <dgm:prSet/>
      <dgm:spPr/>
      <dgm:t>
        <a:bodyPr/>
        <a:lstStyle/>
        <a:p>
          <a:endParaRPr lang="cs-CZ"/>
        </a:p>
      </dgm:t>
    </dgm:pt>
    <dgm:pt modelId="{3522EDB6-128C-4702-B62D-C433C752600C}" type="sibTrans" cxnId="{B2E4D719-EB25-4B3B-9AA9-BFCA41DC0BDB}">
      <dgm:prSet/>
      <dgm:spPr/>
      <dgm:t>
        <a:bodyPr/>
        <a:lstStyle/>
        <a:p>
          <a:endParaRPr lang="cs-CZ"/>
        </a:p>
      </dgm:t>
    </dgm:pt>
    <dgm:pt modelId="{8F430ED4-B902-4F82-AA2C-9FB85D40C40D}">
      <dgm:prSet phldrT="[Text]"/>
      <dgm:spPr/>
      <dgm:t>
        <a:bodyPr/>
        <a:lstStyle/>
        <a:p>
          <a:r>
            <a:rPr lang="en-US" noProof="0" dirty="0" smtClean="0"/>
            <a:t>Energy Taxation Directive</a:t>
          </a:r>
          <a:endParaRPr lang="en-US" noProof="0" dirty="0"/>
        </a:p>
      </dgm:t>
    </dgm:pt>
    <dgm:pt modelId="{DB50B40A-04C0-4ECB-A730-41D8AFF39FBA}" type="parTrans" cxnId="{CA473CA0-9079-4095-B65E-276951ED13C0}">
      <dgm:prSet/>
      <dgm:spPr/>
      <dgm:t>
        <a:bodyPr/>
        <a:lstStyle/>
        <a:p>
          <a:endParaRPr lang="cs-CZ"/>
        </a:p>
      </dgm:t>
    </dgm:pt>
    <dgm:pt modelId="{69F0F638-C666-4540-A7C6-441857004A60}" type="sibTrans" cxnId="{CA473CA0-9079-4095-B65E-276951ED13C0}">
      <dgm:prSet/>
      <dgm:spPr/>
      <dgm:t>
        <a:bodyPr/>
        <a:lstStyle/>
        <a:p>
          <a:endParaRPr lang="cs-CZ"/>
        </a:p>
      </dgm:t>
    </dgm:pt>
    <dgm:pt modelId="{24BC9754-C49E-4CC8-A324-94E4E2E047E5}">
      <dgm:prSet phldrT="[Text]"/>
      <dgm:spPr/>
      <dgm:t>
        <a:bodyPr/>
        <a:lstStyle/>
        <a:p>
          <a:r>
            <a:rPr lang="cs-CZ" dirty="0"/>
            <a:t>Nový rozpočtový rámec </a:t>
          </a:r>
          <a:r>
            <a:rPr lang="cs-CZ" dirty="0" smtClean="0"/>
            <a:t>EU</a:t>
          </a:r>
        </a:p>
        <a:p>
          <a:r>
            <a:rPr lang="cs-CZ" dirty="0" smtClean="0"/>
            <a:t> </a:t>
          </a:r>
          <a:r>
            <a:rPr lang="cs-CZ" dirty="0"/>
            <a:t>(</a:t>
          </a:r>
          <a:r>
            <a:rPr lang="cs-CZ" dirty="0" smtClean="0"/>
            <a:t>2014-2020</a:t>
          </a:r>
          <a:r>
            <a:rPr lang="cs-CZ" dirty="0"/>
            <a:t>)</a:t>
          </a:r>
        </a:p>
      </dgm:t>
    </dgm:pt>
    <dgm:pt modelId="{429F6AED-15D2-40E9-853D-2C76FC3DAD0B}" type="parTrans" cxnId="{E113754D-97CA-4879-BB9A-BDC56981B5AF}">
      <dgm:prSet/>
      <dgm:spPr/>
      <dgm:t>
        <a:bodyPr/>
        <a:lstStyle/>
        <a:p>
          <a:endParaRPr lang="cs-CZ"/>
        </a:p>
      </dgm:t>
    </dgm:pt>
    <dgm:pt modelId="{608D594C-147B-40FA-8E14-75E3A4B09FB0}" type="sibTrans" cxnId="{E113754D-97CA-4879-BB9A-BDC56981B5AF}">
      <dgm:prSet/>
      <dgm:spPr/>
      <dgm:t>
        <a:bodyPr/>
        <a:lstStyle/>
        <a:p>
          <a:endParaRPr lang="cs-CZ"/>
        </a:p>
      </dgm:t>
    </dgm:pt>
    <dgm:pt modelId="{B7D167CF-D61D-4578-AEB1-A3A1DBC2E833}" type="pres">
      <dgm:prSet presAssocID="{3F7FA84A-5B07-4789-87BF-5B9800D963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A10D3E9-1ADF-41B9-8891-769767C88827}" type="pres">
      <dgm:prSet presAssocID="{E601A426-080F-4D6D-BEAF-4EA01F78FDB6}" presName="centerShape" presStyleLbl="node0" presStyleIdx="0" presStyleCnt="1"/>
      <dgm:spPr/>
      <dgm:t>
        <a:bodyPr/>
        <a:lstStyle/>
        <a:p>
          <a:endParaRPr lang="cs-CZ"/>
        </a:p>
      </dgm:t>
    </dgm:pt>
    <dgm:pt modelId="{0F4B2270-D9AC-4AC0-B437-3F27570EF673}" type="pres">
      <dgm:prSet presAssocID="{78F7D0B2-F6FC-4B7D-ACAE-65CE2822154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80828F-AC4C-412B-B72C-EE29968761F9}" type="pres">
      <dgm:prSet presAssocID="{78F7D0B2-F6FC-4B7D-ACAE-65CE28221548}" presName="dummy" presStyleCnt="0"/>
      <dgm:spPr/>
      <dgm:t>
        <a:bodyPr/>
        <a:lstStyle/>
        <a:p>
          <a:endParaRPr lang="cs-CZ"/>
        </a:p>
      </dgm:t>
    </dgm:pt>
    <dgm:pt modelId="{A4B78D5C-7FB5-46BD-9AE3-B01177B53AC9}" type="pres">
      <dgm:prSet presAssocID="{3A54B4FE-1F1E-4121-8694-D0CB639D42B7}" presName="sibTrans" presStyleLbl="sibTrans2D1" presStyleIdx="0" presStyleCnt="8"/>
      <dgm:spPr/>
      <dgm:t>
        <a:bodyPr/>
        <a:lstStyle/>
        <a:p>
          <a:endParaRPr lang="cs-CZ"/>
        </a:p>
      </dgm:t>
    </dgm:pt>
    <dgm:pt modelId="{81159831-9F8E-4D64-B22E-32F91D261BA2}" type="pres">
      <dgm:prSet presAssocID="{40021D1C-0287-4878-BFF9-DDA5F56B22F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8A8D6C-D76A-4C91-9E50-820B4DF4E59B}" type="pres">
      <dgm:prSet presAssocID="{40021D1C-0287-4878-BFF9-DDA5F56B22FD}" presName="dummy" presStyleCnt="0"/>
      <dgm:spPr/>
      <dgm:t>
        <a:bodyPr/>
        <a:lstStyle/>
        <a:p>
          <a:endParaRPr lang="cs-CZ"/>
        </a:p>
      </dgm:t>
    </dgm:pt>
    <dgm:pt modelId="{DB8A747F-2D97-4961-BB4A-98EDFED82B75}" type="pres">
      <dgm:prSet presAssocID="{C1D44CB7-FE7E-49FF-88F5-4E956DB91B3A}" presName="sibTrans" presStyleLbl="sibTrans2D1" presStyleIdx="1" presStyleCnt="8"/>
      <dgm:spPr/>
      <dgm:t>
        <a:bodyPr/>
        <a:lstStyle/>
        <a:p>
          <a:endParaRPr lang="cs-CZ"/>
        </a:p>
      </dgm:t>
    </dgm:pt>
    <dgm:pt modelId="{BDA3F786-550D-4DD6-97C7-99F68F8230CC}" type="pres">
      <dgm:prSet presAssocID="{66133E1D-1976-4B55-85C4-4974D000273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E9C761-E7DC-4D21-BF4C-9971C267A971}" type="pres">
      <dgm:prSet presAssocID="{66133E1D-1976-4B55-85C4-4974D0002738}" presName="dummy" presStyleCnt="0"/>
      <dgm:spPr/>
      <dgm:t>
        <a:bodyPr/>
        <a:lstStyle/>
        <a:p>
          <a:endParaRPr lang="cs-CZ"/>
        </a:p>
      </dgm:t>
    </dgm:pt>
    <dgm:pt modelId="{D7D86BCD-E9C9-4A3B-B77B-A80257C913A1}" type="pres">
      <dgm:prSet presAssocID="{E9B364CC-C4F2-49C4-A0BA-C3272E3C2EBC}" presName="sibTrans" presStyleLbl="sibTrans2D1" presStyleIdx="2" presStyleCnt="8"/>
      <dgm:spPr/>
      <dgm:t>
        <a:bodyPr/>
        <a:lstStyle/>
        <a:p>
          <a:endParaRPr lang="cs-CZ"/>
        </a:p>
      </dgm:t>
    </dgm:pt>
    <dgm:pt modelId="{17AEA105-AAA5-44CA-AA8C-90DAACBDA801}" type="pres">
      <dgm:prSet presAssocID="{900757D9-307B-4EA0-B4C1-91F7049B5B7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A16CFE-CC2D-419A-9A3B-271FA2BD8E76}" type="pres">
      <dgm:prSet presAssocID="{900757D9-307B-4EA0-B4C1-91F7049B5B7D}" presName="dummy" presStyleCnt="0"/>
      <dgm:spPr/>
      <dgm:t>
        <a:bodyPr/>
        <a:lstStyle/>
        <a:p>
          <a:endParaRPr lang="cs-CZ"/>
        </a:p>
      </dgm:t>
    </dgm:pt>
    <dgm:pt modelId="{61795181-07CD-4D49-8A58-352D4372A52B}" type="pres">
      <dgm:prSet presAssocID="{7DA220B3-D3C5-439F-97CE-30C6AE89A1BC}" presName="sibTrans" presStyleLbl="sibTrans2D1" presStyleIdx="3" presStyleCnt="8"/>
      <dgm:spPr/>
      <dgm:t>
        <a:bodyPr/>
        <a:lstStyle/>
        <a:p>
          <a:endParaRPr lang="cs-CZ"/>
        </a:p>
      </dgm:t>
    </dgm:pt>
    <dgm:pt modelId="{49B13843-AF34-4258-AC18-266BE7363990}" type="pres">
      <dgm:prSet presAssocID="{682D0B04-EA95-4FC8-9FFD-35D45655184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06B0FD-2F7B-404C-AA66-9FE2DE7A68DE}" type="pres">
      <dgm:prSet presAssocID="{682D0B04-EA95-4FC8-9FFD-35D456551847}" presName="dummy" presStyleCnt="0"/>
      <dgm:spPr/>
      <dgm:t>
        <a:bodyPr/>
        <a:lstStyle/>
        <a:p>
          <a:endParaRPr lang="cs-CZ"/>
        </a:p>
      </dgm:t>
    </dgm:pt>
    <dgm:pt modelId="{2A477F7E-6CC5-4B69-A880-121BBF48B1FC}" type="pres">
      <dgm:prSet presAssocID="{AFCBE038-8F16-4A20-ADEA-50F4641FE830}" presName="sibTrans" presStyleLbl="sibTrans2D1" presStyleIdx="4" presStyleCnt="8"/>
      <dgm:spPr/>
      <dgm:t>
        <a:bodyPr/>
        <a:lstStyle/>
        <a:p>
          <a:endParaRPr lang="cs-CZ"/>
        </a:p>
      </dgm:t>
    </dgm:pt>
    <dgm:pt modelId="{B415A511-5610-41CE-A5A2-8DCFE8E00832}" type="pres">
      <dgm:prSet presAssocID="{43CE62CD-DA01-4FC3-85D1-30671A2D371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6F0E81-21DB-42EF-924C-D89C9A042B85}" type="pres">
      <dgm:prSet presAssocID="{43CE62CD-DA01-4FC3-85D1-30671A2D3715}" presName="dummy" presStyleCnt="0"/>
      <dgm:spPr/>
      <dgm:t>
        <a:bodyPr/>
        <a:lstStyle/>
        <a:p>
          <a:endParaRPr lang="cs-CZ"/>
        </a:p>
      </dgm:t>
    </dgm:pt>
    <dgm:pt modelId="{A2B27896-7025-47F3-A58B-26E96BFD96A9}" type="pres">
      <dgm:prSet presAssocID="{3522EDB6-128C-4702-B62D-C433C752600C}" presName="sibTrans" presStyleLbl="sibTrans2D1" presStyleIdx="5" presStyleCnt="8"/>
      <dgm:spPr/>
      <dgm:t>
        <a:bodyPr/>
        <a:lstStyle/>
        <a:p>
          <a:endParaRPr lang="cs-CZ"/>
        </a:p>
      </dgm:t>
    </dgm:pt>
    <dgm:pt modelId="{4B804C61-CE06-490B-A94B-57E182CD206C}" type="pres">
      <dgm:prSet presAssocID="{8F430ED4-B902-4F82-AA2C-9FB85D40C40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7A58A8-42A6-4FE4-900A-2A3E51342310}" type="pres">
      <dgm:prSet presAssocID="{8F430ED4-B902-4F82-AA2C-9FB85D40C40D}" presName="dummy" presStyleCnt="0"/>
      <dgm:spPr/>
      <dgm:t>
        <a:bodyPr/>
        <a:lstStyle/>
        <a:p>
          <a:endParaRPr lang="cs-CZ"/>
        </a:p>
      </dgm:t>
    </dgm:pt>
    <dgm:pt modelId="{EEC0A42B-63F3-448F-A9EF-D919EE7E5169}" type="pres">
      <dgm:prSet presAssocID="{69F0F638-C666-4540-A7C6-441857004A60}" presName="sibTrans" presStyleLbl="sibTrans2D1" presStyleIdx="6" presStyleCnt="8"/>
      <dgm:spPr/>
      <dgm:t>
        <a:bodyPr/>
        <a:lstStyle/>
        <a:p>
          <a:endParaRPr lang="cs-CZ"/>
        </a:p>
      </dgm:t>
    </dgm:pt>
    <dgm:pt modelId="{3FAEBDFA-CC98-407B-B38B-A593AC0DF0C0}" type="pres">
      <dgm:prSet presAssocID="{24BC9754-C49E-4CC8-A324-94E4E2E047E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370918-2632-429B-904A-38BB85822724}" type="pres">
      <dgm:prSet presAssocID="{24BC9754-C49E-4CC8-A324-94E4E2E047E5}" presName="dummy" presStyleCnt="0"/>
      <dgm:spPr/>
      <dgm:t>
        <a:bodyPr/>
        <a:lstStyle/>
        <a:p>
          <a:endParaRPr lang="cs-CZ"/>
        </a:p>
      </dgm:t>
    </dgm:pt>
    <dgm:pt modelId="{7563C664-08D6-4766-9495-50EDD486B642}" type="pres">
      <dgm:prSet presAssocID="{608D594C-147B-40FA-8E14-75E3A4B09FB0}" presName="sibTrans" presStyleLbl="sibTrans2D1" presStyleIdx="7" presStyleCnt="8"/>
      <dgm:spPr/>
      <dgm:t>
        <a:bodyPr/>
        <a:lstStyle/>
        <a:p>
          <a:endParaRPr lang="cs-CZ"/>
        </a:p>
      </dgm:t>
    </dgm:pt>
  </dgm:ptLst>
  <dgm:cxnLst>
    <dgm:cxn modelId="{8F0DEA93-DA6F-4F04-8B3D-1BF9B53A9712}" type="presOf" srcId="{66133E1D-1976-4B55-85C4-4974D0002738}" destId="{BDA3F786-550D-4DD6-97C7-99F68F8230CC}" srcOrd="0" destOrd="0" presId="urn:microsoft.com/office/officeart/2005/8/layout/radial6"/>
    <dgm:cxn modelId="{7345572E-5210-4FE0-BC10-499290C57E30}" type="presOf" srcId="{69F0F638-C666-4540-A7C6-441857004A60}" destId="{EEC0A42B-63F3-448F-A9EF-D919EE7E5169}" srcOrd="0" destOrd="0" presId="urn:microsoft.com/office/officeart/2005/8/layout/radial6"/>
    <dgm:cxn modelId="{E693FE63-C250-4352-88D1-4524EB16B0D7}" type="presOf" srcId="{24BC9754-C49E-4CC8-A324-94E4E2E047E5}" destId="{3FAEBDFA-CC98-407B-B38B-A593AC0DF0C0}" srcOrd="0" destOrd="0" presId="urn:microsoft.com/office/officeart/2005/8/layout/radial6"/>
    <dgm:cxn modelId="{F038E31F-3A5D-4C3F-A759-22AF5D370ADF}" type="presOf" srcId="{E601A426-080F-4D6D-BEAF-4EA01F78FDB6}" destId="{FA10D3E9-1ADF-41B9-8891-769767C88827}" srcOrd="0" destOrd="0" presId="urn:microsoft.com/office/officeart/2005/8/layout/radial6"/>
    <dgm:cxn modelId="{3CE182E0-12A5-4293-8628-5C806ECEFA16}" srcId="{E601A426-080F-4D6D-BEAF-4EA01F78FDB6}" destId="{78F7D0B2-F6FC-4B7D-ACAE-65CE28221548}" srcOrd="0" destOrd="0" parTransId="{5E9A09B4-084A-4DD3-8B3F-433DC8514077}" sibTransId="{3A54B4FE-1F1E-4121-8694-D0CB639D42B7}"/>
    <dgm:cxn modelId="{4637EE7E-AE87-4955-BE44-4513FB3BCDF0}" type="presOf" srcId="{E9B364CC-C4F2-49C4-A0BA-C3272E3C2EBC}" destId="{D7D86BCD-E9C9-4A3B-B77B-A80257C913A1}" srcOrd="0" destOrd="0" presId="urn:microsoft.com/office/officeart/2005/8/layout/radial6"/>
    <dgm:cxn modelId="{6D9771BC-CB3E-41D7-88E3-72336E8D40DB}" srcId="{E601A426-080F-4D6D-BEAF-4EA01F78FDB6}" destId="{66133E1D-1976-4B55-85C4-4974D0002738}" srcOrd="2" destOrd="0" parTransId="{4ADD4C34-E8EC-4E68-84D0-6709355D5603}" sibTransId="{E9B364CC-C4F2-49C4-A0BA-C3272E3C2EBC}"/>
    <dgm:cxn modelId="{E113754D-97CA-4879-BB9A-BDC56981B5AF}" srcId="{E601A426-080F-4D6D-BEAF-4EA01F78FDB6}" destId="{24BC9754-C49E-4CC8-A324-94E4E2E047E5}" srcOrd="7" destOrd="0" parTransId="{429F6AED-15D2-40E9-853D-2C76FC3DAD0B}" sibTransId="{608D594C-147B-40FA-8E14-75E3A4B09FB0}"/>
    <dgm:cxn modelId="{F53FD2B7-293E-4DD1-A600-B2AA16AA5EB6}" type="presOf" srcId="{682D0B04-EA95-4FC8-9FFD-35D456551847}" destId="{49B13843-AF34-4258-AC18-266BE7363990}" srcOrd="0" destOrd="0" presId="urn:microsoft.com/office/officeart/2005/8/layout/radial6"/>
    <dgm:cxn modelId="{B2E4D719-EB25-4B3B-9AA9-BFCA41DC0BDB}" srcId="{E601A426-080F-4D6D-BEAF-4EA01F78FDB6}" destId="{43CE62CD-DA01-4FC3-85D1-30671A2D3715}" srcOrd="5" destOrd="0" parTransId="{5F453B5C-D19E-46B7-BFE6-4770E6D2EAA2}" sibTransId="{3522EDB6-128C-4702-B62D-C433C752600C}"/>
    <dgm:cxn modelId="{CA473CA0-9079-4095-B65E-276951ED13C0}" srcId="{E601A426-080F-4D6D-BEAF-4EA01F78FDB6}" destId="{8F430ED4-B902-4F82-AA2C-9FB85D40C40D}" srcOrd="6" destOrd="0" parTransId="{DB50B40A-04C0-4ECB-A730-41D8AFF39FBA}" sibTransId="{69F0F638-C666-4540-A7C6-441857004A60}"/>
    <dgm:cxn modelId="{1CD5251A-64A4-4564-BAD1-BEF06CAD7662}" srcId="{E601A426-080F-4D6D-BEAF-4EA01F78FDB6}" destId="{40021D1C-0287-4878-BFF9-DDA5F56B22FD}" srcOrd="1" destOrd="0" parTransId="{8D13D439-9A92-404D-B4B1-D797333AAC98}" sibTransId="{C1D44CB7-FE7E-49FF-88F5-4E956DB91B3A}"/>
    <dgm:cxn modelId="{4BC25226-F0F7-4021-9BDA-12E5649F5249}" type="presOf" srcId="{C1D44CB7-FE7E-49FF-88F5-4E956DB91B3A}" destId="{DB8A747F-2D97-4961-BB4A-98EDFED82B75}" srcOrd="0" destOrd="0" presId="urn:microsoft.com/office/officeart/2005/8/layout/radial6"/>
    <dgm:cxn modelId="{39293AE7-2D44-41FD-A121-46E58C060600}" type="presOf" srcId="{AFCBE038-8F16-4A20-ADEA-50F4641FE830}" destId="{2A477F7E-6CC5-4B69-A880-121BBF48B1FC}" srcOrd="0" destOrd="0" presId="urn:microsoft.com/office/officeart/2005/8/layout/radial6"/>
    <dgm:cxn modelId="{B71CD9B7-8E72-4440-9293-E7B037397F71}" type="presOf" srcId="{608D594C-147B-40FA-8E14-75E3A4B09FB0}" destId="{7563C664-08D6-4766-9495-50EDD486B642}" srcOrd="0" destOrd="0" presId="urn:microsoft.com/office/officeart/2005/8/layout/radial6"/>
    <dgm:cxn modelId="{716FF822-D852-4A80-84BF-CB8A26C8409D}" type="presOf" srcId="{8F430ED4-B902-4F82-AA2C-9FB85D40C40D}" destId="{4B804C61-CE06-490B-A94B-57E182CD206C}" srcOrd="0" destOrd="0" presId="urn:microsoft.com/office/officeart/2005/8/layout/radial6"/>
    <dgm:cxn modelId="{E34862CE-DD56-476C-AB08-C494877B4E14}" srcId="{E601A426-080F-4D6D-BEAF-4EA01F78FDB6}" destId="{900757D9-307B-4EA0-B4C1-91F7049B5B7D}" srcOrd="3" destOrd="0" parTransId="{7A8599BE-BBFF-4E85-95CE-F7E5056BB486}" sibTransId="{7DA220B3-D3C5-439F-97CE-30C6AE89A1BC}"/>
    <dgm:cxn modelId="{5F9EE962-16ED-4E60-B2AA-07D157B4F6E0}" type="presOf" srcId="{40021D1C-0287-4878-BFF9-DDA5F56B22FD}" destId="{81159831-9F8E-4D64-B22E-32F91D261BA2}" srcOrd="0" destOrd="0" presId="urn:microsoft.com/office/officeart/2005/8/layout/radial6"/>
    <dgm:cxn modelId="{A1597C23-3C78-4F6D-83AF-F828C9DDC1A5}" type="presOf" srcId="{43CE62CD-DA01-4FC3-85D1-30671A2D3715}" destId="{B415A511-5610-41CE-A5A2-8DCFE8E00832}" srcOrd="0" destOrd="0" presId="urn:microsoft.com/office/officeart/2005/8/layout/radial6"/>
    <dgm:cxn modelId="{F166302C-CC48-4E7C-91C5-DD47BC16E801}" type="presOf" srcId="{78F7D0B2-F6FC-4B7D-ACAE-65CE28221548}" destId="{0F4B2270-D9AC-4AC0-B437-3F27570EF673}" srcOrd="0" destOrd="0" presId="urn:microsoft.com/office/officeart/2005/8/layout/radial6"/>
    <dgm:cxn modelId="{668B4923-72D1-494C-9108-D206F66A2676}" type="presOf" srcId="{900757D9-307B-4EA0-B4C1-91F7049B5B7D}" destId="{17AEA105-AAA5-44CA-AA8C-90DAACBDA801}" srcOrd="0" destOrd="0" presId="urn:microsoft.com/office/officeart/2005/8/layout/radial6"/>
    <dgm:cxn modelId="{6A4E48F2-9756-4388-B1BA-DC3EAD7CBD70}" type="presOf" srcId="{7DA220B3-D3C5-439F-97CE-30C6AE89A1BC}" destId="{61795181-07CD-4D49-8A58-352D4372A52B}" srcOrd="0" destOrd="0" presId="urn:microsoft.com/office/officeart/2005/8/layout/radial6"/>
    <dgm:cxn modelId="{8AFE4222-FA27-4780-B619-70411EB0ECCC}" type="presOf" srcId="{3F7FA84A-5B07-4789-87BF-5B9800D9638C}" destId="{B7D167CF-D61D-4578-AEB1-A3A1DBC2E833}" srcOrd="0" destOrd="0" presId="urn:microsoft.com/office/officeart/2005/8/layout/radial6"/>
    <dgm:cxn modelId="{1CA00F0F-A70D-422D-8F37-CFDE81FEE212}" type="presOf" srcId="{3522EDB6-128C-4702-B62D-C433C752600C}" destId="{A2B27896-7025-47F3-A58B-26E96BFD96A9}" srcOrd="0" destOrd="0" presId="urn:microsoft.com/office/officeart/2005/8/layout/radial6"/>
    <dgm:cxn modelId="{CB0C8A48-A121-4FE2-B5AD-928AB7B9EA2B}" srcId="{3F7FA84A-5B07-4789-87BF-5B9800D9638C}" destId="{E601A426-080F-4D6D-BEAF-4EA01F78FDB6}" srcOrd="0" destOrd="0" parTransId="{C0D8F417-E0FF-4307-B42C-6C9B18285A39}" sibTransId="{F1AE1406-837D-4134-97D7-FAC2E13C3B89}"/>
    <dgm:cxn modelId="{43FED187-2301-4AA1-9EEA-4A505B748825}" srcId="{E601A426-080F-4D6D-BEAF-4EA01F78FDB6}" destId="{682D0B04-EA95-4FC8-9FFD-35D456551847}" srcOrd="4" destOrd="0" parTransId="{711A91F6-51D6-43B3-925E-6D5AE3E95D78}" sibTransId="{AFCBE038-8F16-4A20-ADEA-50F4641FE830}"/>
    <dgm:cxn modelId="{13C47821-3F47-454A-9023-94A99E7D34D1}" type="presOf" srcId="{3A54B4FE-1F1E-4121-8694-D0CB639D42B7}" destId="{A4B78D5C-7FB5-46BD-9AE3-B01177B53AC9}" srcOrd="0" destOrd="0" presId="urn:microsoft.com/office/officeart/2005/8/layout/radial6"/>
    <dgm:cxn modelId="{8857D955-E744-4DB2-8617-690DE7317BB6}" type="presParOf" srcId="{B7D167CF-D61D-4578-AEB1-A3A1DBC2E833}" destId="{FA10D3E9-1ADF-41B9-8891-769767C88827}" srcOrd="0" destOrd="0" presId="urn:microsoft.com/office/officeart/2005/8/layout/radial6"/>
    <dgm:cxn modelId="{752B0C25-115C-4406-9D91-2A9683A17105}" type="presParOf" srcId="{B7D167CF-D61D-4578-AEB1-A3A1DBC2E833}" destId="{0F4B2270-D9AC-4AC0-B437-3F27570EF673}" srcOrd="1" destOrd="0" presId="urn:microsoft.com/office/officeart/2005/8/layout/radial6"/>
    <dgm:cxn modelId="{7210D738-88C4-490B-AEB0-A8F622AD9E01}" type="presParOf" srcId="{B7D167CF-D61D-4578-AEB1-A3A1DBC2E833}" destId="{BF80828F-AC4C-412B-B72C-EE29968761F9}" srcOrd="2" destOrd="0" presId="urn:microsoft.com/office/officeart/2005/8/layout/radial6"/>
    <dgm:cxn modelId="{69663316-25A4-43F9-9D72-707DBF0455B2}" type="presParOf" srcId="{B7D167CF-D61D-4578-AEB1-A3A1DBC2E833}" destId="{A4B78D5C-7FB5-46BD-9AE3-B01177B53AC9}" srcOrd="3" destOrd="0" presId="urn:microsoft.com/office/officeart/2005/8/layout/radial6"/>
    <dgm:cxn modelId="{4C56612A-8C77-446B-9EC9-0412CE933158}" type="presParOf" srcId="{B7D167CF-D61D-4578-AEB1-A3A1DBC2E833}" destId="{81159831-9F8E-4D64-B22E-32F91D261BA2}" srcOrd="4" destOrd="0" presId="urn:microsoft.com/office/officeart/2005/8/layout/radial6"/>
    <dgm:cxn modelId="{196938D6-443B-4453-B8CB-08B83CEACDAC}" type="presParOf" srcId="{B7D167CF-D61D-4578-AEB1-A3A1DBC2E833}" destId="{498A8D6C-D76A-4C91-9E50-820B4DF4E59B}" srcOrd="5" destOrd="0" presId="urn:microsoft.com/office/officeart/2005/8/layout/radial6"/>
    <dgm:cxn modelId="{C2214DE1-7057-48A8-936E-D9DA35C38742}" type="presParOf" srcId="{B7D167CF-D61D-4578-AEB1-A3A1DBC2E833}" destId="{DB8A747F-2D97-4961-BB4A-98EDFED82B75}" srcOrd="6" destOrd="0" presId="urn:microsoft.com/office/officeart/2005/8/layout/radial6"/>
    <dgm:cxn modelId="{32298127-DBC0-4CD3-9696-DCADBEF95F49}" type="presParOf" srcId="{B7D167CF-D61D-4578-AEB1-A3A1DBC2E833}" destId="{BDA3F786-550D-4DD6-97C7-99F68F8230CC}" srcOrd="7" destOrd="0" presId="urn:microsoft.com/office/officeart/2005/8/layout/radial6"/>
    <dgm:cxn modelId="{AD097D90-884E-4692-9583-B68E4990187E}" type="presParOf" srcId="{B7D167CF-D61D-4578-AEB1-A3A1DBC2E833}" destId="{32E9C761-E7DC-4D21-BF4C-9971C267A971}" srcOrd="8" destOrd="0" presId="urn:microsoft.com/office/officeart/2005/8/layout/radial6"/>
    <dgm:cxn modelId="{E870F492-0E9A-486C-AB86-7C55AD413C9F}" type="presParOf" srcId="{B7D167CF-D61D-4578-AEB1-A3A1DBC2E833}" destId="{D7D86BCD-E9C9-4A3B-B77B-A80257C913A1}" srcOrd="9" destOrd="0" presId="urn:microsoft.com/office/officeart/2005/8/layout/radial6"/>
    <dgm:cxn modelId="{199EACCC-AAF0-4952-8287-5F1F0091335B}" type="presParOf" srcId="{B7D167CF-D61D-4578-AEB1-A3A1DBC2E833}" destId="{17AEA105-AAA5-44CA-AA8C-90DAACBDA801}" srcOrd="10" destOrd="0" presId="urn:microsoft.com/office/officeart/2005/8/layout/radial6"/>
    <dgm:cxn modelId="{A4549B94-AE32-4CC4-A51C-694F5DF7A87D}" type="presParOf" srcId="{B7D167CF-D61D-4578-AEB1-A3A1DBC2E833}" destId="{E5A16CFE-CC2D-419A-9A3B-271FA2BD8E76}" srcOrd="11" destOrd="0" presId="urn:microsoft.com/office/officeart/2005/8/layout/radial6"/>
    <dgm:cxn modelId="{4C7D279F-8603-4E01-90BB-62CCE87EF15D}" type="presParOf" srcId="{B7D167CF-D61D-4578-AEB1-A3A1DBC2E833}" destId="{61795181-07CD-4D49-8A58-352D4372A52B}" srcOrd="12" destOrd="0" presId="urn:microsoft.com/office/officeart/2005/8/layout/radial6"/>
    <dgm:cxn modelId="{C4791A4E-B2E9-4BD3-93FE-AC0248E6ACEB}" type="presParOf" srcId="{B7D167CF-D61D-4578-AEB1-A3A1DBC2E833}" destId="{49B13843-AF34-4258-AC18-266BE7363990}" srcOrd="13" destOrd="0" presId="urn:microsoft.com/office/officeart/2005/8/layout/radial6"/>
    <dgm:cxn modelId="{3A9565CA-A980-43D7-A079-2C0CF5142B23}" type="presParOf" srcId="{B7D167CF-D61D-4578-AEB1-A3A1DBC2E833}" destId="{8706B0FD-2F7B-404C-AA66-9FE2DE7A68DE}" srcOrd="14" destOrd="0" presId="urn:microsoft.com/office/officeart/2005/8/layout/radial6"/>
    <dgm:cxn modelId="{E0321C69-B088-4501-AEF3-84C342B57768}" type="presParOf" srcId="{B7D167CF-D61D-4578-AEB1-A3A1DBC2E833}" destId="{2A477F7E-6CC5-4B69-A880-121BBF48B1FC}" srcOrd="15" destOrd="0" presId="urn:microsoft.com/office/officeart/2005/8/layout/radial6"/>
    <dgm:cxn modelId="{A82CDCEB-985B-480A-89EC-D0C11FC798E2}" type="presParOf" srcId="{B7D167CF-D61D-4578-AEB1-A3A1DBC2E833}" destId="{B415A511-5610-41CE-A5A2-8DCFE8E00832}" srcOrd="16" destOrd="0" presId="urn:microsoft.com/office/officeart/2005/8/layout/radial6"/>
    <dgm:cxn modelId="{E16371E7-A21E-483F-BC6E-29650B57D2EB}" type="presParOf" srcId="{B7D167CF-D61D-4578-AEB1-A3A1DBC2E833}" destId="{296F0E81-21DB-42EF-924C-D89C9A042B85}" srcOrd="17" destOrd="0" presId="urn:microsoft.com/office/officeart/2005/8/layout/radial6"/>
    <dgm:cxn modelId="{128E04F8-E0E9-43A2-B4F0-D2D3988EA6E0}" type="presParOf" srcId="{B7D167CF-D61D-4578-AEB1-A3A1DBC2E833}" destId="{A2B27896-7025-47F3-A58B-26E96BFD96A9}" srcOrd="18" destOrd="0" presId="urn:microsoft.com/office/officeart/2005/8/layout/radial6"/>
    <dgm:cxn modelId="{89F0DEE2-0668-4AC0-AB5E-14E54A971DD3}" type="presParOf" srcId="{B7D167CF-D61D-4578-AEB1-A3A1DBC2E833}" destId="{4B804C61-CE06-490B-A94B-57E182CD206C}" srcOrd="19" destOrd="0" presId="urn:microsoft.com/office/officeart/2005/8/layout/radial6"/>
    <dgm:cxn modelId="{81607812-74C2-4B47-BA68-A40AC8F6D1F8}" type="presParOf" srcId="{B7D167CF-D61D-4578-AEB1-A3A1DBC2E833}" destId="{F17A58A8-42A6-4FE4-900A-2A3E51342310}" srcOrd="20" destOrd="0" presId="urn:microsoft.com/office/officeart/2005/8/layout/radial6"/>
    <dgm:cxn modelId="{7542C526-4F3C-44A5-AB1D-CEE6A8223D59}" type="presParOf" srcId="{B7D167CF-D61D-4578-AEB1-A3A1DBC2E833}" destId="{EEC0A42B-63F3-448F-A9EF-D919EE7E5169}" srcOrd="21" destOrd="0" presId="urn:microsoft.com/office/officeart/2005/8/layout/radial6"/>
    <dgm:cxn modelId="{F50B6CB3-4C4F-497A-B6B8-972FBC3FFE81}" type="presParOf" srcId="{B7D167CF-D61D-4578-AEB1-A3A1DBC2E833}" destId="{3FAEBDFA-CC98-407B-B38B-A593AC0DF0C0}" srcOrd="22" destOrd="0" presId="urn:microsoft.com/office/officeart/2005/8/layout/radial6"/>
    <dgm:cxn modelId="{D24DFF5F-D944-4435-8F7A-6D4B524DD3F4}" type="presParOf" srcId="{B7D167CF-D61D-4578-AEB1-A3A1DBC2E833}" destId="{C6370918-2632-429B-904A-38BB85822724}" srcOrd="23" destOrd="0" presId="urn:microsoft.com/office/officeart/2005/8/layout/radial6"/>
    <dgm:cxn modelId="{AAD3F523-7CDD-4938-A7C5-D92BD465F7A5}" type="presParOf" srcId="{B7D167CF-D61D-4578-AEB1-A3A1DBC2E833}" destId="{7563C664-08D6-4766-9495-50EDD486B642}" srcOrd="24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87498-5A82-4E09-A18D-ABE76F788FF3}">
      <dsp:nvSpPr>
        <dsp:cNvPr id="0" name=""/>
        <dsp:cNvSpPr/>
      </dsp:nvSpPr>
      <dsp:spPr>
        <a:xfrm>
          <a:off x="1961569" y="661929"/>
          <a:ext cx="4431944" cy="4431944"/>
        </a:xfrm>
        <a:prstGeom prst="blockArc">
          <a:avLst>
            <a:gd name="adj1" fmla="val 11874447"/>
            <a:gd name="adj2" fmla="val 16089027"/>
            <a:gd name="adj3" fmla="val 4643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45858-D230-468A-9E75-8A16C8E0CFEA}">
      <dsp:nvSpPr>
        <dsp:cNvPr id="0" name=""/>
        <dsp:cNvSpPr/>
      </dsp:nvSpPr>
      <dsp:spPr>
        <a:xfrm>
          <a:off x="1960491" y="665256"/>
          <a:ext cx="4431944" cy="4431944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5F028-3F9E-4F7A-A2D2-B79479FACCD0}">
      <dsp:nvSpPr>
        <dsp:cNvPr id="0" name=""/>
        <dsp:cNvSpPr/>
      </dsp:nvSpPr>
      <dsp:spPr>
        <a:xfrm>
          <a:off x="1960491" y="665256"/>
          <a:ext cx="4431944" cy="4431944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453711-FC9B-426D-951A-2C193B5B76E0}">
      <dsp:nvSpPr>
        <dsp:cNvPr id="0" name=""/>
        <dsp:cNvSpPr/>
      </dsp:nvSpPr>
      <dsp:spPr>
        <a:xfrm>
          <a:off x="1873027" y="665256"/>
          <a:ext cx="4606873" cy="4431944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C6A8F-57B3-4362-900C-6DC062A2A23D}">
      <dsp:nvSpPr>
        <dsp:cNvPr id="0" name=""/>
        <dsp:cNvSpPr/>
      </dsp:nvSpPr>
      <dsp:spPr>
        <a:xfrm>
          <a:off x="1959435" y="661997"/>
          <a:ext cx="4431944" cy="4431944"/>
        </a:xfrm>
        <a:prstGeom prst="blockArc">
          <a:avLst>
            <a:gd name="adj1" fmla="val 16092418"/>
            <a:gd name="adj2" fmla="val 20525440"/>
            <a:gd name="adj3" fmla="val 4643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96A4B-8B71-4837-A61A-43A550C9DBE6}">
      <dsp:nvSpPr>
        <dsp:cNvPr id="0" name=""/>
        <dsp:cNvSpPr/>
      </dsp:nvSpPr>
      <dsp:spPr>
        <a:xfrm>
          <a:off x="3155799" y="1860564"/>
          <a:ext cx="2041328" cy="2041328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Energetika</a:t>
          </a:r>
        </a:p>
      </dsp:txBody>
      <dsp:txXfrm>
        <a:off x="3454745" y="2159510"/>
        <a:ext cx="1443436" cy="1443436"/>
      </dsp:txXfrm>
    </dsp:sp>
    <dsp:sp modelId="{7740006F-395E-4887-BC5F-5AABEE85A34D}">
      <dsp:nvSpPr>
        <dsp:cNvPr id="0" name=""/>
        <dsp:cNvSpPr/>
      </dsp:nvSpPr>
      <dsp:spPr>
        <a:xfrm>
          <a:off x="3393216" y="34"/>
          <a:ext cx="1428929" cy="1428929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Ovzduší</a:t>
          </a:r>
        </a:p>
      </dsp:txBody>
      <dsp:txXfrm>
        <a:off x="3602478" y="209296"/>
        <a:ext cx="1010405" cy="1010405"/>
      </dsp:txXfrm>
    </dsp:sp>
    <dsp:sp modelId="{A05CC72C-8932-4B41-AECD-DD977C44AAD2}">
      <dsp:nvSpPr>
        <dsp:cNvPr id="0" name=""/>
        <dsp:cNvSpPr/>
      </dsp:nvSpPr>
      <dsp:spPr>
        <a:xfrm>
          <a:off x="5520590" y="1497886"/>
          <a:ext cx="1428929" cy="1428929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Odpady</a:t>
          </a:r>
        </a:p>
      </dsp:txBody>
      <dsp:txXfrm>
        <a:off x="5729852" y="1707148"/>
        <a:ext cx="1010405" cy="1010405"/>
      </dsp:txXfrm>
    </dsp:sp>
    <dsp:sp modelId="{27352B34-C23A-42B4-87CD-D3561DDFAD5F}">
      <dsp:nvSpPr>
        <dsp:cNvPr id="0" name=""/>
        <dsp:cNvSpPr/>
      </dsp:nvSpPr>
      <dsp:spPr>
        <a:xfrm>
          <a:off x="4734278" y="3917905"/>
          <a:ext cx="1428929" cy="1428929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Voda</a:t>
          </a:r>
        </a:p>
      </dsp:txBody>
      <dsp:txXfrm>
        <a:off x="4943540" y="4127167"/>
        <a:ext cx="1010405" cy="1010405"/>
      </dsp:txXfrm>
    </dsp:sp>
    <dsp:sp modelId="{5D5C126D-82F8-47B4-97BF-85F2C5A940B3}">
      <dsp:nvSpPr>
        <dsp:cNvPr id="0" name=""/>
        <dsp:cNvSpPr/>
      </dsp:nvSpPr>
      <dsp:spPr>
        <a:xfrm>
          <a:off x="2189719" y="3917905"/>
          <a:ext cx="1428929" cy="1428929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Klima</a:t>
          </a:r>
        </a:p>
      </dsp:txBody>
      <dsp:txXfrm>
        <a:off x="2398981" y="4127167"/>
        <a:ext cx="1010405" cy="1010405"/>
      </dsp:txXfrm>
    </dsp:sp>
    <dsp:sp modelId="{656C1379-7985-4235-9071-105A83D96C3E}">
      <dsp:nvSpPr>
        <dsp:cNvPr id="0" name=""/>
        <dsp:cNvSpPr/>
      </dsp:nvSpPr>
      <dsp:spPr>
        <a:xfrm>
          <a:off x="1403407" y="1497886"/>
          <a:ext cx="1428929" cy="1428929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Krajina</a:t>
          </a:r>
        </a:p>
      </dsp:txBody>
      <dsp:txXfrm>
        <a:off x="1612669" y="1707148"/>
        <a:ext cx="1010405" cy="1010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3C664-08D6-4766-9495-50EDD486B642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C0A42B-63F3-448F-A9EF-D919EE7E5169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B27896-7025-47F3-A58B-26E96BFD96A9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77F7E-6CC5-4B69-A880-121BBF48B1FC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95181-07CD-4D49-8A58-352D4372A52B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D86BCD-E9C9-4A3B-B77B-A80257C913A1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0"/>
            <a:gd name="adj2" fmla="val 2700000"/>
            <a:gd name="adj3" fmla="val 343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8A747F-2D97-4961-BB4A-98EDFED82B75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18900000"/>
            <a:gd name="adj2" fmla="val 0"/>
            <a:gd name="adj3" fmla="val 343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B78D5C-7FB5-46BD-9AE3-B01177B53AC9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10D3E9-1ADF-41B9-8891-769767C88827}">
      <dsp:nvSpPr>
        <dsp:cNvPr id="0" name=""/>
        <dsp:cNvSpPr/>
      </dsp:nvSpPr>
      <dsp:spPr>
        <a:xfrm>
          <a:off x="3616523" y="2473523"/>
          <a:ext cx="1910953" cy="19109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Energetika a klima</a:t>
          </a:r>
        </a:p>
      </dsp:txBody>
      <dsp:txXfrm>
        <a:off x="3896376" y="2753376"/>
        <a:ext cx="1351247" cy="1351247"/>
      </dsp:txXfrm>
    </dsp:sp>
    <dsp:sp modelId="{0F4B2270-D9AC-4AC0-B437-3F27570EF673}">
      <dsp:nvSpPr>
        <dsp:cNvPr id="0" name=""/>
        <dsp:cNvSpPr/>
      </dsp:nvSpPr>
      <dsp:spPr>
        <a:xfrm>
          <a:off x="3903166" y="2651"/>
          <a:ext cx="1337667" cy="13376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Post-Durban</a:t>
          </a:r>
          <a:endParaRPr lang="cs-CZ" sz="1200" kern="1200" dirty="0"/>
        </a:p>
      </dsp:txBody>
      <dsp:txXfrm>
        <a:off x="4099063" y="198548"/>
        <a:ext cx="945873" cy="945873"/>
      </dsp:txXfrm>
    </dsp:sp>
    <dsp:sp modelId="{81159831-9F8E-4D64-B22E-32F91D261BA2}">
      <dsp:nvSpPr>
        <dsp:cNvPr id="0" name=""/>
        <dsp:cNvSpPr/>
      </dsp:nvSpPr>
      <dsp:spPr>
        <a:xfrm>
          <a:off x="5853024" y="810308"/>
          <a:ext cx="1337667" cy="13376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Cíl k roku 2020</a:t>
          </a:r>
        </a:p>
      </dsp:txBody>
      <dsp:txXfrm>
        <a:off x="6048921" y="1006205"/>
        <a:ext cx="945873" cy="945873"/>
      </dsp:txXfrm>
    </dsp:sp>
    <dsp:sp modelId="{BDA3F786-550D-4DD6-97C7-99F68F8230CC}">
      <dsp:nvSpPr>
        <dsp:cNvPr id="0" name=""/>
        <dsp:cNvSpPr/>
      </dsp:nvSpPr>
      <dsp:spPr>
        <a:xfrm>
          <a:off x="6660681" y="2760166"/>
          <a:ext cx="1337667" cy="13376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Low Carbon Roadmap - 2030-2050</a:t>
          </a:r>
        </a:p>
      </dsp:txBody>
      <dsp:txXfrm>
        <a:off x="6856578" y="2956063"/>
        <a:ext cx="945873" cy="945873"/>
      </dsp:txXfrm>
    </dsp:sp>
    <dsp:sp modelId="{17AEA105-AAA5-44CA-AA8C-90DAACBDA801}">
      <dsp:nvSpPr>
        <dsp:cNvPr id="0" name=""/>
        <dsp:cNvSpPr/>
      </dsp:nvSpPr>
      <dsp:spPr>
        <a:xfrm>
          <a:off x="5853024" y="4710024"/>
          <a:ext cx="1337667" cy="13376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Energy Roadmap  (MIX) 2030 - 2050</a:t>
          </a:r>
        </a:p>
      </dsp:txBody>
      <dsp:txXfrm>
        <a:off x="6048921" y="4905921"/>
        <a:ext cx="945873" cy="945873"/>
      </dsp:txXfrm>
    </dsp:sp>
    <dsp:sp modelId="{49B13843-AF34-4258-AC18-266BE7363990}">
      <dsp:nvSpPr>
        <dsp:cNvPr id="0" name=""/>
        <dsp:cNvSpPr/>
      </dsp:nvSpPr>
      <dsp:spPr>
        <a:xfrm>
          <a:off x="3903166" y="5517681"/>
          <a:ext cx="1337667" cy="13376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Příprava 3. období v EU ETS</a:t>
          </a:r>
        </a:p>
      </dsp:txBody>
      <dsp:txXfrm>
        <a:off x="4099063" y="5713578"/>
        <a:ext cx="945873" cy="945873"/>
      </dsp:txXfrm>
    </dsp:sp>
    <dsp:sp modelId="{B415A511-5610-41CE-A5A2-8DCFE8E00832}">
      <dsp:nvSpPr>
        <dsp:cNvPr id="0" name=""/>
        <dsp:cNvSpPr/>
      </dsp:nvSpPr>
      <dsp:spPr>
        <a:xfrm>
          <a:off x="1953308" y="4710024"/>
          <a:ext cx="1337667" cy="13376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Návrh Energy Efficiency Directive</a:t>
          </a:r>
        </a:p>
      </dsp:txBody>
      <dsp:txXfrm>
        <a:off x="2149205" y="4905921"/>
        <a:ext cx="945873" cy="945873"/>
      </dsp:txXfrm>
    </dsp:sp>
    <dsp:sp modelId="{4B804C61-CE06-490B-A94B-57E182CD206C}">
      <dsp:nvSpPr>
        <dsp:cNvPr id="0" name=""/>
        <dsp:cNvSpPr/>
      </dsp:nvSpPr>
      <dsp:spPr>
        <a:xfrm>
          <a:off x="1145651" y="2760166"/>
          <a:ext cx="1337667" cy="13376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Energy Taxation Directive</a:t>
          </a:r>
          <a:endParaRPr lang="en-US" sz="1200" kern="1200" noProof="0" dirty="0"/>
        </a:p>
      </dsp:txBody>
      <dsp:txXfrm>
        <a:off x="1341548" y="2956063"/>
        <a:ext cx="945873" cy="945873"/>
      </dsp:txXfrm>
    </dsp:sp>
    <dsp:sp modelId="{3FAEBDFA-CC98-407B-B38B-A593AC0DF0C0}">
      <dsp:nvSpPr>
        <dsp:cNvPr id="0" name=""/>
        <dsp:cNvSpPr/>
      </dsp:nvSpPr>
      <dsp:spPr>
        <a:xfrm>
          <a:off x="1953308" y="810308"/>
          <a:ext cx="1337667" cy="13376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Nový rozpočtový rámec </a:t>
          </a:r>
          <a:r>
            <a:rPr lang="cs-CZ" sz="1200" kern="1200" dirty="0" smtClean="0"/>
            <a:t>EU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</a:t>
          </a:r>
          <a:r>
            <a:rPr lang="cs-CZ" sz="1200" kern="1200" dirty="0"/>
            <a:t>(</a:t>
          </a:r>
          <a:r>
            <a:rPr lang="cs-CZ" sz="1200" kern="1200" dirty="0" smtClean="0"/>
            <a:t>2014-2020</a:t>
          </a:r>
          <a:r>
            <a:rPr lang="cs-CZ" sz="1200" kern="1200" dirty="0"/>
            <a:t>)</a:t>
          </a:r>
        </a:p>
      </dsp:txBody>
      <dsp:txXfrm>
        <a:off x="2149205" y="1006205"/>
        <a:ext cx="945873" cy="945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5A1208F-7E6F-4365-A932-CE39F2A630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23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49575" cy="498475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r">
              <a:defRPr sz="1200"/>
            </a:lvl1pPr>
          </a:lstStyle>
          <a:p>
            <a:pPr>
              <a:defRPr/>
            </a:pPr>
            <a:fld id="{9F4076CC-0238-4E12-A5CA-9270CC2950CC}" type="datetimeFigureOut">
              <a:rPr lang="cs-CZ"/>
              <a:pPr>
                <a:defRPr/>
              </a:pPr>
              <a:t>4.6.2012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5" tIns="45783" rIns="91565" bIns="45783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565" tIns="45783" rIns="91565" bIns="45783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49575" cy="496887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49575" cy="496887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r">
              <a:defRPr sz="1200"/>
            </a:lvl1pPr>
          </a:lstStyle>
          <a:p>
            <a:pPr>
              <a:defRPr/>
            </a:pPr>
            <a:fld id="{D1E43337-9E81-47E9-BE50-AA02718418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825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5C232D-33B1-4F1A-9F19-289DE1C6F8A9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Jak je z uvedených grafů patrné, většina spalovacích zařízení v ČR v současné době limity stanovené směrnicí nesplňuje.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0CFFCD-3E0E-4125-B504-694C5E8CC169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Jedním z těchto zdrojů může být i plyn. </a:t>
            </a:r>
          </a:p>
          <a:p>
            <a:endParaRPr lang="cs-CZ" dirty="0" smtClean="0"/>
          </a:p>
          <a:p>
            <a:r>
              <a:rPr lang="cs-CZ" dirty="0" smtClean="0"/>
              <a:t>Plynové zdroje plní už v současné době emisní limity, které budou platné až po roce 2016, respektive těchto hodnot mnohdy ani nedosahují. Emise z plynových zdrojů jsou až 50 krát nižší než ze zdrojů založených na uhlí. </a:t>
            </a:r>
          </a:p>
          <a:p>
            <a:endParaRPr lang="cs-CZ" dirty="0" smtClean="0"/>
          </a:p>
          <a:p>
            <a:r>
              <a:rPr lang="cs-CZ" dirty="0" smtClean="0"/>
              <a:t>Např. při stejné konečně spotřebě tepla klesnou emise tuhých látek (prach) o cca 95% původní hodnoty, emise SO</a:t>
            </a:r>
            <a:r>
              <a:rPr lang="cs-CZ" baseline="-25000" dirty="0" smtClean="0"/>
              <a:t>2</a:t>
            </a:r>
            <a:r>
              <a:rPr lang="cs-CZ" dirty="0" smtClean="0"/>
              <a:t> o cca 85%, emise CO</a:t>
            </a:r>
            <a:r>
              <a:rPr lang="cs-CZ" baseline="-25000" dirty="0" smtClean="0"/>
              <a:t>2</a:t>
            </a:r>
            <a:r>
              <a:rPr lang="cs-CZ" dirty="0" smtClean="0"/>
              <a:t> pak o cca 33% původní hodnoty. </a:t>
            </a:r>
          </a:p>
          <a:p>
            <a:endParaRPr lang="cs-CZ" dirty="0" smtClean="0"/>
          </a:p>
          <a:p>
            <a:r>
              <a:rPr lang="cs-CZ" dirty="0" smtClean="0">
                <a:latin typeface="Arial" charset="0"/>
              </a:rPr>
              <a:t>Plynové elektrárny navíc poskytují možnost rychlé regulace, umožňující poskytovat podpůrné služby nutné k zajištění stability elektrizační soustavy.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279603-15E7-4A67-BCE9-D948AE86124C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Úrovně PM10 v roce 2011 (nejvyšší 24hod. koncentrace PM10).</a:t>
            </a:r>
          </a:p>
          <a:p>
            <a:endParaRPr lang="cs-CZ" dirty="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ED963-27E6-4867-86B1-0CCEF05CA825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5605" name="Zástupný symbol pro zápatí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Předpokládaná nejvyšší 24 hod. koncentrace tuhých znečišťujících látek (PM10) v ovzduší pokud by při vytápění bylo uhlí nahrazeno plynem. </a:t>
            </a:r>
          </a:p>
          <a:p>
            <a:endParaRPr lang="cs-CZ" smtClean="0"/>
          </a:p>
          <a:p>
            <a:r>
              <a:rPr lang="cs-CZ" smtClean="0"/>
              <a:t>Na následující mapě je uveden stupeň znečištění ČR dle jednotlivých regionů po náhradě uhlí plynem. Je zřejmé, že emisemi nezatížená území by se výrazně rozšířila nejen na celé jižní Čechy ale i velkou část západních Čech a části východních Čech. Úlevu by samozřejmě i v nejproblematičtějších regionech, tedy v Ústeckém a Moravskoslezskem kraji. </a:t>
            </a:r>
          </a:p>
          <a:p>
            <a:endParaRPr 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2BEA6D-82AC-4F6B-91A1-9535CE2150C4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9A68DA-6396-4AA2-80E0-C73AA5526568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4213" indent="-286236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4943" indent="-228989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2920" indent="-228989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60898" indent="-228989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8875" indent="-2289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6852" indent="-2289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34829" indent="-2289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92807" indent="-2289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41C7242-11D3-4FD1-8297-0C9632565AAD}" type="slidenum">
              <a:rPr lang="cs-CZ" sz="1200"/>
              <a:pPr/>
              <a:t>17</a:t>
            </a:fld>
            <a:endParaRPr lang="cs-CZ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SEK a SURPOL by měly konečně dát jasnější</a:t>
            </a:r>
            <a:r>
              <a:rPr lang="cs-CZ" baseline="0" dirty="0" smtClean="0"/>
              <a:t> představu o prioritách státu (alespoň do 2030). Je možné zmínit doporučení </a:t>
            </a:r>
            <a:r>
              <a:rPr lang="cs-CZ" baseline="0" dirty="0" err="1" smtClean="0"/>
              <a:t>Pačesovy</a:t>
            </a:r>
            <a:r>
              <a:rPr lang="cs-CZ" baseline="0" dirty="0" smtClean="0"/>
              <a:t> komise II.</a:t>
            </a:r>
          </a:p>
          <a:p>
            <a:pPr>
              <a:buFontTx/>
              <a:buChar char="-"/>
            </a:pPr>
            <a:r>
              <a:rPr lang="cs-CZ" baseline="0" dirty="0" smtClean="0"/>
              <a:t> MŽP podporuje vyvážený a diversifikovaný energetický mix s důrazem na ekonomickou stránku věci, energetickou bezpečnost i snižování negativního vlivu energetiky na životní prostředí a produkci emisí (možné zdůraznit protichůdnost některých cílů).</a:t>
            </a:r>
          </a:p>
          <a:p>
            <a:pPr>
              <a:buFontTx/>
              <a:buChar char="-"/>
            </a:pPr>
            <a:r>
              <a:rPr lang="cs-CZ" baseline="0" dirty="0" smtClean="0"/>
              <a:t> Zmínit peripetie se zákonem o POZE a současnou výši nákladů na podporu (cca 38 mld. Kč), za kterou nemohou OZE, ale …. regulatorní rámec.</a:t>
            </a:r>
          </a:p>
          <a:p>
            <a:pPr>
              <a:buFontTx/>
              <a:buChar char="-"/>
            </a:pPr>
            <a:r>
              <a:rPr lang="cs-CZ" baseline="0" dirty="0" smtClean="0"/>
              <a:t> Úspory obecně opomíjeny – nyní je patrný rozvoj zejména u budov – ZÚ/EPBD II, nutné cílit rovněž na výrobu a distribuci (derogace-rozvody tepla)</a:t>
            </a:r>
          </a:p>
          <a:p>
            <a:pPr>
              <a:buFontTx/>
              <a:buChar char="-"/>
            </a:pPr>
            <a:r>
              <a:rPr lang="cs-CZ" baseline="0" dirty="0" smtClean="0"/>
              <a:t> Dostupnost uhlí – omezená role státu – přesto by se měl pokusit o smír nebo zásah v rámci možností – podmíněno modernizací oboru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43337-9E81-47E9-BE50-AA0271841838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- Energetika musí být bezpečná, z hlediska životního prostředí udržitelná, ekonomicky dostupná a efektivní. Energetika ČR by měla reagovat i na vývoj -na úrovni EU, zejména na některé důležité evropské dokumenty v této oblasti (Plán přechodu na nízkouhlíkové hospodářství do roku 2050,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Roadmap</a:t>
            </a:r>
            <a:r>
              <a:rPr lang="cs-CZ" dirty="0" smtClean="0"/>
              <a:t> 2050, Směrnice o energetické účinnosti, Směrnice o energetické náročnosti budov, Směrnice o průmyslových emisích).</a:t>
            </a:r>
          </a:p>
          <a:p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cs-CZ" dirty="0" smtClean="0"/>
              <a:t>Je jasné, že dojde k významné</a:t>
            </a:r>
            <a:r>
              <a:rPr lang="cs-CZ" baseline="0" dirty="0" smtClean="0"/>
              <a:t> změně v energetickém mixu a současný vysoký podíl uhlí poklesne na úkor jádra, plynu a OZE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394B91-B076-414A-8002-5375979B3B79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latin typeface="Arial" charset="0"/>
              </a:rPr>
              <a:t>- V současnosti činí instalovaný výkon hnědouhelných elektráren 5 724 MW. Podstatná část této instalované kapacity se nachází právě v tomto kraji. Současné projekty obnovy počítají s instalovaným výkonem 2 210 MW. Rozdíl těchto výkonů bude nutné nahradit. </a:t>
            </a:r>
          </a:p>
          <a:p>
            <a:r>
              <a:rPr lang="cs-CZ" dirty="0" smtClean="0">
                <a:latin typeface="Arial" charset="0"/>
              </a:rPr>
              <a:t>- Načasování investic bude klíčové</a:t>
            </a:r>
            <a:r>
              <a:rPr lang="cs-CZ" baseline="0" dirty="0" smtClean="0">
                <a:latin typeface="Arial" charset="0"/>
              </a:rPr>
              <a:t> – nyní panuje taková nejistota, že se nestaví téměř vůbec. Pokud se cena elektřiny zvýší, může to vyvolat opětovný zájem. Jinak bude patrně muset do hry vstoupit stát i ekonomicky.</a:t>
            </a:r>
            <a:endParaRPr lang="cs-CZ" dirty="0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68FB6F-C789-4527-93ED-882A50DD327C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Pokles uhlí – nárůst jádra a plynu (klasika)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43337-9E81-47E9-BE50-AA0271841838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Investice do modernizace energetických zdrojů mohou vést ke splnění více legislativních požadavků na ochranu životního prostředí. </a:t>
            </a:r>
          </a:p>
          <a:p>
            <a:endParaRPr lang="cs-CZ" dirty="0" smtClean="0"/>
          </a:p>
          <a:p>
            <a:r>
              <a:rPr lang="cs-CZ" dirty="0" smtClean="0"/>
              <a:t>V současné době může veřejný sektor, díky aktivní bilanci, čerpat finanční prostředky z programu Zelená úsporám. K dispozici je zatím 200 mil. Kč. K dalšímu uvolňování finančních prostředků by podle odhadu mohlo dojít v průběhu července a října 2012. Dotacemi budou podporovány budovy sociálního, školského či kulturního sektoru, tedy především školy a mateřské školky, pečovatelské domy pro seniory nebo zdravotnická zařízení. Dotace na zateplení veřejných budov lze čerpat i z 35. výzvy Operačního programu Životní prostředí prioritní osy 3., oblast podpory 3.2. (Realizace úspor energie a využití odpadního tepla u </a:t>
            </a:r>
            <a:r>
              <a:rPr lang="cs-CZ" dirty="0" err="1" smtClean="0"/>
              <a:t>nepodnikatelské</a:t>
            </a:r>
            <a:r>
              <a:rPr lang="cs-CZ" dirty="0" smtClean="0"/>
              <a:t> sféry).</a:t>
            </a:r>
          </a:p>
          <a:p>
            <a:endParaRPr lang="cs-CZ" dirty="0" smtClean="0"/>
          </a:p>
          <a:p>
            <a:r>
              <a:rPr lang="cs-CZ" dirty="0" smtClean="0"/>
              <a:t>Od 1. června do 31. srpna 2012 jsou také přijímány  žádosti o podporu v rámci prioritní osy 2 - Zlepšování kvality ovzduší a snižování emisí. Alokace finančních prostředků na schválené projekty v této výzvě je vyhlášena ve výši 4,5 mld. Kč (min. 1 mld. Kč je určena pro projekty realizované na území Moravskoslezského kraje).</a:t>
            </a:r>
          </a:p>
          <a:p>
            <a:endParaRPr lang="cs-CZ" dirty="0" smtClean="0"/>
          </a:p>
          <a:p>
            <a:pPr>
              <a:buFontTx/>
              <a:buChar char="-"/>
            </a:pPr>
            <a:endParaRPr lang="cs-CZ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7827" name="Zástupný symbol pro číslo snímku 3"/>
          <p:cNvSpPr txBox="1">
            <a:spLocks noGrp="1"/>
          </p:cNvSpPr>
          <p:nvPr/>
        </p:nvSpPr>
        <p:spPr bwMode="auto">
          <a:xfrm>
            <a:off x="3858471" y="9444830"/>
            <a:ext cx="2950315" cy="49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5" tIns="45779" rIns="91555" bIns="45779" anchor="b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fld id="{B82D5CB4-4F39-4DAC-B4C6-593AC5692520}" type="slidenum">
              <a:rPr lang="cs-CZ" sz="1200"/>
              <a:pPr algn="r"/>
              <a:t>8</a:t>
            </a:fld>
            <a:endParaRPr lang="cs-CZ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7100"/>
            <a:fld id="{9F378883-89EE-4598-8849-A84964E0EFAC}" type="slidenum">
              <a:rPr lang="cs-CZ" smtClean="0"/>
              <a:pPr defTabSz="927100"/>
              <a:t>10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Směrnice o průmyslových emisích výrazně ovlivní provoz obzvláště velkých spalovacích zařízení v ČR. </a:t>
            </a:r>
            <a:r>
              <a:rPr lang="cs-CZ" b="1" dirty="0" smtClean="0"/>
              <a:t>V této souvislosti lze předpokládat snížení instalovaného výkonu zdrojů o cca 3200 </a:t>
            </a:r>
            <a:r>
              <a:rPr lang="cs-CZ" b="1" dirty="0" err="1" smtClean="0"/>
              <a:t>MWe</a:t>
            </a:r>
            <a:r>
              <a:rPr lang="cs-CZ" b="1" dirty="0" smtClean="0"/>
              <a:t> mezi lety 2012 a 2025 (3800 </a:t>
            </a:r>
            <a:r>
              <a:rPr lang="cs-CZ" b="1" dirty="0" err="1" smtClean="0"/>
              <a:t>MWe</a:t>
            </a:r>
            <a:r>
              <a:rPr lang="cs-CZ" b="1" dirty="0" smtClean="0"/>
              <a:t> mezi lety 2016 a 2025) a snížení předpokládané maximální roční výroby elektřiny netto o cca 10,9 </a:t>
            </a:r>
            <a:r>
              <a:rPr lang="cs-CZ" b="1" dirty="0" err="1" smtClean="0"/>
              <a:t>TWh</a:t>
            </a:r>
            <a:r>
              <a:rPr lang="cs-CZ" b="1" dirty="0" smtClean="0"/>
              <a:t> mezi výrobou let 2012 a 2025 (13,5 </a:t>
            </a:r>
            <a:r>
              <a:rPr lang="cs-CZ" b="1" dirty="0" err="1" smtClean="0"/>
              <a:t>TWh</a:t>
            </a:r>
            <a:r>
              <a:rPr lang="cs-CZ" b="1" dirty="0" smtClean="0"/>
              <a:t> mezi 2015 a 2025). </a:t>
            </a:r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Směrnice bude mít rovněž vliv na oblast CZT. Odstavení teplárenských zdrojů nebo výrazné navýšení cen tepla z CZT může představovat z regionálního hlediska velké riziko.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V případě energetiky (s příkonem nad 50 MW) jsou popsány BAT v BREF „Velká spalovací zařízení“ (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Combustion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 – LCP), u kterého byl v roce 2011 zahájen proces revize. Podle dosavadních zkušeností lze očekávat, že revize bude trvat minimálně 2 - 3 roky (v pracovní skupině na úrovni EU je i expert ČR nominovaný průmyslem). ČR se aktivně na revizi BREF LCP podílí. </a:t>
            </a:r>
          </a:p>
          <a:p>
            <a:r>
              <a:rPr lang="cs-CZ" dirty="0" smtClean="0"/>
              <a:t>Frekvence revize je standardně každých 8 let.</a:t>
            </a:r>
          </a:p>
          <a:p>
            <a:endParaRPr lang="cs-CZ" dirty="0" smtClean="0"/>
          </a:p>
          <a:p>
            <a:r>
              <a:rPr lang="cs-CZ" dirty="0" smtClean="0"/>
              <a:t>Revidovaný dokument bude strukturou odpovídat požadavkům IED, tzn. bude obsahovat i tzv. „Závěry o BAT“, jejichž schválení bude mít přímý dopad do povolovacího procesu. Hodnoty emisních limitů v „Závěrech o BAT“ u revidovaného BREF LCP nelze v současnosti přesně určit. </a:t>
            </a:r>
          </a:p>
          <a:p>
            <a:endParaRPr lang="cs-CZ" dirty="0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94D418-8508-4903-A13C-D35688B5B795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List_aplikace_Microsoft_Excel_97_20031.xls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List_aplikace_Microsoft_Excel_97_20032.xls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List_aplikace_Microsoft_Excel_97_20033.xls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3" name="Skupina 6"/>
          <p:cNvGrpSpPr>
            <a:grpSpLocks/>
          </p:cNvGrpSpPr>
          <p:nvPr userDrawn="1"/>
        </p:nvGrpSpPr>
        <p:grpSpPr bwMode="auto">
          <a:xfrm>
            <a:off x="1500188" y="1071563"/>
            <a:ext cx="6381750" cy="4321175"/>
            <a:chOff x="1500166" y="1107295"/>
            <a:chExt cx="6381760" cy="4321969"/>
          </a:xfrm>
        </p:grpSpPr>
        <p:graphicFrame>
          <p:nvGraphicFramePr>
            <p:cNvPr id="4" name="Graf 5"/>
            <p:cNvGraphicFramePr>
              <a:graphicFrameLocks noChangeAspect="1"/>
            </p:cNvGraphicFramePr>
            <p:nvPr/>
          </p:nvGraphicFramePr>
          <p:xfrm>
            <a:off x="1500166" y="1107295"/>
            <a:ext cx="5762149" cy="4321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81" name="Worksheet" r:id="rId4" imgW="9144793" imgH="6858594" progId="Excel.Sheet.8">
                    <p:embed/>
                  </p:oleObj>
                </mc:Choice>
                <mc:Fallback>
                  <p:oleObj name="Worksheet" r:id="rId4" imgW="9144793" imgH="6858594" progId="Excel.Sheet.8">
                    <p:embed/>
                    <p:pic>
                      <p:nvPicPr>
                        <p:cNvPr id="0" name="Graf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1107295"/>
                          <a:ext cx="5762149" cy="43219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4" descr="logo_mzp-[Converted]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926" y="1107321"/>
              <a:ext cx="4953000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r:id="rId4" imgW="9144793" imgH="6858594" progId="Excel.Sheet.8">
                  <p:embed/>
                </p:oleObj>
              </mc:Choice>
              <mc:Fallback>
                <p:oleObj r:id="rId4" imgW="9144793" imgH="6858594" progId="Excel.Sheet.8">
                  <p:embed/>
                  <p:pic>
                    <p:nvPicPr>
                      <p:cNvPr id="0" name="Graf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3" name="Skupina 6"/>
          <p:cNvGrpSpPr>
            <a:grpSpLocks/>
          </p:cNvGrpSpPr>
          <p:nvPr userDrawn="1"/>
        </p:nvGrpSpPr>
        <p:grpSpPr bwMode="auto">
          <a:xfrm>
            <a:off x="714375" y="142875"/>
            <a:ext cx="8786813" cy="6215063"/>
            <a:chOff x="1563144" y="1047681"/>
            <a:chExt cx="6318782" cy="4321969"/>
          </a:xfrm>
        </p:grpSpPr>
        <p:graphicFrame>
          <p:nvGraphicFramePr>
            <p:cNvPr id="4" name="Graf 5"/>
            <p:cNvGraphicFramePr>
              <a:graphicFrameLocks noChangeAspect="1"/>
            </p:cNvGraphicFramePr>
            <p:nvPr/>
          </p:nvGraphicFramePr>
          <p:xfrm>
            <a:off x="1563144" y="1047681"/>
            <a:ext cx="5762149" cy="4321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29" name="Worksheet" r:id="rId4" imgW="9144793" imgH="6858594" progId="Excel.Sheet.8">
                    <p:embed/>
                  </p:oleObj>
                </mc:Choice>
                <mc:Fallback>
                  <p:oleObj name="Worksheet" r:id="rId4" imgW="9144793" imgH="6858594" progId="Excel.Sheet.8">
                    <p:embed/>
                    <p:pic>
                      <p:nvPicPr>
                        <p:cNvPr id="0" name="Graf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3144" y="1047681"/>
                          <a:ext cx="5762149" cy="43219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4" descr="logo_mzp-[Converted]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926" y="1107321"/>
              <a:ext cx="4953000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767388"/>
            <a:ext cx="27146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B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Nadpis, téma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1" r:id="rId3"/>
    <p:sldLayoutId id="2147484378" r:id="rId4"/>
    <p:sldLayoutId id="2147484372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73" r:id="rId11"/>
    <p:sldLayoutId id="2147484374" r:id="rId12"/>
    <p:sldLayoutId id="2147484375" r:id="rId13"/>
    <p:sldLayoutId id="21474843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oleObject" Target="../embeddings/oleObject4.bin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17688"/>
            <a:ext cx="9144000" cy="1812925"/>
          </a:xfrm>
        </p:spPr>
        <p:txBody>
          <a:bodyPr rIns="35715" anchor="b"/>
          <a:lstStyle/>
          <a:p>
            <a:pPr eaLnBrk="1" hangingPunct="1"/>
            <a:r>
              <a:rPr lang="cs-CZ" sz="4200" smtClean="0">
                <a:solidFill>
                  <a:srgbClr val="006600"/>
                </a:solidFill>
                <a:latin typeface="Calibri" pitchFamily="34" charset="0"/>
              </a:rPr>
              <a:t>Vliv energetiky na životní prostředí regionů</a:t>
            </a:r>
            <a:endParaRPr lang="en-GB" sz="3400" smtClean="0">
              <a:latin typeface="Calibri" pitchFamily="34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46847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 anchor="ctr"/>
          <a:lstStyle/>
          <a:p>
            <a:pPr algn="ctr"/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Pavel Zámyslický</a:t>
            </a:r>
            <a:endParaRPr lang="cs-CZ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cs-CZ" sz="2000" dirty="0" smtClean="0">
                <a:latin typeface="Calibri" pitchFamily="34" charset="0"/>
              </a:rPr>
              <a:t>Odbor energetiky a ochrany klimatu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17412" name="TextovéPole 4"/>
          <p:cNvSpPr txBox="1">
            <a:spLocks noChangeArrowheads="1"/>
          </p:cNvSpPr>
          <p:nvPr/>
        </p:nvSpPr>
        <p:spPr bwMode="auto">
          <a:xfrm>
            <a:off x="0" y="428625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/>
            <a:r>
              <a:rPr lang="cs-CZ" b="1">
                <a:latin typeface="Calibri" pitchFamily="34" charset="0"/>
              </a:rPr>
              <a:t>Regionální energetické fórum</a:t>
            </a:r>
          </a:p>
          <a:p>
            <a:pPr algn="ctr"/>
            <a:r>
              <a:rPr lang="cs-CZ" sz="2000">
                <a:latin typeface="Calibri" pitchFamily="34" charset="0"/>
              </a:rPr>
              <a:t>Ústí nad Labem,  5. 6. 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Emisní limity podle směrnice o průmyslových emisích 2010/75/EU </a:t>
            </a:r>
            <a:br>
              <a:rPr lang="cs-CZ" smtClean="0"/>
            </a:br>
            <a:endParaRPr lang="cs-CZ" smtClean="0"/>
          </a:p>
        </p:txBody>
      </p:sp>
      <p:sp>
        <p:nvSpPr>
          <p:cNvPr id="24579" name="Zástupný symbol pro obsah 5"/>
          <p:cNvSpPr>
            <a:spLocks noGrp="1"/>
          </p:cNvSpPr>
          <p:nvPr>
            <p:ph idx="1"/>
          </p:nvPr>
        </p:nvSpPr>
        <p:spPr>
          <a:xfrm>
            <a:off x="646113" y="1281113"/>
            <a:ext cx="7248525" cy="4848225"/>
          </a:xfrm>
        </p:spPr>
        <p:txBody>
          <a:bodyPr/>
          <a:lstStyle/>
          <a:p>
            <a:endParaRPr lang="cs-CZ" sz="2000" i="1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FontTx/>
              <a:buNone/>
            </a:pPr>
            <a:endParaRPr lang="cs-CZ" sz="1200" dirty="0" smtClean="0"/>
          </a:p>
          <a:p>
            <a:pPr>
              <a:buFontTx/>
              <a:buNone/>
            </a:pPr>
            <a:endParaRPr lang="cs-CZ" sz="1200" dirty="0"/>
          </a:p>
          <a:p>
            <a:pPr>
              <a:buFontTx/>
              <a:buNone/>
            </a:pPr>
            <a:r>
              <a:rPr lang="cs-CZ" sz="1200" dirty="0" smtClean="0"/>
              <a:t>Zdroj: OTE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75414"/>
              </p:ext>
            </p:extLst>
          </p:nvPr>
        </p:nvGraphicFramePr>
        <p:xfrm>
          <a:off x="323850" y="1773238"/>
          <a:ext cx="8532441" cy="352797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62808"/>
                <a:gridCol w="4591843"/>
                <a:gridCol w="540867"/>
                <a:gridCol w="596057"/>
                <a:gridCol w="540866"/>
              </a:tblGrid>
              <a:tr h="502910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Spalovací zařízení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Položka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Emise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[mg/m</a:t>
                      </a:r>
                      <a:r>
                        <a:rPr lang="en-US" sz="12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/>
                    </a:solidFill>
                  </a:tcPr>
                </a:tc>
              </a:tr>
              <a:tr h="502910"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cs-CZ" sz="12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NOx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TZL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0538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Teplárna s granulačními kotli a tepelným příkonem 100-300 </a:t>
                      </a:r>
                      <a:r>
                        <a:rPr lang="cs-CZ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MWt</a:t>
                      </a:r>
                      <a:endParaRPr lang="cs-CZ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Současný emisní limit (podle NV č. 146/2007 Sb.)</a:t>
                      </a:r>
                      <a:endParaRPr lang="cs-CZ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dirty="0" smtClean="0">
                          <a:effectLst/>
                        </a:rPr>
                        <a:t>1 700</a:t>
                      </a:r>
                      <a:endParaRPr lang="cs-C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650</a:t>
                      </a:r>
                      <a:endParaRPr lang="cs-C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538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Emisní limit od 1. 1. 2016 (podle směrnice 2010/75/EU)</a:t>
                      </a:r>
                      <a:endParaRPr lang="cs-CZ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effectLst/>
                        </a:rPr>
                        <a:t>250</a:t>
                      </a:r>
                      <a:endParaRPr lang="cs-CZ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effectLst/>
                        </a:rPr>
                        <a:t>200</a:t>
                      </a:r>
                      <a:endParaRPr lang="cs-CZ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cs-CZ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1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Elektrárna s granulačními kotli</a:t>
                      </a:r>
                      <a:r>
                        <a:rPr lang="cs-CZ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tepelným příkonem nad 300 </a:t>
                      </a:r>
                      <a:r>
                        <a:rPr lang="cs-CZ" sz="11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MWt</a:t>
                      </a:r>
                      <a:endParaRPr lang="cs-CZ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Současný emisní limit </a:t>
                      </a:r>
                      <a:r>
                        <a:rPr lang="cs-CZ" sz="1100" dirty="0">
                          <a:effectLst/>
                        </a:rPr>
                        <a:t>(podle NV č. 146/2007 Sb.)</a:t>
                      </a:r>
                      <a:endParaRPr lang="cs-C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dirty="0">
                          <a:effectLst/>
                        </a:rPr>
                        <a:t>500</a:t>
                      </a:r>
                      <a:endParaRPr lang="cs-C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650</a:t>
                      </a:r>
                      <a:endParaRPr lang="cs-C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164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Emisní limit od 1. 1. 2016 (podle směrnice 2010/75/EU)</a:t>
                      </a:r>
                      <a:endParaRPr lang="cs-CZ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effectLst/>
                        </a:rPr>
                        <a:t>200</a:t>
                      </a:r>
                      <a:endParaRPr lang="cs-CZ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effectLst/>
                        </a:rPr>
                        <a:t>200</a:t>
                      </a:r>
                      <a:endParaRPr lang="cs-CZ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Plnění emisních limitů SO</a:t>
            </a:r>
            <a:r>
              <a:rPr lang="cs-CZ" baseline="-25000" smtClean="0"/>
              <a:t>2</a:t>
            </a:r>
            <a:r>
              <a:rPr lang="cs-CZ" smtClean="0"/>
              <a:t> podle směrnice 2010/75/EU</a:t>
            </a:r>
            <a:br>
              <a:rPr lang="cs-CZ" smtClean="0"/>
            </a:br>
            <a:endParaRPr lang="cs-CZ" smtClean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Tx/>
              <a:buNone/>
            </a:pPr>
            <a:endParaRPr lang="cs-CZ" sz="1200" dirty="0" smtClean="0"/>
          </a:p>
          <a:p>
            <a:pPr>
              <a:buFontTx/>
              <a:buNone/>
            </a:pPr>
            <a:r>
              <a:rPr lang="cs-CZ" sz="1200" dirty="0" smtClean="0"/>
              <a:t>Zdroj: OTE</a:t>
            </a:r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513"/>
            <a:ext cx="8496944" cy="44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/>
            </a:r>
            <a:br>
              <a:rPr lang="cs-CZ" smtClean="0">
                <a:solidFill>
                  <a:srgbClr val="000000"/>
                </a:solidFill>
              </a:rPr>
            </a:br>
            <a:r>
              <a:rPr lang="cs-CZ" smtClean="0">
                <a:solidFill>
                  <a:srgbClr val="000000"/>
                </a:solidFill>
              </a:rPr>
              <a:t>Plnění emisních limitů NO</a:t>
            </a:r>
            <a:r>
              <a:rPr lang="cs-CZ" baseline="-25000" smtClean="0">
                <a:solidFill>
                  <a:srgbClr val="000000"/>
                </a:solidFill>
              </a:rPr>
              <a:t>x</a:t>
            </a:r>
            <a:r>
              <a:rPr lang="cs-CZ" smtClean="0">
                <a:solidFill>
                  <a:srgbClr val="000000"/>
                </a:solidFill>
              </a:rPr>
              <a:t> podle směrnice 2010/75/EU</a:t>
            </a:r>
            <a:br>
              <a:rPr lang="cs-CZ" smtClean="0">
                <a:solidFill>
                  <a:srgbClr val="000000"/>
                </a:solidFill>
              </a:rPr>
            </a:br>
            <a:endParaRPr lang="cs-CZ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pPr>
              <a:buFontTx/>
              <a:buNone/>
            </a:pPr>
            <a:r>
              <a:rPr lang="cs-CZ" sz="1200" smtClean="0"/>
              <a:t>Zdroj: OTE</a:t>
            </a:r>
          </a:p>
          <a:p>
            <a:endParaRPr lang="cs-CZ" smtClean="0"/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8712"/>
            <a:ext cx="8496944" cy="431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pPr>
              <a:buFontTx/>
              <a:buNone/>
            </a:pPr>
            <a:r>
              <a:rPr lang="cs-CZ" sz="1200" smtClean="0"/>
              <a:t>Zdroj: ENA</a:t>
            </a:r>
          </a:p>
        </p:txBody>
      </p:sp>
      <p:pic>
        <p:nvPicPr>
          <p:cNvPr id="26628" name="Picture 2" descr="Elektrárny-emise-UhlíxPlyn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17" y="404813"/>
            <a:ext cx="835292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2627784" y="1916832"/>
            <a:ext cx="504056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627784" y="2492896"/>
            <a:ext cx="504056" cy="907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C:\Users\Klenha\Documents\David\Obrazky\Mapy-ČR\Emise-tuhych-latek\Denní-koncentrace-prachových-částic-15.11.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20688"/>
            <a:ext cx="8207375" cy="518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8676" name="Picture 2" descr="Denní-koncentrace-prachových-částic-Zlepšení-V1+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8501063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ovéPole 3"/>
          <p:cNvSpPr txBox="1">
            <a:spLocks noChangeArrowheads="1"/>
          </p:cNvSpPr>
          <p:nvPr/>
        </p:nvSpPr>
        <p:spPr bwMode="auto">
          <a:xfrm>
            <a:off x="571500" y="2720975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>
                <a:solidFill>
                  <a:srgbClr val="006600"/>
                </a:solidFill>
              </a:rPr>
              <a:t>DĚKUJI ZA POZORNOST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0138" y="6565900"/>
            <a:ext cx="198437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cs-CZ"/>
              <a:t> 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5122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9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018050"/>
              </p:ext>
            </p:extLst>
          </p:nvPr>
        </p:nvGraphicFramePr>
        <p:xfrm>
          <a:off x="395536" y="404664"/>
          <a:ext cx="8352928" cy="538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017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36104"/>
          </a:xfrm>
        </p:spPr>
        <p:txBody>
          <a:bodyPr/>
          <a:lstStyle/>
          <a:p>
            <a:r>
              <a:rPr lang="cs-CZ" sz="3200" dirty="0" smtClean="0"/>
              <a:t>Obecná východiska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836712"/>
            <a:ext cx="7772400" cy="3810000"/>
          </a:xfrm>
        </p:spPr>
        <p:txBody>
          <a:bodyPr/>
          <a:lstStyle/>
          <a:p>
            <a:pPr algn="just"/>
            <a:r>
              <a:rPr lang="cs-CZ" sz="2800" dirty="0" smtClean="0">
                <a:solidFill>
                  <a:srgbClr val="FF0000"/>
                </a:solidFill>
              </a:rPr>
              <a:t>SEK</a:t>
            </a:r>
            <a:r>
              <a:rPr lang="cs-CZ" sz="2800" dirty="0" smtClean="0"/>
              <a:t> a </a:t>
            </a:r>
            <a:r>
              <a:rPr lang="cs-CZ" sz="2800" dirty="0" smtClean="0">
                <a:solidFill>
                  <a:srgbClr val="FF0000"/>
                </a:solidFill>
              </a:rPr>
              <a:t>SURPOL</a:t>
            </a:r>
            <a:r>
              <a:rPr lang="cs-CZ" sz="2800" dirty="0" smtClean="0"/>
              <a:t> by měla v září projednat vláda (vazba na ostatní strategické dokumenty)</a:t>
            </a:r>
          </a:p>
          <a:p>
            <a:pPr algn="just"/>
            <a:r>
              <a:rPr lang="cs-CZ" sz="2800" dirty="0" smtClean="0"/>
              <a:t>Vazba na budoucí energetický </a:t>
            </a:r>
            <a:r>
              <a:rPr lang="cs-CZ" sz="2800" dirty="0" smtClean="0">
                <a:solidFill>
                  <a:srgbClr val="FF0000"/>
                </a:solidFill>
              </a:rPr>
              <a:t>mix ČR </a:t>
            </a:r>
            <a:r>
              <a:rPr lang="cs-CZ" sz="2800" dirty="0" smtClean="0"/>
              <a:t>(jádro, uhlí, plyn, OZE)</a:t>
            </a:r>
          </a:p>
          <a:p>
            <a:pPr algn="just"/>
            <a:r>
              <a:rPr lang="cs-CZ" sz="2800" dirty="0" smtClean="0"/>
              <a:t>Otázka budoucí podpory </a:t>
            </a:r>
            <a:r>
              <a:rPr lang="cs-CZ" sz="2800" dirty="0" smtClean="0">
                <a:solidFill>
                  <a:srgbClr val="FF0000"/>
                </a:solidFill>
              </a:rPr>
              <a:t>OZE</a:t>
            </a:r>
            <a:r>
              <a:rPr lang="cs-CZ" sz="2800" dirty="0" smtClean="0"/>
              <a:t> stále otevřena</a:t>
            </a:r>
          </a:p>
          <a:p>
            <a:pPr algn="just"/>
            <a:r>
              <a:rPr lang="cs-CZ" sz="2800" dirty="0" smtClean="0"/>
              <a:t>Důraz na </a:t>
            </a:r>
            <a:r>
              <a:rPr lang="cs-CZ" sz="2800" dirty="0" smtClean="0">
                <a:solidFill>
                  <a:srgbClr val="FF0000"/>
                </a:solidFill>
              </a:rPr>
              <a:t>úspory energie</a:t>
            </a:r>
            <a:r>
              <a:rPr lang="cs-CZ" sz="2800" dirty="0" smtClean="0"/>
              <a:t> a efektivitu (EPBD II)</a:t>
            </a:r>
          </a:p>
          <a:p>
            <a:pPr algn="just"/>
            <a:r>
              <a:rPr lang="cs-CZ" sz="2800" dirty="0" smtClean="0"/>
              <a:t>Specifická otázka budoucího rozvoje českého </a:t>
            </a:r>
            <a:r>
              <a:rPr lang="cs-CZ" sz="2800" dirty="0" smtClean="0">
                <a:solidFill>
                  <a:srgbClr val="FF0000"/>
                </a:solidFill>
              </a:rPr>
              <a:t>teplárenství</a:t>
            </a: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747712" y="-99392"/>
            <a:ext cx="7772400" cy="935385"/>
          </a:xfrm>
        </p:spPr>
        <p:txBody>
          <a:bodyPr/>
          <a:lstStyle/>
          <a:p>
            <a:r>
              <a:rPr lang="cs-CZ" dirty="0" smtClean="0"/>
              <a:t>Podíl výroby elektrické energie v ČR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885698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5364088" y="2492896"/>
            <a:ext cx="3238128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Postupná náhrada instalovaného výkonu HU elektráren  </a:t>
            </a:r>
          </a:p>
        </p:txBody>
      </p:sp>
      <p:pic>
        <p:nvPicPr>
          <p:cNvPr id="2560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620688"/>
            <a:ext cx="4608512" cy="5101456"/>
          </a:xfr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cs-CZ" dirty="0" smtClean="0"/>
              <a:t>Jedna z variant budoucího rozvoje energetického mixu ČR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640960" cy="482453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cs-CZ" sz="2800" dirty="0" smtClean="0"/>
              <a:t>Podpora přechodu na nízkoemisní energetiku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340768"/>
            <a:ext cx="7772400" cy="43784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>
                <a:latin typeface="Calibri" pitchFamily="34" charset="0"/>
              </a:rPr>
              <a:t>Národní plán investic (derogace) – povolenky zdarma na výrobu elektřiny výměnou za modernizaci infrastruktury a investic do nízkoemisních technologií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latin typeface="Calibri" pitchFamily="34" charset="0"/>
              </a:rPr>
              <a:t>Povolenky získá 44 provozovatelů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latin typeface="Calibri" pitchFamily="34" charset="0"/>
              </a:rPr>
              <a:t>Rozděleno cca 108 mil. povolenek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latin typeface="Calibri" pitchFamily="34" charset="0"/>
              </a:rPr>
              <a:t>Provozovatelé se zavázali investovat téměř 138 mld. Kč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latin typeface="Calibri" pitchFamily="34" charset="0"/>
              </a:rPr>
              <a:t>Investice by měly vést k roční úspoře cca 12 mil. tun emisí CO</a:t>
            </a:r>
            <a:r>
              <a:rPr lang="cs-CZ" sz="2000" baseline="-25000" dirty="0" smtClean="0">
                <a:latin typeface="Calibri" pitchFamily="34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Calibri" pitchFamily="34" charset="0"/>
              </a:rPr>
              <a:t>Financování inovací a čistých technologií a energetických úspor z výnosu aukcí emisních povolenek (2013-2020)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cs-CZ" sz="2400" dirty="0">
                <a:latin typeface="Calibri" pitchFamily="34" charset="0"/>
                <a:ea typeface="+mn-ea"/>
                <a:cs typeface="+mn-cs"/>
              </a:rPr>
              <a:t>ZÚ II (veřejné, bytové a rodinné domy)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Calibri" pitchFamily="34" charset="0"/>
              </a:rPr>
              <a:t>Stávající (do 2014) a nový OPŽP, OPPI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Calibri" pitchFamily="34" charset="0"/>
              </a:rPr>
              <a:t>Uhlíková </a:t>
            </a:r>
            <a:r>
              <a:rPr lang="cs-CZ" sz="2400" dirty="0" smtClean="0">
                <a:latin typeface="Calibri" pitchFamily="34" charset="0"/>
              </a:rPr>
              <a:t>daň (mimo EU ETS)</a:t>
            </a:r>
            <a:endParaRPr lang="cs-CZ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 txBox="1">
            <a:spLocks noChangeArrowheads="1"/>
          </p:cNvSpPr>
          <p:nvPr/>
        </p:nvSpPr>
        <p:spPr bwMode="auto">
          <a:xfrm>
            <a:off x="684213" y="1700213"/>
            <a:ext cx="78168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ts val="1800"/>
              </a:spcBef>
              <a:buFont typeface="Wingdings" pitchFamily="2" charset="2"/>
              <a:buChar char="§"/>
            </a:pPr>
            <a:endParaRPr lang="cs-CZ" sz="2000">
              <a:latin typeface="Calibri" pitchFamily="34" charset="0"/>
            </a:endParaRPr>
          </a:p>
        </p:txBody>
      </p:sp>
      <p:sp>
        <p:nvSpPr>
          <p:cNvPr id="76802" name="Nadpis 4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cs-CZ" sz="280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8185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340768"/>
            <a:ext cx="7772400" cy="381000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Ochrana ovzduší</a:t>
            </a:r>
            <a:endParaRPr lang="cs-CZ" b="1" dirty="0"/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ia1HvMVk27AKC9vfvcS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10199</TotalTime>
  <Words>949</Words>
  <Application>Microsoft Office PowerPoint</Application>
  <PresentationFormat>Předvádění na obrazovce (4:3)</PresentationFormat>
  <Paragraphs>158</Paragraphs>
  <Slides>17</Slides>
  <Notes>15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Default Design</vt:lpstr>
      <vt:lpstr>Worksheet</vt:lpstr>
      <vt:lpstr>List aplikace Microsoft Excel 97–2003</vt:lpstr>
      <vt:lpstr>Vliv energetiky na životní prostředí regionů</vt:lpstr>
      <vt:lpstr>Prezentace aplikace PowerPoint</vt:lpstr>
      <vt:lpstr>Obecná východiska</vt:lpstr>
      <vt:lpstr>Podíl výroby elektrické energie v ČR</vt:lpstr>
      <vt:lpstr>Postupná náhrada instalovaného výkonu HU elektráren  </vt:lpstr>
      <vt:lpstr>Jedna z variant budoucího rozvoje energetického mixu ČR</vt:lpstr>
      <vt:lpstr>Podpora přechodu na nízkoemisní energetiku</vt:lpstr>
      <vt:lpstr>Prezentace aplikace PowerPoint</vt:lpstr>
      <vt:lpstr>Prezentace aplikace PowerPoint</vt:lpstr>
      <vt:lpstr>Emisní limity podle směrnice o průmyslových emisích 2010/75/EU  </vt:lpstr>
      <vt:lpstr> Plnění emisních limitů SO2 podle směrnice 2010/75/EU </vt:lpstr>
      <vt:lpstr> Plnění emisních limitů NOx podle směrnice 2010/75/EU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MZPCR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Pavel</cp:lastModifiedBy>
  <cp:revision>672</cp:revision>
  <dcterms:created xsi:type="dcterms:W3CDTF">2008-09-16T12:32:17Z</dcterms:created>
  <dcterms:modified xsi:type="dcterms:W3CDTF">2012-06-04T20:42:09Z</dcterms:modified>
</cp:coreProperties>
</file>