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83" r:id="rId4"/>
    <p:sldId id="260" r:id="rId5"/>
    <p:sldId id="263" r:id="rId6"/>
    <p:sldId id="262" r:id="rId7"/>
    <p:sldId id="264" r:id="rId8"/>
    <p:sldId id="281" r:id="rId9"/>
    <p:sldId id="280" r:id="rId10"/>
    <p:sldId id="261" r:id="rId11"/>
    <p:sldId id="258" r:id="rId12"/>
    <p:sldId id="279" r:id="rId13"/>
    <p:sldId id="282" r:id="rId14"/>
    <p:sldId id="25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denka Nosková" userId="5900ebabb8a97cb6" providerId="LiveId" clId="{55E809D0-104B-4895-B86D-EA0D8278A7FC}"/>
    <pc:docChg chg="custSel addSld modSld">
      <pc:chgData name="Zdenka Nosková" userId="5900ebabb8a97cb6" providerId="LiveId" clId="{55E809D0-104B-4895-B86D-EA0D8278A7FC}" dt="2022-11-25T13:56:05.711" v="102" actId="14100"/>
      <pc:docMkLst>
        <pc:docMk/>
      </pc:docMkLst>
      <pc:sldChg chg="modSp mod">
        <pc:chgData name="Zdenka Nosková" userId="5900ebabb8a97cb6" providerId="LiveId" clId="{55E809D0-104B-4895-B86D-EA0D8278A7FC}" dt="2022-11-25T13:39:02.887" v="0" actId="20577"/>
        <pc:sldMkLst>
          <pc:docMk/>
          <pc:sldMk cId="1362028927" sldId="257"/>
        </pc:sldMkLst>
        <pc:spChg chg="mod">
          <ac:chgData name="Zdenka Nosková" userId="5900ebabb8a97cb6" providerId="LiveId" clId="{55E809D0-104B-4895-B86D-EA0D8278A7FC}" dt="2022-11-25T13:39:02.887" v="0" actId="20577"/>
          <ac:spMkLst>
            <pc:docMk/>
            <pc:sldMk cId="1362028927" sldId="257"/>
            <ac:spMk id="3" creationId="{C52C773D-90F2-26CF-9B88-B36780F5929E}"/>
          </ac:spMkLst>
        </pc:spChg>
      </pc:sldChg>
      <pc:sldChg chg="addSp modSp mod">
        <pc:chgData name="Zdenka Nosková" userId="5900ebabb8a97cb6" providerId="LiveId" clId="{55E809D0-104B-4895-B86D-EA0D8278A7FC}" dt="2022-11-25T13:53:19.737" v="74" actId="14100"/>
        <pc:sldMkLst>
          <pc:docMk/>
          <pc:sldMk cId="800931147" sldId="258"/>
        </pc:sldMkLst>
        <pc:spChg chg="mod">
          <ac:chgData name="Zdenka Nosková" userId="5900ebabb8a97cb6" providerId="LiveId" clId="{55E809D0-104B-4895-B86D-EA0D8278A7FC}" dt="2022-11-25T13:41:18.526" v="11" actId="27636"/>
          <ac:spMkLst>
            <pc:docMk/>
            <pc:sldMk cId="800931147" sldId="258"/>
            <ac:spMk id="3" creationId="{BD163EA1-75A8-E04E-636E-4CF3662EA820}"/>
          </ac:spMkLst>
        </pc:spChg>
        <pc:picChg chg="mod">
          <ac:chgData name="Zdenka Nosková" userId="5900ebabb8a97cb6" providerId="LiveId" clId="{55E809D0-104B-4895-B86D-EA0D8278A7FC}" dt="2022-11-25T13:53:19.737" v="74" actId="14100"/>
          <ac:picMkLst>
            <pc:docMk/>
            <pc:sldMk cId="800931147" sldId="258"/>
            <ac:picMk id="5" creationId="{0418253C-56B5-122E-42AD-C7EB78E85B48}"/>
          </ac:picMkLst>
        </pc:picChg>
        <pc:picChg chg="add mod">
          <ac:chgData name="Zdenka Nosková" userId="5900ebabb8a97cb6" providerId="LiveId" clId="{55E809D0-104B-4895-B86D-EA0D8278A7FC}" dt="2022-11-25T13:53:01.390" v="73" actId="14100"/>
          <ac:picMkLst>
            <pc:docMk/>
            <pc:sldMk cId="800931147" sldId="258"/>
            <ac:picMk id="7" creationId="{19AA9CC4-A340-C9F7-F6DF-FD26156919A8}"/>
          </ac:picMkLst>
        </pc:picChg>
      </pc:sldChg>
      <pc:sldChg chg="addSp modSp mod modAnim">
        <pc:chgData name="Zdenka Nosková" userId="5900ebabb8a97cb6" providerId="LiveId" clId="{55E809D0-104B-4895-B86D-EA0D8278A7FC}" dt="2022-11-25T13:40:08.558" v="7"/>
        <pc:sldMkLst>
          <pc:docMk/>
          <pc:sldMk cId="550373507" sldId="260"/>
        </pc:sldMkLst>
        <pc:picChg chg="mod ord">
          <ac:chgData name="Zdenka Nosková" userId="5900ebabb8a97cb6" providerId="LiveId" clId="{55E809D0-104B-4895-B86D-EA0D8278A7FC}" dt="2022-11-25T13:40:04.302" v="6" actId="170"/>
          <ac:picMkLst>
            <pc:docMk/>
            <pc:sldMk cId="550373507" sldId="260"/>
            <ac:picMk id="6" creationId="{52E99CCD-D428-9DB8-46DD-32EA2481A778}"/>
          </ac:picMkLst>
        </pc:picChg>
        <pc:picChg chg="add mod">
          <ac:chgData name="Zdenka Nosková" userId="5900ebabb8a97cb6" providerId="LiveId" clId="{55E809D0-104B-4895-B86D-EA0D8278A7FC}" dt="2022-11-25T13:40:01.575" v="5" actId="14100"/>
          <ac:picMkLst>
            <pc:docMk/>
            <pc:sldMk cId="550373507" sldId="260"/>
            <ac:picMk id="8" creationId="{8CF4C9DE-A607-747B-4665-10BC3582EC3B}"/>
          </ac:picMkLst>
        </pc:picChg>
      </pc:sldChg>
      <pc:sldChg chg="addSp modSp mod modAnim">
        <pc:chgData name="Zdenka Nosková" userId="5900ebabb8a97cb6" providerId="LiveId" clId="{55E809D0-104B-4895-B86D-EA0D8278A7FC}" dt="2022-11-25T13:56:05.711" v="102" actId="14100"/>
        <pc:sldMkLst>
          <pc:docMk/>
          <pc:sldMk cId="3838102716" sldId="280"/>
        </pc:sldMkLst>
        <pc:picChg chg="mod">
          <ac:chgData name="Zdenka Nosková" userId="5900ebabb8a97cb6" providerId="LiveId" clId="{55E809D0-104B-4895-B86D-EA0D8278A7FC}" dt="2022-11-25T13:55:23.341" v="90" actId="1076"/>
          <ac:picMkLst>
            <pc:docMk/>
            <pc:sldMk cId="3838102716" sldId="280"/>
            <ac:picMk id="6" creationId="{D8D7C4C6-A385-D591-380A-84D6CCBA8AB6}"/>
          </ac:picMkLst>
        </pc:picChg>
        <pc:picChg chg="mod">
          <ac:chgData name="Zdenka Nosková" userId="5900ebabb8a97cb6" providerId="LiveId" clId="{55E809D0-104B-4895-B86D-EA0D8278A7FC}" dt="2022-11-25T13:55:03.803" v="88" actId="14100"/>
          <ac:picMkLst>
            <pc:docMk/>
            <pc:sldMk cId="3838102716" sldId="280"/>
            <ac:picMk id="8" creationId="{BD7AF7C4-65CE-688D-B5FE-E40D825FAB66}"/>
          </ac:picMkLst>
        </pc:picChg>
        <pc:picChg chg="mod">
          <ac:chgData name="Zdenka Nosková" userId="5900ebabb8a97cb6" providerId="LiveId" clId="{55E809D0-104B-4895-B86D-EA0D8278A7FC}" dt="2022-11-25T13:55:58.862" v="101" actId="1076"/>
          <ac:picMkLst>
            <pc:docMk/>
            <pc:sldMk cId="3838102716" sldId="280"/>
            <ac:picMk id="10" creationId="{09DE8096-4979-3303-6F58-9848A6D616CD}"/>
          </ac:picMkLst>
        </pc:picChg>
        <pc:picChg chg="mod">
          <ac:chgData name="Zdenka Nosková" userId="5900ebabb8a97cb6" providerId="LiveId" clId="{55E809D0-104B-4895-B86D-EA0D8278A7FC}" dt="2022-11-25T13:56:05.711" v="102" actId="14100"/>
          <ac:picMkLst>
            <pc:docMk/>
            <pc:sldMk cId="3838102716" sldId="280"/>
            <ac:picMk id="12" creationId="{94B5791E-97F7-8E83-660A-CCB3EBA0788C}"/>
          </ac:picMkLst>
        </pc:picChg>
        <pc:picChg chg="mod ord">
          <ac:chgData name="Zdenka Nosková" userId="5900ebabb8a97cb6" providerId="LiveId" clId="{55E809D0-104B-4895-B86D-EA0D8278A7FC}" dt="2022-11-25T13:55:29.778" v="92" actId="167"/>
          <ac:picMkLst>
            <pc:docMk/>
            <pc:sldMk cId="3838102716" sldId="280"/>
            <ac:picMk id="14" creationId="{EF8E8BCB-E623-5921-7B3E-400966E02EB6}"/>
          </ac:picMkLst>
        </pc:picChg>
        <pc:picChg chg="add mod ord">
          <ac:chgData name="Zdenka Nosková" userId="5900ebabb8a97cb6" providerId="LiveId" clId="{55E809D0-104B-4895-B86D-EA0D8278A7FC}" dt="2022-11-25T13:55:20.603" v="89" actId="1076"/>
          <ac:picMkLst>
            <pc:docMk/>
            <pc:sldMk cId="3838102716" sldId="280"/>
            <ac:picMk id="16" creationId="{8DCA573F-1E5C-4FC0-973C-A1C4C9DF6344}"/>
          </ac:picMkLst>
        </pc:picChg>
      </pc:sldChg>
      <pc:sldChg chg="modAnim">
        <pc:chgData name="Zdenka Nosková" userId="5900ebabb8a97cb6" providerId="LiveId" clId="{55E809D0-104B-4895-B86D-EA0D8278A7FC}" dt="2022-11-25T13:41:07.041" v="9"/>
        <pc:sldMkLst>
          <pc:docMk/>
          <pc:sldMk cId="3593054052" sldId="281"/>
        </pc:sldMkLst>
      </pc:sldChg>
      <pc:sldChg chg="addSp delSp modSp new mod">
        <pc:chgData name="Zdenka Nosková" userId="5900ebabb8a97cb6" providerId="LiveId" clId="{55E809D0-104B-4895-B86D-EA0D8278A7FC}" dt="2022-11-25T13:45:43.642" v="65" actId="20577"/>
        <pc:sldMkLst>
          <pc:docMk/>
          <pc:sldMk cId="3480220346" sldId="283"/>
        </pc:sldMkLst>
        <pc:spChg chg="mod">
          <ac:chgData name="Zdenka Nosková" userId="5900ebabb8a97cb6" providerId="LiveId" clId="{55E809D0-104B-4895-B86D-EA0D8278A7FC}" dt="2022-11-25T13:41:56.111" v="57" actId="20577"/>
          <ac:spMkLst>
            <pc:docMk/>
            <pc:sldMk cId="3480220346" sldId="283"/>
            <ac:spMk id="2" creationId="{DE7429C6-1E8A-41B9-6F4C-3F65DFEF9142}"/>
          </ac:spMkLst>
        </pc:spChg>
        <pc:spChg chg="mod">
          <ac:chgData name="Zdenka Nosková" userId="5900ebabb8a97cb6" providerId="LiveId" clId="{55E809D0-104B-4895-B86D-EA0D8278A7FC}" dt="2022-11-25T13:45:43.642" v="65" actId="20577"/>
          <ac:spMkLst>
            <pc:docMk/>
            <pc:sldMk cId="3480220346" sldId="283"/>
            <ac:spMk id="3" creationId="{80336870-5EED-C879-29BA-50F0325894A8}"/>
          </ac:spMkLst>
        </pc:spChg>
        <pc:spChg chg="del">
          <ac:chgData name="Zdenka Nosková" userId="5900ebabb8a97cb6" providerId="LiveId" clId="{55E809D0-104B-4895-B86D-EA0D8278A7FC}" dt="2022-11-25T13:42:37.223" v="58"/>
          <ac:spMkLst>
            <pc:docMk/>
            <pc:sldMk cId="3480220346" sldId="283"/>
            <ac:spMk id="4" creationId="{BB00FB6C-DB63-5DED-C61A-174AC3E6A1E0}"/>
          </ac:spMkLst>
        </pc:spChg>
        <pc:picChg chg="add mod">
          <ac:chgData name="Zdenka Nosková" userId="5900ebabb8a97cb6" providerId="LiveId" clId="{55E809D0-104B-4895-B86D-EA0D8278A7FC}" dt="2022-11-25T13:44:34.601" v="62" actId="1076"/>
          <ac:picMkLst>
            <pc:docMk/>
            <pc:sldMk cId="3480220346" sldId="283"/>
            <ac:picMk id="5" creationId="{6F69A815-C23B-C5ED-A2C2-E6C9AEDB914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07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24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42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42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69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56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88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11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52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34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42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3C86377-0D77-42AC-BE9E-CB7CCC347571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BCF50E7-CECF-41F3-9EE1-0DC7894B34B8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80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elitery4.wixsite.com/prazdninynavenkov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8E4F9-8D60-B4D4-B511-8C6139C364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6000" b="1" dirty="0"/>
              <a:t>Příležitosti a hrozby venkovské turistiky a agroturistiky ve</a:t>
            </a:r>
            <a:br>
              <a:rPr lang="cs-CZ" sz="6000" b="1" dirty="0"/>
            </a:br>
            <a:r>
              <a:rPr lang="cs-CZ" sz="6000" b="1" dirty="0"/>
              <a:t>Šluknovském výběžku a Českém Švýcarsku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4A2D30-FA47-CF59-2DC0-B0180432A2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Ing. Zdenka Nosková</a:t>
            </a:r>
          </a:p>
          <a:p>
            <a:r>
              <a:rPr lang="cs-CZ" dirty="0"/>
              <a:t>Předsedkyně Svaz venkovské turistiky a agroturistiky </a:t>
            </a:r>
            <a:r>
              <a:rPr lang="cs-CZ" dirty="0" err="1"/>
              <a:t>z.s</a:t>
            </a:r>
            <a:r>
              <a:rPr lang="cs-CZ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36AFF2-F9AB-A8B9-E8B8-F4CD8F33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451" y="5459863"/>
            <a:ext cx="1700757" cy="88599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F1E3657-92E1-FC9A-B64C-C4F581F26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50" y="5598621"/>
            <a:ext cx="1928197" cy="74723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DFCE326-FE0B-145A-E708-0B3D549B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057" y="5598621"/>
            <a:ext cx="1928197" cy="70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941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8994F-BFCD-9F97-AB4C-01EAE9F9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Příležitosti a hrozby VTA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179A7F-075B-DBF9-8490-C3415E46D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příležitosti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7FCF1C2-4FE8-C06B-8BEE-11544597D7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Rostoucí zájem o individuální turistiku, zdravý životní styl, regionální produkty, čerstvé potraviny.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Rostoucí zájem o zážitkové a poznávací produkty CR.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Ochota návštěvníků připlatit si za kvalitu.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Nevyužitý potenciál zážitkových a volnočasových aktivit.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E691AE-3D97-69DE-1926-848FF46E6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Hrozby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B83F3A-7323-1066-2363-6D1AE765AC2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Zahlcení a přelidnění venkovských rekreačních oblastí.</a:t>
            </a:r>
          </a:p>
          <a:p>
            <a:r>
              <a:rPr lang="cs-CZ" dirty="0">
                <a:solidFill>
                  <a:srgbClr val="FF0000"/>
                </a:solidFill>
              </a:rPr>
              <a:t>Neochota podnikat ve službách venkovského cestovního ruchu (VCR)</a:t>
            </a:r>
          </a:p>
          <a:p>
            <a:r>
              <a:rPr lang="cs-CZ" dirty="0">
                <a:solidFill>
                  <a:srgbClr val="FF0000"/>
                </a:solidFill>
              </a:rPr>
              <a:t>Nezvyšující se kvalita služeb ve VCR. </a:t>
            </a:r>
          </a:p>
          <a:p>
            <a:r>
              <a:rPr lang="cs-CZ" dirty="0">
                <a:solidFill>
                  <a:srgbClr val="FF0000"/>
                </a:solidFill>
              </a:rPr>
              <a:t>Neochota ke spolupráci.</a:t>
            </a:r>
          </a:p>
          <a:p>
            <a:r>
              <a:rPr lang="cs-CZ" dirty="0">
                <a:solidFill>
                  <a:srgbClr val="FF0000"/>
                </a:solidFill>
              </a:rPr>
              <a:t>Nevytvoření a nepodpora segmentu VTA v regionu.</a:t>
            </a:r>
          </a:p>
        </p:txBody>
      </p:sp>
    </p:spTree>
    <p:extLst>
      <p:ext uri="{BB962C8B-B14F-4D97-AF65-F5344CB8AC3E}">
        <p14:creationId xmlns:p14="http://schemas.microsoft.com/office/powerpoint/2010/main" val="3386655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E8B4B7-04C7-18D2-D829-080ECFBB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Prázdniny na venkově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63EA1-75A8-E04E-636E-4CF3662EA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6522720" cy="4357842"/>
          </a:xfrm>
        </p:spPr>
        <p:txBody>
          <a:bodyPr>
            <a:normAutofit/>
          </a:bodyPr>
          <a:lstStyle/>
          <a:p>
            <a:r>
              <a:rPr lang="cs-CZ" sz="2200" b="1" i="0" u="sng" dirty="0">
                <a:solidFill>
                  <a:schemeClr val="tx1"/>
                </a:solidFill>
                <a:effectLst/>
              </a:rPr>
              <a:t>Prázdniny na venkově</a:t>
            </a:r>
            <a:r>
              <a:rPr lang="cs-CZ" sz="2200" b="1" i="0" dirty="0">
                <a:solidFill>
                  <a:schemeClr val="tx1"/>
                </a:solidFill>
                <a:effectLst/>
              </a:rPr>
              <a:t> </a:t>
            </a:r>
            <a:r>
              <a:rPr lang="cs-CZ" sz="2200" b="0" i="0" dirty="0">
                <a:solidFill>
                  <a:schemeClr val="tx1"/>
                </a:solidFill>
                <a:effectLst/>
              </a:rPr>
              <a:t>jsou ověřenou značkou venkovských statků, rodinných farem, rančů, zámečků, usedlostí a dalších jedinečných míst, která nabízí ubytování, kontakt se zvířaty, možnost ochutnat dobré jídlo, odpočinek na zahradě i přírodní wellness.</a:t>
            </a:r>
          </a:p>
          <a:p>
            <a:endParaRPr lang="cs-CZ" b="0" i="0" dirty="0">
              <a:solidFill>
                <a:srgbClr val="555555"/>
              </a:solidFill>
              <a:effectLst/>
              <a:latin typeface="Open Sans" panose="020B0606030504020204" pitchFamily="34" charset="0"/>
            </a:endParaRPr>
          </a:p>
          <a:p>
            <a:endParaRPr lang="cs-CZ" dirty="0"/>
          </a:p>
        </p:txBody>
      </p:sp>
      <p:pic>
        <p:nvPicPr>
          <p:cNvPr id="4" name="Picture 2" descr="Může jít o obrázek květině a venkovnímu">
            <a:extLst>
              <a:ext uri="{FF2B5EF4-FFF2-40B4-BE49-F238E27FC236}">
                <a16:creationId xmlns:a16="http://schemas.microsoft.com/office/drawing/2014/main" id="{5BBD9F93-6D5D-5A18-8321-8E0C0CA4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653" y="1191310"/>
            <a:ext cx="4009813" cy="501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7">
            <a:extLst>
              <a:ext uri="{FF2B5EF4-FFF2-40B4-BE49-F238E27FC236}">
                <a16:creationId xmlns:a16="http://schemas.microsoft.com/office/drawing/2014/main" id="{0418253C-56B5-122E-42AD-C7EB78E85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93" y="4086808"/>
            <a:ext cx="3250246" cy="162304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AA9CC4-A340-C9F7-F6DF-FD2615691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892" y="3982017"/>
            <a:ext cx="3285319" cy="17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31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58B5E6DD-5A37-9246-9E22-E9E28E6D8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7" y="1737361"/>
            <a:ext cx="6302095" cy="372926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73F513-5661-C93D-6713-52720C324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www.prazdninynavenkove.cz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36F43D-B2D5-004B-1968-017E38CF6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20" b="5936"/>
          <a:stretch/>
        </p:blipFill>
        <p:spPr>
          <a:xfrm>
            <a:off x="4158641" y="2842271"/>
            <a:ext cx="8033359" cy="349946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0C6A257-7397-D03B-76B2-C1169B627C6B}"/>
              </a:ext>
            </a:extLst>
          </p:cNvPr>
          <p:cNvSpPr txBox="1"/>
          <p:nvPr/>
        </p:nvSpPr>
        <p:spPr>
          <a:xfrm>
            <a:off x="7736073" y="6386731"/>
            <a:ext cx="341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www.prazdninynavenkove.cz/nove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D8D2DA3-7325-C0D4-309F-56B1B5130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3353" y="139859"/>
            <a:ext cx="216276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205B84-13BF-5FA9-2DCE-57DA023C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Kudy z nudy/prázdniny na venkově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8D50A4-E053-C5AF-40E4-05EE2B7F5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400" y="1808940"/>
            <a:ext cx="7534391" cy="4776127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8B196D9-6344-5784-945F-DE3001D6F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549" y="3918588"/>
            <a:ext cx="1412129" cy="7356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71E9A8-A0D9-815D-6546-D56BC88F5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550" y="2922170"/>
            <a:ext cx="1412129" cy="54724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01CEDFF-3CF0-8916-1B11-44384E210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551" y="1946093"/>
            <a:ext cx="1412129" cy="51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65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BEE81E-1779-E8B3-15E4-BE8A8FE196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Vám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80FCB7-E8A9-65B2-7BF2-B7DE7EC96D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Ing. Zdenka Nosková</a:t>
            </a:r>
          </a:p>
          <a:p>
            <a:r>
              <a:rPr lang="cs-CZ" dirty="0"/>
              <a:t>www.svazvta.cz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DF0CD1-984A-5AC0-113B-1A49F4D06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35" y="5226892"/>
            <a:ext cx="1928197" cy="10044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52DB8EB-45F3-D134-06DE-787993A07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2" y="5377893"/>
            <a:ext cx="1928197" cy="74723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17A4F8F-68E7-ECCE-4F9F-7F9F46497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049" y="5377893"/>
            <a:ext cx="1928197" cy="70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54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F82C23-CC27-2235-2CFB-16E1A08B2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venkovské turistiky a agroturistiky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2C773D-90F2-26CF-9B88-B36780F59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235849" cy="4250266"/>
          </a:xfrm>
        </p:spPr>
        <p:txBody>
          <a:bodyPr/>
          <a:lstStyle/>
          <a:p>
            <a:r>
              <a:rPr lang="cs-CZ" b="1" dirty="0"/>
              <a:t>Venkovský cestovní ruch </a:t>
            </a:r>
            <a:r>
              <a:rPr lang="cs-CZ" dirty="0"/>
              <a:t>představuje formu udržitelného cestovního ruchu, který je bezprostředně spjat s přírodou, krajinou, aktivním odpočinkem, relaxací, poznáním, tradicemi, folklorem a autentickou atmosférou venkova.</a:t>
            </a:r>
          </a:p>
          <a:p>
            <a:endParaRPr lang="cs-CZ" dirty="0"/>
          </a:p>
          <a:p>
            <a:r>
              <a:rPr lang="cs-CZ" b="1" dirty="0" err="1"/>
              <a:t>Agroturismus</a:t>
            </a:r>
            <a:r>
              <a:rPr lang="cs-CZ" b="1" dirty="0"/>
              <a:t> </a:t>
            </a:r>
            <a:r>
              <a:rPr lang="cs-CZ" dirty="0"/>
              <a:t>je forma venkovského cestovního ruchu, kterou provozují zemědělští podnikatelé. Specifikem jsou turistické či rekreační pobyty na farmách (statcích, hospodářských usedlostech), kde dochází k bezprostřednímu kontaktu s přírodou a autentickou kulturou.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D22DA6-DF7F-CB3F-A666-C1135A7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148304"/>
            <a:ext cx="4037760" cy="570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02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429C6-1E8A-41B9-6F4C-3F65DFEF9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Ubytování + zážitky / zážitky bez ubytování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336870-5EED-C879-29BA-50F0325894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54013" indent="-260350" algn="l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chemeClr val="tx1"/>
                </a:solidFill>
                <a:effectLst/>
              </a:rPr>
              <a:t>Farma (agroturistika)</a:t>
            </a:r>
          </a:p>
          <a:p>
            <a:pPr marL="354013" indent="-260350" algn="l">
              <a:buFont typeface="Arial" panose="020B0604020202020204" pitchFamily="34" charset="0"/>
              <a:buChar char="•"/>
            </a:pPr>
            <a:r>
              <a:rPr lang="cs-CZ" sz="2000" b="0" i="0" dirty="0" err="1">
                <a:solidFill>
                  <a:schemeClr val="tx1"/>
                </a:solidFill>
                <a:effectLst/>
              </a:rPr>
              <a:t>Hipoturistika</a:t>
            </a:r>
            <a:r>
              <a:rPr lang="cs-CZ" sz="2000" b="0" i="0" dirty="0">
                <a:solidFill>
                  <a:schemeClr val="tx1"/>
                </a:solidFill>
                <a:effectLst/>
              </a:rPr>
              <a:t> (koně, jezdectví)</a:t>
            </a:r>
          </a:p>
          <a:p>
            <a:pPr marL="354013" indent="-260350" algn="l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chemeClr val="tx1"/>
                </a:solidFill>
                <a:effectLst/>
              </a:rPr>
              <a:t>Vinařská turistika</a:t>
            </a:r>
          </a:p>
          <a:p>
            <a:pPr marL="354013" indent="-260350" algn="l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chemeClr val="tx1"/>
                </a:solidFill>
                <a:effectLst/>
              </a:rPr>
              <a:t>Stylové venkovské ubytování</a:t>
            </a:r>
          </a:p>
          <a:p>
            <a:pPr marL="354013" indent="-260350" algn="l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chemeClr val="tx1"/>
                </a:solidFill>
                <a:effectLst/>
              </a:rPr>
              <a:t>Pro gurmány, regionální produkty</a:t>
            </a:r>
          </a:p>
          <a:p>
            <a:pPr marL="354013" indent="-260350" algn="l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chemeClr val="tx1"/>
                </a:solidFill>
                <a:effectLst/>
              </a:rPr>
              <a:t>Řemesla</a:t>
            </a:r>
          </a:p>
          <a:p>
            <a:pPr marL="354013" indent="-260350" algn="l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chemeClr val="tx1"/>
                </a:solidFill>
                <a:effectLst/>
              </a:rPr>
              <a:t>Aktivní dovolená na venkově (venkovské wellness, procházky s průvodcem apod.)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 descr="Může jít o obrázek jídlo">
            <a:extLst>
              <a:ext uri="{FF2B5EF4-FFF2-40B4-BE49-F238E27FC236}">
                <a16:creationId xmlns:a16="http://schemas.microsoft.com/office/drawing/2014/main" id="{6F69A815-C23B-C5ED-A2C2-E6C9AEDB91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042" y="1737360"/>
            <a:ext cx="3336822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22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9F3D3-BCA2-998B-8949-03B15F2E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VCR v regionu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B14F8C-6CE6-C0B7-4807-372E5AAEB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7" y="1845734"/>
            <a:ext cx="6110347" cy="4023360"/>
          </a:xfrm>
        </p:spPr>
        <p:txBody>
          <a:bodyPr/>
          <a:lstStyle/>
          <a:p>
            <a:r>
              <a:rPr lang="cs-CZ" dirty="0"/>
              <a:t>Obtížná orientace v tom, kde se daný region nachází – </a:t>
            </a:r>
            <a:r>
              <a:rPr lang="cs-CZ" dirty="0" err="1"/>
              <a:t>Šluknovsko</a:t>
            </a:r>
            <a:r>
              <a:rPr lang="cs-CZ" dirty="0"/>
              <a:t>, České Švýcarsko.</a:t>
            </a:r>
          </a:p>
          <a:p>
            <a:r>
              <a:rPr lang="cs-CZ" dirty="0"/>
              <a:t>Velmi zdlouhavé vyhledávání zařízení VTA v regionu.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F4C9DE-A607-747B-4665-10BC3582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94" y="3053146"/>
            <a:ext cx="5305930" cy="3261017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2E99CCD-D428-9DB8-46DD-32EA2481A7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7554" y="3053147"/>
            <a:ext cx="6920752" cy="3219209"/>
          </a:xfrm>
        </p:spPr>
      </p:pic>
    </p:spTree>
    <p:extLst>
      <p:ext uri="{BB962C8B-B14F-4D97-AF65-F5344CB8AC3E}">
        <p14:creationId xmlns:p14="http://schemas.microsoft.com/office/powerpoint/2010/main" val="55037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343A4-3027-2E65-98D7-BF90DC70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Agroturistika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985CC19-D3FD-E2C6-F8A9-2E25A8C102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6637" y="2453269"/>
            <a:ext cx="4938712" cy="2808712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1405B64-4DB1-BCA0-D13E-6CD3E2417B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2415594"/>
            <a:ext cx="4937125" cy="2884062"/>
          </a:xfrm>
        </p:spPr>
      </p:pic>
    </p:spTree>
    <p:extLst>
      <p:ext uri="{BB962C8B-B14F-4D97-AF65-F5344CB8AC3E}">
        <p14:creationId xmlns:p14="http://schemas.microsoft.com/office/powerpoint/2010/main" val="2976925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F5C3F-357F-AD6C-437C-029E35BF9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Jízdárny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BB0768E-79CF-C96D-C75E-8FD7807CA0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80660" y="1965836"/>
            <a:ext cx="4938712" cy="3154805"/>
          </a:xfr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4E05405-D220-CF9E-B0C2-E667FB3677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6389" y="1960863"/>
            <a:ext cx="4937125" cy="2936271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29A55E0-BC1E-F845-6620-FE5E845C4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114" y="2216592"/>
            <a:ext cx="6294549" cy="346287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A751EE2-8432-8E9B-BBDF-D64CC3A76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451" y="2950122"/>
            <a:ext cx="6294549" cy="36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AAAC0-4940-ED7B-4EA9-5BF10158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Růžová výjimečná/ztracená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F2CF4AD-7C23-5575-47AA-52EED97BEE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8940" y="1889914"/>
            <a:ext cx="6868049" cy="409851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0FD115C-0476-BD24-0C29-997E3A13D1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5844"/>
          <a:stretch/>
        </p:blipFill>
        <p:spPr>
          <a:xfrm>
            <a:off x="5448117" y="1782297"/>
            <a:ext cx="5130236" cy="4373644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2CE8A4C-4238-63DB-31CD-834CF5FE9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989" y="1782297"/>
            <a:ext cx="4708656" cy="43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032E2-AD95-8D8C-8AF6-3B6DD9D8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 nejzajímavější „ztraceno v překladu“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4BAC387-51C7-BB3D-6C72-304F599453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2363500"/>
            <a:ext cx="6111338" cy="369776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3753552-F657-3AF4-0EF2-20B2EDE72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376" y="2363500"/>
            <a:ext cx="6192515" cy="36977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64E4A69-4DD4-AFBB-3A5F-BFC9AF781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561" y="2406077"/>
            <a:ext cx="5620718" cy="365519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27D0013-2AEE-08B7-1DD5-376A396B9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704" y="2406077"/>
            <a:ext cx="6192515" cy="360957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B6B2AAD-C73E-3817-C130-9F97384F2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518" y="2471371"/>
            <a:ext cx="6192515" cy="361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EF8E8BCB-E623-5921-7B3E-400966E02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99" y="2527270"/>
            <a:ext cx="6247830" cy="346916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C0787EC-6191-CDAB-6E58-D36941A5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Detektivní kancelář - mýdlárna, chov oslíků, stylové ubytování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8D7C4C6-A385-D591-380A-84D6CCBA8A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7280" y="2527270"/>
            <a:ext cx="5372149" cy="3386627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D7AF7C4-65CE-688D-B5FE-E40D825FAB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813882" y="2404327"/>
            <a:ext cx="6499693" cy="3651170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DCA573F-1E5C-4FC0-973C-A1C4C9DF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754" y="2404327"/>
            <a:ext cx="5034821" cy="386069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9DE8096-4979-3303-6F58-9848A6D61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2399" y="2647992"/>
            <a:ext cx="6272016" cy="344877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4B5791E-97F7-8E83-660A-CCB3EBA07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4983" y="2540973"/>
            <a:ext cx="6027017" cy="357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0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98</TotalTime>
  <Words>353</Words>
  <Application>Microsoft Office PowerPoint</Application>
  <PresentationFormat>Širokoúhlá obrazovka</PresentationFormat>
  <Paragraphs>43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Retrospektiva</vt:lpstr>
      <vt:lpstr>Příležitosti a hrozby venkovské turistiky a agroturistiky ve Šluknovském výběžku a Českém Švýcarsku</vt:lpstr>
      <vt:lpstr>Definice venkovské turistiky a agroturistiky</vt:lpstr>
      <vt:lpstr>Ubytování + zážitky / zážitky bez ubytování</vt:lpstr>
      <vt:lpstr>Situace VCR v regionu</vt:lpstr>
      <vt:lpstr>Agroturistika</vt:lpstr>
      <vt:lpstr>Jízdárny</vt:lpstr>
      <vt:lpstr>Růžová výjimečná/ztracená</vt:lpstr>
      <vt:lpstr>To nejzajímavější „ztraceno v překladu“</vt:lpstr>
      <vt:lpstr>Detektivní kancelář - mýdlárna, chov oslíků, stylové ubytování</vt:lpstr>
      <vt:lpstr>Příležitosti a hrozby VTA</vt:lpstr>
      <vt:lpstr>Prázdniny na venkově</vt:lpstr>
      <vt:lpstr>www.prazdninynavenkove.cz</vt:lpstr>
      <vt:lpstr>Kudy z nudy/prázdniny na venkově</vt:lpstr>
      <vt:lpstr>Děkuji Vám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Příležitosti a hrozby venkovské turistiky a agroturistiky ve Šluknovském výběžku a Českém Švýcarsku</dc:title>
  <dc:creator>Zdenka Nosková</dc:creator>
  <cp:lastModifiedBy>Zdenka Nosková</cp:lastModifiedBy>
  <cp:revision>1</cp:revision>
  <dcterms:created xsi:type="dcterms:W3CDTF">2022-11-25T12:17:50Z</dcterms:created>
  <dcterms:modified xsi:type="dcterms:W3CDTF">2022-11-25T13:56:08Z</dcterms:modified>
</cp:coreProperties>
</file>