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87" r:id="rId2"/>
    <p:sldId id="361" r:id="rId3"/>
    <p:sldId id="362" r:id="rId4"/>
    <p:sldId id="354" r:id="rId5"/>
    <p:sldId id="355" r:id="rId6"/>
    <p:sldId id="363" r:id="rId7"/>
    <p:sldId id="3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00"/>
    <a:srgbClr val="FF6600"/>
    <a:srgbClr val="D6083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4" autoAdjust="0"/>
    <p:restoredTop sz="94600" autoAdjust="0"/>
  </p:normalViewPr>
  <p:slideViewPr>
    <p:cSldViewPr snapToGrid="0">
      <p:cViewPr varScale="1">
        <p:scale>
          <a:sx n="117" d="100"/>
          <a:sy n="117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EFCEC8-2B65-41D9-828D-2A87251F4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8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BE4C2C-7B60-4CF7-90C5-E2544F9E79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750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FDD0FE-4CF2-4E0B-9B78-7812E02675DA}" type="slidenum">
              <a:rPr lang="de-DE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cs-CZ" smtClean="0">
              <a:cs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8B99F2-9CC1-4D4F-864C-D9588850DA24}" type="slidenum">
              <a:rPr lang="en-GB" altLang="cs-CZ" sz="1300"/>
              <a:pPr algn="r" eaLnBrk="1" hangingPunct="1">
                <a:spcBef>
                  <a:spcPct val="0"/>
                </a:spcBef>
              </a:pPr>
              <a:t>1</a:t>
            </a:fld>
            <a:endParaRPr lang="en-GB" altLang="cs-CZ" sz="13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54744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4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1835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0835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2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9563" y="3429000"/>
            <a:ext cx="7059612" cy="1081088"/>
          </a:xfrm>
        </p:spPr>
        <p:txBody>
          <a:bodyPr anchor="b"/>
          <a:lstStyle>
            <a:lvl1pPr>
              <a:lnSpc>
                <a:spcPct val="11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9563" y="4592638"/>
            <a:ext cx="7083425" cy="5715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3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1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37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9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4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64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95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7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87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Textmasterformate durch Klicken bearbeiten</a:t>
            </a:r>
          </a:p>
          <a:p>
            <a:pPr lvl="1"/>
            <a:r>
              <a:rPr lang="de-DE" altLang="cs-CZ" smtClean="0"/>
              <a:t>Zweite Ebene</a:t>
            </a:r>
          </a:p>
          <a:p>
            <a:pPr lvl="2"/>
            <a:r>
              <a:rPr lang="de-DE" altLang="cs-CZ" smtClean="0"/>
              <a:t>Dritte Ebene</a:t>
            </a:r>
          </a:p>
          <a:p>
            <a:pPr lvl="3"/>
            <a:r>
              <a:rPr lang="de-DE" altLang="cs-CZ" smtClean="0"/>
              <a:t>Vierte Ebene</a:t>
            </a:r>
          </a:p>
          <a:p>
            <a:pPr lvl="4"/>
            <a:r>
              <a:rPr lang="de-DE" altLang="cs-CZ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cs-CZ" sz="1000" smtClean="0"/>
              <a:t>Page </a:t>
            </a:r>
            <a:r>
              <a:rPr lang="de-DE" altLang="cs-CZ" sz="1000" smtClean="0">
                <a:sym typeface="Wingdings" pitchFamily="2" charset="2"/>
              </a:rPr>
              <a:t></a:t>
            </a:r>
            <a:r>
              <a:rPr lang="de-DE" altLang="cs-CZ" sz="1000" smtClean="0"/>
              <a:t> </a:t>
            </a:r>
            <a:fld id="{DB809D24-F596-4BD4-B531-80F0861C06F6}" type="slidenum">
              <a:rPr lang="de-DE" altLang="cs-CZ" sz="1000" smtClean="0"/>
              <a:pPr eaLnBrk="1" hangingPunct="1">
                <a:defRPr/>
              </a:pPr>
              <a:t>‹#›</a:t>
            </a:fld>
            <a:endParaRPr lang="de-DE" altLang="cs-CZ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35" r:id="rId2"/>
    <p:sldLayoutId id="2147487136" r:id="rId3"/>
    <p:sldLayoutId id="2147487137" r:id="rId4"/>
    <p:sldLayoutId id="2147487138" r:id="rId5"/>
    <p:sldLayoutId id="2147487139" r:id="rId6"/>
    <p:sldLayoutId id="2147487140" r:id="rId7"/>
    <p:sldLayoutId id="2147487141" r:id="rId8"/>
    <p:sldLayoutId id="2147487142" r:id="rId9"/>
    <p:sldLayoutId id="2147487143" r:id="rId10"/>
    <p:sldLayoutId id="214748714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587375"/>
            <a:ext cx="13017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-228600"/>
            <a:ext cx="12541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Obráze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5194300"/>
            <a:ext cx="8493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1697038"/>
            <a:ext cx="8620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75" y="1743868"/>
            <a:ext cx="826300" cy="74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77" y="2621487"/>
            <a:ext cx="752291" cy="74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35" y="24111"/>
            <a:ext cx="752291" cy="74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4634"/>
            <a:ext cx="752291" cy="74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42" y="3488382"/>
            <a:ext cx="760252" cy="737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1748098" y="3541693"/>
            <a:ext cx="5894388" cy="95410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cs-CZ" sz="2800" b="1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</a:rPr>
              <a:t>Vliv časné defibrilace na přežití náhlé zástavy oběhu</a:t>
            </a:r>
            <a:endParaRPr lang="cs-CZ" sz="1800" b="1" i="1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3084" name="TextovéPole 7"/>
          <p:cNvSpPr txBox="1">
            <a:spLocks noChangeArrowheads="1"/>
          </p:cNvSpPr>
          <p:nvPr/>
        </p:nvSpPr>
        <p:spPr bwMode="auto">
          <a:xfrm>
            <a:off x="1666875" y="4591050"/>
            <a:ext cx="551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cs-CZ" altLang="cs-CZ" b="1" dirty="0"/>
              <a:t>MUDr. Eva </a:t>
            </a:r>
            <a:r>
              <a:rPr lang="cs-CZ" altLang="cs-CZ" b="1" dirty="0" smtClean="0"/>
              <a:t>Smržová</a:t>
            </a:r>
            <a:endParaRPr lang="cs-CZ" altLang="cs-CZ" b="1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5000" r="2777" b="5000"/>
          <a:stretch/>
        </p:blipFill>
        <p:spPr>
          <a:xfrm>
            <a:off x="134257" y="3824288"/>
            <a:ext cx="1934936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259" y="2497186"/>
            <a:ext cx="862839" cy="873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278" y="5969566"/>
            <a:ext cx="862839" cy="873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8" name="Obráze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/>
          <a:stretch>
            <a:fillRect/>
          </a:stretch>
        </p:blipFill>
        <p:spPr bwMode="auto">
          <a:xfrm>
            <a:off x="5548313" y="5969000"/>
            <a:ext cx="9223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Obráze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/>
          <a:stretch>
            <a:fillRect/>
          </a:stretch>
        </p:blipFill>
        <p:spPr bwMode="auto">
          <a:xfrm>
            <a:off x="5567363" y="730250"/>
            <a:ext cx="9223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50" y="5144634"/>
            <a:ext cx="880367" cy="880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442784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cs-CZ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AHA-</a:t>
            </a:r>
            <a:r>
              <a:rPr lang="cs-CZ" altLang="cs-CZ" sz="36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altLang="cs-CZ" sz="3600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řetězec</a:t>
            </a:r>
            <a:r>
              <a:rPr lang="cs-CZ" altLang="cs-CZ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altLang="cs-CZ" sz="3600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přežití</a:t>
            </a:r>
            <a:endParaRPr lang="en-US" altLang="cs-CZ" sz="36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dirty="0" smtClean="0">
                <a:latin typeface="Arial" charset="0"/>
              </a:rPr>
              <a:t>1. časná diagnostika stavu a aktivace ZZS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 smtClean="0">
                <a:latin typeface="Arial" charset="0"/>
              </a:rPr>
              <a:t>2. časná základní KPR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 smtClean="0">
                <a:latin typeface="Arial" charset="0"/>
              </a:rPr>
              <a:t>3. </a:t>
            </a:r>
            <a:r>
              <a:rPr lang="cs-CZ" altLang="cs-CZ" dirty="0" smtClean="0">
                <a:solidFill>
                  <a:schemeClr val="accent2"/>
                </a:solidFill>
                <a:latin typeface="Arial" charset="0"/>
              </a:rPr>
              <a:t>časná defibrilace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 smtClean="0">
                <a:latin typeface="Arial" charset="0"/>
              </a:rPr>
              <a:t>4. časná rozšířená resuscitace</a:t>
            </a:r>
          </a:p>
          <a:p>
            <a:pPr eaLnBrk="1" hangingPunct="1">
              <a:buFont typeface="Wingdings" pitchFamily="2" charset="2"/>
              <a:buNone/>
            </a:pPr>
            <a:endParaRPr lang="en-US" altLang="cs-CZ" dirty="0" smtClean="0">
              <a:latin typeface="Arial" charset="0"/>
            </a:endParaRPr>
          </a:p>
        </p:txBody>
      </p:sp>
      <p:pic>
        <p:nvPicPr>
          <p:cNvPr id="16389" name="Picture 5" descr="Chain%20of%20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9" y="3420177"/>
            <a:ext cx="5680868" cy="25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0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ibrk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72" y="805678"/>
            <a:ext cx="42084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728103" y="560087"/>
            <a:ext cx="8153400" cy="990600"/>
          </a:xfrm>
        </p:spPr>
        <p:txBody>
          <a:bodyPr/>
          <a:lstStyle/>
          <a:p>
            <a:pPr algn="ctr"/>
            <a:r>
              <a:rPr lang="cs-CZ" altLang="cs-CZ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Komorová fibrilace</a:t>
            </a:r>
            <a:endParaRPr lang="en-US" altLang="cs-CZ" sz="36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cs-CZ" sz="24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 </a:t>
            </a:r>
            <a:endParaRPr lang="en-US" altLang="cs-CZ" dirty="0" smtClean="0"/>
          </a:p>
        </p:txBody>
      </p:sp>
      <p:pic>
        <p:nvPicPr>
          <p:cNvPr id="2" name="Ventricular_Fibrill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533" y="2005350"/>
            <a:ext cx="7174089" cy="4035425"/>
          </a:xfrm>
          <a:prstGeom prst="rect">
            <a:avLst/>
          </a:prstGeom>
        </p:spPr>
      </p:pic>
      <p:pic>
        <p:nvPicPr>
          <p:cNvPr id="7" name="Picture 3" descr="E:\lifepak_1000[1]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20128" y="3709975"/>
            <a:ext cx="4031803" cy="333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2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97135"/>
              </p:ext>
            </p:extLst>
          </p:nvPr>
        </p:nvGraphicFramePr>
        <p:xfrm>
          <a:off x="0" y="2769201"/>
          <a:ext cx="3956393" cy="395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Fotografie" r:id="rId4" imgW="2010056" imgH="2276793" progId="MSPhotoEd.3">
                  <p:embed/>
                </p:oleObj>
              </mc:Choice>
              <mc:Fallback>
                <p:oleObj name="Fotografie" r:id="rId4" imgW="2010056" imgH="22767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69201"/>
                        <a:ext cx="3956393" cy="3954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328351"/>
            <a:ext cx="8153400" cy="2262188"/>
          </a:xfrm>
        </p:spPr>
        <p:txBody>
          <a:bodyPr rtlCol="0">
            <a:normAutofit fontScale="92500" lnSpcReduction="20000"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jediná účinná metoda léčby komorové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fibrilace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úspěšnost s časem klesá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klíčový moment celého řetězce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přežití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39552" y="260648"/>
            <a:ext cx="8064896" cy="1584176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endParaRPr lang="cs-CZ" sz="3600" dirty="0">
              <a:solidFill>
                <a:srgbClr val="339933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 descr="ANd9GcS56Zb2OyqBgT5gcAg6nj7sOAOa9AtCftlHw8sbTDhJ94aiMD_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88" y="3862388"/>
            <a:ext cx="3260725" cy="1601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Obdélník 4"/>
          <p:cNvSpPr/>
          <p:nvPr/>
        </p:nvSpPr>
        <p:spPr>
          <a:xfrm>
            <a:off x="0" y="39541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časné defibrilace</a:t>
            </a:r>
            <a:br>
              <a:rPr lang="cs-CZ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2010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1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14" descr="ANd9GcS56Zb2OyqBgT5gcAg6nj7sOAOa9AtCftlHw8sbTDhJ94aiMD_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300288"/>
            <a:ext cx="2673350" cy="131286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09600" y="4208463"/>
            <a:ext cx="8153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/>
              <a:t>Pro jakoukoli záchrannou službu kdekoli na světě </a:t>
            </a:r>
            <a:r>
              <a:rPr lang="cs-CZ" altLang="cs-CZ" sz="2800">
                <a:solidFill>
                  <a:srgbClr val="FF0000"/>
                </a:solidFill>
              </a:rPr>
              <a:t>nereálné</a:t>
            </a:r>
            <a:r>
              <a:rPr lang="cs-CZ" altLang="cs-CZ" sz="2800"/>
              <a:t>, nutno řešit jinak…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800"/>
              <a:t>                 </a:t>
            </a:r>
            <a:r>
              <a:rPr lang="cs-CZ" altLang="cs-CZ" sz="2800">
                <a:solidFill>
                  <a:srgbClr val="FF0000"/>
                </a:solidFill>
              </a:rPr>
              <a:t>AED- </a:t>
            </a:r>
            <a:r>
              <a:rPr lang="cs-CZ" altLang="cs-CZ" sz="2800"/>
              <a:t>first responder nebo PAD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25" y="2300288"/>
            <a:ext cx="1633538" cy="162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3759200" y="2655888"/>
            <a:ext cx="2046288" cy="711200"/>
          </a:xfrm>
          <a:prstGeom prst="rightArrow">
            <a:avLst>
              <a:gd name="adj1" fmla="val 50000"/>
              <a:gd name="adj2" fmla="val 71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12242" y="430362"/>
            <a:ext cx="8064896" cy="1584176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28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Význam časné defibri</a:t>
            </a:r>
            <a:r>
              <a:rPr lang="cs-CZ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lace</a:t>
            </a:r>
            <a:br>
              <a:rPr lang="cs-CZ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2010</a:t>
            </a:r>
            <a:endParaRPr lang="cs-CZ" sz="36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>
            <a:off x="1116013" y="5300663"/>
            <a:ext cx="1101725" cy="514350"/>
          </a:xfrm>
          <a:prstGeom prst="rightArrow">
            <a:avLst>
              <a:gd name="adj1" fmla="val 50000"/>
              <a:gd name="adj2" fmla="val 535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1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409833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AED při NZO dle USA registru </a:t>
            </a:r>
            <a:endParaRPr lang="en-US" altLang="cs-CZ" sz="36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1608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sz="1600" b="1" dirty="0" err="1" smtClean="0">
                <a:latin typeface="Arial" charset="0"/>
              </a:rPr>
              <a:t>Survival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After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Application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of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Automatic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External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Defibrillators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Before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Arrival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of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the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Emergency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Medical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System</a:t>
            </a:r>
            <a:r>
              <a:rPr lang="cs-CZ" altLang="cs-CZ" sz="1600" b="1" dirty="0" smtClean="0">
                <a:latin typeface="Arial" charset="0"/>
              </a:rPr>
              <a:t>: </a:t>
            </a:r>
            <a:r>
              <a:rPr lang="cs-CZ" altLang="cs-CZ" sz="1600" b="1" dirty="0" err="1" smtClean="0">
                <a:latin typeface="Arial" charset="0"/>
              </a:rPr>
              <a:t>Evaluation</a:t>
            </a:r>
            <a:r>
              <a:rPr lang="cs-CZ" altLang="cs-CZ" sz="1600" b="1" dirty="0" smtClean="0">
                <a:latin typeface="Arial" charset="0"/>
              </a:rPr>
              <a:t> in </a:t>
            </a:r>
            <a:r>
              <a:rPr lang="cs-CZ" altLang="cs-CZ" sz="1600" b="1" dirty="0" err="1" smtClean="0">
                <a:latin typeface="Arial" charset="0"/>
              </a:rPr>
              <a:t>the</a:t>
            </a:r>
            <a:r>
              <a:rPr lang="cs-CZ" altLang="cs-CZ" sz="1600" b="1" dirty="0" smtClean="0">
                <a:latin typeface="Arial" charset="0"/>
              </a:rPr>
              <a:t> Resuscitation </a:t>
            </a:r>
            <a:r>
              <a:rPr lang="cs-CZ" altLang="cs-CZ" sz="1600" b="1" dirty="0" err="1" smtClean="0">
                <a:latin typeface="Arial" charset="0"/>
              </a:rPr>
              <a:t>Outcomes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Consortium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Population</a:t>
            </a:r>
            <a:r>
              <a:rPr lang="cs-CZ" altLang="cs-CZ" sz="1600" b="1" dirty="0" smtClean="0">
                <a:latin typeface="Arial" charset="0"/>
              </a:rPr>
              <a:t> </a:t>
            </a:r>
            <a:r>
              <a:rPr lang="cs-CZ" altLang="cs-CZ" sz="1600" b="1" dirty="0" err="1" smtClean="0">
                <a:latin typeface="Arial" charset="0"/>
              </a:rPr>
              <a:t>of</a:t>
            </a:r>
            <a:r>
              <a:rPr lang="cs-CZ" altLang="cs-CZ" sz="1600" b="1" dirty="0" smtClean="0">
                <a:latin typeface="Arial" charset="0"/>
              </a:rPr>
              <a:t> 21 </a:t>
            </a:r>
            <a:r>
              <a:rPr lang="cs-CZ" altLang="cs-CZ" sz="1600" b="1" dirty="0" err="1" smtClean="0">
                <a:latin typeface="Arial" charset="0"/>
              </a:rPr>
              <a:t>Million</a:t>
            </a:r>
            <a:r>
              <a:rPr lang="cs-CZ" altLang="cs-CZ" sz="1600" dirty="0" smtClean="0">
                <a:latin typeface="Arial" charset="0"/>
              </a:rPr>
              <a:t>- </a:t>
            </a:r>
            <a:r>
              <a:rPr lang="cs-CZ" altLang="cs-CZ" sz="1400" i="1" dirty="0" smtClean="0">
                <a:latin typeface="Arial" charset="0"/>
              </a:rPr>
              <a:t>Myron L. </a:t>
            </a:r>
            <a:r>
              <a:rPr lang="cs-CZ" altLang="cs-CZ" sz="1400" i="1" dirty="0" err="1" smtClean="0">
                <a:latin typeface="Arial" charset="0"/>
              </a:rPr>
              <a:t>Weisfeldt</a:t>
            </a:r>
            <a:r>
              <a:rPr lang="cs-CZ" altLang="cs-CZ" sz="1400" i="1" dirty="0" smtClean="0">
                <a:latin typeface="Arial" charset="0"/>
              </a:rPr>
              <a:t>, </a:t>
            </a:r>
            <a:r>
              <a:rPr lang="cs-CZ" altLang="cs-CZ" sz="1400" i="1" dirty="0" err="1" smtClean="0">
                <a:latin typeface="Arial" charset="0"/>
              </a:rPr>
              <a:t>Colleen</a:t>
            </a:r>
            <a:r>
              <a:rPr lang="cs-CZ" altLang="cs-CZ" sz="1400" i="1" dirty="0" smtClean="0">
                <a:latin typeface="Arial" charset="0"/>
              </a:rPr>
              <a:t> </a:t>
            </a:r>
            <a:r>
              <a:rPr lang="cs-CZ" altLang="cs-CZ" sz="1400" i="1" dirty="0" err="1" smtClean="0">
                <a:latin typeface="Arial" charset="0"/>
              </a:rPr>
              <a:t>M.Sitlani</a:t>
            </a:r>
            <a:r>
              <a:rPr lang="cs-CZ" altLang="cs-CZ" sz="1400" i="1" dirty="0" smtClean="0">
                <a:latin typeface="Arial" charset="0"/>
              </a:rPr>
              <a:t>- JACC 2010;55;1713-1720</a:t>
            </a:r>
            <a:endParaRPr lang="cs-CZ" altLang="cs-CZ" sz="1400" b="1" i="1" dirty="0" smtClean="0">
              <a:latin typeface="Arial" charset="0"/>
            </a:endParaRPr>
          </a:p>
          <a:p>
            <a:r>
              <a:rPr lang="cs-CZ" altLang="cs-CZ" sz="1400" dirty="0" smtClean="0">
                <a:latin typeface="Arial" charset="0"/>
              </a:rPr>
              <a:t>retrospektivní studie, 12/2005 až 5/2007; 215 provozovatelů ZZS na 7 místech USA a 3 místech Kanady.</a:t>
            </a:r>
          </a:p>
          <a:p>
            <a:r>
              <a:rPr lang="cs-CZ" altLang="cs-CZ" sz="1400" dirty="0" smtClean="0">
                <a:latin typeface="Arial" charset="0"/>
              </a:rPr>
              <a:t>celkem 13 769 OHCA, 4 403(32%) bylo resuscitováno bez AED před příjezdem EMS, 289(2.1%) dostalo AED před příjezdem. Celkové přežití do propuštění z nemocnice bylo 7%, 9% ve skupině CPR no AED(382 z 4 403), 24%(69 z 289) ve skupině s AED a 38%(64 ze 170) ve skupině  AED s výbojem. V </a:t>
            </a:r>
            <a:r>
              <a:rPr lang="cs-CZ" altLang="cs-CZ" sz="1400" dirty="0" err="1" smtClean="0">
                <a:latin typeface="Arial" charset="0"/>
              </a:rPr>
              <a:t>multivariabilní</a:t>
            </a:r>
            <a:r>
              <a:rPr lang="cs-CZ" altLang="cs-CZ" sz="1400" dirty="0" smtClean="0">
                <a:latin typeface="Arial" charset="0"/>
              </a:rPr>
              <a:t> analýze hodnotící 1, věk a pohlaví; 2, KPR svědkem; 3, místo zástavy(veřejné či doma); 4, EMS response interval; 5, spatřená zástava; 6, vstupní rytmus </a:t>
            </a:r>
            <a:r>
              <a:rPr lang="cs-CZ" altLang="cs-CZ" sz="1400" dirty="0" err="1" smtClean="0">
                <a:latin typeface="Arial" charset="0"/>
              </a:rPr>
              <a:t>defibrilovatelný</a:t>
            </a:r>
            <a:r>
              <a:rPr lang="cs-CZ" altLang="cs-CZ" sz="1400" dirty="0" smtClean="0">
                <a:latin typeface="Arial" charset="0"/>
              </a:rPr>
              <a:t>/</a:t>
            </a:r>
            <a:r>
              <a:rPr lang="cs-CZ" altLang="cs-CZ" sz="1400" dirty="0" err="1" smtClean="0">
                <a:latin typeface="Arial" charset="0"/>
              </a:rPr>
              <a:t>nedefibrilovatelný</a:t>
            </a:r>
            <a:r>
              <a:rPr lang="cs-CZ" altLang="cs-CZ" sz="1400" dirty="0" smtClean="0">
                <a:latin typeface="Arial" charset="0"/>
              </a:rPr>
              <a:t>; 7, místo studie, bylo použití AED spojeno s vyšším přežitím do propuštění</a:t>
            </a:r>
          </a:p>
          <a:p>
            <a:r>
              <a:rPr lang="cs-CZ" altLang="cs-CZ" sz="1400" b="1" dirty="0" smtClean="0">
                <a:solidFill>
                  <a:srgbClr val="FF0000"/>
                </a:solidFill>
                <a:latin typeface="Arial" charset="0"/>
              </a:rPr>
              <a:t>Závěr:</a:t>
            </a:r>
            <a:r>
              <a:rPr lang="cs-CZ" altLang="cs-CZ" sz="1400" dirty="0" smtClean="0">
                <a:solidFill>
                  <a:srgbClr val="FF0000"/>
                </a:solidFill>
                <a:latin typeface="Arial" charset="0"/>
              </a:rPr>
              <a:t> Použití AED vede k téměř dvojnásobnému přežití po NZO </a:t>
            </a:r>
          </a:p>
          <a:p>
            <a:r>
              <a:rPr lang="cs-CZ" altLang="cs-CZ" sz="1400" dirty="0" smtClean="0">
                <a:latin typeface="Arial" charset="0"/>
              </a:rPr>
              <a:t>randomizovaná studie AED umístěných v domácnostech pacientů po IM- přežití nebylo lepší u pacientů, kteří měli doma AED a vycvičeného člena domácnosti k jeho používání ve srovnání s pacienty, jejichž rodinní příslušníci prošli pouze výcvikem KPR </a:t>
            </a:r>
          </a:p>
          <a:p>
            <a:r>
              <a:rPr lang="cs-CZ" altLang="cs-CZ" dirty="0" smtClean="0">
                <a:solidFill>
                  <a:srgbClr val="FF0000"/>
                </a:solidFill>
                <a:latin typeface="Arial" charset="0"/>
              </a:rPr>
              <a:t>„</a:t>
            </a:r>
            <a:r>
              <a:rPr lang="cs-CZ" altLang="cs-CZ" sz="2800" dirty="0" smtClean="0">
                <a:solidFill>
                  <a:srgbClr val="FF0000"/>
                </a:solidFill>
                <a:latin typeface="Arial" charset="0"/>
              </a:rPr>
              <a:t>Speed </a:t>
            </a:r>
            <a:r>
              <a:rPr lang="cs-CZ" altLang="cs-CZ" sz="2800" dirty="0" err="1" smtClean="0">
                <a:solidFill>
                  <a:srgbClr val="FF0000"/>
                </a:solidFill>
                <a:latin typeface="Arial" charset="0"/>
              </a:rPr>
              <a:t>is</a:t>
            </a:r>
            <a:r>
              <a:rPr lang="cs-CZ" altLang="cs-CZ" sz="2800" dirty="0" smtClean="0">
                <a:solidFill>
                  <a:srgbClr val="FF0000"/>
                </a:solidFill>
                <a:latin typeface="Arial" charset="0"/>
              </a:rPr>
              <a:t> more </a:t>
            </a:r>
            <a:r>
              <a:rPr lang="cs-CZ" altLang="cs-CZ" sz="2800" dirty="0" err="1" smtClean="0">
                <a:solidFill>
                  <a:srgbClr val="FF0000"/>
                </a:solidFill>
                <a:latin typeface="Arial" charset="0"/>
              </a:rPr>
              <a:t>important</a:t>
            </a:r>
            <a:r>
              <a:rPr lang="cs-CZ" altLang="cs-CZ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  <a:latin typeface="Arial" charset="0"/>
              </a:rPr>
              <a:t>than</a:t>
            </a:r>
            <a:r>
              <a:rPr lang="cs-CZ" altLang="cs-CZ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  <a:latin typeface="Arial" charset="0"/>
              </a:rPr>
              <a:t>training</a:t>
            </a:r>
            <a:r>
              <a:rPr lang="cs-CZ" altLang="cs-CZ" sz="2800" dirty="0" smtClean="0">
                <a:solidFill>
                  <a:srgbClr val="FF0000"/>
                </a:solidFill>
                <a:latin typeface="Arial" charset="0"/>
              </a:rPr>
              <a:t>“</a:t>
            </a:r>
            <a:endParaRPr lang="en-US" altLang="cs-CZ" sz="18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ANd9GcRjvGzIQDwKbYq7_p49y0820YTKB68Oes3kI-0RP9GrYiwXbZ02X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420" y="1531169"/>
            <a:ext cx="7447007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3647</TotalTime>
  <Words>151</Words>
  <Application>Microsoft Office PowerPoint</Application>
  <PresentationFormat>Předvádění na obrazovce (4:3)</PresentationFormat>
  <Paragraphs>30</Paragraphs>
  <Slides>7</Slides>
  <Notes>6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Standarddesign</vt:lpstr>
      <vt:lpstr>Fotografie</vt:lpstr>
      <vt:lpstr>Prezentace aplikace PowerPoint</vt:lpstr>
      <vt:lpstr>AHA- řetězec přežití</vt:lpstr>
      <vt:lpstr>Komorová fibrilace</vt:lpstr>
      <vt:lpstr>Prezentace aplikace PowerPoint</vt:lpstr>
      <vt:lpstr>  Význam časné defibrilace GUIDELINES 2010</vt:lpstr>
      <vt:lpstr>AED při NZO dle USA registru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ZOSUSTI</dc:creator>
  <dc:description>PresentationLoad.com</dc:description>
  <cp:lastModifiedBy>ZOSUSTI</cp:lastModifiedBy>
  <cp:revision>358</cp:revision>
  <dcterms:created xsi:type="dcterms:W3CDTF">2007-11-27T23:54:21Z</dcterms:created>
  <dcterms:modified xsi:type="dcterms:W3CDTF">2014-04-15T10:56:19Z</dcterms:modified>
</cp:coreProperties>
</file>