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8" r:id="rId3"/>
    <p:sldId id="258" r:id="rId4"/>
    <p:sldId id="259" r:id="rId5"/>
    <p:sldId id="257" r:id="rId6"/>
    <p:sldId id="261" r:id="rId7"/>
    <p:sldId id="260" r:id="rId8"/>
    <p:sldId id="262" r:id="rId9"/>
    <p:sldId id="263" r:id="rId10"/>
    <p:sldId id="264" r:id="rId11"/>
    <p:sldId id="287" r:id="rId12"/>
    <p:sldId id="265" r:id="rId13"/>
    <p:sldId id="266" r:id="rId14"/>
    <p:sldId id="267" r:id="rId15"/>
    <p:sldId id="269" r:id="rId16"/>
    <p:sldId id="268" r:id="rId17"/>
    <p:sldId id="273" r:id="rId18"/>
    <p:sldId id="274" r:id="rId19"/>
    <p:sldId id="270" r:id="rId20"/>
    <p:sldId id="271" r:id="rId21"/>
    <p:sldId id="272" r:id="rId22"/>
    <p:sldId id="289" r:id="rId23"/>
    <p:sldId id="290" r:id="rId24"/>
    <p:sldId id="291" r:id="rId25"/>
    <p:sldId id="292" r:id="rId26"/>
    <p:sldId id="277" r:id="rId27"/>
    <p:sldId id="278" r:id="rId28"/>
    <p:sldId id="281" r:id="rId29"/>
    <p:sldId id="283" r:id="rId30"/>
    <p:sldId id="284" r:id="rId31"/>
    <p:sldId id="282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1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5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00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0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6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2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5035-468C-48A0-96A8-809C6F38E8C1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87A8-AAEC-4271-80E3-EE63FB79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-vz.cz/cs/Aktuality/Spolecne-stanovisko-MMR,-MV-a-UOHS-k-problematice-vztahu-povinnosti-u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vcr.cz/clanek/registr-smluv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ahUKEwi4xL_ymbnNAhUL5xoKHVUcDQ0QjRwIBw&amp;url=http://www.enozzi.cz/podpora/kontakt-pro-cr-a-sr/&amp;bvm=bv.124817099,d.bGs&amp;psig=AFQjCNH8KgwgGvCPXY7L3hyViBtlau59OA&amp;ust=146660132370995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vcr.cz/clanek/registr-smluv.aspx?q=Y2hudW09OQ%3d%3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aha.eu/jnp/cz/doprava/praha_navysila_financni_prostredky_na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ved=0ahUKEwit2PHUlbnNAhUGnBoKHVT0BrIQjRwIBw&amp;url=http://kontrola.osoba.cz/rubriky/zakon&amp;bvm=bv.124817099,d.bGs&amp;psig=AFQjCNG-ztMed70NYDhnKBX7e-PAo6aneg&amp;ust=146659938261010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z/url?sa=i&amp;rct=j&amp;q=&amp;esrc=s&amp;source=images&amp;cd=&amp;cad=rja&amp;uact=8&amp;ved=0ahUKEwjdstr0obnNAhVBmBoKHQdwAHgQjRwIBw&amp;url=http://geoportal.kr-ustecky.cz/&amp;psig=AFQjCNHZLcpKeVhXsRk6p0kGgxt6DVxbpA&amp;ust=146660348147654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NOVÝ ZÁKON O REGISTRU SMLUV</a:t>
            </a:r>
            <a:b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OD 1.7.2016 </a:t>
            </a:r>
            <a:endParaRPr lang="cs-CZ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9912" y="1844824"/>
            <a:ext cx="4906888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SEMINÁŘ POŘÁDANÝ KRAJSKÝM ÚŘADEM ÚSTECKÉHO KRAJE </a:t>
            </a:r>
          </a:p>
          <a:p>
            <a:pPr marL="0" indent="0" algn="ctr">
              <a:buNone/>
            </a:pPr>
            <a:r>
              <a:rPr lang="cs-CZ" sz="2000" b="1" dirty="0" smtClean="0">
                <a:latin typeface="Cambria" panose="02040503050406030204" pitchFamily="18" charset="0"/>
              </a:rPr>
              <a:t>POD GESCÍ 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ODBORU LEGISLATIVNĚ-PRÁVNÍHO</a:t>
            </a:r>
          </a:p>
          <a:p>
            <a:pPr marL="0" indent="0" algn="ctr">
              <a:buNone/>
            </a:pPr>
            <a:r>
              <a:rPr lang="cs-CZ" sz="2000" b="1" dirty="0" smtClean="0">
                <a:latin typeface="Cambria" panose="02040503050406030204" pitchFamily="18" charset="0"/>
              </a:rPr>
              <a:t>PRO PRACOVNÍKY KRAJSKÝCH PŘÍSPĚVKOVÝCH ORGANIZACÍ</a:t>
            </a:r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7" y="1916832"/>
            <a:ext cx="35069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3277" y="400888"/>
            <a:ext cx="20162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CO?</a:t>
            </a:r>
            <a:endParaRPr lang="cs-CZ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data:image/jpeg;base64,/9j/4AAQSkZJRgABAQAAAQABAAD/2wCEAAkGBxISEhUTEhMVFhUXFRcVFRUYGBUWFxcXFxcXFhcYGBUYHSggGBolHRUVITEhJSkrLi4uFx8zODMtNygtLisBCgoKDg0OGhAQGi0mICUtLS0tKy4rLSstKy0tLS0tLSsrLS0tLS0tLS0tLS0tLS0tLS0tLS0tLTctLS0tLSstLf/AABEIAK8BIAMBIgACEQEDEQH/xAAcAAABBQEBAQAAAAAAAAAAAAACAQMEBQYABwj/xABDEAABAwIDBQQIBAQEBQUAAAABAAIRAyEEEjEFBkFRcSJCYYETMlKRobHB0QdicvAjkuHxFEOCshUzU6KjFiQlg9L/xAAZAQEAAwEBAAAAAAAAAAAAAAAAAQIDBAX/xAAkEQADAAICAgIDAQEBAAAAAAAAAQIDESExBBJBURQiMhNhQv/aAAwDAQACEQMRAD8A8ReEIT9VsEhc2OSgHOqcAhCVxQlSBSUK5coBy5clDCgESsfGiXKOqXMgOIJ1XZR1SLkAQPKy5G+g5oBMQfHgnKrWiCyTxMx+4QDVNhcYAknQJX0y0w4Ec05UqlxzWB0sIhD1/ugCqhoIyE+MwgcZTlIGCG3DunDxQtTYFa+2U+/ilYJseVkL78bos2YXNx+7KAKwjR1+X2lHTicr7D92QNBdY6gImCbOMEaE6R90A5QrGm6Qf6jxWp2djA4Aj+yyTb2Pv5p7A4o03Tw4+I+6xy4/ZbNsWX1Zu2ORkKtwOKDgCDIKsWlcDWmehL2KuyolygkEJCEpC5AAEpXFJKA6VyRLCAUhIEoSISeZvMgHyPkhRcITd16547FKSV2U8kUxwQCZSlgc0kpQgFzeSRGaRBAIIldWYAbOnyi6ABOOokAOOhsLj5InuMRY8dEliJJ1QC1WARE8zIS1TmgwBwsuBI0vA+C4AEWkfdAIDa9o+SNlMxDYdx6JKTxPai9riQPFIGkCRcAwgFaQYkRz6pWPjXgdfBWWzNgYjEtLqNF74dGewYOYJdxWjwf4eYgiKlSmwGCWgF5+izrJM9s0nFddIxYYQCRwIMc+gXEL07Bfh1hh/wAx9R5HIhg+An4p/GbiYSLNe08w9xP/AHEhYvysaNV4mRnlQahcIMjVbDaG5FVoPoyKkkRJyFvO2jveOizFWiaT8tZjwb2jKSfNaxkmumZXjqP6Q2G5riBHAa9Vzm/3XYTC1Kjoptc4ngAStVsr8PcVVg1YpN/N2nfyjRX2iiRlDUkC1+ak4HZtauQKdNzv0gn46L1TZe4eEpQXNNV35/V/lFlpqNFrBDWho5AAD3BVdFvUwWxdzatOk41XQ83DRcN681FlzHFrhBC9KIWe3h2MKgzNs4aH6FYZY9uToxX68GeB5IpUKk8glpEEWIUprlxtaOtMMpCuBRQhICEtRaJSgGphGEhCAGEAZXA3SEpJQk83eEKdrBNQvXPHOShdCSUApSSlSQgCc6dSnKTM7g32iGz1IEn3pmE7QHab+pvzCA2Q/C/aR9VtIgafxB9kNT8Mtp3mg0zxFWnb3kL3/YlCaLDzAKmHDpov6o+Wds7uYvAhjsVQNNryWtOZjpIEx2HHmFX4XBvqEeia5x45QSPeF9J76UhloSNasf8AY77Ksw+F5CPJY3l9Xo1jD7LZ5DszcjFVQM4bSbr2yC7yaPqVocL+G9PV9d5/SGj5gr0I0yup4YcQFzX5FfB0R48rtFjsTZVKjQZSYIY1oAHxJJ4kkkz4qp2+w0wXNAMXIPEeB4K6w9WGiTYDz5aLLb27RDREiD9FzW9rbO7HHJCwe2WuuD79eh8VoAzMwnkYPzK8ebj3MrHK1zrgmF6juhtilUpdt7Q8uLixxhwnmD0Cq4a5NOF0SXYQ5Z48PAcyq/FYVrhD2tc3k4A/ArUBoMngTbyVXj6Osp66K2kyqwbmURFNjGt5BoHxCsqONpu4weR+6qMS06aQqupWIK0nJSOW/HlmxNZvtD3p7CM9K7KwgmCfd+wsvs3E5rcVuN1KINTNxDSPfZbxmdUkc94FKbGnbJqjgPeqzb4fhsPVrvZmbTbmLQRJAXoDqQWb/EWj/wDGYzww9Q/Bdak5tnhW2N6qdYhzKJa7mXC45aKHT3jcP8sfzf0VJAQFiPDD7QWal0aD/wBUkf5Y95+yR29j+DGecn6hZ0yhlR/hj+h/vf2aBu89U92n7nfdTsLvGw2eC3xFx91k2oi7wR4IfwSvItfJscXt6i0dkl54BunvKosZt+sdIZ0F/eVVEWmEy5JwRIrPdFlT2vX/AOo5WOD3ieLVGhw5izvsfgqBj4CMOVnjl/BRZKXyASU3KKEhBVygQbK4hdThOQgGsqFOkJAEADQpuy6WatSbGtRn+4H6KMGrSfh7s819o4anEjOXHo1p/ohKPpzZ2GyUmNB0aPkpEJxoiy4hXRbfJmd8mWw8Cf40x4Cm+VDphroi1tVYb2VstTBj2qzm/wDhema+z9CwwvP8hfud/jv9CH6Lh+/7ovQwLKSKLpKkejXP6m+0VdSoA08PFeZbz1XPfAk3sF6njdnB8wSFV4fdpjX5jLjr/RZOabOqMsTJjd1t2p7b23N9Fd7U2fTDYcwHqPrwW0o0mtEAQFV7XLTYiVZzwVm02Y3A7WrYYiJq0h3CZc3oe8PitPT2hSxDA+m4HmOIPIjgVVnZOWoPZPyKrNq7GewmpRcWPBIkaOjg4ceqL/oprZa4mneOqodoUCCVFobfqMeG12wefA9CplXGtqnUQLmeJ5KGmg9MDYhmo3qvUd1WdtxjuR1uPsvMcBTaS4g3tljwvK9R3QzEOJvZt+srXx+ciOXyOMbNFCoN/qc7Nxo54ar/ALCtAqne5k4HFDnh6v8AsK9RHls+S8niEJaU41iRwUlBqV0oiUnkgDDwmKj5KV5QNQE+gOyo+JpRon8PolqskICCx6eaSmCIKksqIAAkc1cagHFcHAjVAIxPxCbY1OO8EA0YSgJCuAUAJpXqH4BbNz42tWIkUqQaD+aoSPk1eXkr6C/AXACns91TvVapcf0tADf34qSUelJClhIrEmY3xpl1bBAais956NpkfUKfGnNRtuVP/eYVvNmId7vQj6qQDcLizf2ztxfwgWUyEcJwFLCz0W2NPCZeVLe1NOEKrRaaK7F14Cy+Px4cbWcDccLLRbVpyDGvBYnFUSKlwQR/VY0+TrnHudovt3NrUsQXUnDLWZctOjmHRw58iOCtcbs7sgfmLj5rzna+zqsCtQcWVWXa8fI8wVc7ofiS2q4YbHtFGv6ofpTeTp+kn3FaTPsuDG69WhNs7CBnsgjiCJlZKpsc0XS0ktv2JuOh4r1/G0BraOPRYbb1GXgsGhJ6AWWL4OieVsrMFj2ZRlIt716f+H9cPpvg6ZR8yvH9q7OM5m9l/DgHeB+63f4O7WDjXpOs8ej7J178/RbePP7pnP5T3jZ6iqreuoG4LFOIkDD1bf8A1uVpKr946WfCYhvOhVH/AI3L00eSz5Kpggc7LiV1J9h0XFykqNuhMOPipLmpghQBt0pGlE5iEBATaGieBUfD1eBTnpUAGJp8VHUuoRCiPHRASpztAAb2bZYFr6kamdZT1DAAVsrm6AFzJi5vBi4EXPFQ8nMJ2i7KQW2/vPzEoCTXpNfJpNyuEmBJaRfmTy5qOyg9zQ4Cx0vBPiBy1E+Cl1doSD2Ie4QXz4R6oAvrefJM0KwIyOMWaGmJjKIg8Y0NvFAQ5IJBBB5FIFO2g1sUw1wc4C5BmByJ5+HBQ0AmUkgDiYHUr6i/DPB+iwFJvhK+dt0dkVMTiWtY0uy9t0A2Gg+q+n926RZRY0iIAClFl0Wy4hcFykGR3gqj/iWGbP8AkV4/1Op//lWTxIhZLf8A2T/ido0O2WinQkFpLSXOe6ACLz2SojN5qmEqBlcmpSmM59dnifbHW/VefmpKz0sGJ1jTRuQ/99VHxO16VL13j5/JQqePZVH8J7XSJlpB7J0NvglqYOnUpGwbrHkSFjV11JdY1/6LTB4+nWbmpuDhzB0RYkkCV5WzE1cDjGFh7L3Br290g8eojVbbam2KmTNSZNplxielkWbc8mleK5tKejsXWkkj3JjC+ixAIBaS2zhPaHULMDetpqGnUZkcZ6SIgg+9O4rZtRr/APFYdxa8cRcFp1Dho4Km9l3Lng0dbZgAAi0keRXnO8mwmvc5lRukw4ajz+i9D2FvEKsU67RTqHQz2HnwJuD+U+RK7bOxw55frIgjxVta5llN7eqR5lsjefGYCKVQ+noCwmc7AOAd9DI6LdbEx2FxgL6Tu1HaaYzt8COXRUG8uCpjsd42HMrCta+k/wBJScWOadRz/fBN+3Zb19Vwel7e2badAFUbpgjGUntMGcjvFoMj4/NPneb01ECqO3A7TdDPGDorH8NzSOKe2Af4eZpOstc2bf6j7lbF/aMczXoz1qkbeQRVGBzS06EEHoRBTFCfgjrVQ1pcdACT0Alemjy2j5ExGH9E91Mi7HOpnqwlp+SZT2IruqudVcRmqOdUdfi8lx+JTZZ+5QroQhNSnHNKFwKEDZCBzU45vggI8UAIMJ1jky49FzZQExMVAla5C8oC6q7EcPVeD1BH3UWpsyqO7PS/yWlcl4rgXkUuzvfjQzIFhGoI+HzXQtY+mDZwB63UWpsqm7QFp8D9FrPkr5RlXi18MzhYujgrSvshw0IPwKt9zt3alaoapYfR0iC50HLm1AJ0Ea+5bq0+mYvHS7RufwPwrMMMQ/EEU6lRzGtDyAcjATN+bnH3L1+lXYbtcCPAg/JeF4zeDB4e2Y1X+yy9/F2gVBjN68VUtS/gtvGX1oPin+iXZZY2+j6YBRSvmXZ+3toUrtxuJ6Gq94/lcSB7losJ+IW02WNZr/102H4thVfkSX/Hom/jJjqtLaGHdTJhtNriA4tktc7LJH6iqPF7ziuwB9E+ki5zdknnpPl8U1vFterjqoq1gwODA3sAgQJMwSb+armUVy5ck0zqwzULs9W3HoMGEpFoAzNl8W7UnN8fkrPaFX0YIBsbkHhzWC3S3h/ww9HUk0iZHEsJ1txB5K427t2k9pyVGm1hDp8wRbzXO60uDqhpvkDCYT/G4oOIijR4e1UManjAueoC1tVrRSIeJJtHEXIt8E3sPCNo02NbBEST7RNy6eMyq3ejabWAu4jT6dUnUrkvVO60ujzzfTC5MRTDWl5JLoFnZeZB0Wu2FvPh8ooVA6m+IAqCx6OEhFupsNxc7E4oS58Og3teG+XzKzf4mYBrYc3sy4ZRxB8FZcJfRakqb32ajaGz5u0SDb+q4bzDDRSxJJEdmpqW+DgLkfm1HHmqjdLeumKQp4k5agENefVcP1aNPVdtDZPp3Oqkgt4EEOHvChrkx3xyS9pYP/FZarHNc0eq5pB+IWW21svLoLc/FScLsvE0i6rR9IGA3LZAPVveHkU1i9p1KlnEeQAnrCP9XyirrfyQKTIaBxASZyNDCc/fRA5qIzYbMZUGlSoOj3j5FP8A/HcWGuaMRWgtIj0jiLg8yoLkMqyplXKMuaZFske8ICRy+K1cps02nVrT1AK6l5P2jmfjfTMsWg+CAsK1D8FT9hvuhIMHT9hvuCn8mfoj8Z/Zl8x4rjBWlfgKfFgTZ2XSPd+J+6n8iSPx6M0WIC3wWmOyaXI/zH7pupsmmdAR5/dT+RJX8ejPBIVb1NhnuuB8DZRKmzKo7s9IK0WSX8mbx0vg1iRcUq8w9UUpQLrgEo/f0RgRzFFqUjBEug+sA5wDuoBg+asAEjmIqaIcp9lXTwLRoIUhmHAUwU12RS7YUpDLaSdZSTrQuhU2Sd6JCW3UhokIXNUABoTjKTnEBoJcTAA1J4QkpsJIABJNgBck8gF6Vunu2MOPSVINUjyYOQ8eZ8lrjxO2UyZFCJOwtmVKeHayo+XctQwcGg8YTdXYDS9r6hzAGY4A8CtAGJC1ddePLXBzR5Nyyqx+Pa0RyWHfsyrj6znhs0qZy5jxdxAHGLT1W9xOCpOcGlkk63IAHM/ZS6OHaxoa1oa1osBYBZLx3v8AZm9eVKnUI84x277QCI0+Kf3R3VOHqHEVJaCCG0vaLrS5uk8hrdbxtYEjKCZvygaSj9EHePP98CtYwJPbMr8p0tIiMdrAho42HlHJVO192aGIvGR+oe2L9RoQrqrg/VHdHd58r+CGocxyAke0dD5eK2cp8M502ns8x2xu5Xw8ktz0/bZcR+YahUwPLyXtLaoJtPH4eKzu3d0qNaXU/wCFU1lvqk/mb9Qua/H+ZN5z/FHmtRqaKtdqbJrYcxVZA0zi7D0dw81XPaufTXZ0Jp9DS5KQlAQAgJS1EQkzDigBSJWuunMqEDYQuYjhEhIwERalc1IgDKWEkomlVLitRAIAnAoAdNOJoJ4KAEAgc1OAJQFAG2IiEAsU4hJzE8GSdJngOJ0jqmQF6Nufu16MCtWH8Q3Y09zxP5j8Fpjxu3pFMlqUFuhuwKAFWqJqkWH/AEwR/u5rVAIoSL04hStI8+qdPbOhM1nnRolx9wHMoq1WLC7joPqeQTVQZZj1j6zo093HgArFTsoY3iTPm5x5KGZcZmSTYWggd39I4nibIn+MyOyIdJnkLa8zwUgDLAABe73NHiY9UfFANupkDIz1jdz+X9eQTzgGANbqfVHM8z90fZYP3Lj9SofpTmm0yZjmO7PsjieMICQCGiHEk6kxzPhp0S1aIcCCJBTdCmPXJMaidXOPH6AITWJME968A/y+WpKaAy/BOYD6I3MWdeIsAD4ciojMZDjnzAwAGERP0LjfSysqWJzOgaEdmxuB3ieA5dEWIw7XiHCeXMdDw8lAINIZ2kOAOoIjsnmL6jgsvtrctjpdhzkOuQzkPQ6t6aLYimWCNWjTmOvNV1bGGS7RsaG0Nn1jxk6AKtQq7LTTno8oxuCqUnZajC13jx8QdCFGcYXpu8G0sPkLKjRUMTkMS39Tu5815u+q3MRSZnfNpktb0nWOZXM/He+GbrOtcoAgNbnqvFKnMZnAkmfZYLn4JH7YwwBbhqLnu0FaqLnxbT0aOt1X4+lVqPLamaRrmBHuB16qThcMGjx5qK9Y4XZMqr5fQ7h6dr3cdSjNkpsl1WHybgEIQilI5AKU2QlBRoBlpRBMMcnQVDWiyY6jaU0CiBUEjwTlMpqUQdxVWCQEoTbSjaoALwjCB1wt3uVux6uIrt5Gmw/B7gfgPNaY8bt6RW7UrbHdzN2MsV67b602Hhyc4c+QW2CFoRr08eNROkedeR29s5BVqZRpJ4Dx68ElWqGi/QDmeAVa55cbkST0BHFoPsczxKvorslVHZRIgvI17oHXl4cVFkjiRfXUyeJHFxGg4BICIJJ4ZpIt4OLeAGgCeotyNzEGb5R3jPtcMx+CaGw6Lcmo7Rs1vIfu5KWCwG8vN3O5eMchwCE1Cy5u92jbdkcp4AcSoxe7SSTOaSDfQF5bwg2ATQ2OPql2vC0DUeHg93PhKWg0umT2Qb6QY7o8Bx5lBSphxLYy6ze4DtePrnn5JytUB7IHZbFpADo1/wBLeJTQ2BVxIcdYAuARoNM8czcAJanERI9UC4J5N8Z1JTDXTcOvrJtY2zn5NCl4WnEOIg3AHIEzf8x4oB6hRyi+p15eQ4BMY3EZbAxxJ1gTYD8xNk9ia4aNRJ0nnzMkWGqxe196WtBFOHR/mH1ZvLgLSeUaKHwSaSttRjGk1CG5TB1NzfKOLnaWCwe8W97XktpkDK6+Uj0hPCSLNtwueiyO28ViMQezWyUoIfVdIdfVrYMkH2WgaXJWh3E3VpwH+jqNa4w17wPSVOJLWaMZx53Ua2RshYTZWIxREgtaTOUa9SfvdbbYG7dKkLgEt1Nss8b8eq0dHD06TYENA1P3RV8M1zS24B1i0/3VktAr9o7MoVhkqNa60g94DSQ4XCxG2t0alKXUSajNY74HTveS9ApUvRzImdXAe4EcICWozks7xTRpNuejxp3SDy/ogmF6dtjYdGv67Yd7bYDvPgfNYna+7dajJAzsHebqOrdQuS8NSdMZZfZUEoJQB/uXErE1FK5r0BKElAM03XT7SobXJ9rldobJDXIwU0CilZ6JTH6ZRSmA5OZpCjRYkMcjaVGa5a3czd4Vz6Wr/wAppgN9tw58mi3XopmHT0itUpW2TtzN2c5FesOxrTYe8eDiPZ5c16CE00IwV6ePGsa0jzslu3sdlRsRiw0xrHreA+pPJDia5Fm+tE30A4nx6KC+sBeYgBwtJANs3IuNo5BaFB2rVLiZB5QCJn2Gnme8eF1ziY0aZsReJHOdGCPNNOE6iNAYib3yA+OpPknKDA6SdGmCdM0XA55R4oA8PGXO+YHak6uOmYj5BOtcR23g5jZrRJgHQdTaU0yqHj0jvUbJaOcd4jnrA8UxUrBxJM2aD+lpjsxpJ5oAySdTOYmQCIt3Rp2G8ea5naiIcbGdJ4ZnDlbsjwTTTmBtyaQNJ4MBN40nmn3O9GMovUdcnlzPQQYCAPFVAGlgzQPWdqTPdB4uOij550ixiBaSLhgJ4DvIGEm4s3XkQCbuMaud8ElGlmcW6RAIHdabhgPGdSUBLwtPN2j52gPcLT+kcFIxFUNBcf2eASMgCBYAKsxWLzGWuixLLcBGZ3GTwAKAgbYwbKjX1K73Q1oLaIMBztXMJGpFl5kyhWr1vRNYajxrILaTBrJPesRpZerNqSBbKC2f0tOgEcXcSEtClmcQWtEevlAA8GRxERdRpAz27+6NOlGIxTvSOF2Ajstnk3nyWpLsgNRwlx7LWjgJ7LR14pGvzEu0YzTxImZHIKI6s6o+0jMOzf1WcXfqJt4KQSMMwOJdr2jJ1BcI0PIaKbmTNNoaA1ogAQB4Li5Cw45yjvMaIiU3UKARzwmnWSgpl/h7kIKbbO7lGvLgMlT228T+ZuhWF2psithyc4lvB4u3z5HqvT86j4hgcPmDoVjeGaNYyuTyjMhlbHau7VN8ml/Ddy7p8u75LIYzDPpOyPEOHjK5LxOTpm1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ISEhUTEhMVFhUXFRcVFRUYGBUWFxcXFxcXFhcYGBUYHSggGBolHRUVITEhJSkrLi4uFx8zODMtNygtLisBCgoKDg0OGhAQGi0mICUtLS0tKy4rLSstKy0tLS0tLSsrLS0tLS0tLS0tLS0tLS0tLS0tLS0tLTctLS0tLSstLf/AABEIAK8BIAMBIgACEQEDEQH/xAAcAAABBQEBAQAAAAAAAAAAAAACAQMEBQYABwj/xABDEAABAwIDBQQIBAQEBQUAAAABAAIRAyEEEjEFBkFRcSJCYYETMlKRobHB0QdicvAjkuHxFEOCshUzU6KjFiQlg9L/xAAZAQEAAwEBAAAAAAAAAAAAAAAAAQIDBAX/xAAkEQADAAICAgIDAQEBAAAAAAAAAQIDESExBBJBURQiMhNhQv/aAAwDAQACEQMRAD8A8ReEIT9VsEhc2OSgHOqcAhCVxQlSBSUK5coBy5clDCgESsfGiXKOqXMgOIJ1XZR1SLkAQPKy5G+g5oBMQfHgnKrWiCyTxMx+4QDVNhcYAknQJX0y0w4Ec05UqlxzWB0sIhD1/ugCqhoIyE+MwgcZTlIGCG3DunDxQtTYFa+2U+/ilYJseVkL78bos2YXNx+7KAKwjR1+X2lHTicr7D92QNBdY6gImCbOMEaE6R90A5QrGm6Qf6jxWp2djA4Aj+yyTb2Pv5p7A4o03Tw4+I+6xy4/ZbNsWX1Zu2ORkKtwOKDgCDIKsWlcDWmehL2KuyolygkEJCEpC5AAEpXFJKA6VyRLCAUhIEoSISeZvMgHyPkhRcITd16547FKSV2U8kUxwQCZSlgc0kpQgFzeSRGaRBAIIldWYAbOnyi6ABOOokAOOhsLj5InuMRY8dEliJJ1QC1WARE8zIS1TmgwBwsuBI0vA+C4AEWkfdAIDa9o+SNlMxDYdx6JKTxPai9riQPFIGkCRcAwgFaQYkRz6pWPjXgdfBWWzNgYjEtLqNF74dGewYOYJdxWjwf4eYgiKlSmwGCWgF5+izrJM9s0nFddIxYYQCRwIMc+gXEL07Bfh1hh/wAx9R5HIhg+An4p/GbiYSLNe08w9xP/AHEhYvysaNV4mRnlQahcIMjVbDaG5FVoPoyKkkRJyFvO2jveOizFWiaT8tZjwb2jKSfNaxkmumZXjqP6Q2G5riBHAa9Vzm/3XYTC1Kjoptc4ngAStVsr8PcVVg1YpN/N2nfyjRX2iiRlDUkC1+ak4HZtauQKdNzv0gn46L1TZe4eEpQXNNV35/V/lFlpqNFrBDWho5AAD3BVdFvUwWxdzatOk41XQ83DRcN681FlzHFrhBC9KIWe3h2MKgzNs4aH6FYZY9uToxX68GeB5IpUKk8glpEEWIUprlxtaOtMMpCuBRQhICEtRaJSgGphGEhCAGEAZXA3SEpJQk83eEKdrBNQvXPHOShdCSUApSSlSQgCc6dSnKTM7g32iGz1IEn3pmE7QHab+pvzCA2Q/C/aR9VtIgafxB9kNT8Mtp3mg0zxFWnb3kL3/YlCaLDzAKmHDpov6o+Wds7uYvAhjsVQNNryWtOZjpIEx2HHmFX4XBvqEeia5x45QSPeF9J76UhloSNasf8AY77Ksw+F5CPJY3l9Xo1jD7LZ5DszcjFVQM4bSbr2yC7yaPqVocL+G9PV9d5/SGj5gr0I0yup4YcQFzX5FfB0R48rtFjsTZVKjQZSYIY1oAHxJJ4kkkz4qp2+w0wXNAMXIPEeB4K6w9WGiTYDz5aLLb27RDREiD9FzW9rbO7HHJCwe2WuuD79eh8VoAzMwnkYPzK8ebj3MrHK1zrgmF6juhtilUpdt7Q8uLixxhwnmD0Cq4a5NOF0SXYQ5Z48PAcyq/FYVrhD2tc3k4A/ArUBoMngTbyVXj6Osp66K2kyqwbmURFNjGt5BoHxCsqONpu4weR+6qMS06aQqupWIK0nJSOW/HlmxNZvtD3p7CM9K7KwgmCfd+wsvs3E5rcVuN1KINTNxDSPfZbxmdUkc94FKbGnbJqjgPeqzb4fhsPVrvZmbTbmLQRJAXoDqQWb/EWj/wDGYzww9Q/Bdak5tnhW2N6qdYhzKJa7mXC45aKHT3jcP8sfzf0VJAQFiPDD7QWal0aD/wBUkf5Y95+yR29j+DGecn6hZ0yhlR/hj+h/vf2aBu89U92n7nfdTsLvGw2eC3xFx91k2oi7wR4IfwSvItfJscXt6i0dkl54BunvKosZt+sdIZ0F/eVVEWmEy5JwRIrPdFlT2vX/AOo5WOD3ieLVGhw5izvsfgqBj4CMOVnjl/BRZKXyASU3KKEhBVygQbK4hdThOQgGsqFOkJAEADQpuy6WatSbGtRn+4H6KMGrSfh7s819o4anEjOXHo1p/ohKPpzZ2GyUmNB0aPkpEJxoiy4hXRbfJmd8mWw8Cf40x4Cm+VDphroi1tVYb2VstTBj2qzm/wDhema+z9CwwvP8hfud/jv9CH6Lh+/7ovQwLKSKLpKkejXP6m+0VdSoA08PFeZbz1XPfAk3sF6njdnB8wSFV4fdpjX5jLjr/RZOabOqMsTJjd1t2p7b23N9Fd7U2fTDYcwHqPrwW0o0mtEAQFV7XLTYiVZzwVm02Y3A7WrYYiJq0h3CZc3oe8PitPT2hSxDA+m4HmOIPIjgVVnZOWoPZPyKrNq7GewmpRcWPBIkaOjg4ceqL/oprZa4mneOqodoUCCVFobfqMeG12wefA9CplXGtqnUQLmeJ5KGmg9MDYhmo3qvUd1WdtxjuR1uPsvMcBTaS4g3tljwvK9R3QzEOJvZt+srXx+ciOXyOMbNFCoN/qc7Nxo54ar/ALCtAqne5k4HFDnh6v8AsK9RHls+S8niEJaU41iRwUlBqV0oiUnkgDDwmKj5KV5QNQE+gOyo+JpRon8PolqskICCx6eaSmCIKksqIAAkc1cagHFcHAjVAIxPxCbY1OO8EA0YSgJCuAUAJpXqH4BbNz42tWIkUqQaD+aoSPk1eXkr6C/AXACns91TvVapcf0tADf34qSUelJClhIrEmY3xpl1bBAais956NpkfUKfGnNRtuVP/eYVvNmId7vQj6qQDcLizf2ztxfwgWUyEcJwFLCz0W2NPCZeVLe1NOEKrRaaK7F14Cy+Px4cbWcDccLLRbVpyDGvBYnFUSKlwQR/VY0+TrnHudovt3NrUsQXUnDLWZctOjmHRw58iOCtcbs7sgfmLj5rzna+zqsCtQcWVWXa8fI8wVc7ofiS2q4YbHtFGv6ofpTeTp+kn3FaTPsuDG69WhNs7CBnsgjiCJlZKpsc0XS0ktv2JuOh4r1/G0BraOPRYbb1GXgsGhJ6AWWL4OieVsrMFj2ZRlIt716f+H9cPpvg6ZR8yvH9q7OM5m9l/DgHeB+63f4O7WDjXpOs8ej7J178/RbePP7pnP5T3jZ6iqreuoG4LFOIkDD1bf8A1uVpKr946WfCYhvOhVH/AI3L00eSz5Kpggc7LiV1J9h0XFykqNuhMOPipLmpghQBt0pGlE5iEBATaGieBUfD1eBTnpUAGJp8VHUuoRCiPHRASpztAAb2bZYFr6kamdZT1DAAVsrm6AFzJi5vBi4EXPFQ8nMJ2i7KQW2/vPzEoCTXpNfJpNyuEmBJaRfmTy5qOyg9zQ4Cx0vBPiBy1E+Cl1doSD2Ie4QXz4R6oAvrefJM0KwIyOMWaGmJjKIg8Y0NvFAQ5IJBBB5FIFO2g1sUw1wc4C5BmByJ5+HBQ0AmUkgDiYHUr6i/DPB+iwFJvhK+dt0dkVMTiWtY0uy9t0A2Gg+q+n926RZRY0iIAClFl0Wy4hcFykGR3gqj/iWGbP8AkV4/1Op//lWTxIhZLf8A2T/ido0O2WinQkFpLSXOe6ACLz2SojN5qmEqBlcmpSmM59dnifbHW/VefmpKz0sGJ1jTRuQ/99VHxO16VL13j5/JQqePZVH8J7XSJlpB7J0NvglqYOnUpGwbrHkSFjV11JdY1/6LTB4+nWbmpuDhzB0RYkkCV5WzE1cDjGFh7L3Br290g8eojVbbam2KmTNSZNplxielkWbc8mleK5tKejsXWkkj3JjC+ixAIBaS2zhPaHULMDetpqGnUZkcZ6SIgg+9O4rZtRr/APFYdxa8cRcFp1Dho4Km9l3Lng0dbZgAAi0keRXnO8mwmvc5lRukw4ajz+i9D2FvEKsU67RTqHQz2HnwJuD+U+RK7bOxw55frIgjxVta5llN7eqR5lsjefGYCKVQ+noCwmc7AOAd9DI6LdbEx2FxgL6Tu1HaaYzt8COXRUG8uCpjsd42HMrCta+k/wBJScWOadRz/fBN+3Zb19Vwel7e2badAFUbpgjGUntMGcjvFoMj4/NPneb01ECqO3A7TdDPGDorH8NzSOKe2Af4eZpOstc2bf6j7lbF/aMczXoz1qkbeQRVGBzS06EEHoRBTFCfgjrVQ1pcdACT0Alemjy2j5ExGH9E91Mi7HOpnqwlp+SZT2IruqudVcRmqOdUdfi8lx+JTZZ+5QroQhNSnHNKFwKEDZCBzU45vggI8UAIMJ1jky49FzZQExMVAla5C8oC6q7EcPVeD1BH3UWpsyqO7PS/yWlcl4rgXkUuzvfjQzIFhGoI+HzXQtY+mDZwB63UWpsqm7QFp8D9FrPkr5RlXi18MzhYujgrSvshw0IPwKt9zt3alaoapYfR0iC50HLm1AJ0Ea+5bq0+mYvHS7RufwPwrMMMQ/EEU6lRzGtDyAcjATN+bnH3L1+lXYbtcCPAg/JeF4zeDB4e2Y1X+yy9/F2gVBjN68VUtS/gtvGX1oPin+iXZZY2+j6YBRSvmXZ+3toUrtxuJ6Gq94/lcSB7losJ+IW02WNZr/102H4thVfkSX/Hom/jJjqtLaGHdTJhtNriA4tktc7LJH6iqPF7ziuwB9E+ki5zdknnpPl8U1vFterjqoq1gwODA3sAgQJMwSb+armUVy5ck0zqwzULs9W3HoMGEpFoAzNl8W7UnN8fkrPaFX0YIBsbkHhzWC3S3h/ww9HUk0iZHEsJ1txB5K427t2k9pyVGm1hDp8wRbzXO60uDqhpvkDCYT/G4oOIijR4e1UManjAueoC1tVrRSIeJJtHEXIt8E3sPCNo02NbBEST7RNy6eMyq3ejabWAu4jT6dUnUrkvVO60ujzzfTC5MRTDWl5JLoFnZeZB0Wu2FvPh8ooVA6m+IAqCx6OEhFupsNxc7E4oS58Og3teG+XzKzf4mYBrYc3sy4ZRxB8FZcJfRakqb32ajaGz5u0SDb+q4bzDDRSxJJEdmpqW+DgLkfm1HHmqjdLeumKQp4k5agENefVcP1aNPVdtDZPp3Oqkgt4EEOHvChrkx3xyS9pYP/FZarHNc0eq5pB+IWW21svLoLc/FScLsvE0i6rR9IGA3LZAPVveHkU1i9p1KlnEeQAnrCP9XyirrfyQKTIaBxASZyNDCc/fRA5qIzYbMZUGlSoOj3j5FP8A/HcWGuaMRWgtIj0jiLg8yoLkMqyplXKMuaZFske8ICRy+K1cps02nVrT1AK6l5P2jmfjfTMsWg+CAsK1D8FT9hvuhIMHT9hvuCn8mfoj8Z/Zl8x4rjBWlfgKfFgTZ2XSPd+J+6n8iSPx6M0WIC3wWmOyaXI/zH7pupsmmdAR5/dT+RJX8ejPBIVb1NhnuuB8DZRKmzKo7s9IK0WSX8mbx0vg1iRcUq8w9UUpQLrgEo/f0RgRzFFqUjBEug+sA5wDuoBg+asAEjmIqaIcp9lXTwLRoIUhmHAUwU12RS7YUpDLaSdZSTrQuhU2Sd6JCW3UhokIXNUABoTjKTnEBoJcTAA1J4QkpsJIABJNgBck8gF6Vunu2MOPSVINUjyYOQ8eZ8lrjxO2UyZFCJOwtmVKeHayo+XctQwcGg8YTdXYDS9r6hzAGY4A8CtAGJC1ddePLXBzR5Nyyqx+Pa0RyWHfsyrj6znhs0qZy5jxdxAHGLT1W9xOCpOcGlkk63IAHM/ZS6OHaxoa1oa1osBYBZLx3v8AZm9eVKnUI84x277QCI0+Kf3R3VOHqHEVJaCCG0vaLrS5uk8hrdbxtYEjKCZvygaSj9EHePP98CtYwJPbMr8p0tIiMdrAho42HlHJVO192aGIvGR+oe2L9RoQrqrg/VHdHd58r+CGocxyAke0dD5eK2cp8M502ns8x2xu5Xw8ktz0/bZcR+YahUwPLyXtLaoJtPH4eKzu3d0qNaXU/wCFU1lvqk/mb9Qua/H+ZN5z/FHmtRqaKtdqbJrYcxVZA0zi7D0dw81XPaufTXZ0Jp9DS5KQlAQAgJS1EQkzDigBSJWuunMqEDYQuYjhEhIwERalc1IgDKWEkomlVLitRAIAnAoAdNOJoJ4KAEAgc1OAJQFAG2IiEAsU4hJzE8GSdJngOJ0jqmQF6Nufu16MCtWH8Q3Y09zxP5j8Fpjxu3pFMlqUFuhuwKAFWqJqkWH/AEwR/u5rVAIoSL04hStI8+qdPbOhM1nnRolx9wHMoq1WLC7joPqeQTVQZZj1j6zo093HgArFTsoY3iTPm5x5KGZcZmSTYWggd39I4nibIn+MyOyIdJnkLa8zwUgDLAABe73NHiY9UfFANupkDIz1jdz+X9eQTzgGANbqfVHM8z90fZYP3Lj9SofpTmm0yZjmO7PsjieMICQCGiHEk6kxzPhp0S1aIcCCJBTdCmPXJMaidXOPH6AITWJME968A/y+WpKaAy/BOYD6I3MWdeIsAD4ciojMZDjnzAwAGERP0LjfSysqWJzOgaEdmxuB3ieA5dEWIw7XiHCeXMdDw8lAINIZ2kOAOoIjsnmL6jgsvtrctjpdhzkOuQzkPQ6t6aLYimWCNWjTmOvNV1bGGS7RsaG0Nn1jxk6AKtQq7LTTno8oxuCqUnZajC13jx8QdCFGcYXpu8G0sPkLKjRUMTkMS39Tu5815u+q3MRSZnfNpktb0nWOZXM/He+GbrOtcoAgNbnqvFKnMZnAkmfZYLn4JH7YwwBbhqLnu0FaqLnxbT0aOt1X4+lVqPLamaRrmBHuB16qThcMGjx5qK9Y4XZMqr5fQ7h6dr3cdSjNkpsl1WHybgEIQilI5AKU2QlBRoBlpRBMMcnQVDWiyY6jaU0CiBUEjwTlMpqUQdxVWCQEoTbSjaoALwjCB1wt3uVux6uIrt5Gmw/B7gfgPNaY8bt6RW7UrbHdzN2MsV67b602Hhyc4c+QW2CFoRr08eNROkedeR29s5BVqZRpJ4Dx68ElWqGi/QDmeAVa55cbkST0BHFoPsczxKvorslVHZRIgvI17oHXl4cVFkjiRfXUyeJHFxGg4BICIJJ4ZpIt4OLeAGgCeotyNzEGb5R3jPtcMx+CaGw6Lcmo7Rs1vIfu5KWCwG8vN3O5eMchwCE1Cy5u92jbdkcp4AcSoxe7SSTOaSDfQF5bwg2ATQ2OPql2vC0DUeHg93PhKWg0umT2Qb6QY7o8Bx5lBSphxLYy6ze4DtePrnn5JytUB7IHZbFpADo1/wBLeJTQ2BVxIcdYAuARoNM8czcAJanERI9UC4J5N8Z1JTDXTcOvrJtY2zn5NCl4WnEOIg3AHIEzf8x4oB6hRyi+p15eQ4BMY3EZbAxxJ1gTYD8xNk9ia4aNRJ0nnzMkWGqxe196WtBFOHR/mH1ZvLgLSeUaKHwSaSttRjGk1CG5TB1NzfKOLnaWCwe8W97XktpkDK6+Uj0hPCSLNtwueiyO28ViMQezWyUoIfVdIdfVrYMkH2WgaXJWh3E3VpwH+jqNa4w17wPSVOJLWaMZx53Ua2RshYTZWIxREgtaTOUa9SfvdbbYG7dKkLgEt1Nss8b8eq0dHD06TYENA1P3RV8M1zS24B1i0/3VktAr9o7MoVhkqNa60g94DSQ4XCxG2t0alKXUSajNY74HTveS9ApUvRzImdXAe4EcICWozks7xTRpNuejxp3SDy/ogmF6dtjYdGv67Yd7bYDvPgfNYna+7dajJAzsHebqOrdQuS8NSdMZZfZUEoJQB/uXErE1FK5r0BKElAM03XT7SobXJ9rldobJDXIwU0CilZ6JTH6ZRSmA5OZpCjRYkMcjaVGa5a3czd4Vz6Wr/wAppgN9tw58mi3XopmHT0itUpW2TtzN2c5FesOxrTYe8eDiPZ5c16CE00IwV6ePGsa0jzslu3sdlRsRiw0xrHreA+pPJDia5Fm+tE30A4nx6KC+sBeYgBwtJANs3IuNo5BaFB2rVLiZB5QCJn2Gnme8eF1ziY0aZsReJHOdGCPNNOE6iNAYib3yA+OpPknKDA6SdGmCdM0XA55R4oA8PGXO+YHak6uOmYj5BOtcR23g5jZrRJgHQdTaU0yqHj0jvUbJaOcd4jnrA8UxUrBxJM2aD+lpjsxpJ5oAySdTOYmQCIt3Rp2G8ea5naiIcbGdJ4ZnDlbsjwTTTmBtyaQNJ4MBN40nmn3O9GMovUdcnlzPQQYCAPFVAGlgzQPWdqTPdB4uOij550ixiBaSLhgJ4DvIGEm4s3XkQCbuMaud8ElGlmcW6RAIHdabhgPGdSUBLwtPN2j52gPcLT+kcFIxFUNBcf2eASMgCBYAKsxWLzGWuixLLcBGZ3GTwAKAgbYwbKjX1K73Q1oLaIMBztXMJGpFl5kyhWr1vRNYajxrILaTBrJPesRpZerNqSBbKC2f0tOgEcXcSEtClmcQWtEevlAA8GRxERdRpAz27+6NOlGIxTvSOF2Ajstnk3nyWpLsgNRwlx7LWjgJ7LR14pGvzEu0YzTxImZHIKI6s6o+0jMOzf1WcXfqJt4KQSMMwOJdr2jJ1BcI0PIaKbmTNNoaA1ogAQB4Li5Cw45yjvMaIiU3UKARzwmnWSgpl/h7kIKbbO7lGvLgMlT228T+ZuhWF2psithyc4lvB4u3z5HqvT86j4hgcPmDoVjeGaNYyuTyjMhlbHau7VN8ml/Ddy7p8u75LIYzDPpOyPEOHjK5LxOTpm1R/9k="/>
          <p:cNvSpPr>
            <a:spLocks noChangeAspect="1" noChangeArrowheads="1"/>
          </p:cNvSpPr>
          <p:nvPr/>
        </p:nvSpPr>
        <p:spPr bwMode="auto">
          <a:xfrm>
            <a:off x="155575" y="5440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1gr.cz/fotky/lidovky/09/122/lnc460/TAI2fb378_pod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33" y="160337"/>
            <a:ext cx="3003969" cy="182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346072" y="908720"/>
            <a:ext cx="3410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smlouvy</a:t>
            </a:r>
            <a:endParaRPr lang="cs-CZ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7975" y="1988840"/>
            <a:ext cx="8296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OBJEDNÁVKY = SMLOUVY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Zákon o registru smluv se zmiňuje i o objednávkách a fakturách – jedná se o nešťastný pozůstatek z legislativního procesu – nezakládá novou komoditu pro zveřejnění.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1705" y="3312279"/>
            <a:ext cx="8801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VEŠKERÉ SOUKROMOPRÁVNÍ SMLOUVY</a:t>
            </a:r>
          </a:p>
          <a:p>
            <a:pPr algn="just"/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	dvou nebo vícestranný projev vůle smluvních stran zřídit mezi sebou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	závazek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a řídit 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obsahem smlouvy dle soukromého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práva (zejména 	občanský zákoník)</a:t>
            </a:r>
          </a:p>
          <a:p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VYJMENOVANÉ VEŘEJNOPRÁVNÍ SMLOUVY</a:t>
            </a:r>
          </a:p>
          <a:p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	dvou nebo vícestranný projev vůle smluvních stran, kterým se zakládají,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	mění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nebo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ruší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práva a povinnosti v oblasti veřejného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práva (obecně ve 	správním řádu)</a:t>
            </a:r>
          </a:p>
          <a:p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		JEDNÁ SE </a:t>
            </a: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POUZE O DOTAČNÍ SMLOUVY A SMLOUVY O NÁVRATNÉ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		</a:t>
            </a:r>
            <a:r>
              <a:rPr lang="cs-CZ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FINANČNÍ VÝPOMOCI 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(NVF) uzavírané dle zákona č. 250/2000 		Sb., o rozpočtových pravidlech územních rozpočtů</a:t>
            </a:r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00888"/>
            <a:ext cx="295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(§ 2 odst. 1 ZORS)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7849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SMLOUVA UVEŘEJŇOVANÁ  V REGISTRU SMLUV MUSÍ MÍT PÍSEMNOU FORMU</a:t>
            </a:r>
          </a:p>
        </p:txBody>
      </p:sp>
      <p:sp>
        <p:nvSpPr>
          <p:cNvPr id="3" name="AutoShape 2" descr="data:image/jpeg;base64,/9j/4AAQSkZJRgABAQAAAQABAAD/2wCEAAkGBxISDw8SEBAVEBUVDxAPDxAQEBAQEBAPFRUWFhUVFRUYHSggGBolHRUVITEhJSktLi4uFx8zODMsNygtLjcBCgoKDg0OFRAQGC0dHx8rKy4tLystLS0tLS0rLS0tLSstNS0tLSsrLS0tLSsrLSstLSstLS0tLS0rLS0tKy0tK//AABEIALcBEwMBIgACEQEDEQH/xAAcAAACAwEBAQEAAAAAAAAAAAAAAQIDBAUGBwj/xAA9EAACAQIEBAQEAwcDAwUAAAABAgADEQQSITEFQVFhBhMicTKBkaEUUrEHI0JicsHRQ5LhM1PxFRc0wvD/xAAZAQEBAAMBAAAAAAAAAAAAAAAAAQIDBAX/xAAjEQEAAwACAgICAwEAAAAAAAAAAQIRAyESMQRBUWETFCKB/9oADAMBAAIRAxEAPwD334cmSTDWmlmA5ylsQOUjankiNhM/4m5t+kprMf8AzA0vWAlFTFSj537CPJ8oC84kxMe8QT3MXPXT2gVsO3zMjb5y+onb6yKp/wCBAo8v5QWlrteaBSPIWltHDHnAyOlv8CVrTPIfWdVqKjcyp3UbfWBlXDEy1aAG8uNYW/xMrsT294EiyjlKmxOth9oNTvyJgEA7e0CNRj7SojTrL8l9h8zJjCEyjCafy9o6VHt9Z1KeCtLhhwIHLGHOvcbTynGqZUnpyn0DJOdxLhC1QeRO4IuD37GaeTj8u4dPBzfxz+nx7idQ6zDwLitSjUdlYZDo6HZrc+x7z0/jnh9OhlpI+aqwz1AB6aVLqeeYnb59p4jiVZFAVNBb6mYRxTnbov8AIie4esfxdQYEMSp7qT9CJxsd4ipH4Lv8so+88qzZvaB7TKOGrRb5l/UY0Y3HNUOug5KNv+ZkhGBNsRjkmZtOyLQjgRC4YjkRJSMoEIo4XX6pqA+0oCdif0msnoLyl2v/AMTJggKZ9vaJ15W+stX08pJGBNzAyPpz+kaJ8vebDh73tLaWBJGv3kGJbe8Zwx5aTo/hkXcyL4pRoogY0wRO/wB5aaaLuY6lcnn8hMtZoVf5g5CVVKneFE213hmBOukCgqfaZnXXmf0mupT6ayVCgx5QjKFPtLQva/vNn4DXpNCYYDlCuctEk7S78BOgBHaBjXDASzLLyJHLAqtFlk2YDczO+I1sBGsorMpss43iTjiYSiXPqcnJRp3tnqHYew3J6Cb8dVWnTerVYIiKXdjsFE+H+K/ETYjEeabqLFaFPnTpb6/ztoT8hyljtYiHJ43xFy9Qu2d3ctUf8zH+w2A5ACcRlO5lmKqZqhMQExmZknO/tXaRVCxCgXJNgBuZpo4Z6jrTpqXdmCoqi7Mx5AT2vgzw5lD1ai3a5RR0A3+/6TGbZGsqcM3t4vLLwN1F30PSY62Hyz6NxTCixnj+I4exM1xeZdd/j1rHThERS6qlpUZtiXJauIGF4NIzJpmclK8IoQa/WRpkaxeVf4ROtTwqoPUb+8rqY1F+EX9pRkpYBjvpLUwaJ8RkXxLtr8AmR2GpJLyDoPWVR6RMlXEMedhK8xI9RyD7yaUBluvq94GZlJOhvL6FAkyLYYjUm3YSdHNsgPuYVXiKDZpI0Qy95qGBdvja010cIq7QOWuFa1gJZT4b1M62WLLAxJhFHKWZJoKyJWBQViyy4iVVaoEix2iVkW03lRqsx9ItJDBk/EY1l457ResLaayoFm7TcuHA2EiyQmx9MK4TmTeXLSA5S/LOV4k4sMLh2qHVj6KS/mqHb5Dc+0E2/LxX7SMetUnDmoKaUrVHZzlptiNPLV/5dR7MQf4Z8Xxdclif/wBeev4lm4g5w9Opmr02NRrkWxR1zgHm6XNgdxmA+EX6nEP2br5CCnVy4hUzVFYjyW6Jfk3fUduc135q1mK2Tjre0TaHzamv3l9KkzMqoCzEgKoFySdABLcXgatF8lWmyNyBGjf0kaMO4n2H9mXgfyEXF4lb1WF6SH/SU/xf1H7TP2R01/s88ErgqYrVgGxDrqTr5Kn+Fe/U/KXNhVp1MQuhHmMy25BtbfLUT2L6AnoCZ4biWIs9T5A+9tT9Zr5Z6iHZ8Su2lwON21t/mePx4E7/ABOvqZ5rFvrNNXfyR05ddZjZZuqzM6zfEvOvVkaICTK3Nptp8Oa1yJs3HNFJtPTBCbjgzCTyhn/FL9S4gEnUlr7AXio0mAAsEHU7y+qtQgFmWkN7c5RTy7hWqm+l9pm0tDrYWsan6SqohtqVpjpzm6hSqncBF6c7SacLQG5u3vA5iUUqAhLsep2mmjw57WZrDoJ1KVFVFlFvaWSDLSwagdfeWhANpbEZRWRFaWWkT3gRtAiUVcYBoASewkAtR9/SOnOTWXhP30uqOALmZPxBYHIPrNFPCheZPvLQtthaRdiP2wjDO3xNbsJcuHA7y+EuJNplVkjk7RWhEYrSVooEGE+HftI8UmrW/dG4BalhQPez1vcnRfryn0D9pviJcNhjSDZWqKTUIPqSjsbfzMfSPnPE/s+8Mmq44hil3t+FpEaKo+FrHkOXXea+TkikanjN7eMf9dL9nnhEYWmK9Zb1nF1B/wBNT/8Ab9J3+LrSUK7pne4CILg1DyFhuZsx+MFMXILMxsiLqzt0H+eUp4SFFQ1Kv72vawVRenRX8q9+p5zz60ty2dszXjhZgvDoqN5uMRHt/wBGgQGp016kEatPRgC2n2nPWhXq6ufLF9FG5E3YfD5eZPvPRpxxSMhzWtNp2RVS6kdQRPlfFaxz1L/na/1n1kifOPHPDTTrFwPTU9Xs3MTXzR6l1/DvEWmJ+3huIPcmcOuNZ28Yk5dSlNcOy/bntTlFVJ0Xpz03grwa2M8yrUBFJFcJy82vY2UdgbEn2HWbKubkyI2Xk/DmA8yqb8heeqxHDQolXC+DuuIuhIRSdOo03+onb4xoPlMLz228NY8Xk6mGFzCX1DqYSay8Ifo5eEpmJcl+mY7TciACwFvaShO14wikomNhcyBRSFauqi5+wvMjYtzbJTNidyNh1k1lFJlulVSuAL7/ANOsoODZvjqE6bL6RLqOGVfhHzgysfeqfNZx6QU53IkVwN7GoxY9jYTbEYw889dIogHKShCViDIkSUUCFoisnFArMJMyuq4UEsbAC5PaQIiZeI4xKFKpVqGyopY9T0A7k6TIeOK1xRRqja5RbKG+ZngvF+NrY3Efg0fIikNiGTakux93vdVH5r/lmN7RWNle59OHw/AvxfHVMRiP/jU6lyOVeqNqa9UUaE9z1n0HF4kUwqquZm9FKkg1Y8gByA67ASijTTDUqOHoU7nLkoUE3NtyTyA3LHr3nf4Nwfyr1KhFSsws7/wov5KY5L9zznDFbc9t9Q6Yzirn25+C8OvmWrWqA1D8YAuqr/207dTzndo4ZE+FQPYS+0J3VrFYyGiZmZ2VZEREKlVRz16DU/SVksdhlHU6n6ShtpvpObxfBpiKTUyL32b8p6zoeQOfqPf/ABJGJjVicnYfJOJ+E8QjlRSZxyKKWBHuJ52tgCP79p97JEzPQpZsxpoW3zFFzX97TV/F+JddflT9w+QcA8FVsS6lgaVG92qMLFh0pg7nvsPtPrWDwiUaaUqS5URQqqOQH6nvLXrCZ6mJAmytcaOTkm/t5jxBgFpF2QAZiW+rAn73niuJ1SdzPonHHFSmRzGo79RPnvFaR1mjkrltdvxbxNccBjrCN6esJi3v1HaZq2NRf4r+2srXh5OXzKjNYbXIBPMnrNVGgqiygD+87O3i/wCY+9Y6mKqEDJSOptc9OtpM4ItfzKhYXByjRZthGHnnqMVU6CrfKLX1MnJRQw3StEZKFpRAiK0mRIyKiRFJGKBGKYn4tTyF6V69myMKPrZWG4YDUTMMdiKuU0aAQa5zXJBQ6W0Hxc9iR3gdOrUCi7EKOpNpgxnGqNO4L52y5giakj9BtzjThQytnJu+YuAQ9i2+V2XMB06crS+hgkpg+WiqbWBtz5XO8DHTr1ql/wB2aa3BR7i/sysNZEcHzVM9Soz8woZgt/aPhjjKqV9a4W9RampLczT5FOmXtfWakSm18jWt8WRiuU/zAH9YBVCUKTFVCgA2A0ux2+5ng+C4D91VNKiS7VfMqDzfT5jH03rG3pUW03A5G+vq+Ko9em9Ck3nBwUdz6BSU7kVV0LjkACb2vYTDR8McPdXQUqiMjZKlPzqxdXIDagMQbhgb7azTyccXyJZ0t49tXCKOGwwZnro9ZwPNqlhfsi3Nwg6fMzXU49hh/rp/uE4T/s7wh2R07tVZj9AbfeR/9uMH0du7MT9tpnEREZBPbpVPFmG/gqB+9wF+v+JQ/iiid6ot0Q2++8ynwBhuQP1MifAlDp95lsC8eK8OvwkCQfxhS5NKD4Io/liPgyl+WNqG/i6nyMpfxYvWSPhCn0kG8KIOVpdqqpvFQlD+J5jxWEw6OyWdipsxVfSD0uTqfa8obw3iKpUhBQGds2Y3JSxykWOp+HTS1zrpq6GjE+KwoJZgNCdSB9Jy6nixqi/uR6iL2e4sPkCL9p0F8D0wczEubg+q1gQLX23kqvAQosoAA2A0A+UuwdvL4vE4iqG8ypluQVVdQLQGLUqEc6gABztfv0E6GN4da84WMw8TWtoyWVZmk7C9sIeQv3GohOMUPU/Uwmv+v+3R/an8P1VCOE2PPEUIQCEIpARRzBUxNXM4FLLY2plszCqLA3ugOTUka9JVbph4hxSlRNqjjN6TkBBqZWJAOW97XB+hmTD4KvVRfxZSxGZqYXVL39KspujKDbOGa+ugl+G4Fh6bFhSDMVyZnGY5emvvvueZMgw1+LVqqr+EoMcwBD1CiW5m4N7C1t9TmFhb1CeB4XWalkxdXzQSHy3IdWBBAFRctwCNiDfrynctM3EKLvRqpTqeU7U2VKgFzTYiwb5QrLh8LhqDtbIrk5jdlz6gDQH4Qco0Fhz3JmpcZTJsKqE9M63+l5Rw2oqqKeQUXAJNK+55srf6gO+bfXWx0mquVynPa2xzWyn6wOV4i4q1BL07VHAJ8lVNSsxIPl2QG5UkEHna5Gxl3/rVA+XlfzM7MgNEGsq1FFyjZL2bfS1/SdNDPM0MJSXHYipTR6XmNTWjjaTeXSV8gVsOwYFSt0DD0lczkXzToYzhJz+bjDeylTXwi+QwU/8Aet62C7gg2B1yi15QcXx7jEUvKejiKb/uvwxIZ/NF2BUAE3sGBvYDS43M0YvhArgCphaCD+Mt66tuQUply663zcttZ18FhlRFCnP6f+o2VncHmzADNy15zQZBy8LwpVFnY1Rf03ASw6EJYMPf533nQpIFFlAUdFAA+gkjFMVMmRJhFeAGIiV1sQiWzsFubLc2LN0A5nsJz8bx6lTYJ6ncqSEVSDoQNS1gup59+kK6RWZsXiadPL5jhczZEB3dtTlUbsbA6DpOVWbFYg+k/h6VlZWuUqPrrc3uvsVsRrflDhHCaD00qknEFmNXzHBAZjuVXfITcgEnQ84EE421V8tDDu4Wq1Kq9QNTClSQQDbfY620PIm0eK4GagAevUI0uCfXbX0kqQp+LfLc2FyZ1W8nD0wAEooGVVVVCrmdgAAo5knYdZeRCufheHUqQHloAQoTNa75ehY6y1ll5kDJjJjrUx0nKxlLfSdZ6wJsgLn+X4R7sdP7yiphGb4mCdkFz/uI/QCMHieLJYXOnIX0uek8xjabn4UPuwK/bf7T6qeDpckKL7ZjdmPux1marwVTyl1Xx5sHUvufkot94T6weAJ+X7RS+R0+kWhCEycxQjhClFGYoBCEUKcUI4ESeunvKTWv8Klu+y/U/wBry+IiRWSthjUFnK23CqoJB/qbn3AEinDqY5FuV6j1Kl/9xOk2WigVtSBXKQCtrFbDKR0t0mdMKUFqbWXkj3ZAOi8wO23abIrQMfCsIaNFKZbNlzAECwCFiVUdgCB8pqMDMlfH01JDOAQCSOenaBpMRM41LjFSqR5NElSLrUa6/aVPwerUdXrVdjcKl9Da1weXOQdDHcWpUviJOoD5BmNO4uCwGoH+Zlq4zEE3pU0ZCdGDFjbuCRY7ae+s2/hEt6lDnYs4DMfc85A4wByhFrAEHqOoEKw4fCPny4jErVJu3klKZBTX+E/LUDlOhRwlNDdVsbZcxuxC75QTsOw0nJ8QYZiFxFEBqlK5sDqyjUgHrv8AUzZiG/EYUmi9i6XRlOzbi/zhWTxRxPyqFQAXzJUpl72yOablNOdyPuJ0eGIFw9ADYUaYHsFE4uKwv43BYhGBpux0BBBSsgFvcXErwNZq+Fo02LUciqtYLbOaiaFey3G/OBrxeHbE16bK+VMNWzgEZlrV8pBB12UNp/N7TfWYKC9aqMo5fAg+W7HsT8phoVXyilhlAAveq/qGYm5OnxG5J0mrC8PCkM7NWf8A7lSxt/So0Ue0Khh8c9Q/u6LKnJ6t6ebuKds1ve0tOGv8Zz9tk/28/neapEwIRRyMiokxGORMGlaEIQa9LFCIzNpEIRQHFC8UBwihCiEUAYU7xQikBCBigFpTig+U+WQG5X2lpMV4HMr4Sq5W9QooN2AIufpNNPBKBY+vu2p+U0kyJgILYWGnQCImOV1GtrATTBj8rKbeogEgjcH3kHp1HY30X+ETQmGAGp+Q0EiuHSchgcxGcZWyC6sepHWacNhKlIDybc84bRX7gcjNgp1AxyqoXl/zJnDM3xtcflXQSqxU8YrenMzvzp7WPftJthmteqAV38tNAPf801NhEtotu40P1iagSLZzb72gX0XUqCu1tLaRkyFJAqhRsNoyZAXkbwJkbwJXkDHeQJgBkTAyJMKISN4Qj0t4Ezl4HitGqAadQexM3eZ1HzEu6wxbeF5BXB5yRMAJheKEKd4AxRyociYXhAIoEyJMgleKIRkwIxGBMUoLyJMDI3kUExEwvFADIXkjIwETI3jJkTCgxGEiTAciYXivAIjHImFIyJjMUIRkTJGRhStFHCE18rp1aiG6MV7g2nf4X4wxFKwf94v3+k4ReBPaeXW9q+pd1q1t7h9M4Z4sw9awJyN0Ok7lKrcXVgwnw7EtYXnW4VxqtTAKuSOhP951V+T1/pz24Pw+wLW66SwNPD8O8ZqbCqLd/wDmekwvEKdQAo33nRW9bepabVmvt1bwmYVCO8ktce0zYL4jIho7wad4jFeImA80V5GF4UGRjJkLwGTFeF5EyKcRiMRMBkxGK8LyhGRJgZAyKZiMV4iYCMjeMyJgSvFeRvC8oZiivEYQGKF4QFFCEg+YAC8m6aQhPIeix4mnpIYd9LQhMo9DQms1YXEPTN0YjtyhCTZj0sxr0mA8WOlg+o67z02B41TqgaEfIwhOvg5bT1Ll5eOsdw6KnmpkxX6whOxzLFqgxkwhCIkxXhCFF4iYQgK8RMIQETFeEIUiYrxQgImQvHCBEyJhCAjImOECMIQgRgYQgRvCEIChC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xISDw8SEBAVEBUVDxAPDxAQEBAQEBAPFRUWFhUVFRUYHSggGBolHRUVITEhJSktLi4uFx8zODMsNygtLjcBCgoKDg0OFRAQGC0dHx8rKy4tLystLS0tLS0rLS0tLSstNS0tLSsrLS0tLSsrLSstLSstLS0tLS0rLS0tKy0tK//AABEIALcBEwMBIgACEQEDEQH/xAAcAAACAwEBAQEAAAAAAAAAAAAAAQIDBAUGBwj/xAA9EAACAQIEBAQEAwcDAwUAAAABAgADEQQSITEFQVFhBhMicTKBkaEUUrEHI0JicsHRQ5LhM1PxFRc0wvD/xAAZAQEBAAMBAAAAAAAAAAAAAAAAAQIDBAX/xAAjEQEAAwACAgICAwEAAAAAAAAAAQIRAyESMQRBUWETFCKB/9oADAMBAAIRAxEAPwD334cmSTDWmlmA5ylsQOUjankiNhM/4m5t+kprMf8AzA0vWAlFTFSj537CPJ8oC84kxMe8QT3MXPXT2gVsO3zMjb5y+onb6yKp/wCBAo8v5QWlrteaBSPIWltHDHnAyOlv8CVrTPIfWdVqKjcyp3UbfWBlXDEy1aAG8uNYW/xMrsT294EiyjlKmxOth9oNTvyJgEA7e0CNRj7SojTrL8l9h8zJjCEyjCafy9o6VHt9Z1KeCtLhhwIHLGHOvcbTynGqZUnpyn0DJOdxLhC1QeRO4IuD37GaeTj8u4dPBzfxz+nx7idQ6zDwLitSjUdlYZDo6HZrc+x7z0/jnh9OhlpI+aqwz1AB6aVLqeeYnb59p4jiVZFAVNBb6mYRxTnbov8AIie4esfxdQYEMSp7qT9CJxsd4ipH4Lv8so+88qzZvaB7TKOGrRb5l/UY0Y3HNUOug5KNv+ZkhGBNsRjkmZtOyLQjgRC4YjkRJSMoEIo4XX6pqA+0oCdif0msnoLyl2v/AMTJggKZ9vaJ15W+stX08pJGBNzAyPpz+kaJ8vebDh73tLaWBJGv3kGJbe8Zwx5aTo/hkXcyL4pRoogY0wRO/wB5aaaLuY6lcnn8hMtZoVf5g5CVVKneFE213hmBOukCgqfaZnXXmf0mupT6ayVCgx5QjKFPtLQva/vNn4DXpNCYYDlCuctEk7S78BOgBHaBjXDASzLLyJHLAqtFlk2YDczO+I1sBGsorMpss43iTjiYSiXPqcnJRp3tnqHYew3J6Cb8dVWnTerVYIiKXdjsFE+H+K/ETYjEeabqLFaFPnTpb6/ztoT8hyljtYiHJ43xFy9Qu2d3ctUf8zH+w2A5ACcRlO5lmKqZqhMQExmZknO/tXaRVCxCgXJNgBuZpo4Z6jrTpqXdmCoqi7Mx5AT2vgzw5lD1ai3a5RR0A3+/6TGbZGsqcM3t4vLLwN1F30PSY62Hyz6NxTCixnj+I4exM1xeZdd/j1rHThERS6qlpUZtiXJauIGF4NIzJpmclK8IoQa/WRpkaxeVf4ROtTwqoPUb+8rqY1F+EX9pRkpYBjvpLUwaJ8RkXxLtr8AmR2GpJLyDoPWVR6RMlXEMedhK8xI9RyD7yaUBluvq94GZlJOhvL6FAkyLYYjUm3YSdHNsgPuYVXiKDZpI0Qy95qGBdvja010cIq7QOWuFa1gJZT4b1M62WLLAxJhFHKWZJoKyJWBQViyy4iVVaoEix2iVkW03lRqsx9ItJDBk/EY1l457ResLaayoFm7TcuHA2EiyQmx9MK4TmTeXLSA5S/LOV4k4sMLh2qHVj6KS/mqHb5Dc+0E2/LxX7SMetUnDmoKaUrVHZzlptiNPLV/5dR7MQf4Z8Xxdclif/wBeev4lm4g5w9Opmr02NRrkWxR1zgHm6XNgdxmA+EX6nEP2br5CCnVy4hUzVFYjyW6Jfk3fUduc135q1mK2Tjre0TaHzamv3l9KkzMqoCzEgKoFySdABLcXgatF8lWmyNyBGjf0kaMO4n2H9mXgfyEXF4lb1WF6SH/SU/xf1H7TP2R01/s88ErgqYrVgGxDrqTr5Kn+Fe/U/KXNhVp1MQuhHmMy25BtbfLUT2L6AnoCZ4biWIs9T5A+9tT9Zr5Z6iHZ8Su2lwON21t/mePx4E7/ABOvqZ5rFvrNNXfyR05ddZjZZuqzM6zfEvOvVkaICTK3Nptp8Oa1yJs3HNFJtPTBCbjgzCTyhn/FL9S4gEnUlr7AXio0mAAsEHU7y+qtQgFmWkN7c5RTy7hWqm+l9pm0tDrYWsan6SqohtqVpjpzm6hSqncBF6c7SacLQG5u3vA5iUUqAhLsep2mmjw57WZrDoJ1KVFVFlFvaWSDLSwagdfeWhANpbEZRWRFaWWkT3gRtAiUVcYBoASewkAtR9/SOnOTWXhP30uqOALmZPxBYHIPrNFPCheZPvLQtthaRdiP2wjDO3xNbsJcuHA7y+EuJNplVkjk7RWhEYrSVooEGE+HftI8UmrW/dG4BalhQPez1vcnRfryn0D9pviJcNhjSDZWqKTUIPqSjsbfzMfSPnPE/s+8Mmq44hil3t+FpEaKo+FrHkOXXea+TkikanjN7eMf9dL9nnhEYWmK9Zb1nF1B/wBNT/8Ab9J3+LrSUK7pne4CILg1DyFhuZsx+MFMXILMxsiLqzt0H+eUp4SFFQ1Kv72vawVRenRX8q9+p5zz60ty2dszXjhZgvDoqN5uMRHt/wBGgQGp016kEatPRgC2n2nPWhXq6ufLF9FG5E3YfD5eZPvPRpxxSMhzWtNp2RVS6kdQRPlfFaxz1L/na/1n1kifOPHPDTTrFwPTU9Xs3MTXzR6l1/DvEWmJ+3huIPcmcOuNZ28Yk5dSlNcOy/bntTlFVJ0Xpz03grwa2M8yrUBFJFcJy82vY2UdgbEn2HWbKubkyI2Xk/DmA8yqb8heeqxHDQolXC+DuuIuhIRSdOo03+onb4xoPlMLz228NY8Xk6mGFzCX1DqYSay8Ifo5eEpmJcl+mY7TciACwFvaShO14wikomNhcyBRSFauqi5+wvMjYtzbJTNidyNh1k1lFJlulVSuAL7/ANOsoODZvjqE6bL6RLqOGVfhHzgysfeqfNZx6QU53IkVwN7GoxY9jYTbEYw889dIogHKShCViDIkSUUCFoisnFArMJMyuq4UEsbAC5PaQIiZeI4xKFKpVqGyopY9T0A7k6TIeOK1xRRqja5RbKG+ZngvF+NrY3Efg0fIikNiGTakux93vdVH5r/lmN7RWNle59OHw/AvxfHVMRiP/jU6lyOVeqNqa9UUaE9z1n0HF4kUwqquZm9FKkg1Y8gByA67ASijTTDUqOHoU7nLkoUE3NtyTyA3LHr3nf4Nwfyr1KhFSsws7/wov5KY5L9zznDFbc9t9Q6Yzirn25+C8OvmWrWqA1D8YAuqr/207dTzndo4ZE+FQPYS+0J3VrFYyGiZmZ2VZEREKlVRz16DU/SVksdhlHU6n6ShtpvpObxfBpiKTUyL32b8p6zoeQOfqPf/ABJGJjVicnYfJOJ+E8QjlRSZxyKKWBHuJ52tgCP79p97JEzPQpZsxpoW3zFFzX97TV/F+JddflT9w+QcA8FVsS6lgaVG92qMLFh0pg7nvsPtPrWDwiUaaUqS5URQqqOQH6nvLXrCZ6mJAmytcaOTkm/t5jxBgFpF2QAZiW+rAn73niuJ1SdzPonHHFSmRzGo79RPnvFaR1mjkrltdvxbxNccBjrCN6esJi3v1HaZq2NRf4r+2srXh5OXzKjNYbXIBPMnrNVGgqiygD+87O3i/wCY+9Y6mKqEDJSOptc9OtpM4ItfzKhYXByjRZthGHnnqMVU6CrfKLX1MnJRQw3StEZKFpRAiK0mRIyKiRFJGKBGKYn4tTyF6V69myMKPrZWG4YDUTMMdiKuU0aAQa5zXJBQ6W0Hxc9iR3gdOrUCi7EKOpNpgxnGqNO4L52y5giakj9BtzjThQytnJu+YuAQ9i2+V2XMB06crS+hgkpg+WiqbWBtz5XO8DHTr1ql/wB2aa3BR7i/sysNZEcHzVM9Soz8woZgt/aPhjjKqV9a4W9RampLczT5FOmXtfWakSm18jWt8WRiuU/zAH9YBVCUKTFVCgA2A0ux2+5ng+C4D91VNKiS7VfMqDzfT5jH03rG3pUW03A5G+vq+Ko9em9Ck3nBwUdz6BSU7kVV0LjkACb2vYTDR8McPdXQUqiMjZKlPzqxdXIDagMQbhgb7azTyccXyJZ0t49tXCKOGwwZnro9ZwPNqlhfsi3Nwg6fMzXU49hh/rp/uE4T/s7wh2R07tVZj9AbfeR/9uMH0du7MT9tpnEREZBPbpVPFmG/gqB+9wF+v+JQ/iiid6ot0Q2++8ynwBhuQP1MifAlDp95lsC8eK8OvwkCQfxhS5NKD4Io/liPgyl+WNqG/i6nyMpfxYvWSPhCn0kG8KIOVpdqqpvFQlD+J5jxWEw6OyWdipsxVfSD0uTqfa8obw3iKpUhBQGds2Y3JSxykWOp+HTS1zrpq6GjE+KwoJZgNCdSB9Jy6nixqi/uR6iL2e4sPkCL9p0F8D0wczEubg+q1gQLX23kqvAQosoAA2A0A+UuwdvL4vE4iqG8ypluQVVdQLQGLUqEc6gABztfv0E6GN4da84WMw8TWtoyWVZmk7C9sIeQv3GohOMUPU/Uwmv+v+3R/an8P1VCOE2PPEUIQCEIpARRzBUxNXM4FLLY2plszCqLA3ugOTUka9JVbph4hxSlRNqjjN6TkBBqZWJAOW97XB+hmTD4KvVRfxZSxGZqYXVL39KspujKDbOGa+ugl+G4Fh6bFhSDMVyZnGY5emvvvueZMgw1+LVqqr+EoMcwBD1CiW5m4N7C1t9TmFhb1CeB4XWalkxdXzQSHy3IdWBBAFRctwCNiDfrynctM3EKLvRqpTqeU7U2VKgFzTYiwb5QrLh8LhqDtbIrk5jdlz6gDQH4Qco0Fhz3JmpcZTJsKqE9M63+l5Rw2oqqKeQUXAJNK+55srf6gO+bfXWx0mquVynPa2xzWyn6wOV4i4q1BL07VHAJ8lVNSsxIPl2QG5UkEHna5Gxl3/rVA+XlfzM7MgNEGsq1FFyjZL2bfS1/SdNDPM0MJSXHYipTR6XmNTWjjaTeXSV8gVsOwYFSt0DD0lczkXzToYzhJz+bjDeylTXwi+QwU/8Aet62C7gg2B1yi15QcXx7jEUvKejiKb/uvwxIZ/NF2BUAE3sGBvYDS43M0YvhArgCphaCD+Mt66tuQUply663zcttZ18FhlRFCnP6f+o2VncHmzADNy15zQZBy8LwpVFnY1Rf03ASw6EJYMPf533nQpIFFlAUdFAA+gkjFMVMmRJhFeAGIiV1sQiWzsFubLc2LN0A5nsJz8bx6lTYJ6ncqSEVSDoQNS1gup59+kK6RWZsXiadPL5jhczZEB3dtTlUbsbA6DpOVWbFYg+k/h6VlZWuUqPrrc3uvsVsRrflDhHCaD00qknEFmNXzHBAZjuVXfITcgEnQ84EE421V8tDDu4Wq1Kq9QNTClSQQDbfY620PIm0eK4GagAevUI0uCfXbX0kqQp+LfLc2FyZ1W8nD0wAEooGVVVVCrmdgAAo5knYdZeRCufheHUqQHloAQoTNa75ehY6y1ll5kDJjJjrUx0nKxlLfSdZ6wJsgLn+X4R7sdP7yiphGb4mCdkFz/uI/QCMHieLJYXOnIX0uek8xjabn4UPuwK/bf7T6qeDpckKL7ZjdmPux1marwVTyl1Xx5sHUvufkot94T6weAJ+X7RS+R0+kWhCEycxQjhClFGYoBCEUKcUI4ESeunvKTWv8Klu+y/U/wBry+IiRWSthjUFnK23CqoJB/qbn3AEinDqY5FuV6j1Kl/9xOk2WigVtSBXKQCtrFbDKR0t0mdMKUFqbWXkj3ZAOi8wO23abIrQMfCsIaNFKZbNlzAECwCFiVUdgCB8pqMDMlfH01JDOAQCSOenaBpMRM41LjFSqR5NElSLrUa6/aVPwerUdXrVdjcKl9Da1weXOQdDHcWpUviJOoD5BmNO4uCwGoH+Zlq4zEE3pU0ZCdGDFjbuCRY7ae+s2/hEt6lDnYs4DMfc85A4wByhFrAEHqOoEKw4fCPny4jErVJu3klKZBTX+E/LUDlOhRwlNDdVsbZcxuxC75QTsOw0nJ8QYZiFxFEBqlK5sDqyjUgHrv8AUzZiG/EYUmi9i6XRlOzbi/zhWTxRxPyqFQAXzJUpl72yOablNOdyPuJ0eGIFw9ADYUaYHsFE4uKwv43BYhGBpux0BBBSsgFvcXErwNZq+Fo02LUciqtYLbOaiaFey3G/OBrxeHbE16bK+VMNWzgEZlrV8pBB12UNp/N7TfWYKC9aqMo5fAg+W7HsT8phoVXyilhlAAveq/qGYm5OnxG5J0mrC8PCkM7NWf8A7lSxt/So0Ue0Khh8c9Q/u6LKnJ6t6ebuKds1ve0tOGv8Zz9tk/28/neapEwIRRyMiokxGORMGlaEIQa9LFCIzNpEIRQHFC8UBwihCiEUAYU7xQikBCBigFpTig+U+WQG5X2lpMV4HMr4Sq5W9QooN2AIufpNNPBKBY+vu2p+U0kyJgILYWGnQCImOV1GtrATTBj8rKbeogEgjcH3kHp1HY30X+ETQmGAGp+Q0EiuHSchgcxGcZWyC6sepHWacNhKlIDybc84bRX7gcjNgp1AxyqoXl/zJnDM3xtcflXQSqxU8YrenMzvzp7WPftJthmteqAV38tNAPf801NhEtotu40P1iagSLZzb72gX0XUqCu1tLaRkyFJAqhRsNoyZAXkbwJkbwJXkDHeQJgBkTAyJMKISN4Qj0t4Ezl4HitGqAadQexM3eZ1HzEu6wxbeF5BXB5yRMAJheKEKd4AxRyociYXhAIoEyJMgleKIRkwIxGBMUoLyJMDI3kUExEwvFADIXkjIwETI3jJkTCgxGEiTAciYXivAIjHImFIyJjMUIRkTJGRhStFHCE18rp1aiG6MV7g2nf4X4wxFKwf94v3+k4ReBPaeXW9q+pd1q1t7h9M4Z4sw9awJyN0Ok7lKrcXVgwnw7EtYXnW4VxqtTAKuSOhP951V+T1/pz24Pw+wLW66SwNPD8O8ZqbCqLd/wDmekwvEKdQAo33nRW9bepabVmvt1bwmYVCO8ktce0zYL4jIho7wad4jFeImA80V5GF4UGRjJkLwGTFeF5EyKcRiMRMBkxGK8LyhGRJgZAyKZiMV4iYCMjeMyJgSvFeRvC8oZiivEYQGKF4QFFCEg+YAC8m6aQhPIeix4mnpIYd9LQhMo9DQms1YXEPTN0YjtyhCTZj0sxr0mA8WOlg+o67z02B41TqgaEfIwhOvg5bT1Ll5eOsdw6KnmpkxX6whOxzLFqgxkwhCIkxXhCFF4iYQgK8RMIQETFeEIUiYrxQgImQvHCBEyJhCAjImOECMIQgRgYQgRvCEIChCE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4" name="Picture 6" descr="http://www.lawspeed.com/Libraries/images/iStock_000000234992_Large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5076565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2511" y="3933056"/>
            <a:ext cx="1815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ambria" panose="02040503050406030204" pitchFamily="18" charset="0"/>
              </a:rPr>
              <a:t>§ 8 odst. 2 ZORS</a:t>
            </a:r>
            <a:endParaRPr lang="cs-CZ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2287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NE?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31840" y="188640"/>
            <a:ext cx="525658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 TEĎ NEŘEŠÍME ZNEČITELNĚNÍ, NEBO, JAK SE ŘÍKÁ - ANONYMIZACI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60032" y="576025"/>
            <a:ext cx="38164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VÝSLOVNĚ UVEDENO V § 3 ODST. 2 ZORS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502217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s nepodnikající fyzickou osobou mimo případy, kdy se jí převádí vlastnické právo ke hmotné nemovité věci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technická předloha, návod, výkres, projektová dokumentace, model, způsob výpočtu jednotkových cen, vzor, výpočet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smlouva, která se plní převážně mimo ČR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uzavřená na komoditní burze, na regulovaném  nebo evropském regulovaném trhu, v dražbě, aukci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(tj. vlastnictví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příklepem) nebo obdobně se zvláštním způsobem změny vlastnického práva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smlouva, kdy jedna ze smluvních stran je akciová společnost, jejíž cenné papíry jsou obchodovatelné na regulovaném nebo evropském regulovaném trhu (tj. veřejně obchodovatelné)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uzavřená s autorem nebo výkonným umělcem v souvislosti      s autorským dílem nebo uměleckým výkonem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smlouva uzavíraná jedničkovými a dvojkovými obcemi a jimi zřízenými  právnickými osobami, nebo osobami, ve kterých mají obce většinovou účast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115610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C00000"/>
                </a:solidFill>
              </a:rPr>
              <a:t>U KRAJE PŘIPADÁ V ÚVAHU ZEJMÉNA:</a:t>
            </a:r>
            <a:endParaRPr lang="cs-CZ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33123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…..</a:t>
            </a:r>
            <a:endParaRPr lang="cs-CZ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99792" y="33265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SMLOUVA, JESTLIŽE VÝŠE HODNOTY JEJÍHO PŘEDMĚTU JE 50 000 KČ BEZ DANĚ Z PŘIDANÉ HODNOTY NEBO NIŽŠÍ.</a:t>
            </a:r>
            <a:endParaRPr lang="cs-CZ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198" y="214853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PRAVIDLA PRO UPLATNĚNÍ TÉTO VÝJIMKY: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SMLOUVA NEBO OBJEDNÁVKA – označení nerozhoduje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HODNOTA PŘEDMĚTU SMLOUVY: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u peněžitého plnění za prokazatelně tržní cenu – cena plnění uvedená v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registrované smlouvě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u peněžitého plnění za netržní cenu – cena v místě a čase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obvyklá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nepeněžité plnění – tržní cena předmětu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plnění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cs-CZ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LZE URČIT ZNALECKÝM POSUDKEM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JE-LI HODNOTA PŘEDMĚTU REGISTROVANÉ SMLOUVY ZJISTITELNÁ S OBTÍŽEMI, NEBO JE ZJIŠTĚNÍ NEJISTÉ, JE DOPORUČENO REGISTROVANOU SMLOUVU UVEŘEJNIT.</a:t>
            </a:r>
            <a:endParaRPr lang="cs-CZ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419554"/>
            <a:ext cx="24482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ambria" panose="02040503050406030204" pitchFamily="18" charset="0"/>
              </a:rPr>
              <a:t>§ 3 odst. 2 písm. i) ZORS</a:t>
            </a:r>
            <a:endParaRPr lang="cs-CZ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82004"/>
            <a:ext cx="16665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JAK?</a:t>
            </a:r>
            <a:endParaRPr lang="cs-CZ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4050" y="980727"/>
            <a:ext cx="885698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Uveřejněním r</a:t>
            </a:r>
            <a:r>
              <a:rPr lang="cs-CZ" sz="24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egistrované 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smlouvy prostřednictvím registru smluv se rozumí vložení elektronického obrazu textového obsahu r</a:t>
            </a:r>
            <a:r>
              <a:rPr lang="cs-CZ" sz="24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egistrované smlouvy v otevřeném 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a strojově čitelném formátu </a:t>
            </a:r>
            <a:r>
              <a:rPr lang="cs-CZ" sz="24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a 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rovněž </a:t>
            </a:r>
            <a:r>
              <a:rPr lang="cs-CZ" sz="2400" b="1" cap="all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</a:t>
            </a:r>
            <a:r>
              <a:rPr lang="cs-CZ" sz="2400" b="1" cap="all" dirty="0">
                <a:solidFill>
                  <a:srgbClr val="002060"/>
                </a:solidFill>
                <a:latin typeface="Cambria" panose="02040503050406030204" pitchFamily="18" charset="0"/>
              </a:rPr>
              <a:t> do registru smluv.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cs-CZ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OTEVŘENÝ A STROJOVĚ ČITELNÝ FORMÁT - </a:t>
            </a:r>
            <a:r>
              <a:rPr lang="cs-CZ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tj</a:t>
            </a:r>
            <a:r>
              <a:rPr lang="cs-CZ" b="1" i="1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cs-CZ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umožňující vyhledávání (např. PDF/a s textovou vrstvou, DOC, DOCX)</a:t>
            </a:r>
          </a:p>
          <a:p>
            <a:pPr lvl="0" algn="just"/>
            <a:endParaRPr lang="cs-CZ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se zasílají do registru smluv po jedné (což platí i pro změny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pPr lvl="0" algn="just"/>
            <a:endParaRPr lang="cs-CZ" sz="2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Maximální velikost datové zprávy, kterou jsou do registru smluv zasílány k uveřejnění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nesmí překročit 20 MB. V případě překročení tohoto limitu lze výjimečně odeslat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ve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vícero částech.</a:t>
            </a:r>
            <a:endParaRPr lang="cs-CZ" sz="2400" b="1" i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just"/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71800" y="404451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§ 5 ZORS</a:t>
            </a:r>
            <a:endParaRPr lang="cs-CZ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148680"/>
            <a:ext cx="5245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PŘÍLOHY SMLOUVY:</a:t>
            </a:r>
            <a:endParaRPr lang="cs-CZ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568952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Cambria" panose="02040503050406030204" pitchFamily="18" charset="0"/>
              </a:rPr>
              <a:t>ZVEŘEJŇUJÍ SE BUĎ V JEDNOM DOKUMENTU SE SMLOUVOU NEBO SAMOSTATNĚ</a:t>
            </a:r>
          </a:p>
          <a:p>
            <a:pPr lvl="1"/>
            <a:endParaRPr lang="cs-CZ" sz="3200" b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Cambria" panose="02040503050406030204" pitchFamily="18" charset="0"/>
              </a:rPr>
              <a:t>OBSAHUJE-LI PŘÍLOHA GRAFICKOU ČÁST, NEMUSÍ BÝT VE STROJOVĚ ČITELNÉM FORMÁTU</a:t>
            </a:r>
          </a:p>
          <a:p>
            <a:pPr lvl="1"/>
            <a:endParaRPr lang="cs-CZ" sz="3200" b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Cambria" panose="02040503050406030204" pitchFamily="18" charset="0"/>
              </a:rPr>
              <a:t>ZPRAVIDLA SE ZDE BUDOU UPLATŇOVAT VÝJIMKY ZE ZVEŘEJNĚNÍ  (projektová dokumentace atd.)</a:t>
            </a:r>
            <a:endParaRPr lang="cs-CZ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2"/>
            <a:ext cx="4795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METADATA JSOU:</a:t>
            </a:r>
            <a:endParaRPr lang="cs-CZ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84542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obecně vzato údaje, které vyplňuje Povinný subjekt při uveřejnění smlouvy o ní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samotné 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a o jejím uzavření.</a:t>
            </a:r>
            <a:endParaRPr lang="cs-CZ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00808"/>
            <a:ext cx="8496944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Povinnými </a:t>
            </a:r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METADATY jsou</a:t>
            </a:r>
            <a:r>
              <a:rPr lang="cs-CZ" sz="2400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identifikace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smluvních stran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vymezení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předmětu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datum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uzavření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cena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a pokud ji smlouva neobsahuje, hodnota předmětu smlouvy, lze-li ji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určit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Doporučenými údaji v rámci uveřejňování </a:t>
            </a:r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METADAT jsou: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uvedení identifikačních údajů datových schránek smluvních stran a e-mailových adres smluvních stran, popř.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útvarů PO,       u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kterých je nezbytné, aby byly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seznámeny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se zveřejněním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smlouvy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60232" y="219998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§ 5 ZORS</a:t>
            </a:r>
            <a:endParaRPr lang="cs-CZ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4664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ZMĚNA UZAVŘENÉ SMLOUVY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556792"/>
            <a:ext cx="8784976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Uveřejnění podléhá i dohoda, kterou se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smlouva 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doplňuje, mění, nahrazuje nebo ruší (</a:t>
            </a:r>
            <a:r>
              <a:rPr lang="cs-CZ" sz="2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zpravidla dodatek ke smlouvě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). </a:t>
            </a:r>
          </a:p>
          <a:p>
            <a:pPr algn="just"/>
            <a:endParaRPr lang="cs-CZ" sz="2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V případě, kdy je s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mlouva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, jež by podléhala uveřejnění, uzavřena před 1.7.2016 a poté dojde k uzavření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dohody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, uveřejní se prostřednictvím registru smluv spolu s touto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dohodou 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i měněná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smlouva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, a to včetně předchozích změn (</a:t>
            </a:r>
            <a:r>
              <a:rPr lang="cs-CZ" sz="2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zpravidla dodatků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). Dohoda se uveřejňuje pod </a:t>
            </a:r>
            <a:r>
              <a:rPr lang="cs-CZ" sz="2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metadaty</a:t>
            </a:r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 původní smlouvy. Měněná smlouvy uzavřená před 1.7.2016 nemusí splňovat podmínky kladené na formát </a:t>
            </a:r>
            <a:r>
              <a:rPr lang="cs-CZ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smlouvy dle ZORS. </a:t>
            </a:r>
            <a:endParaRPr lang="cs-CZ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endParaRPr lang="cs-CZ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52120" y="6268670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3 ZORS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8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0"/>
            <a:ext cx="89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OPRAVA UVEŘEJNĚNÉ SMLOUVY</a:t>
            </a:r>
            <a:endParaRPr lang="cs-CZ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41180"/>
            <a:ext cx="8784976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Postup je obdobný, jako při změně smlouvy.</a:t>
            </a:r>
          </a:p>
          <a:p>
            <a:endParaRPr lang="cs-CZ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Až od 1.7.2017 </a:t>
            </a:r>
            <a:r>
              <a:rPr lang="cs-CZ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řeší ZORS postup </a:t>
            </a: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oprav uveřejněné smlouvy se lhůtami a následky.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Opravu, dle technických možností registru smluv, může provést pouze ten, kdo uveřejnil opravovaný údaj.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Opravou není výměna omylem uveřejněné smlouvy.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20072" y="6265714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Přiměřeně § 7 odst. 2,3 ZORS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1" y="620688"/>
            <a:ext cx="864096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NENÍ-LI SMLOUVA A METADATA</a:t>
            </a:r>
            <a:r>
              <a:rPr lang="cs-CZ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UVEŘEJNĚNA</a:t>
            </a:r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ZPŮSOBEM DLE ZORS</a:t>
            </a:r>
          </a:p>
          <a:p>
            <a:pPr algn="ctr"/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SMLOUVA SE NEPOVAŽUJE ZA UVEŘEJNĚNOU</a:t>
            </a:r>
            <a:endParaRPr lang="cs-CZ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300192" y="3645024"/>
            <a:ext cx="18590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5 odst. 5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6099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PROGRAM:</a:t>
            </a:r>
            <a:endParaRPr lang="cs-CZ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4669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6916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latin typeface="Cambria" panose="02040503050406030204" pitchFamily="18" charset="0"/>
              </a:rPr>
              <a:t>Základní </a:t>
            </a:r>
            <a:r>
              <a:rPr lang="cs-CZ" b="1" dirty="0">
                <a:latin typeface="Cambria" panose="02040503050406030204" pitchFamily="18" charset="0"/>
              </a:rPr>
              <a:t>shrnutí právní úpravy </a:t>
            </a:r>
            <a:r>
              <a:rPr lang="cs-CZ" b="1" dirty="0" smtClean="0">
                <a:latin typeface="Cambria" panose="02040503050406030204" pitchFamily="18" charset="0"/>
              </a:rPr>
              <a:t>uveřejňování smluv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i="1" dirty="0" smtClean="0">
                <a:latin typeface="Cambria" panose="02040503050406030204" pitchFamily="18" charset="0"/>
              </a:rPr>
              <a:t>(Simona Hejnová)</a:t>
            </a:r>
            <a:endParaRPr lang="cs-CZ" b="1" i="1" dirty="0">
              <a:latin typeface="Cambria" panose="02040503050406030204" pitchFamily="18" charset="0"/>
            </a:endParaRPr>
          </a:p>
          <a:p>
            <a:pPr lvl="0"/>
            <a:r>
              <a:rPr lang="cs-CZ" b="1" dirty="0">
                <a:latin typeface="Cambria" panose="02040503050406030204" pitchFamily="18" charset="0"/>
              </a:rPr>
              <a:t>Znečitelnění a ochrana osobních </a:t>
            </a:r>
            <a:r>
              <a:rPr lang="cs-CZ" b="1" dirty="0" smtClean="0">
                <a:latin typeface="Cambria" panose="02040503050406030204" pitchFamily="18" charset="0"/>
              </a:rPr>
              <a:t>údajů </a:t>
            </a:r>
            <a:r>
              <a:rPr lang="cs-CZ" b="1" i="1" dirty="0" smtClean="0">
                <a:latin typeface="Cambria" panose="02040503050406030204" pitchFamily="18" charset="0"/>
              </a:rPr>
              <a:t>(Jan Svoboda)</a:t>
            </a:r>
            <a:endParaRPr lang="cs-CZ" b="1" i="1" dirty="0">
              <a:latin typeface="Cambria" panose="02040503050406030204" pitchFamily="18" charset="0"/>
            </a:endParaRPr>
          </a:p>
          <a:p>
            <a:pPr lvl="0"/>
            <a:r>
              <a:rPr lang="cs-CZ" b="1" dirty="0">
                <a:latin typeface="Cambria" panose="02040503050406030204" pitchFamily="18" charset="0"/>
              </a:rPr>
              <a:t>Postup při uveřejňování smluv prostřednictvím formuláře na </a:t>
            </a:r>
            <a:r>
              <a:rPr lang="cs-CZ" b="1" u="sng" dirty="0">
                <a:latin typeface="Cambria" panose="02040503050406030204" pitchFamily="18" charset="0"/>
                <a:hlinkClick r:id="rId3"/>
              </a:rPr>
              <a:t>https://smlouvy.gov.cz</a:t>
            </a:r>
            <a:r>
              <a:rPr lang="cs-CZ" b="1" u="sng" dirty="0" smtClean="0">
                <a:latin typeface="Cambria" panose="02040503050406030204" pitchFamily="18" charset="0"/>
                <a:hlinkClick r:id="rId3"/>
              </a:rPr>
              <a:t>/</a:t>
            </a:r>
            <a:r>
              <a:rPr lang="cs-CZ" b="1" u="sng" dirty="0" smtClean="0">
                <a:latin typeface="Cambria" panose="02040503050406030204" pitchFamily="18" charset="0"/>
              </a:rPr>
              <a:t> </a:t>
            </a:r>
            <a:r>
              <a:rPr lang="cs-CZ" b="1" i="1" u="sng" dirty="0" smtClean="0">
                <a:latin typeface="Cambria" panose="02040503050406030204" pitchFamily="18" charset="0"/>
              </a:rPr>
              <a:t>(Nikol Zelená)</a:t>
            </a:r>
            <a:endParaRPr lang="cs-CZ" b="1" i="1" dirty="0">
              <a:latin typeface="Cambria" panose="02040503050406030204" pitchFamily="18" charset="0"/>
            </a:endParaRPr>
          </a:p>
          <a:p>
            <a:pPr lvl="0"/>
            <a:r>
              <a:rPr lang="cs-CZ" b="1" dirty="0">
                <a:latin typeface="Cambria" panose="02040503050406030204" pitchFamily="18" charset="0"/>
              </a:rPr>
              <a:t>Odpovědi na </a:t>
            </a:r>
            <a:r>
              <a:rPr lang="cs-CZ" b="1" dirty="0" smtClean="0">
                <a:latin typeface="Cambria" panose="02040503050406030204" pitchFamily="18" charset="0"/>
              </a:rPr>
              <a:t>dotazy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i="1" dirty="0" smtClean="0">
                <a:latin typeface="Cambria" panose="02040503050406030204" pitchFamily="18" charset="0"/>
              </a:rPr>
              <a:t>(Nikol Zelená, Simona Hejnová, Jan Svoboda)</a:t>
            </a:r>
            <a:endParaRPr lang="cs-CZ" b="1" i="1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31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5158" y="116632"/>
            <a:ext cx="818330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NÁSLEDKY UVEŘEJNĚNÍ:</a:t>
            </a:r>
          </a:p>
          <a:p>
            <a:pPr algn="ctr"/>
            <a:endParaRPr lang="cs-CZ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cs-CZ" sz="5400" b="1" dirty="0" smtClean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cs-CZ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cs-CZ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NÁSLEDKY NEUVEŘEJNĚNÍ:</a:t>
            </a:r>
            <a:endParaRPr lang="cs-CZ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93795"/>
            <a:ext cx="7200800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OD 1.7.2016 NABÝVAJÍ ÚČINNOSTI § 6 A 7 ZORS, tj. ÚČINNOST SMLOUVY ZVEŘEJNĚNÍM, NEZVEŘEJNĚNÍ  DO 3 MĚSÍCŮ OD UZAVŘENÍ SMLOUVY – ZRUŠENÍ SMLOUVY OD POČÁTKU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SPLNĚNÍ ZÁKONNÉ POVINNOSTI</a:t>
            </a:r>
            <a:endParaRPr lang="cs-CZ" sz="2600" b="1" dirty="0"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5776" y="4397672"/>
            <a:ext cx="6192688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PORUŠENÍ ZÁKONNÉ POVINNOSTI, BEZ SANKCÍ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600" b="1" dirty="0" smtClean="0">
                <a:latin typeface="Cambria" panose="02040503050406030204" pitchFamily="18" charset="0"/>
              </a:rPr>
              <a:t>OD 1.7.2017 NENÍ SMLOUVA ÚČINNÁ, POPŘ. SE ZRUŠUJE OD POČÁTKU</a:t>
            </a:r>
          </a:p>
        </p:txBody>
      </p:sp>
      <p:pic>
        <p:nvPicPr>
          <p:cNvPr id="2050" name="Picture 2" descr="http://blog.idnes.cz/blog/13789/282327/PRAN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34" y="1196752"/>
            <a:ext cx="134724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fipravnik.cz/Img/small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63688" y="6327229"/>
            <a:ext cx="17418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§§ 6,9,10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3958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18" y="116632"/>
            <a:ext cx="7488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„DUPLICITNÍ“ POVINNOSTI ZVEŘEJNĚNÍ</a:t>
            </a:r>
            <a:endParaRPr lang="cs-CZ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http://www.linux-mint-czech.cz/wp-content/uploads/2015/01/d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365"/>
            <a:ext cx="13239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4506" y="1802258"/>
            <a:ext cx="8640962" cy="36625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PŘÍPADY, KDY JE V OSTATNÍCH  ZÁKONECH  STANOVENA POVINNOST UVEŘEJNIT SMLOUVY MIMO REGISTR SMLUV.</a:t>
            </a:r>
          </a:p>
          <a:p>
            <a:endParaRPr lang="cs-CZ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 ZORS je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ve vyjmenovaných a níže uvedených případech uvedeno, kdy uveřejnění v 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registru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smluv nahrazuje uveřejnění/zveřejnění dle jiných právních předpisů. </a:t>
            </a:r>
            <a:r>
              <a:rPr lang="cs-CZ" sz="32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Toto však neplatí obousměrně.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96136" y="5949280"/>
            <a:ext cx="20995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4, 5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41848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33265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9794"/>
            <a:ext cx="44644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zákon o zadávání veřejných zak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8292"/>
            <a:ext cx="5040560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72845" y="165626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Účinný od 1.10.2016.</a:t>
            </a:r>
            <a:endParaRPr lang="cs-CZ" sz="2800" b="1" u="sng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0375" y="160338"/>
            <a:ext cx="843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 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0374" y="115724"/>
            <a:ext cx="836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I. VEŘEJNÉ ZAKÁZKY</a:t>
            </a:r>
          </a:p>
        </p:txBody>
      </p:sp>
    </p:spTree>
    <p:extLst>
      <p:ext uri="{BB962C8B-B14F-4D97-AF65-F5344CB8AC3E}">
        <p14:creationId xmlns:p14="http://schemas.microsoft.com/office/powerpoint/2010/main" val="256759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§ 219 </a:t>
            </a:r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odst. 1 </a:t>
            </a:r>
            <a:r>
              <a:rPr lang="cs-CZ" b="1" u="sng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ZoZVZ</a:t>
            </a:r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stanoví, že: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Veřejný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zadavatel uveřejní na profilu zadavatele 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smlouvu uzavřenou na veřejnou zakázku včetně všech jejích změn a dodatků, a to do 15 dnů od jejich uzavření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nebo od konce každého čtvrtletí v případě veřejných zakázek zadávaných na základě rámcové dohody nebo v dynamickém nákupním systému. To neplatí pro</a:t>
            </a:r>
          </a:p>
          <a:p>
            <a:pPr algn="just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(……)</a:t>
            </a:r>
          </a:p>
          <a:p>
            <a:pPr algn="just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) smlouvu uveřejněnou podle jiného právního předpisu.</a:t>
            </a:r>
          </a:p>
          <a:p>
            <a:pPr algn="just"/>
            <a:endParaRPr lang="cs-CZ" b="1" u="sng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cs-CZ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Tímto jiným předpisem je myšlen právě ZORS.</a:t>
            </a:r>
          </a:p>
          <a:p>
            <a:endParaRPr lang="cs-CZ" sz="2000" b="1" u="sng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cs-CZ" sz="2000" b="1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§ </a:t>
            </a: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8 odst. 4 ZORS říká:</a:t>
            </a:r>
          </a:p>
          <a:p>
            <a:pPr algn="just"/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Je-li 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v souladu s tímto zákonem uveřejněna smlouva, která má být uveřejněna podle zákona o veřejných zakázkách, je tím splněna povinnost uveřejnit ji podle zákona o veřejných zakázkách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; to platí obdobně o údajích uveřejňovaných jako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metadata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podle tohoto zákona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endParaRPr lang="cs-CZ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ZORS STANOVÍ UVEŘEJNĚNÍ DO 30 DNŮ OD UZAVŘENÍ SMLOUVY.</a:t>
            </a:r>
          </a:p>
          <a:p>
            <a:pPr algn="ctr"/>
            <a:r>
              <a:rPr lang="cs-CZ" b="1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ZoZVZ</a:t>
            </a:r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STANOVÍ UVEŘEJNĚNÍ DO 15 DNŮ OD UZAVŘENÍ SMLOUVY.</a:t>
            </a:r>
          </a:p>
          <a:p>
            <a:pPr algn="ctr"/>
            <a:endParaRPr lang="cs-CZ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 S TÍM?</a:t>
            </a:r>
          </a:p>
        </p:txBody>
      </p:sp>
    </p:spTree>
    <p:extLst>
      <p:ext uri="{BB962C8B-B14F-4D97-AF65-F5344CB8AC3E}">
        <p14:creationId xmlns:p14="http://schemas.microsoft.com/office/powerpoint/2010/main" val="41282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://www.portal-vz.cz/cs/Aktuality/Spolecne-stanovisko-MMR,-MV-a-UOHS-k-problematice-vztahu-povinnosti-uv</a:t>
            </a:r>
            <a:endParaRPr lang="cs-CZ" u="sng" dirty="0"/>
          </a:p>
          <a:p>
            <a:pPr algn="just"/>
            <a:endParaRPr lang="cs-CZ" b="1" u="sng" cap="all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cs-CZ" sz="2000" b="1" cap="all" dirty="0">
                <a:solidFill>
                  <a:srgbClr val="00B050"/>
                </a:solidFill>
                <a:latin typeface="Cambria" panose="02040503050406030204" pitchFamily="18" charset="0"/>
              </a:rPr>
              <a:t>SPOLEČNÉ STANOVISKO </a:t>
            </a:r>
            <a:r>
              <a:rPr lang="cs-CZ" sz="2000" b="1" cap="all" dirty="0" smtClean="0">
                <a:solidFill>
                  <a:srgbClr val="00B050"/>
                </a:solidFill>
                <a:latin typeface="Cambria" panose="02040503050406030204" pitchFamily="18" charset="0"/>
              </a:rPr>
              <a:t>MMR </a:t>
            </a:r>
            <a:r>
              <a:rPr lang="cs-CZ" sz="2000" b="1" cap="all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čr</a:t>
            </a:r>
            <a:r>
              <a:rPr lang="cs-CZ" sz="2000" b="1" cap="all" dirty="0" smtClean="0">
                <a:solidFill>
                  <a:srgbClr val="00B050"/>
                </a:solidFill>
                <a:latin typeface="Cambria" panose="02040503050406030204" pitchFamily="18" charset="0"/>
              </a:rPr>
              <a:t>, MV </a:t>
            </a:r>
            <a:r>
              <a:rPr lang="cs-CZ" sz="2000" b="1" cap="all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čr</a:t>
            </a:r>
            <a:r>
              <a:rPr lang="cs-CZ" sz="2000" b="1" cap="all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000" b="1" cap="all" dirty="0">
                <a:solidFill>
                  <a:srgbClr val="00B050"/>
                </a:solidFill>
                <a:latin typeface="Cambria" panose="02040503050406030204" pitchFamily="18" charset="0"/>
              </a:rPr>
              <a:t>A ÚOHS K PROBLEMATICE VZTAHU POVINNOSTI UVEŘEJNIT SMLOUVU NA VEŘEJNOU ZAKÁZKU PODLE ZÁKONA O ZADÁVÁNÍ VEŘEJNÝCH ZAKÁZEK A POVINNOSTI UVEŘEJNIT SMLOUVU PODLE ZÁKONA O REGISTRU </a:t>
            </a:r>
            <a:r>
              <a:rPr lang="cs-CZ" sz="2000" b="1" cap="all" dirty="0" smtClean="0">
                <a:solidFill>
                  <a:srgbClr val="00B050"/>
                </a:solidFill>
                <a:latin typeface="Cambria" panose="02040503050406030204" pitchFamily="18" charset="0"/>
              </a:rPr>
              <a:t>SMLUV</a:t>
            </a:r>
          </a:p>
          <a:p>
            <a:pPr algn="ctr"/>
            <a:endParaRPr lang="cs-CZ" sz="2000" b="1" cap="all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2200" b="1" i="1" dirty="0" smtClean="0">
                <a:solidFill>
                  <a:srgbClr val="006600"/>
                </a:solidFill>
                <a:latin typeface="Cambria" panose="02040503050406030204" pitchFamily="18" charset="0"/>
              </a:rPr>
              <a:t>Výjimka </a:t>
            </a:r>
            <a:r>
              <a:rPr lang="cs-CZ" sz="2200" b="1" i="1" dirty="0">
                <a:solidFill>
                  <a:srgbClr val="006600"/>
                </a:solidFill>
                <a:latin typeface="Cambria" panose="02040503050406030204" pitchFamily="18" charset="0"/>
              </a:rPr>
              <a:t>z povinnosti uveřejnit smlouvu uvedená v § 219 odst. 1 písm. d) </a:t>
            </a:r>
            <a:r>
              <a:rPr lang="cs-CZ" sz="2200" b="1" i="1" dirty="0" err="1" smtClean="0">
                <a:solidFill>
                  <a:srgbClr val="006600"/>
                </a:solidFill>
                <a:latin typeface="Cambria" panose="02040503050406030204" pitchFamily="18" charset="0"/>
              </a:rPr>
              <a:t>ZoZVZ</a:t>
            </a:r>
            <a:r>
              <a:rPr lang="cs-CZ" sz="2200" b="1" i="1" dirty="0" smtClean="0">
                <a:solidFill>
                  <a:srgbClr val="006600"/>
                </a:solidFill>
                <a:latin typeface="Cambria" panose="02040503050406030204" pitchFamily="18" charset="0"/>
              </a:rPr>
              <a:t> </a:t>
            </a:r>
            <a:r>
              <a:rPr lang="cs-CZ" sz="2200" b="1" i="1" dirty="0">
                <a:solidFill>
                  <a:srgbClr val="006600"/>
                </a:solidFill>
                <a:latin typeface="Cambria" panose="02040503050406030204" pitchFamily="18" charset="0"/>
              </a:rPr>
              <a:t>je formulována tak, že </a:t>
            </a:r>
            <a:r>
              <a:rPr lang="cs-CZ" sz="2200" b="1" i="1" u="sng" dirty="0">
                <a:solidFill>
                  <a:srgbClr val="006600"/>
                </a:solidFill>
                <a:latin typeface="Cambria" panose="02040503050406030204" pitchFamily="18" charset="0"/>
              </a:rPr>
              <a:t>povinnost neplatí pro smlouvy uveřejněné podle jiného předpisu.</a:t>
            </a:r>
            <a:r>
              <a:rPr lang="cs-CZ" sz="2200" b="1" i="1" dirty="0">
                <a:solidFill>
                  <a:srgbClr val="006600"/>
                </a:solidFill>
                <a:latin typeface="Cambria" panose="02040503050406030204" pitchFamily="18" charset="0"/>
              </a:rPr>
              <a:t> Této výjimce lze tedy rozumět tak, že </a:t>
            </a:r>
            <a:r>
              <a:rPr lang="cs-CZ" sz="2200" b="1" i="1" u="sng" dirty="0">
                <a:solidFill>
                  <a:srgbClr val="006600"/>
                </a:solidFill>
                <a:latin typeface="Cambria" panose="02040503050406030204" pitchFamily="18" charset="0"/>
              </a:rPr>
              <a:t>je-li smlouva uveřejněna v souladu s jiným právním předpisem, není nutné ji uveřejňovat na profilu zadavatele</a:t>
            </a:r>
            <a:r>
              <a:rPr lang="cs-CZ" sz="2200" b="1" i="1" dirty="0">
                <a:solidFill>
                  <a:srgbClr val="006600"/>
                </a:solidFill>
                <a:latin typeface="Cambria" panose="02040503050406030204" pitchFamily="18" charset="0"/>
              </a:rPr>
              <a:t>. Podle tohoto zvláštního předpisu by se také měla posuzovat lhůta k uveřejnění smlouvy. </a:t>
            </a:r>
            <a:r>
              <a:rPr lang="cs-CZ" sz="2200" b="1" i="1" u="sng" dirty="0">
                <a:solidFill>
                  <a:srgbClr val="006600"/>
                </a:solidFill>
                <a:latin typeface="Cambria" panose="02040503050406030204" pitchFamily="18" charset="0"/>
              </a:rPr>
              <a:t>Smlouva, která byla zaslána správci registru smluv k uveřejnění nejpozději 30. den po jejím uzavření, tak byla zaslána k uveřejnění v souladu s lhůtami stanovenými zákonem o registru smluv, tedy ve lhůtách podle jiného právního předpisu a vztahuje se na ni výjimka podle § 219 odst. 1 písm. d) ZZVZ</a:t>
            </a:r>
            <a:r>
              <a:rPr lang="cs-CZ" sz="2200" b="1" i="1" dirty="0" smtClean="0">
                <a:solidFill>
                  <a:srgbClr val="006600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endParaRPr lang="cs-CZ" sz="2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79512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u="sng" dirty="0" smtClean="0"/>
              <a:t>Rámcové dohody</a:t>
            </a:r>
          </a:p>
          <a:p>
            <a:pPr algn="just"/>
            <a:r>
              <a:rPr lang="cs-CZ" sz="3200" i="1" dirty="0"/>
              <a:t>Rámcová dohoda, která bude uveřejněna podle zákona o registru smluv, tak nemusí být duplicitně uveřejněna podle zákona o zadávání veřejných zakázek. Jednotlivé smlouvy na veřejnou zakázku uzavírané na základě rámcové dohody však již spadají pod aplikaci ustanovení § 219 odst. 1 ZZVZ (k tomu srov. výše). </a:t>
            </a:r>
            <a:endParaRPr lang="cs-CZ" sz="3200" i="1" dirty="0" smtClean="0"/>
          </a:p>
          <a:p>
            <a:pPr algn="just"/>
            <a:endParaRPr lang="cs-CZ" sz="3200" b="1" i="1" dirty="0">
              <a:solidFill>
                <a:srgbClr val="FF0000"/>
              </a:solidFill>
            </a:endParaRP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VÝKLAD NENÍ ZÁKON – ÚK Z OPATRNOSTI UVEŘEJŇUJE V REGISTRU SMLUV VE LHŮTĚ 15 </a:t>
            </a:r>
            <a:r>
              <a:rPr lang="cs-CZ" sz="3200" b="1" dirty="0" smtClean="0">
                <a:solidFill>
                  <a:srgbClr val="FF0000"/>
                </a:solidFill>
              </a:rPr>
              <a:t>DNŮ A RÁMCOVÉ DOHODY ZÁROVEŇ NA PROFILU ZADAVATELE.</a:t>
            </a:r>
            <a:endParaRPr lang="cs-CZ" sz="3200" b="1" dirty="0">
              <a:solidFill>
                <a:srgbClr val="FF0000"/>
              </a:solidFill>
            </a:endParaRPr>
          </a:p>
          <a:p>
            <a:pPr algn="just"/>
            <a:endParaRPr lang="cs-CZ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II. DOTACE A NÁVRATNÁ FINANČNÍ VÝPOMOC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7222" r="25000" b="8055"/>
          <a:stretch/>
        </p:blipFill>
        <p:spPr bwMode="auto">
          <a:xfrm>
            <a:off x="1547664" y="1306294"/>
            <a:ext cx="6120680" cy="549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1103" y="213895"/>
            <a:ext cx="8712968" cy="6124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Dle § 10d zákona č. 250/2000 Sb. (ZORP) je poskytovatel dotace povinen zveřejnit dotaci </a:t>
            </a:r>
            <a:r>
              <a:rPr lang="cs-CZ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nad </a:t>
            </a: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50 tis. Kč na své úřední desce.</a:t>
            </a:r>
          </a:p>
          <a:p>
            <a:endParaRPr lang="cs-CZ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Je-li dle ZORS uveřejněna Dotační smlouva a smlouva o NFV, která má být uveřejněna podle ZORP, je tím splněna povinnost uveřejnit ji nebo informace z ní podle takového jiného zákona; to platí obdobně o údajích uveřejňovaných jako </a:t>
            </a:r>
            <a:r>
              <a:rPr lang="cs-CZ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metadata</a:t>
            </a:r>
            <a:r>
              <a:rPr lang="cs-CZ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podle tohoto zákona.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POSKYTNUTÍ PŘÍSPĚVKU PO NENÍ DOTACE A NEPODLÉHÁ POVINNOSTI UVEŘEJNĚNÍ V REGISTRU SMLUV.</a:t>
            </a:r>
            <a:endParaRPr lang="cs-CZ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4462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III. OSTATNÍ PŘÍPADY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80728"/>
            <a:ext cx="8928992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Je-li v souladu se 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ZORS uveřejněna smlouva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, která má být uveřejněna podle jiného zákona, je tím splněna povinnost uveřejnit ji podle tohoto jiného zákona; to platí obdobně o údajích uveřejňovaných jako </a:t>
            </a:r>
            <a:r>
              <a:rPr lang="cs-CZ" sz="2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metadata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 Jiným zákonem je</a:t>
            </a: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lvl="0"/>
            <a:endParaRPr lang="cs-CZ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Zákon 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č. 130/2002 Sb., o podpoře výzkumu, experimentálního vývoje a inovací z veřejných prostředků a o změně některých souvisejících zákonů (zákon o podpoře výzkumu, experimentálního vývoje a inovací), ve znění pozdějších předpisů.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Zákon </a:t>
            </a:r>
            <a:r>
              <a:rPr lang="cs-CZ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č. 2/1991 Sb., o kolektivním vyjednávání, ve znění pozdějších předpisů. </a:t>
            </a:r>
            <a:endParaRPr lang="cs-CZ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64088" y="5877272"/>
            <a:ext cx="30773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§ </a:t>
            </a:r>
            <a:r>
              <a:rPr lang="cs-CZ" b="1" dirty="0" smtClean="0">
                <a:latin typeface="Cambria" panose="02040503050406030204" pitchFamily="18" charset="0"/>
              </a:rPr>
              <a:t>8 odst. 5 písm. b)-d) </a:t>
            </a:r>
            <a:r>
              <a:rPr lang="cs-CZ" b="1" dirty="0">
                <a:latin typeface="Cambria" panose="02040503050406030204" pitchFamily="18" charset="0"/>
              </a:rPr>
              <a:t>ZORS</a:t>
            </a:r>
          </a:p>
        </p:txBody>
      </p:sp>
    </p:spTree>
    <p:extLst>
      <p:ext uri="{BB962C8B-B14F-4D97-AF65-F5344CB8AC3E}">
        <p14:creationId xmlns:p14="http://schemas.microsoft.com/office/powerpoint/2010/main" val="3547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206" y="0"/>
            <a:ext cx="908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VÝCHOZÍ METODIKA A ZDROJE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42095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www.mvcr.cz/clanek/registr-smluv.aspx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918865"/>
            <a:ext cx="8932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I. </a:t>
            </a:r>
            <a:r>
              <a:rPr lang="cs-CZ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SPECIÁLNÍ SEKCE MINISTERSTVA VNITRA</a:t>
            </a:r>
            <a:endParaRPr lang="cs-CZ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10834" r="16953" b="4722"/>
          <a:stretch/>
        </p:blipFill>
        <p:spPr bwMode="auto">
          <a:xfrm>
            <a:off x="1115615" y="1772816"/>
            <a:ext cx="691347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31640" y="2967335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60649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Zákon č. 340/2015 Sb. o zvláštních podmínkách účinnosti některých smluv, uveřejňování těchto smlu</a:t>
            </a:r>
            <a:r>
              <a:rPr lang="cs-CZ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v a o registru smluv</a:t>
            </a:r>
          </a:p>
          <a:p>
            <a:pPr algn="ctr"/>
            <a:endParaRPr lang="cs-CZ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/>
            <a:r>
              <a:rPr lang="cs-CZ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zkrátka</a:t>
            </a:r>
            <a:endParaRPr lang="cs-CZ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/>
            <a:endParaRPr lang="cs-CZ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anose="02040503050406030204" pitchFamily="18" charset="0"/>
            </a:endParaRPr>
          </a:p>
          <a:p>
            <a:pPr algn="ctr"/>
            <a:r>
              <a:rPr lang="cs-C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cs-CZ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</a:rPr>
              <a:t>ZÁKON O REGISTRU SMLUV</a:t>
            </a:r>
            <a:endParaRPr lang="cs-CZ" sz="48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6" name="Picture 4" descr="http://www.enozzi.cz/wp-content/uploads/2014/08/ksiazka_paragra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376264" cy="16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3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II. METODICKÝ NÁVOD K APLIKACI ZÁKONA O REGISTRU SMLUV</a:t>
            </a:r>
            <a:endParaRPr lang="cs-CZ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980729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www.mvcr.cz/clanek/registr-smluv.aspx?q=Y2hudW09OQ%3d%3d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Jedná se o dva obsáhlé dokumenty, a to:</a:t>
            </a:r>
          </a:p>
          <a:p>
            <a:pPr marL="285750" indent="-285750" algn="just">
              <a:buFontTx/>
              <a:buChar char="-"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Metodický návod k aplikaci zákona o registru smluv zpracovaný odborem </a:t>
            </a:r>
            <a:r>
              <a:rPr lang="cs-CZ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Govermentu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Ministerstva vnitra ČR, nyní aktuální verze 1.3. Z 8/2016.</a:t>
            </a:r>
          </a:p>
          <a:p>
            <a:pPr marL="285750" indent="-285750" algn="just">
              <a:buFontTx/>
              <a:buChar char="-"/>
            </a:pP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Metodický návod – aplikace zákona o registru smluv (soukromoprávní část) zpracovaná advokátní kanceláří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Havel, Holásek &amp; 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Partners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4" t="12023" r="35078" b="10278"/>
          <a:stretch/>
        </p:blipFill>
        <p:spPr bwMode="auto">
          <a:xfrm>
            <a:off x="4788024" y="3140968"/>
            <a:ext cx="2461693" cy="354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372"/>
            <a:ext cx="2592288" cy="3685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37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163" y="116632"/>
            <a:ext cx="9006333" cy="80945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ZORS OBSAHUJE 10 PARAGRAFŮ</a:t>
            </a:r>
          </a:p>
          <a:p>
            <a:pPr algn="ctr"/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METODIKY A DOPORUČENÍ VŠAK VÍCE NEŽ 100 STRAN</a:t>
            </a:r>
          </a:p>
          <a:p>
            <a:pPr algn="ctr"/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cs-CZ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cs-CZ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DISKUSE O POSTUPECH STÁLE PROBÍHAJÍ – METODIKY JSOU ŽIVÉ, V ŘADĚ PŘÍPADŮ PANUJE NEJISTOTA</a:t>
            </a:r>
          </a:p>
          <a:p>
            <a:pPr algn="ctr"/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cs-CZ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http://dovosp.ru/insertfiles/images/articles/for_teachers/occupation_teacher/pedagogical_mileage/pedagogical_mileag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8"/>
          <a:stretch/>
        </p:blipFill>
        <p:spPr bwMode="auto">
          <a:xfrm>
            <a:off x="2322958" y="2780928"/>
            <a:ext cx="4381500" cy="19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imnazjumujscie.pl/images/obrazki/paragra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t="4768" r="24801" b="8053"/>
          <a:stretch/>
        </p:blipFill>
        <p:spPr bwMode="auto">
          <a:xfrm>
            <a:off x="323528" y="188640"/>
            <a:ext cx="631518" cy="11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imnazjumujscie.pl/images/obrazki/paragra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t="4768" r="24801" b="8053"/>
          <a:stretch/>
        </p:blipFill>
        <p:spPr bwMode="auto">
          <a:xfrm>
            <a:off x="8100392" y="160686"/>
            <a:ext cx="631518" cy="11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9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453554" y="1844824"/>
            <a:ext cx="62368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DĚKUJI </a:t>
            </a:r>
          </a:p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VÁM ZA POZORNOST</a:t>
            </a:r>
            <a:endParaRPr lang="cs-CZ" sz="5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54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0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3" y="332656"/>
            <a:ext cx="30963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7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PROČ?</a:t>
            </a:r>
            <a:endParaRPr lang="cs-CZ" sz="7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628800"/>
            <a:ext cx="78488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/>
                <a:solidFill>
                  <a:srgbClr val="CC6600"/>
                </a:solidFill>
                <a:latin typeface="Cambria" panose="02040503050406030204" pitchFamily="18" charset="0"/>
              </a:rPr>
              <a:t>POSLANECKÝ NÁVRH ZA ÚČELEM ZAJIŠTĚNÍ TRANSPARENTNOSTI NAKLÁDÁNÍ S VEŘEJNÝMI PROSTŘEDKY </a:t>
            </a:r>
            <a:endParaRPr lang="cs-CZ" sz="5400" b="1" cap="none" spc="0" dirty="0">
              <a:ln/>
              <a:solidFill>
                <a:srgbClr val="CC66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100" name="Picture 4" descr="http://www.praha.eu/public/fb/16/cf/1562154_365890_mince_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6992"/>
            <a:ext cx="2954734" cy="133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88640"/>
            <a:ext cx="84179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CO JE REGISTR SMLUV?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89652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Registr smluv je INFORMAČNÍM SYSTÉMEM VEŘEJNÉ SPRÁVY zřízeným podle ZÁKONA O REGISTRU SMLUV, spravovaný MINISTERSTVEM VNITRA, který je veřejně dostupný od 1. července 2016.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11111" r="8984" b="9028"/>
          <a:stretch/>
        </p:blipFill>
        <p:spPr bwMode="auto">
          <a:xfrm>
            <a:off x="251520" y="1988839"/>
            <a:ext cx="8712968" cy="469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b="1" u="sng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K čemu slouží registr smluv?</a:t>
            </a:r>
            <a:endParaRPr lang="cs-CZ" b="1" u="sng" cap="all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uveřejňování smluv podle ZÁKONA O REGISTRU SMLUV (ZORS)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umožnění bezplatného a neomezeného přístupu způsobem umožňujícím dálkový přístup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jednoduché vyhledání uveřejněných smluv a údajů v nich (formát umožňující vyhledávání)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zajištění kontroly veřejného sektoru třetími osobami bez nutnosti žádosti dle zákona č. 106/1999 Sb.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Y86516STkh2nNklSdSdvPziBs1sKRXtGKECKIrU6DsIg5VfgpO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4" y="4653136"/>
            <a:ext cx="2939480" cy="21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18864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KDO?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125898"/>
            <a:ext cx="8418512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Všechny státní a veřejnoprávní instituce, územně samosprávné celky, státní podniky, právnické osoby, v nichž má většinovou majetkovou účast stát nebo územní samosprávný celek a další instituce definované tímto zákonem ….. TAKTÉŽ PŘÍSPĚVKOVÉ ORGANIZACE ÚZEMNÍCH SAMOSPRÁVNÝCH CELKŮ  </a:t>
            </a:r>
          </a:p>
          <a:p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Přesný výčet je uveden v § 2 odst. 1 ZORS</a:t>
            </a:r>
          </a:p>
          <a:p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ohledem na výjimku dle § 3 odst. 2 písm. l) se neuveřejňují smlouvy uzavírané:</a:t>
            </a:r>
          </a:p>
          <a:p>
            <a:pPr marL="285750" indent="-285750">
              <a:buFontTx/>
              <a:buChar char="-"/>
            </a:pPr>
            <a:r>
              <a:rPr lang="cs-CZ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Jedničkovými obcemi </a:t>
            </a:r>
            <a:endParaRPr lang="cs-C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tj. obcemi se základním rozsahem přenesené působnosti</a:t>
            </a:r>
          </a:p>
          <a:p>
            <a:pPr marL="285750" indent="-285750">
              <a:buFontTx/>
              <a:buChar char="-"/>
            </a:pPr>
            <a:r>
              <a:rPr lang="cs-CZ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Dvojkovými obcemi </a:t>
            </a:r>
            <a:endParaRPr lang="cs-C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tj. obcemi s pověřeným obecním úřadem.</a:t>
            </a:r>
          </a:p>
          <a:p>
            <a:pPr marL="285750" indent="-285750">
              <a:buFontTx/>
              <a:buChar char="-"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60486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ŘÍKEJME MU POVINNÝ SUBJEKT, ANO?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60232" y="3573016"/>
            <a:ext cx="201622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60232" y="35730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§ 2 odst. 1 písm. h) ZORS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Šipka ohnutá nahoru 7"/>
          <p:cNvSpPr/>
          <p:nvPr/>
        </p:nvSpPr>
        <p:spPr>
          <a:xfrm flipH="1">
            <a:off x="5950693" y="3349831"/>
            <a:ext cx="707232" cy="593973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3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28988" y="6237312"/>
            <a:ext cx="3206908" cy="434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28988" y="116632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PŘÍSPĚVKOVÉ ORGANIZACE ÚK (PO) </a:t>
            </a:r>
          </a:p>
          <a:p>
            <a:pPr algn="ctr"/>
            <a:endParaRPr lang="cs-CZ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cs-CZ" sz="4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jsou POVINNY UVEŘEJŇOVAT SMLOUVY v REGISTRU SMLUV, </a:t>
            </a:r>
          </a:p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pokud je jednou ze stran registrované smlouvy a nevztahuje se na její uveřejnění výjimka. </a:t>
            </a:r>
          </a:p>
          <a:p>
            <a:pPr algn="ctr"/>
            <a:endParaRPr lang="cs-CZ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cs-CZ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(§ 2 odst. 2 písm. h) ZORS)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geoportal.kr-ustecky.cz/gs/data/uploads/template/logo-uk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2"/>
          <a:stretch/>
        </p:blipFill>
        <p:spPr bwMode="auto">
          <a:xfrm>
            <a:off x="5724128" y="841123"/>
            <a:ext cx="1672555" cy="17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cap="all" dirty="0">
                <a:solidFill>
                  <a:srgbClr val="002060"/>
                </a:solidFill>
              </a:rPr>
              <a:t>V prostředí </a:t>
            </a:r>
            <a:r>
              <a:rPr lang="cs-CZ" sz="3600" b="1" cap="all" dirty="0" smtClean="0">
                <a:solidFill>
                  <a:srgbClr val="002060"/>
                </a:solidFill>
              </a:rPr>
              <a:t>Ústeckého kraje může </a:t>
            </a:r>
            <a:r>
              <a:rPr lang="cs-CZ" sz="3600" b="1" cap="all" dirty="0">
                <a:solidFill>
                  <a:srgbClr val="002060"/>
                </a:solidFill>
              </a:rPr>
              <a:t>být </a:t>
            </a:r>
            <a:r>
              <a:rPr lang="cs-CZ" sz="3600" b="1" cap="all" dirty="0" smtClean="0">
                <a:solidFill>
                  <a:srgbClr val="002060"/>
                </a:solidFill>
              </a:rPr>
              <a:t>povinným </a:t>
            </a:r>
            <a:r>
              <a:rPr lang="cs-CZ" sz="3600" b="1" cap="all" dirty="0">
                <a:solidFill>
                  <a:srgbClr val="002060"/>
                </a:solidFill>
              </a:rPr>
              <a:t>subjektem </a:t>
            </a:r>
            <a:r>
              <a:rPr lang="cs-CZ" sz="3600" b="1" cap="all" dirty="0" smtClean="0">
                <a:solidFill>
                  <a:srgbClr val="002060"/>
                </a:solidFill>
              </a:rPr>
              <a:t>taktéž:</a:t>
            </a:r>
          </a:p>
          <a:p>
            <a:endParaRPr lang="cs-CZ" sz="3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3600" b="1" dirty="0" smtClean="0">
                <a:solidFill>
                  <a:srgbClr val="002060"/>
                </a:solidFill>
              </a:rPr>
              <a:t> veřejná </a:t>
            </a:r>
            <a:r>
              <a:rPr lang="cs-CZ" sz="3600" b="1" dirty="0">
                <a:solidFill>
                  <a:srgbClr val="002060"/>
                </a:solidFill>
              </a:rPr>
              <a:t>výzkumná instituce, obecně prospěšná společnost, </a:t>
            </a:r>
            <a:r>
              <a:rPr lang="cs-CZ" sz="3600" b="1" dirty="0" smtClean="0">
                <a:solidFill>
                  <a:srgbClr val="002060"/>
                </a:solidFill>
              </a:rPr>
              <a:t>ústav.</a:t>
            </a:r>
          </a:p>
          <a:p>
            <a:endParaRPr lang="cs-CZ" sz="3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3600" b="1" dirty="0" smtClean="0">
                <a:solidFill>
                  <a:srgbClr val="002060"/>
                </a:solidFill>
              </a:rPr>
              <a:t>právnická </a:t>
            </a:r>
            <a:r>
              <a:rPr lang="cs-CZ" sz="3600" b="1" dirty="0">
                <a:solidFill>
                  <a:srgbClr val="002060"/>
                </a:solidFill>
              </a:rPr>
              <a:t>osoba, v níž má </a:t>
            </a:r>
            <a:r>
              <a:rPr lang="cs-CZ" sz="3600" b="1" dirty="0" smtClean="0">
                <a:solidFill>
                  <a:srgbClr val="002060"/>
                </a:solidFill>
              </a:rPr>
              <a:t>kraj sám </a:t>
            </a:r>
            <a:r>
              <a:rPr lang="cs-CZ" sz="3600" b="1" dirty="0">
                <a:solidFill>
                  <a:srgbClr val="002060"/>
                </a:solidFill>
              </a:rPr>
              <a:t>nebo s jinými územními samosprávnými celky většinovou majetkovou účast, a to i prostřednictvím jiné právnické osoby.</a:t>
            </a:r>
          </a:p>
        </p:txBody>
      </p:sp>
    </p:spTree>
    <p:extLst>
      <p:ext uri="{BB962C8B-B14F-4D97-AF65-F5344CB8AC3E}">
        <p14:creationId xmlns:p14="http://schemas.microsoft.com/office/powerpoint/2010/main" val="36896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586</TotalTime>
  <Words>1554</Words>
  <Application>Microsoft Office PowerPoint</Application>
  <PresentationFormat>Předvádění na obrazovce (4:3)</PresentationFormat>
  <Paragraphs>205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NOVÝ ZÁKON O REGISTRU SMLUV OD 1.7.2016 </vt:lpstr>
      <vt:lpstr>PROGRAM:</vt:lpstr>
      <vt:lpstr> </vt:lpstr>
      <vt:lpstr>Prezentace aplikace PowerPoint</vt:lpstr>
      <vt:lpstr>Prezentace aplikace PowerPoint</vt:lpstr>
      <vt:lpstr>K čemu slouží registr smluv?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SimHej.</dc:creator>
  <cp:lastModifiedBy>Zelená Nikol</cp:lastModifiedBy>
  <cp:revision>51</cp:revision>
  <dcterms:created xsi:type="dcterms:W3CDTF">2016-06-21T11:11:17Z</dcterms:created>
  <dcterms:modified xsi:type="dcterms:W3CDTF">2016-11-16T11:38:46Z</dcterms:modified>
</cp:coreProperties>
</file>