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5"/>
  </p:sldMasterIdLst>
  <p:notesMasterIdLst>
    <p:notesMasterId r:id="rId100"/>
  </p:notesMasterIdLst>
  <p:handoutMasterIdLst>
    <p:handoutMasterId r:id="rId101"/>
  </p:handoutMasterIdLst>
  <p:sldIdLst>
    <p:sldId id="455" r:id="rId6"/>
    <p:sldId id="497" r:id="rId7"/>
    <p:sldId id="598" r:id="rId8"/>
    <p:sldId id="496" r:id="rId9"/>
    <p:sldId id="257" r:id="rId10"/>
    <p:sldId id="259" r:id="rId11"/>
    <p:sldId id="424" r:id="rId12"/>
    <p:sldId id="425" r:id="rId13"/>
    <p:sldId id="426" r:id="rId14"/>
    <p:sldId id="427" r:id="rId15"/>
    <p:sldId id="428" r:id="rId16"/>
    <p:sldId id="421" r:id="rId17"/>
    <p:sldId id="422" r:id="rId18"/>
    <p:sldId id="423" r:id="rId19"/>
    <p:sldId id="596" r:id="rId20"/>
    <p:sldId id="507" r:id="rId21"/>
    <p:sldId id="508" r:id="rId22"/>
    <p:sldId id="509" r:id="rId23"/>
    <p:sldId id="510" r:id="rId24"/>
    <p:sldId id="511" r:id="rId25"/>
    <p:sldId id="512" r:id="rId26"/>
    <p:sldId id="513" r:id="rId27"/>
    <p:sldId id="514" r:id="rId28"/>
    <p:sldId id="515" r:id="rId29"/>
    <p:sldId id="516" r:id="rId30"/>
    <p:sldId id="517" r:id="rId31"/>
    <p:sldId id="518" r:id="rId32"/>
    <p:sldId id="519" r:id="rId33"/>
    <p:sldId id="520" r:id="rId34"/>
    <p:sldId id="521" r:id="rId35"/>
    <p:sldId id="522" r:id="rId36"/>
    <p:sldId id="523" r:id="rId37"/>
    <p:sldId id="524" r:id="rId38"/>
    <p:sldId id="525" r:id="rId39"/>
    <p:sldId id="526" r:id="rId40"/>
    <p:sldId id="527" r:id="rId41"/>
    <p:sldId id="528" r:id="rId42"/>
    <p:sldId id="529" r:id="rId43"/>
    <p:sldId id="530" r:id="rId44"/>
    <p:sldId id="531" r:id="rId45"/>
    <p:sldId id="532" r:id="rId46"/>
    <p:sldId id="533" r:id="rId47"/>
    <p:sldId id="534" r:id="rId48"/>
    <p:sldId id="537" r:id="rId49"/>
    <p:sldId id="539" r:id="rId50"/>
    <p:sldId id="541" r:id="rId51"/>
    <p:sldId id="542" r:id="rId52"/>
    <p:sldId id="543" r:id="rId53"/>
    <p:sldId id="544" r:id="rId54"/>
    <p:sldId id="545" r:id="rId55"/>
    <p:sldId id="546" r:id="rId56"/>
    <p:sldId id="547" r:id="rId57"/>
    <p:sldId id="548" r:id="rId58"/>
    <p:sldId id="592" r:id="rId59"/>
    <p:sldId id="549" r:id="rId60"/>
    <p:sldId id="552" r:id="rId61"/>
    <p:sldId id="553" r:id="rId62"/>
    <p:sldId id="554" r:id="rId63"/>
    <p:sldId id="555" r:id="rId64"/>
    <p:sldId id="556" r:id="rId65"/>
    <p:sldId id="558" r:id="rId66"/>
    <p:sldId id="559" r:id="rId67"/>
    <p:sldId id="560" r:id="rId68"/>
    <p:sldId id="561" r:id="rId69"/>
    <p:sldId id="562" r:id="rId70"/>
    <p:sldId id="563" r:id="rId71"/>
    <p:sldId id="564" r:id="rId72"/>
    <p:sldId id="565" r:id="rId73"/>
    <p:sldId id="566" r:id="rId74"/>
    <p:sldId id="567" r:id="rId75"/>
    <p:sldId id="568" r:id="rId76"/>
    <p:sldId id="571" r:id="rId77"/>
    <p:sldId id="572" r:id="rId78"/>
    <p:sldId id="573" r:id="rId79"/>
    <p:sldId id="574" r:id="rId80"/>
    <p:sldId id="575" r:id="rId81"/>
    <p:sldId id="576" r:id="rId82"/>
    <p:sldId id="577" r:id="rId83"/>
    <p:sldId id="578" r:id="rId84"/>
    <p:sldId id="579" r:id="rId85"/>
    <p:sldId id="580" r:id="rId86"/>
    <p:sldId id="581" r:id="rId87"/>
    <p:sldId id="582" r:id="rId88"/>
    <p:sldId id="583" r:id="rId89"/>
    <p:sldId id="584" r:id="rId90"/>
    <p:sldId id="585" r:id="rId91"/>
    <p:sldId id="587" r:id="rId92"/>
    <p:sldId id="588" r:id="rId93"/>
    <p:sldId id="593" r:id="rId94"/>
    <p:sldId id="589" r:id="rId95"/>
    <p:sldId id="590" r:id="rId96"/>
    <p:sldId id="594" r:id="rId97"/>
    <p:sldId id="595" r:id="rId98"/>
    <p:sldId id="591" r:id="rId99"/>
  </p:sldIdLst>
  <p:sldSz cx="9144000" cy="6858000" type="screen4x3"/>
  <p:notesSz cx="6797675" cy="9926638"/>
  <p:defaultTextStyle>
    <a:defPPr>
      <a:defRPr lang="cs-CZ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6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CC"/>
    <a:srgbClr val="89A1A7"/>
    <a:srgbClr val="007E39"/>
    <a:srgbClr val="375D6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5621" autoAdjust="0"/>
    <p:restoredTop sz="84510" autoAdjust="0"/>
  </p:normalViewPr>
  <p:slideViewPr>
    <p:cSldViewPr>
      <p:cViewPr varScale="1">
        <p:scale>
          <a:sx n="96" d="100"/>
          <a:sy n="96" d="100"/>
        </p:scale>
        <p:origin x="858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64" d="100"/>
          <a:sy n="64" d="100"/>
        </p:scale>
        <p:origin x="-3444" y="-102"/>
      </p:cViewPr>
      <p:guideLst>
        <p:guide orient="horz" pos="3126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63" Type="http://schemas.openxmlformats.org/officeDocument/2006/relationships/slide" Target="slides/slide58.xml"/><Relationship Id="rId68" Type="http://schemas.openxmlformats.org/officeDocument/2006/relationships/slide" Target="slides/slide63.xml"/><Relationship Id="rId84" Type="http://schemas.openxmlformats.org/officeDocument/2006/relationships/slide" Target="slides/slide79.xml"/><Relationship Id="rId89" Type="http://schemas.openxmlformats.org/officeDocument/2006/relationships/slide" Target="slides/slide84.xml"/><Relationship Id="rId7" Type="http://schemas.openxmlformats.org/officeDocument/2006/relationships/slide" Target="slides/slide2.xml"/><Relationship Id="rId71" Type="http://schemas.openxmlformats.org/officeDocument/2006/relationships/slide" Target="slides/slide66.xml"/><Relationship Id="rId92" Type="http://schemas.openxmlformats.org/officeDocument/2006/relationships/slide" Target="slides/slide87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66" Type="http://schemas.openxmlformats.org/officeDocument/2006/relationships/slide" Target="slides/slide61.xml"/><Relationship Id="rId74" Type="http://schemas.openxmlformats.org/officeDocument/2006/relationships/slide" Target="slides/slide69.xml"/><Relationship Id="rId79" Type="http://schemas.openxmlformats.org/officeDocument/2006/relationships/slide" Target="slides/slide74.xml"/><Relationship Id="rId87" Type="http://schemas.openxmlformats.org/officeDocument/2006/relationships/slide" Target="slides/slide82.xml"/><Relationship Id="rId102" Type="http://schemas.openxmlformats.org/officeDocument/2006/relationships/presProps" Target="presProps.xml"/><Relationship Id="rId5" Type="http://schemas.openxmlformats.org/officeDocument/2006/relationships/slideMaster" Target="slideMasters/slideMaster1.xml"/><Relationship Id="rId61" Type="http://schemas.openxmlformats.org/officeDocument/2006/relationships/slide" Target="slides/slide56.xml"/><Relationship Id="rId82" Type="http://schemas.openxmlformats.org/officeDocument/2006/relationships/slide" Target="slides/slide77.xml"/><Relationship Id="rId90" Type="http://schemas.openxmlformats.org/officeDocument/2006/relationships/slide" Target="slides/slide85.xml"/><Relationship Id="rId95" Type="http://schemas.openxmlformats.org/officeDocument/2006/relationships/slide" Target="slides/slide90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slide" Target="slides/slide59.xml"/><Relationship Id="rId69" Type="http://schemas.openxmlformats.org/officeDocument/2006/relationships/slide" Target="slides/slide64.xml"/><Relationship Id="rId77" Type="http://schemas.openxmlformats.org/officeDocument/2006/relationships/slide" Target="slides/slide72.xml"/><Relationship Id="rId100" Type="http://schemas.openxmlformats.org/officeDocument/2006/relationships/notesMaster" Target="notesMasters/notesMaster1.xml"/><Relationship Id="rId105" Type="http://schemas.openxmlformats.org/officeDocument/2006/relationships/tableStyles" Target="tableStyles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slide" Target="slides/slide67.xml"/><Relationship Id="rId80" Type="http://schemas.openxmlformats.org/officeDocument/2006/relationships/slide" Target="slides/slide75.xml"/><Relationship Id="rId85" Type="http://schemas.openxmlformats.org/officeDocument/2006/relationships/slide" Target="slides/slide80.xml"/><Relationship Id="rId93" Type="http://schemas.openxmlformats.org/officeDocument/2006/relationships/slide" Target="slides/slide88.xml"/><Relationship Id="rId98" Type="http://schemas.openxmlformats.org/officeDocument/2006/relationships/slide" Target="slides/slide93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slide" Target="slides/slide62.xml"/><Relationship Id="rId103" Type="http://schemas.openxmlformats.org/officeDocument/2006/relationships/viewProps" Target="viewProps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Relationship Id="rId70" Type="http://schemas.openxmlformats.org/officeDocument/2006/relationships/slide" Target="slides/slide65.xml"/><Relationship Id="rId75" Type="http://schemas.openxmlformats.org/officeDocument/2006/relationships/slide" Target="slides/slide70.xml"/><Relationship Id="rId83" Type="http://schemas.openxmlformats.org/officeDocument/2006/relationships/slide" Target="slides/slide78.xml"/><Relationship Id="rId88" Type="http://schemas.openxmlformats.org/officeDocument/2006/relationships/slide" Target="slides/slide83.xml"/><Relationship Id="rId91" Type="http://schemas.openxmlformats.org/officeDocument/2006/relationships/slide" Target="slides/slide86.xml"/><Relationship Id="rId96" Type="http://schemas.openxmlformats.org/officeDocument/2006/relationships/slide" Target="slides/slide9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73" Type="http://schemas.openxmlformats.org/officeDocument/2006/relationships/slide" Target="slides/slide68.xml"/><Relationship Id="rId78" Type="http://schemas.openxmlformats.org/officeDocument/2006/relationships/slide" Target="slides/slide73.xml"/><Relationship Id="rId81" Type="http://schemas.openxmlformats.org/officeDocument/2006/relationships/slide" Target="slides/slide76.xml"/><Relationship Id="rId86" Type="http://schemas.openxmlformats.org/officeDocument/2006/relationships/slide" Target="slides/slide81.xml"/><Relationship Id="rId94" Type="http://schemas.openxmlformats.org/officeDocument/2006/relationships/slide" Target="slides/slide89.xml"/><Relationship Id="rId99" Type="http://schemas.openxmlformats.org/officeDocument/2006/relationships/slide" Target="slides/slide94.xml"/><Relationship Id="rId101" Type="http://schemas.openxmlformats.org/officeDocument/2006/relationships/handoutMaster" Target="handoutMasters/handoutMaster1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Relationship Id="rId34" Type="http://schemas.openxmlformats.org/officeDocument/2006/relationships/slide" Target="slides/slide29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76" Type="http://schemas.openxmlformats.org/officeDocument/2006/relationships/slide" Target="slides/slide71.xml"/><Relationship Id="rId97" Type="http://schemas.openxmlformats.org/officeDocument/2006/relationships/slide" Target="slides/slide92.xml"/><Relationship Id="rId104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18CC023-BF2D-4AAB-A038-2705A3AE20AF}" type="doc">
      <dgm:prSet loTypeId="urn:microsoft.com/office/officeart/2009/3/layout/IncreasingArrows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2B9C0581-A1AB-45A7-BE55-AD4EA7DF59B4}">
      <dgm:prSet phldrT="[Text]"/>
      <dgm:spPr>
        <a:solidFill>
          <a:srgbClr val="FF0000"/>
        </a:solidFill>
        <a:ln>
          <a:solidFill>
            <a:schemeClr val="accent2"/>
          </a:solidFill>
        </a:ln>
      </dgm:spPr>
      <dgm:t>
        <a:bodyPr/>
        <a:lstStyle/>
        <a:p>
          <a:r>
            <a:rPr lang="cs-CZ" b="1" dirty="0" smtClean="0">
              <a:solidFill>
                <a:schemeClr val="bg1"/>
              </a:solidFill>
            </a:rPr>
            <a:t>PÚR</a:t>
          </a:r>
          <a:endParaRPr lang="cs-CZ" b="1" dirty="0">
            <a:solidFill>
              <a:schemeClr val="bg1"/>
            </a:solidFill>
          </a:endParaRPr>
        </a:p>
      </dgm:t>
    </dgm:pt>
    <dgm:pt modelId="{6FFAF02F-FECF-4F68-B722-CF053D006254}" type="parTrans" cxnId="{81B05320-6155-453E-BA8F-E1C0CE15E8A6}">
      <dgm:prSet/>
      <dgm:spPr/>
      <dgm:t>
        <a:bodyPr/>
        <a:lstStyle/>
        <a:p>
          <a:endParaRPr lang="cs-CZ"/>
        </a:p>
      </dgm:t>
    </dgm:pt>
    <dgm:pt modelId="{6D7824A5-5236-4C19-AE92-7FD2F74D640D}" type="sibTrans" cxnId="{81B05320-6155-453E-BA8F-E1C0CE15E8A6}">
      <dgm:prSet/>
      <dgm:spPr/>
      <dgm:t>
        <a:bodyPr/>
        <a:lstStyle/>
        <a:p>
          <a:endParaRPr lang="cs-CZ"/>
        </a:p>
      </dgm:t>
    </dgm:pt>
    <dgm:pt modelId="{A1DB52D8-172E-49C4-9FD5-267AAC8538F4}">
      <dgm:prSet phldrT="[Text]"/>
      <dgm:spPr/>
      <dgm:t>
        <a:bodyPr/>
        <a:lstStyle/>
        <a:p>
          <a:r>
            <a:rPr lang="cs-CZ" dirty="0" smtClean="0"/>
            <a:t>Schvalována vládou</a:t>
          </a:r>
        </a:p>
        <a:p>
          <a:endParaRPr lang="cs-CZ" dirty="0"/>
        </a:p>
      </dgm:t>
    </dgm:pt>
    <dgm:pt modelId="{299D9080-2C35-425B-8816-614189FEBCF7}" type="parTrans" cxnId="{F4319578-9A22-450F-B220-C264F589B8FB}">
      <dgm:prSet/>
      <dgm:spPr/>
      <dgm:t>
        <a:bodyPr/>
        <a:lstStyle/>
        <a:p>
          <a:endParaRPr lang="cs-CZ"/>
        </a:p>
      </dgm:t>
    </dgm:pt>
    <dgm:pt modelId="{1CD7787F-731A-4AE4-9298-084F102B9132}" type="sibTrans" cxnId="{F4319578-9A22-450F-B220-C264F589B8FB}">
      <dgm:prSet/>
      <dgm:spPr/>
      <dgm:t>
        <a:bodyPr/>
        <a:lstStyle/>
        <a:p>
          <a:endParaRPr lang="cs-CZ"/>
        </a:p>
      </dgm:t>
    </dgm:pt>
    <dgm:pt modelId="{187005FB-E923-49FC-8D69-E8E86A8987FA}">
      <dgm:prSet phldrT="[Text]"/>
      <dgm:spPr/>
      <dgm:t>
        <a:bodyPr/>
        <a:lstStyle/>
        <a:p>
          <a:r>
            <a:rPr lang="cs-CZ" b="1" dirty="0" smtClean="0"/>
            <a:t>ZÚR</a:t>
          </a:r>
          <a:endParaRPr lang="cs-CZ" b="1" dirty="0"/>
        </a:p>
      </dgm:t>
    </dgm:pt>
    <dgm:pt modelId="{EDC2E22A-6100-4429-84C0-110FF8F3DCCD}" type="parTrans" cxnId="{46C68E94-C9C2-48F3-8172-39805ADD8F88}">
      <dgm:prSet/>
      <dgm:spPr/>
      <dgm:t>
        <a:bodyPr/>
        <a:lstStyle/>
        <a:p>
          <a:endParaRPr lang="cs-CZ"/>
        </a:p>
      </dgm:t>
    </dgm:pt>
    <dgm:pt modelId="{82EF1C90-22B2-4373-82DE-495694398FFA}" type="sibTrans" cxnId="{46C68E94-C9C2-48F3-8172-39805ADD8F88}">
      <dgm:prSet/>
      <dgm:spPr/>
      <dgm:t>
        <a:bodyPr/>
        <a:lstStyle/>
        <a:p>
          <a:endParaRPr lang="cs-CZ"/>
        </a:p>
      </dgm:t>
    </dgm:pt>
    <dgm:pt modelId="{D1067FC8-B8E9-4B3D-B29D-62CF4190509B}">
      <dgm:prSet phldrT="[Text]"/>
      <dgm:spPr>
        <a:solidFill>
          <a:srgbClr val="92D050"/>
        </a:solidFill>
        <a:ln>
          <a:solidFill>
            <a:schemeClr val="accent3"/>
          </a:solidFill>
        </a:ln>
      </dgm:spPr>
      <dgm:t>
        <a:bodyPr/>
        <a:lstStyle/>
        <a:p>
          <a:r>
            <a:rPr lang="cs-CZ" b="1" dirty="0" smtClean="0"/>
            <a:t>ÚP</a:t>
          </a:r>
          <a:endParaRPr lang="cs-CZ" b="1" dirty="0"/>
        </a:p>
      </dgm:t>
    </dgm:pt>
    <dgm:pt modelId="{B5B882F6-C98A-4F52-BA58-DC0D7EA9993E}" type="parTrans" cxnId="{B3094946-3B7C-4E0B-A88C-DC13DE5796F9}">
      <dgm:prSet/>
      <dgm:spPr/>
      <dgm:t>
        <a:bodyPr/>
        <a:lstStyle/>
        <a:p>
          <a:endParaRPr lang="cs-CZ"/>
        </a:p>
      </dgm:t>
    </dgm:pt>
    <dgm:pt modelId="{78F348E5-6A64-4AE0-A72F-90B79DD95793}" type="sibTrans" cxnId="{B3094946-3B7C-4E0B-A88C-DC13DE5796F9}">
      <dgm:prSet/>
      <dgm:spPr/>
      <dgm:t>
        <a:bodyPr/>
        <a:lstStyle/>
        <a:p>
          <a:endParaRPr lang="cs-CZ"/>
        </a:p>
      </dgm:t>
    </dgm:pt>
    <dgm:pt modelId="{E8CF5A5D-8475-473F-888F-61F78AFDE928}">
      <dgm:prSet phldrT="[Text]"/>
      <dgm:spPr/>
      <dgm:t>
        <a:bodyPr/>
        <a:lstStyle/>
        <a:p>
          <a:r>
            <a:rPr lang="cs-CZ" dirty="0" smtClean="0"/>
            <a:t>Dle SZ a SŘ – OOP</a:t>
          </a:r>
        </a:p>
        <a:p>
          <a:endParaRPr lang="cs-CZ" dirty="0"/>
        </a:p>
      </dgm:t>
    </dgm:pt>
    <dgm:pt modelId="{B844B560-0CE8-4FBE-9CC8-3200E74A10E2}" type="parTrans" cxnId="{654D0D7C-1572-413B-93D6-993ADABC6BD1}">
      <dgm:prSet/>
      <dgm:spPr/>
      <dgm:t>
        <a:bodyPr/>
        <a:lstStyle/>
        <a:p>
          <a:endParaRPr lang="cs-CZ"/>
        </a:p>
      </dgm:t>
    </dgm:pt>
    <dgm:pt modelId="{A020C926-210A-4403-AFDD-24310AC2F0E7}" type="sibTrans" cxnId="{654D0D7C-1572-413B-93D6-993ADABC6BD1}">
      <dgm:prSet/>
      <dgm:spPr/>
      <dgm:t>
        <a:bodyPr/>
        <a:lstStyle/>
        <a:p>
          <a:endParaRPr lang="cs-CZ"/>
        </a:p>
      </dgm:t>
    </dgm:pt>
    <dgm:pt modelId="{A838F353-3857-41F2-9725-999EF7103D6C}">
      <dgm:prSet phldrT="[Text]"/>
      <dgm:spPr/>
      <dgm:t>
        <a:bodyPr/>
        <a:lstStyle/>
        <a:p>
          <a:r>
            <a:rPr lang="cs-CZ" dirty="0" smtClean="0"/>
            <a:t>Dle SZ a SŘ  - OOP</a:t>
          </a:r>
          <a:endParaRPr lang="cs-CZ" dirty="0"/>
        </a:p>
      </dgm:t>
    </dgm:pt>
    <dgm:pt modelId="{BD5B551F-F282-40F4-ADA7-DE3859326CFC}" type="sibTrans" cxnId="{CC9B53E8-2CCA-4BD1-8E7A-5610AABF92E0}">
      <dgm:prSet/>
      <dgm:spPr/>
      <dgm:t>
        <a:bodyPr/>
        <a:lstStyle/>
        <a:p>
          <a:endParaRPr lang="cs-CZ"/>
        </a:p>
      </dgm:t>
    </dgm:pt>
    <dgm:pt modelId="{BF6CD7A6-35E2-48F0-AD15-CE1B215349C6}" type="parTrans" cxnId="{CC9B53E8-2CCA-4BD1-8E7A-5610AABF92E0}">
      <dgm:prSet/>
      <dgm:spPr/>
      <dgm:t>
        <a:bodyPr/>
        <a:lstStyle/>
        <a:p>
          <a:endParaRPr lang="cs-CZ"/>
        </a:p>
      </dgm:t>
    </dgm:pt>
    <dgm:pt modelId="{0F88BAF8-3FC0-4042-973A-F0A72B4F6B85}" type="pres">
      <dgm:prSet presAssocID="{B18CC023-BF2D-4AAB-A038-2705A3AE20AF}" presName="Name0" presStyleCnt="0">
        <dgm:presLayoutVars>
          <dgm:chMax val="5"/>
          <dgm:chPref val="5"/>
          <dgm:dir/>
          <dgm:animLvl val="lvl"/>
        </dgm:presLayoutVars>
      </dgm:prSet>
      <dgm:spPr/>
      <dgm:t>
        <a:bodyPr/>
        <a:lstStyle/>
        <a:p>
          <a:endParaRPr lang="cs-CZ"/>
        </a:p>
      </dgm:t>
    </dgm:pt>
    <dgm:pt modelId="{0633AA79-5DCA-444B-86B8-5B31308FDBE0}" type="pres">
      <dgm:prSet presAssocID="{2B9C0581-A1AB-45A7-BE55-AD4EA7DF59B4}" presName="parentText1" presStyleLbl="node1" presStyleIdx="0" presStyleCnt="3" custScaleY="101068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916E1E0F-BF46-4E66-BA46-38AD51EF6BCB}" type="pres">
      <dgm:prSet presAssocID="{2B9C0581-A1AB-45A7-BE55-AD4EA7DF59B4}" presName="childText1" presStyleLbl="solidAlignAcc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38EBD6EF-8925-4C69-9003-4B6DC812A1AE}" type="pres">
      <dgm:prSet presAssocID="{187005FB-E923-49FC-8D69-E8E86A8987FA}" presName="parentText2" presStyleLbl="node1" presStyleIdx="1" presStyleCnt="3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1ABA3AE7-70B3-4D88-AF6F-4ED15DF464B8}" type="pres">
      <dgm:prSet presAssocID="{187005FB-E923-49FC-8D69-E8E86A8987FA}" presName="childText2" presStyleLbl="solidAlignAcc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B36AB4FE-026B-49D7-98C2-6531133E9030}" type="pres">
      <dgm:prSet presAssocID="{D1067FC8-B8E9-4B3D-B29D-62CF4190509B}" presName="parentText3" presStyleLbl="node1" presStyleIdx="2" presStyleCnt="3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FEAE3709-8127-47B0-AF8A-4E4F25A5596A}" type="pres">
      <dgm:prSet presAssocID="{D1067FC8-B8E9-4B3D-B29D-62CF4190509B}" presName="childText3" presStyleLbl="solidAlignAcc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cs-CZ"/>
        </a:p>
      </dgm:t>
    </dgm:pt>
  </dgm:ptLst>
  <dgm:cxnLst>
    <dgm:cxn modelId="{CC9B53E8-2CCA-4BD1-8E7A-5610AABF92E0}" srcId="{187005FB-E923-49FC-8D69-E8E86A8987FA}" destId="{A838F353-3857-41F2-9725-999EF7103D6C}" srcOrd="0" destOrd="0" parTransId="{BF6CD7A6-35E2-48F0-AD15-CE1B215349C6}" sibTransId="{BD5B551F-F282-40F4-ADA7-DE3859326CFC}"/>
    <dgm:cxn modelId="{F4319578-9A22-450F-B220-C264F589B8FB}" srcId="{2B9C0581-A1AB-45A7-BE55-AD4EA7DF59B4}" destId="{A1DB52D8-172E-49C4-9FD5-267AAC8538F4}" srcOrd="0" destOrd="0" parTransId="{299D9080-2C35-425B-8816-614189FEBCF7}" sibTransId="{1CD7787F-731A-4AE4-9298-084F102B9132}"/>
    <dgm:cxn modelId="{B9D727BA-A37D-41A6-A41A-3F4EDBC19D4F}" type="presOf" srcId="{B18CC023-BF2D-4AAB-A038-2705A3AE20AF}" destId="{0F88BAF8-3FC0-4042-973A-F0A72B4F6B85}" srcOrd="0" destOrd="0" presId="urn:microsoft.com/office/officeart/2009/3/layout/IncreasingArrowsProcess"/>
    <dgm:cxn modelId="{46C68E94-C9C2-48F3-8172-39805ADD8F88}" srcId="{B18CC023-BF2D-4AAB-A038-2705A3AE20AF}" destId="{187005FB-E923-49FC-8D69-E8E86A8987FA}" srcOrd="1" destOrd="0" parTransId="{EDC2E22A-6100-4429-84C0-110FF8F3DCCD}" sibTransId="{82EF1C90-22B2-4373-82DE-495694398FFA}"/>
    <dgm:cxn modelId="{81B05320-6155-453E-BA8F-E1C0CE15E8A6}" srcId="{B18CC023-BF2D-4AAB-A038-2705A3AE20AF}" destId="{2B9C0581-A1AB-45A7-BE55-AD4EA7DF59B4}" srcOrd="0" destOrd="0" parTransId="{6FFAF02F-FECF-4F68-B722-CF053D006254}" sibTransId="{6D7824A5-5236-4C19-AE92-7FD2F74D640D}"/>
    <dgm:cxn modelId="{0B0847FD-A3B0-4A6C-A003-EE5D8F20008E}" type="presOf" srcId="{2B9C0581-A1AB-45A7-BE55-AD4EA7DF59B4}" destId="{0633AA79-5DCA-444B-86B8-5B31308FDBE0}" srcOrd="0" destOrd="0" presId="urn:microsoft.com/office/officeart/2009/3/layout/IncreasingArrowsProcess"/>
    <dgm:cxn modelId="{82BC32E6-8647-4637-8430-7CE9B9CBE1BB}" type="presOf" srcId="{A838F353-3857-41F2-9725-999EF7103D6C}" destId="{1ABA3AE7-70B3-4D88-AF6F-4ED15DF464B8}" srcOrd="0" destOrd="0" presId="urn:microsoft.com/office/officeart/2009/3/layout/IncreasingArrowsProcess"/>
    <dgm:cxn modelId="{3889C4E3-75A4-4385-9D79-42D9CCC1684D}" type="presOf" srcId="{A1DB52D8-172E-49C4-9FD5-267AAC8538F4}" destId="{916E1E0F-BF46-4E66-BA46-38AD51EF6BCB}" srcOrd="0" destOrd="0" presId="urn:microsoft.com/office/officeart/2009/3/layout/IncreasingArrowsProcess"/>
    <dgm:cxn modelId="{654D0D7C-1572-413B-93D6-993ADABC6BD1}" srcId="{D1067FC8-B8E9-4B3D-B29D-62CF4190509B}" destId="{E8CF5A5D-8475-473F-888F-61F78AFDE928}" srcOrd="0" destOrd="0" parTransId="{B844B560-0CE8-4FBE-9CC8-3200E74A10E2}" sibTransId="{A020C926-210A-4403-AFDD-24310AC2F0E7}"/>
    <dgm:cxn modelId="{A431F0FC-EB24-46E4-AC68-DB590EDC2E97}" type="presOf" srcId="{E8CF5A5D-8475-473F-888F-61F78AFDE928}" destId="{FEAE3709-8127-47B0-AF8A-4E4F25A5596A}" srcOrd="0" destOrd="0" presId="urn:microsoft.com/office/officeart/2009/3/layout/IncreasingArrowsProcess"/>
    <dgm:cxn modelId="{B3094946-3B7C-4E0B-A88C-DC13DE5796F9}" srcId="{B18CC023-BF2D-4AAB-A038-2705A3AE20AF}" destId="{D1067FC8-B8E9-4B3D-B29D-62CF4190509B}" srcOrd="2" destOrd="0" parTransId="{B5B882F6-C98A-4F52-BA58-DC0D7EA9993E}" sibTransId="{78F348E5-6A64-4AE0-A72F-90B79DD95793}"/>
    <dgm:cxn modelId="{DC58E4E5-EA79-4D60-A61A-4E1815107E09}" type="presOf" srcId="{D1067FC8-B8E9-4B3D-B29D-62CF4190509B}" destId="{B36AB4FE-026B-49D7-98C2-6531133E9030}" srcOrd="0" destOrd="0" presId="urn:microsoft.com/office/officeart/2009/3/layout/IncreasingArrowsProcess"/>
    <dgm:cxn modelId="{4FB9734E-0781-4EC2-BED9-737DE407D94B}" type="presOf" srcId="{187005FB-E923-49FC-8D69-E8E86A8987FA}" destId="{38EBD6EF-8925-4C69-9003-4B6DC812A1AE}" srcOrd="0" destOrd="0" presId="urn:microsoft.com/office/officeart/2009/3/layout/IncreasingArrowsProcess"/>
    <dgm:cxn modelId="{82950494-BC25-4DAE-B074-1AB36E27F7D0}" type="presParOf" srcId="{0F88BAF8-3FC0-4042-973A-F0A72B4F6B85}" destId="{0633AA79-5DCA-444B-86B8-5B31308FDBE0}" srcOrd="0" destOrd="0" presId="urn:microsoft.com/office/officeart/2009/3/layout/IncreasingArrowsProcess"/>
    <dgm:cxn modelId="{6EB64514-3630-46A7-BDCF-D7FA351EFB7E}" type="presParOf" srcId="{0F88BAF8-3FC0-4042-973A-F0A72B4F6B85}" destId="{916E1E0F-BF46-4E66-BA46-38AD51EF6BCB}" srcOrd="1" destOrd="0" presId="urn:microsoft.com/office/officeart/2009/3/layout/IncreasingArrowsProcess"/>
    <dgm:cxn modelId="{CBE1452B-D252-4C94-81C7-904B525B3FCE}" type="presParOf" srcId="{0F88BAF8-3FC0-4042-973A-F0A72B4F6B85}" destId="{38EBD6EF-8925-4C69-9003-4B6DC812A1AE}" srcOrd="2" destOrd="0" presId="urn:microsoft.com/office/officeart/2009/3/layout/IncreasingArrowsProcess"/>
    <dgm:cxn modelId="{AD5448FE-3960-46F4-82D0-FAF2E85DBF3B}" type="presParOf" srcId="{0F88BAF8-3FC0-4042-973A-F0A72B4F6B85}" destId="{1ABA3AE7-70B3-4D88-AF6F-4ED15DF464B8}" srcOrd="3" destOrd="0" presId="urn:microsoft.com/office/officeart/2009/3/layout/IncreasingArrowsProcess"/>
    <dgm:cxn modelId="{B5DD2677-7841-463C-AC52-17214F045041}" type="presParOf" srcId="{0F88BAF8-3FC0-4042-973A-F0A72B4F6B85}" destId="{B36AB4FE-026B-49D7-98C2-6531133E9030}" srcOrd="4" destOrd="0" presId="urn:microsoft.com/office/officeart/2009/3/layout/IncreasingArrowsProcess"/>
    <dgm:cxn modelId="{0C423494-57D9-477E-9C4A-F1A544898A7B}" type="presParOf" srcId="{0F88BAF8-3FC0-4042-973A-F0A72B4F6B85}" destId="{FEAE3709-8127-47B0-AF8A-4E4F25A5596A}" srcOrd="5" destOrd="0" presId="urn:microsoft.com/office/officeart/2009/3/layout/IncreasingArrows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IncreasingArrowsProcess">
  <dgm:title val=""/>
  <dgm:desc val=""/>
  <dgm:catLst>
    <dgm:cat type="process" pri="5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 val="5"/>
      <dgm:chPref val="5"/>
      <dgm:dir/>
      <dgm:animLvl val="lvl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axis="ch ch" ptType="node node" func="cnt" op="equ" val="0">
            <dgm:alg type="composite">
              <dgm:param type="ar" val="6.8662"/>
            </dgm:alg>
            <dgm:choose name="Name5">
              <dgm:if name="Name6" func="var" arg="dir" op="equ" val="norm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if>
              <dgm:else name="Name7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else>
            </dgm:choose>
          </dgm:if>
          <dgm:else name="Name8">
            <dgm:alg type="composite">
              <dgm:param type="ar" val="1.9864"/>
            </dgm:alg>
            <dgm:choose name="Name9">
              <dgm:if name="Name1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if>
              <dgm:else name="Name1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.076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axis="ch ch" ptType="node node" func="cnt" op="equ" val="0">
            <dgm:alg type="composite">
              <dgm:param type="ar" val="5.1498"/>
            </dgm:alg>
            <dgm:choose name="Name15">
              <dgm:if name="Name1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.462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if>
              <dgm:else name="Name1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else>
            </dgm:choose>
          </dgm:if>
          <dgm:else name="Name18">
            <dgm:alg type="composite">
              <dgm:param type="ar" val="2.0563"/>
            </dgm:alg>
            <dgm:choose name="Name19">
              <dgm:if name="Name2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.462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462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if>
              <dgm:else name="Name2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.538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076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axis="ch ch" ptType="node node" func="cnt" op="equ" val="0">
            <dgm:alg type="composite">
              <dgm:param type="ar" val="4.1198"/>
            </dgm:alg>
            <dgm:choose name="Name25">
              <dgm:if name="Name2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.308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.616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if>
              <dgm:else name="Name2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else>
            </dgm:choose>
          </dgm:if>
          <dgm:else name="Name28">
            <dgm:alg type="composite">
              <dgm:param type="ar" val="2.0702"/>
            </dgm:alg>
            <dgm:choose name="Name29">
              <dgm:if name="Name3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08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61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.308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.616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if>
              <dgm:else name="Name3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.692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84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07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axis="ch ch" ptType="node node" func="cnt" op="equ" val="0">
            <dgm:alg type="composite">
              <dgm:param type="ar" val="3.435"/>
            </dgm:alg>
            <dgm:choose name="Name35">
              <dgm:if name="Name3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.2305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.461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.6915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if>
              <dgm:else name="Name3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else>
            </dgm:choose>
          </dgm:if>
          <dgm:else name="Name38">
            <dgm:alg type="composite">
              <dgm:param type="ar" val="1.9377"/>
            </dgm:alg>
            <dgm:choose name="Name39">
              <dgm:if name="Name4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2305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461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6915"/>
                  <dgm:constr type="t" for="ch" forName="childText4" refType="h" fact="0.5"/>
                  <dgm:constr type="w" for="ch" forName="childText4" refType="w" fact="0.232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.2305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.461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.6915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if>
              <dgm:else name="Name4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.7695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539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3085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076"/>
                  <dgm:constr type="t" for="ch" forName="childText4" refType="h" fact="0.5"/>
                  <dgm:constr type="w" for="ch" forName="childText4" refType="w" fact="0.234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else>
            </dgm:choose>
          </dgm:else>
        </dgm:choose>
      </dgm:if>
      <dgm:else name="Name42">
        <dgm:choose name="Name43">
          <dgm:if name="Name44" axis="ch ch" ptType="node node" func="cnt" op="equ" val="0">
            <dgm:alg type="composite">
              <dgm:param type="ar" val="2.9463"/>
            </dgm:alg>
            <dgm:choose name="Name45">
              <dgm:if name="Name4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.1848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.3696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.5545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.7393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if>
              <dgm:else name="Name4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else>
            </dgm:choose>
          </dgm:if>
          <dgm:else name="Name48">
            <dgm:alg type="composite">
              <dgm:param type="ar" val="1.7837"/>
            </dgm:alg>
            <dgm:choose name="Name49">
              <dgm:if name="Name5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1848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3696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5545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7393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.1848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.3696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.5545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.7393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if>
              <dgm:else name="Name5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.81518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63036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44554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26072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0759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else>
            </dgm:choose>
          </dgm:else>
        </dgm:choose>
      </dgm:else>
    </dgm:choose>
    <dgm:forEach name="Name52" axis="ch" ptType="node" cnt="1">
      <dgm:layoutNode name="parentText1" styleLbl="node1">
        <dgm:varLst>
          <dgm:chMax/>
          <dgm:chPref val="3"/>
          <dgm:bulletEnabled val="1"/>
        </dgm:varLst>
        <dgm:choose name="Name53">
          <dgm:if name="Name54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55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56">
        <dgm:if name="Name57" axis="ch" ptType="node" func="cnt" op="gte" val="1">
          <dgm:layoutNode name="childText1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8"/>
      </dgm:choose>
    </dgm:forEach>
    <dgm:forEach name="Name59" axis="ch" ptType="node" st="2" cnt="1">
      <dgm:layoutNode name="parentText2" styleLbl="node1">
        <dgm:varLst>
          <dgm:chMax/>
          <dgm:chPref val="3"/>
          <dgm:bulletEnabled val="1"/>
        </dgm:varLst>
        <dgm:choose name="Name60">
          <dgm:if name="Name61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2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63">
        <dgm:if name="Name64" axis="ch" ptType="node" func="cnt" op="gte" val="1">
          <dgm:layoutNode name="childText2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5"/>
      </dgm:choose>
    </dgm:forEach>
    <dgm:forEach name="Name66" axis="ch" ptType="node" st="3" cnt="1">
      <dgm:layoutNode name="parentText3" styleLbl="node1">
        <dgm:varLst>
          <dgm:chMax/>
          <dgm:chPref val="3"/>
          <dgm:bulletEnabled val="1"/>
        </dgm:varLst>
        <dgm:choose name="Name67">
          <dgm:if name="Name68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9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0">
        <dgm:if name="Name71" axis="ch" ptType="node" func="cnt" op="gte" val="1">
          <dgm:layoutNode name="childText3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</dgm:forEach>
    <dgm:forEach name="Name73" axis="ch" ptType="node" st="4" cnt="1">
      <dgm:layoutNode name="parentText4" styleLbl="node1">
        <dgm:varLst>
          <dgm:chMax/>
          <dgm:chPref val="3"/>
          <dgm:bulletEnabled val="1"/>
        </dgm:varLst>
        <dgm:choose name="Name74">
          <dgm:if name="Name75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76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7">
        <dgm:if name="Name78" axis="ch" ptType="node" func="cnt" op="gte" val="1">
          <dgm:layoutNode name="childText4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9"/>
      </dgm:choose>
    </dgm:forEach>
    <dgm:forEach name="Name80" axis="ch" ptType="node" st="5" cnt="1">
      <dgm:layoutNode name="parentText5" styleLbl="node1">
        <dgm:varLst>
          <dgm:chMax/>
          <dgm:chPref val="3"/>
          <dgm:bulletEnabled val="1"/>
        </dgm:varLst>
        <dgm:choose name="Name81">
          <dgm:if name="Name82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83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84">
        <dgm:if name="Name85" axis="ch" ptType="node" func="cnt" op="gte" val="1">
          <dgm:layoutNode name="childText5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062688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76764829-35D7-453B-9A22-75899B306BD2}" type="datetimeFigureOut">
              <a:rPr lang="cs-CZ"/>
              <a:pPr>
                <a:defRPr/>
              </a:pPr>
              <a:t>12.4.2019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cs-CZ" noProof="0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noProof="0" smtClean="0"/>
              <a:t>Klepnutím lze upravit styly předlohy textu.</a:t>
            </a:r>
          </a:p>
          <a:p>
            <a:pPr lvl="1"/>
            <a:r>
              <a:rPr lang="cs-CZ" noProof="0" smtClean="0"/>
              <a:t>Druhá úroveň</a:t>
            </a:r>
          </a:p>
          <a:p>
            <a:pPr lvl="2"/>
            <a:r>
              <a:rPr lang="cs-CZ" noProof="0" smtClean="0"/>
              <a:t>Třetí úroveň</a:t>
            </a:r>
          </a:p>
          <a:p>
            <a:pPr lvl="3"/>
            <a:r>
              <a:rPr lang="cs-CZ" noProof="0" smtClean="0"/>
              <a:t>Čtvrtá úroveň</a:t>
            </a:r>
          </a:p>
          <a:p>
            <a:pPr lvl="4"/>
            <a:r>
              <a:rPr lang="cs-CZ" noProof="0" smtClean="0"/>
              <a:t>Pátá úroveň</a:t>
            </a:r>
            <a:endParaRPr lang="cs-CZ" noProof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1ADA3BD5-BFEA-447B-A4A2-DB9972724689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8152905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ADA3BD5-BFEA-447B-A4A2-DB9972724689}" type="slidenum">
              <a:rPr lang="cs-CZ" smtClean="0"/>
              <a:pPr>
                <a:defRPr/>
              </a:pPr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4336552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4627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cs-CZ" dirty="0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440B310-2355-4E77-85B3-0FF0D6601E8D}" type="slidenum">
              <a:rPr lang="cs-CZ" smtClean="0"/>
              <a:pPr>
                <a:defRPr/>
              </a:pPr>
              <a:t>11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5227060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5651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cs-CZ" sz="2000" dirty="0" smtClean="0"/>
              <a:t>Zmínil bych tři bloky, do kterých jsem prezentaci rozdělil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B0A7618-A715-4A4F-8B6C-100BF3C5FE7B}" type="slidenum">
              <a:rPr lang="cs-CZ" smtClean="0"/>
              <a:pPr>
                <a:defRPr/>
              </a:pPr>
              <a:t>12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7229771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0771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  <a:normAutofit fontScale="55000" lnSpcReduction="20000"/>
          </a:bodyPr>
          <a:lstStyle/>
          <a:p>
            <a:pPr eaLnBrk="1" hangingPunct="1"/>
            <a:r>
              <a:rPr lang="cs-CZ" sz="2000" dirty="0" smtClean="0"/>
              <a:t>Cíle ÚP je důležité si připomínat, diskutovat o nich. </a:t>
            </a:r>
          </a:p>
          <a:p>
            <a:pPr eaLnBrk="1" hangingPunct="1"/>
            <a:r>
              <a:rPr lang="cs-CZ" sz="2000" dirty="0" smtClean="0"/>
              <a:t>Kde jsou dnes priority u těchto cílů?</a:t>
            </a:r>
          </a:p>
          <a:p>
            <a:pPr eaLnBrk="1" hangingPunct="1"/>
            <a:endParaRPr lang="cs-CZ" sz="2000" dirty="0" smtClean="0"/>
          </a:p>
          <a:p>
            <a:pPr eaLnBrk="1" hangingPunct="1"/>
            <a:r>
              <a:rPr lang="cs-CZ" sz="2000" dirty="0" smtClean="0"/>
              <a:t>ÚP je dnes vnímáno ve společnosti především přes odrážku tohoto snímku „výstavba</a:t>
            </a:r>
            <a:r>
              <a:rPr lang="cs-CZ" sz="2000" baseline="0" dirty="0" smtClean="0"/>
              <a:t> -</a:t>
            </a:r>
            <a:r>
              <a:rPr lang="cs-CZ" sz="2000" dirty="0" smtClean="0"/>
              <a:t> investor chce stavět, ÚP mu mnohdy překáží“ </a:t>
            </a:r>
          </a:p>
          <a:p>
            <a:pPr eaLnBrk="1" hangingPunct="1"/>
            <a:r>
              <a:rPr lang="cs-CZ" sz="2000" dirty="0" smtClean="0"/>
              <a:t>Je to správně? Je třeba vnímat tento cíl v kontextu s předcházejícími – ano vytvářejme předpoklady pro výstavbu ale za podmínky „udržitelnosti“ rozvoje území, při dosažení obecně p</a:t>
            </a:r>
          </a:p>
          <a:p>
            <a:pPr eaLnBrk="1" hangingPunct="1"/>
            <a:r>
              <a:rPr lang="cs-CZ" sz="2000" dirty="0" smtClean="0"/>
              <a:t>prospěšného souladu veřejných a soukromých zájmů – jsou to spojité nádoby.  </a:t>
            </a:r>
          </a:p>
          <a:p>
            <a:pPr eaLnBrk="1" hangingPunct="1"/>
            <a:endParaRPr lang="cs-CZ" sz="2000" dirty="0" smtClean="0"/>
          </a:p>
          <a:p>
            <a:pPr eaLnBrk="1" hangingPunct="1">
              <a:defRPr/>
            </a:pPr>
            <a:r>
              <a:rPr lang="cs-CZ" sz="2000" dirty="0" smtClean="0"/>
              <a:t>Zaměřím se na dvě poslední odrážky – aktuální téma, se kterým se potýká ÚP neustále. </a:t>
            </a:r>
          </a:p>
          <a:p>
            <a:pPr eaLnBrk="1" hangingPunct="1">
              <a:defRPr/>
            </a:pPr>
            <a:endParaRPr lang="cs-CZ" sz="2000" dirty="0" smtClean="0"/>
          </a:p>
          <a:p>
            <a:pPr eaLnBrk="1" hangingPunct="1">
              <a:defRPr/>
            </a:pPr>
            <a:r>
              <a:rPr lang="cs-CZ" sz="2000" dirty="0" smtClean="0"/>
              <a:t>Aktuálnější o to víc, že slýcháme alarmující čísla statistiky o úbytku zemědělské půdy, přitom v zastavěném území leží mnohdy plochy ladem (brownfield)</a:t>
            </a:r>
          </a:p>
          <a:p>
            <a:pPr eaLnBrk="1" hangingPunct="1">
              <a:defRPr/>
            </a:pPr>
            <a:r>
              <a:rPr lang="cs-CZ" sz="2000" u="sng" dirty="0" smtClean="0"/>
              <a:t>Jen pro představu závažnosti problému </a:t>
            </a:r>
            <a:r>
              <a:rPr lang="cs-CZ" sz="2000" dirty="0" smtClean="0"/>
              <a:t>– </a:t>
            </a:r>
          </a:p>
          <a:p>
            <a:pPr eaLnBrk="1" hangingPunct="1">
              <a:defRPr/>
            </a:pPr>
            <a:r>
              <a:rPr lang="cs-CZ" sz="2000" b="1" dirty="0" smtClean="0"/>
              <a:t>Mezi lety 2000 a 2008 </a:t>
            </a:r>
            <a:r>
              <a:rPr lang="cs-CZ" sz="2000" dirty="0" smtClean="0"/>
              <a:t>přišlo území ČR  o </a:t>
            </a:r>
            <a:r>
              <a:rPr lang="cs-CZ" sz="2000" b="1" dirty="0" smtClean="0"/>
              <a:t>195 km2 zemědělské půdy </a:t>
            </a:r>
            <a:r>
              <a:rPr lang="cs-CZ" sz="2000" dirty="0" smtClean="0"/>
              <a:t>– přirovnání (jsme fotbalový národ) - plocha</a:t>
            </a:r>
            <a:r>
              <a:rPr lang="cs-CZ" sz="2000" b="1" dirty="0" smtClean="0"/>
              <a:t> 32 000 </a:t>
            </a:r>
            <a:r>
              <a:rPr lang="cs-CZ" sz="2000" dirty="0" smtClean="0"/>
              <a:t>fotbalových hřišť. </a:t>
            </a:r>
          </a:p>
          <a:p>
            <a:pPr eaLnBrk="1" hangingPunct="1">
              <a:defRPr/>
            </a:pPr>
            <a:r>
              <a:rPr lang="cs-CZ" sz="2000" b="1" dirty="0" smtClean="0"/>
              <a:t>Čistý úbytek </a:t>
            </a:r>
            <a:r>
              <a:rPr lang="cs-CZ" sz="2000" dirty="0" smtClean="0"/>
              <a:t>od roku </a:t>
            </a:r>
            <a:r>
              <a:rPr lang="cs-CZ" sz="2000" b="1" dirty="0" smtClean="0"/>
              <a:t>1990 do roku 2006</a:t>
            </a:r>
            <a:r>
              <a:rPr lang="cs-CZ" sz="2000" dirty="0" smtClean="0"/>
              <a:t> dosáhl </a:t>
            </a:r>
            <a:r>
              <a:rPr lang="cs-CZ" sz="2000" b="1" dirty="0" smtClean="0"/>
              <a:t>rozlohy větší než je rozloha hlavního města Prahy v jeho administrativních hranicích</a:t>
            </a:r>
            <a:r>
              <a:rPr lang="cs-CZ" sz="2000" dirty="0" smtClean="0"/>
              <a:t>, od roku 2006 uplynulo dalších 9 let a trend se ještě zhoršoval……….. </a:t>
            </a:r>
          </a:p>
          <a:p>
            <a:pPr eaLnBrk="1" hangingPunct="1">
              <a:defRPr/>
            </a:pPr>
            <a:r>
              <a:rPr lang="cs-CZ" sz="2000" u="sng" dirty="0" smtClean="0"/>
              <a:t>chová se takto zodpovědný hospodář</a:t>
            </a:r>
          </a:p>
          <a:p>
            <a:pPr eaLnBrk="1" hangingPunct="1">
              <a:defRPr/>
            </a:pPr>
            <a:endParaRPr lang="cs-CZ" sz="2000" dirty="0" smtClean="0"/>
          </a:p>
          <a:p>
            <a:pPr eaLnBrk="1" hangingPunct="1"/>
            <a:endParaRPr lang="cs-CZ" sz="2000" dirty="0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5A5DD01-093F-4625-B3EF-18F4A5301375}" type="slidenum">
              <a:rPr lang="cs-CZ" smtClean="0"/>
              <a:pPr>
                <a:defRPr/>
              </a:pPr>
              <a:t>13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7178907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0771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pPr eaLnBrk="1" hangingPunct="1"/>
            <a:endParaRPr lang="cs-CZ" sz="2000" dirty="0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5A5DD01-093F-4625-B3EF-18F4A5301375}" type="slidenum">
              <a:rPr lang="cs-CZ" smtClean="0"/>
              <a:pPr>
                <a:defRPr/>
              </a:pPr>
              <a:t>14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830989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0771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pPr eaLnBrk="1" hangingPunct="1"/>
            <a:endParaRPr lang="cs-CZ" sz="2000" dirty="0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5A5DD01-093F-4625-B3EF-18F4A5301375}" type="slidenum">
              <a:rPr lang="cs-CZ" smtClean="0"/>
              <a:pPr>
                <a:defRPr/>
              </a:pPr>
              <a:t>15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7179739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7699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cs-CZ" dirty="0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DDC8193-55D4-444A-AB2C-B5E568FE702D}" type="slidenum">
              <a:rPr lang="cs-CZ" smtClean="0"/>
              <a:pPr>
                <a:defRPr/>
              </a:pPr>
              <a:t>16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5794330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2691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cs-CZ" sz="2000" dirty="0" smtClean="0"/>
              <a:t>Takže seshora ve smyslu </a:t>
            </a:r>
            <a:r>
              <a:rPr lang="cs-CZ" sz="2000" dirty="0" err="1" smtClean="0"/>
              <a:t>schémátka</a:t>
            </a:r>
            <a:r>
              <a:rPr lang="cs-CZ" sz="2000" dirty="0" smtClean="0"/>
              <a:t>, které jsme si ukázali před chvílí 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07D2530-ECFF-440C-8539-9BAADB96EBAD}" type="slidenum">
              <a:rPr lang="cs-CZ" smtClean="0"/>
              <a:pPr>
                <a:defRPr/>
              </a:pPr>
              <a:t>17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9158371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2691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cs-CZ" sz="2000" smtClean="0"/>
              <a:t>Takže seshora ve smyslu schémátka, které jsme si ukázali před chvílí 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07D2530-ECFF-440C-8539-9BAADB96EBAD}" type="slidenum">
              <a:rPr lang="cs-CZ" smtClean="0"/>
              <a:pPr>
                <a:defRPr/>
              </a:pPr>
              <a:t>18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5605353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2691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cs-CZ" sz="2000" dirty="0" smtClean="0"/>
              <a:t>Takže seshora ve smyslu </a:t>
            </a:r>
            <a:r>
              <a:rPr lang="cs-CZ" sz="2000" dirty="0" err="1" smtClean="0"/>
              <a:t>schémátka</a:t>
            </a:r>
            <a:r>
              <a:rPr lang="cs-CZ" sz="2000" dirty="0" smtClean="0"/>
              <a:t>, které jsme si ukázali před chvílí 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07D2530-ECFF-440C-8539-9BAADB96EBAD}" type="slidenum">
              <a:rPr lang="cs-CZ" smtClean="0"/>
              <a:pPr>
                <a:defRPr/>
              </a:pPr>
              <a:t>19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5248224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3715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cs-CZ" dirty="0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4345A3D-E350-47A1-A42E-315FD8A04E2C}" type="slidenum">
              <a:rPr lang="cs-CZ" smtClean="0"/>
              <a:pPr>
                <a:defRPr/>
              </a:pPr>
              <a:t>20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715830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ADA3BD5-BFEA-447B-A4A2-DB9972724689}" type="slidenum">
              <a:rPr lang="cs-CZ" smtClean="0"/>
              <a:pPr>
                <a:defRPr/>
              </a:pPr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7637578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738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4739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cs-CZ" sz="2000" dirty="0" smtClean="0"/>
              <a:t>Vynecháme MMR a kraje a začneme na ORP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9D39D45-E9A4-467C-9112-CEFAE547950F}" type="slidenum">
              <a:rPr lang="cs-CZ" smtClean="0"/>
              <a:pPr>
                <a:defRPr/>
              </a:pPr>
              <a:t>21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2850696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6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76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cs-CZ" dirty="0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298419A-439E-4973-9D23-28561F663427}" type="slidenum">
              <a:rPr lang="cs-CZ" smtClean="0"/>
              <a:pPr>
                <a:defRPr/>
              </a:pPr>
              <a:t>22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8402689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810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7811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cs-CZ" dirty="0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E54B1C9-A2AF-4665-A290-DEC34B5B8EE7}" type="slidenum">
              <a:rPr lang="cs-CZ" smtClean="0"/>
              <a:pPr>
                <a:defRPr/>
              </a:pPr>
              <a:t>23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2595445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83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8835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cs-CZ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8774662-0D79-439D-AA60-B7BF6C54B599}" type="slidenum">
              <a:rPr lang="cs-CZ" smtClean="0"/>
              <a:pPr>
                <a:defRPr/>
              </a:pPr>
              <a:t>24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3140982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88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088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lvl="2" eaLnBrk="1" hangingPunct="1"/>
            <a:r>
              <a:rPr lang="cs-CZ" sz="2000" dirty="0" smtClean="0"/>
              <a:t>úředníkem (obce II – pro představu na území ÚK aktuálně 5 úřadů)</a:t>
            </a:r>
          </a:p>
          <a:p>
            <a:pPr eaLnBrk="1" hangingPunct="1"/>
            <a:endParaRPr lang="cs-CZ" sz="2000" dirty="0" smtClean="0"/>
          </a:p>
          <a:p>
            <a:pPr eaLnBrk="1" hangingPunct="1"/>
            <a:r>
              <a:rPr lang="cs-CZ" sz="2000" dirty="0" smtClean="0"/>
              <a:t>zažil se výraz létající pořizovatel</a:t>
            </a:r>
          </a:p>
          <a:p>
            <a:pPr eaLnBrk="1" hangingPunct="1"/>
            <a:endParaRPr lang="cs-CZ" dirty="0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0FA023F-C989-4239-BEAF-ABEAB96AE8FD}" type="slidenum">
              <a:rPr lang="cs-CZ" smtClean="0"/>
              <a:pPr>
                <a:defRPr/>
              </a:pPr>
              <a:t>25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9906443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906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1907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cs-CZ" dirty="0" smtClean="0"/>
              <a:t>Nepořizuje – nechce – chce zajistit pořizování od ÚUP, nebo nesplnil kvalifikační požadavky – nemá úředníka a nemá létajícího pořizovatele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FAA216A-687B-425B-86BF-00ED765BEEFD}" type="slidenum">
              <a:rPr lang="cs-CZ" smtClean="0"/>
              <a:pPr>
                <a:defRPr/>
              </a:pPr>
              <a:t>26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3156570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218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5219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cs-CZ" sz="2000" dirty="0" smtClean="0"/>
              <a:t>v krajním případě, pokud nefunguje tým, nedojde ke konsensu, … závažné důvody </a:t>
            </a:r>
          </a:p>
          <a:p>
            <a:pPr eaLnBrk="1" hangingPunct="1"/>
            <a:endParaRPr lang="cs-CZ" dirty="0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023B7B4-AA31-4B0F-92AF-EE00AF1C453A}" type="slidenum">
              <a:rPr lang="cs-CZ" smtClean="0"/>
              <a:pPr>
                <a:defRPr/>
              </a:pPr>
              <a:t>27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1860756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4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624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cs-CZ" dirty="0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3C8F527-E9E7-4439-B987-293E376C4B6C}" type="slidenum">
              <a:rPr lang="cs-CZ" smtClean="0"/>
              <a:pPr>
                <a:defRPr/>
              </a:pPr>
              <a:t>28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9585489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218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5219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cs-CZ" sz="2000" dirty="0" smtClean="0"/>
              <a:t>v krajním případě, pokud nefunguje tým, nedojde ke konsensu, … závažné důvody </a:t>
            </a:r>
          </a:p>
          <a:p>
            <a:pPr eaLnBrk="1" hangingPunct="1"/>
            <a:endParaRPr lang="cs-CZ" dirty="0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023B7B4-AA31-4B0F-92AF-EE00AF1C453A}" type="slidenum">
              <a:rPr lang="cs-CZ" smtClean="0"/>
              <a:pPr>
                <a:defRPr/>
              </a:pPr>
              <a:t>29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035738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8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48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  <a:normAutofit lnSpcReduction="10000"/>
          </a:bodyPr>
          <a:lstStyle/>
          <a:p>
            <a:pPr eaLnBrk="1" hangingPunct="1"/>
            <a:endParaRPr lang="cs-CZ" sz="2000" dirty="0" smtClean="0"/>
          </a:p>
          <a:p>
            <a:pPr eaLnBrk="1" hangingPunct="1">
              <a:buFontTx/>
              <a:buChar char="•"/>
            </a:pPr>
            <a:r>
              <a:rPr lang="cs-CZ" sz="2000" dirty="0" smtClean="0"/>
              <a:t>    Je v čele obecního úřadu, musí mít povědomost o legislativě – čeho mám dosáhnout, jaké mám nástroje, kdo má jakou zodpovědnost) jinak též, kde má co hledat, na koho se obrátit, kde hledat pomoc ………</a:t>
            </a:r>
          </a:p>
          <a:p>
            <a:pPr eaLnBrk="1" hangingPunct="1">
              <a:buFontTx/>
              <a:buChar char="•"/>
            </a:pPr>
            <a:r>
              <a:rPr lang="cs-CZ" sz="2000" dirty="0" smtClean="0"/>
              <a:t>    zabezpečuje ÚPČ – v jeho zájmu by mělo být ustavení kvalitního týmu, jehož prostřednictvím bude zajištěn výkon působnosti</a:t>
            </a:r>
          </a:p>
          <a:p>
            <a:pPr eaLnBrk="1" hangingPunct="1">
              <a:buFontTx/>
              <a:buChar char="•"/>
            </a:pPr>
            <a:r>
              <a:rPr lang="cs-CZ" sz="2000" dirty="0" smtClean="0"/>
              <a:t>    poznámka - (pokud ho ve výjimečných případech v samostatné působnosti nezmocní rada) – jako člen zastupitelstva společně s určeným zastupitelem – přenos informací pro fundované rozhodování zastupitelstva ve věcech ÚP </a:t>
            </a:r>
          </a:p>
          <a:p>
            <a:pPr eaLnBrk="1" hangingPunct="1">
              <a:buFontTx/>
              <a:buChar char="•"/>
            </a:pPr>
            <a:endParaRPr lang="cs-CZ" sz="2000" dirty="0" smtClean="0"/>
          </a:p>
          <a:p>
            <a:pPr eaLnBrk="1" hangingPunct="1"/>
            <a:endParaRPr lang="cs-CZ" sz="2000" dirty="0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F0A82CB-D5DD-40D6-9613-394F1383D83F}" type="slidenum">
              <a:rPr lang="cs-CZ" smtClean="0"/>
              <a:pPr>
                <a:defRPr/>
              </a:pPr>
              <a:t>30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676563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20000"/>
          </a:bodyPr>
          <a:lstStyle/>
          <a:p>
            <a:pPr eaLnBrk="1" hangingPunct="1">
              <a:defRPr/>
            </a:pPr>
            <a:r>
              <a:rPr lang="cs-CZ" sz="2500" dirty="0" smtClean="0"/>
              <a:t>Úvodem pár slov k bloku legislativa. </a:t>
            </a:r>
          </a:p>
          <a:p>
            <a:pPr eaLnBrk="1" hangingPunct="1">
              <a:defRPr/>
            </a:pPr>
            <a:r>
              <a:rPr lang="cs-CZ" sz="2500" dirty="0" smtClean="0"/>
              <a:t>Nebude to podrobný výklad legislativy, bude to spíše přehled o cílech ÚP, nástrojích ÚP a „pořizovatelském týmu. </a:t>
            </a:r>
          </a:p>
          <a:p>
            <a:pPr eaLnBrk="1" hangingPunct="1">
              <a:defRPr/>
            </a:pPr>
            <a:r>
              <a:rPr lang="cs-CZ" sz="2500" dirty="0" smtClean="0"/>
              <a:t>Vy jako starostové (určení zastupitelé) potřebujete vědět </a:t>
            </a:r>
          </a:p>
          <a:p>
            <a:pPr eaLnBrk="1" hangingPunct="1">
              <a:defRPr/>
            </a:pPr>
            <a:r>
              <a:rPr lang="cs-CZ" sz="2500" dirty="0" smtClean="0"/>
              <a:t>- Co je úkolem obce v ÚP, kdo je Vaším partnerem a vykonavatelem těch úkolů. </a:t>
            </a:r>
          </a:p>
          <a:p>
            <a:pPr eaLnBrk="1" hangingPunct="1">
              <a:defRPr/>
            </a:pPr>
            <a:r>
              <a:rPr lang="cs-CZ" sz="2500" dirty="0" smtClean="0"/>
              <a:t>Některé části prezentace projedu stručně, někde se zastavím u věcí, které jsou pro Vás důležitější. </a:t>
            </a:r>
          </a:p>
          <a:p>
            <a:pPr eaLnBrk="1" hangingPunct="1">
              <a:defRPr/>
            </a:pPr>
            <a:endParaRPr lang="cs-CZ" sz="2500" dirty="0" smtClean="0"/>
          </a:p>
          <a:p>
            <a:pPr eaLnBrk="1" hangingPunct="1">
              <a:defRPr/>
            </a:pPr>
            <a:r>
              <a:rPr lang="cs-CZ" sz="2500" dirty="0" smtClean="0"/>
              <a:t>Prezentace bude k dispozici, nemusíte si dělat poznámky. Případné dotazy bychom nechali do odpoledního bloku.  </a:t>
            </a:r>
          </a:p>
          <a:p>
            <a:pPr eaLnBrk="1" hangingPunct="1">
              <a:defRPr/>
            </a:pPr>
            <a:endParaRPr lang="cs-CZ" sz="2500" dirty="0" smtClean="0"/>
          </a:p>
          <a:p>
            <a:pPr eaLnBrk="1" hangingPunct="1">
              <a:defRPr/>
            </a:pPr>
            <a:endParaRPr lang="cs-CZ" sz="2500" dirty="0" smtClean="0"/>
          </a:p>
          <a:p>
            <a:pPr eaLnBrk="1" hangingPunct="1">
              <a:defRPr/>
            </a:pPr>
            <a:endParaRPr lang="cs-CZ" sz="250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183B66F-C8B8-4736-BBC7-272CB9082FED}" type="slidenum">
              <a:rPr lang="cs-CZ" smtClean="0"/>
              <a:pPr>
                <a:defRPr/>
              </a:pPr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5498143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19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4195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cs-CZ" sz="2000" dirty="0" smtClean="0"/>
              <a:t>Pokusil jsem se shrnout garancí jednotlivých členů týmu, které jsem použil, opravil bych tento snímek na – celý tým společně garantuje všechno zde uvedené s různým podílem odpovědnosti v rámci legislativy……………… zodpovědně a s profesní ctí, zdravou mírou vizionářství, zdravým selským rozumem, schopností a ochotou vážit veřejné zájmy se soukromými…  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90C8AA1-3997-4EF4-9CD6-D40B9A629E60}" type="slidenum">
              <a:rPr lang="cs-CZ" smtClean="0"/>
              <a:pPr>
                <a:defRPr/>
              </a:pPr>
              <a:t>31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7962251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95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3955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cs-CZ" smtClean="0"/>
          </a:p>
          <a:p>
            <a:pPr eaLnBrk="1" hangingPunct="1"/>
            <a:r>
              <a:rPr lang="cs-CZ" sz="2000" smtClean="0"/>
              <a:t>Dostáváme se ke složení pořizovatelského týmu – první je pořizovatel – tady je to tedy ten konkrétní úředník nebo smluvní partner - létající pořizovatele. </a:t>
            </a:r>
          </a:p>
          <a:p>
            <a:pPr eaLnBrk="1" hangingPunct="1"/>
            <a:endParaRPr lang="cs-CZ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C6D4BE1-F1CC-4A52-9D78-75BFCEC8961F}" type="slidenum">
              <a:rPr lang="cs-CZ" smtClean="0"/>
              <a:pPr>
                <a:defRPr/>
              </a:pPr>
              <a:t>32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9695520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978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4979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cs-CZ" sz="2000" smtClean="0"/>
              <a:t>Každý v týmu má své postavení a úkoly, každý je garantem svého dílu zodpovědnosti, u pořizovatele bychom mohli říci -  </a:t>
            </a:r>
          </a:p>
          <a:p>
            <a:pPr eaLnBrk="1" hangingPunct="1"/>
            <a:r>
              <a:rPr lang="cs-CZ" sz="2000" b="1" i="1" smtClean="0"/>
              <a:t>garant zákonnosti  procesu???</a:t>
            </a:r>
          </a:p>
          <a:p>
            <a:pPr eaLnBrk="1" hangingPunct="1"/>
            <a:endParaRPr lang="cs-CZ" b="1" i="1" smtClean="0"/>
          </a:p>
          <a:p>
            <a:pPr eaLnBrk="1" hangingPunct="1"/>
            <a:endParaRPr lang="cs-CZ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819A713-1CCB-4EA3-B737-052CB33C1EB9}" type="slidenum">
              <a:rPr lang="cs-CZ" smtClean="0"/>
              <a:pPr>
                <a:defRPr/>
              </a:pPr>
              <a:t>33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1104381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0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600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  <a:normAutofit fontScale="85000" lnSpcReduction="10000"/>
          </a:bodyPr>
          <a:lstStyle/>
          <a:p>
            <a:pPr eaLnBrk="1" hangingPunct="1"/>
            <a:r>
              <a:rPr lang="cs-CZ" sz="2000" smtClean="0"/>
              <a:t>I on má v týmu své postavení a úkoly, velmi důležitý, on by mohl a měl být</a:t>
            </a:r>
          </a:p>
          <a:p>
            <a:pPr eaLnBrk="1" hangingPunct="1"/>
            <a:r>
              <a:rPr lang="cs-CZ" sz="2000" b="1" i="1" smtClean="0"/>
              <a:t>garantem souladu veřejných a soukromých zájmů ???  </a:t>
            </a:r>
          </a:p>
          <a:p>
            <a:pPr eaLnBrk="1" hangingPunct="1"/>
            <a:endParaRPr lang="cs-CZ" sz="2000" smtClean="0"/>
          </a:p>
          <a:p>
            <a:pPr eaLnBrk="1" hangingPunct="1"/>
            <a:endParaRPr lang="cs-CZ" sz="2000" smtClean="0"/>
          </a:p>
          <a:p>
            <a:pPr eaLnBrk="1" hangingPunct="1"/>
            <a:r>
              <a:rPr lang="cs-CZ" sz="2000" smtClean="0"/>
              <a:t>určuje zastupitelstvo obce, na začátku pořizování, kdo? Osoba, která má např. profesně blízko k ÚP, pokud možno nepodjatá </a:t>
            </a:r>
          </a:p>
          <a:p>
            <a:pPr eaLnBrk="1" hangingPunct="1"/>
            <a:r>
              <a:rPr lang="cs-CZ" sz="2000" smtClean="0"/>
              <a:t>(podjatého jsem si zkusil pracovně nazvat „zastupitel developer“), je dobré, pokud se nemění v průběhu pořizování, pokud ano, musí nového určit zastupitelstvo, jinak by se zastavil proces pořizování. Praxe – stalo se, že pořizovatel (létající) neví, kdo určeným zastupitelem je, tristní s ohledem na rozsah činností, které mají společně provádět !!! – k tomu se dostaneme</a:t>
            </a:r>
          </a:p>
          <a:p>
            <a:pPr eaLnBrk="1" hangingPunct="1"/>
            <a:r>
              <a:rPr lang="cs-CZ" sz="2000" smtClean="0"/>
              <a:t> 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6F5891F-8F51-4D5D-8162-9CCFAB1C3ED4}" type="slidenum">
              <a:rPr lang="cs-CZ" smtClean="0"/>
              <a:pPr>
                <a:defRPr/>
              </a:pPr>
              <a:t>34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0920096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170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3171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cs-CZ" dirty="0" smtClean="0"/>
              <a:t>Chybí zde příprava zprávy o uplatňování ÚP (přiměřeně</a:t>
            </a:r>
            <a:r>
              <a:rPr lang="cs-CZ" baseline="0" dirty="0" smtClean="0"/>
              <a:t> podle § 47 – zadání ÚP)</a:t>
            </a:r>
            <a:endParaRPr lang="cs-CZ" dirty="0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5EDEB8A-C067-4923-B108-434F41AF61D8}" type="slidenum">
              <a:rPr lang="cs-CZ" smtClean="0"/>
              <a:pPr>
                <a:defRPr/>
              </a:pPr>
              <a:t>35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138865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050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8051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cs-CZ" smtClean="0"/>
          </a:p>
          <a:p>
            <a:pPr eaLnBrk="1" hangingPunct="1"/>
            <a:endParaRPr lang="cs-CZ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3D0FEB0-6018-4FCD-89B8-11969876143A}" type="slidenum">
              <a:rPr lang="cs-CZ" smtClean="0"/>
              <a:pPr>
                <a:defRPr/>
              </a:pPr>
              <a:t>36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2568114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098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0099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cs-CZ" sz="2000" smtClean="0">
              <a:solidFill>
                <a:srgbClr val="4F81BD"/>
              </a:solidFill>
              <a:ea typeface="Calibri" pitchFamily="34" charset="0"/>
              <a:cs typeface="Calibri" pitchFamily="34" charset="0"/>
            </a:endParaRPr>
          </a:p>
          <a:p>
            <a:pPr eaLnBrk="1" hangingPunct="1"/>
            <a:r>
              <a:rPr lang="cs-CZ" sz="2000" smtClean="0"/>
              <a:t>Pokud opravdu není zbytí a je pochybnost o výkonu projektanta – odezvy ve stanoviscích (dotčených orgánů, NOUP, odborné veřejnosti,….), připravit argumentaci a jednat. </a:t>
            </a:r>
          </a:p>
          <a:p>
            <a:pPr eaLnBrk="1" hangingPunct="1"/>
            <a:r>
              <a:rPr lang="cs-CZ" sz="2000" smtClean="0"/>
              <a:t>Ve světle tohoto je opravdu zásadní otázka výběru projektanta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8D0E43F-3C20-43B7-A463-6DA8E7B8C48C}" type="slidenum">
              <a:rPr lang="cs-CZ" smtClean="0"/>
              <a:pPr>
                <a:defRPr/>
              </a:pPr>
              <a:t>37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4244861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12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112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cs-CZ" sz="2000" dirty="0" smtClean="0">
              <a:solidFill>
                <a:srgbClr val="4F81BD"/>
              </a:solidFill>
              <a:ea typeface="Calibri" pitchFamily="34" charset="0"/>
              <a:cs typeface="Calibri" pitchFamily="34" charset="0"/>
            </a:endParaRPr>
          </a:p>
          <a:p>
            <a:pPr eaLnBrk="1" hangingPunct="1"/>
            <a:r>
              <a:rPr lang="cs-CZ" sz="2000" dirty="0" smtClean="0">
                <a:solidFill>
                  <a:srgbClr val="4F81BD"/>
                </a:solidFill>
                <a:ea typeface="Calibri" pitchFamily="34" charset="0"/>
                <a:cs typeface="Calibri" pitchFamily="34" charset="0"/>
              </a:rPr>
              <a:t>K výběru projektanta několik poznámek. Nebudu se pouštět do zákona o veřejných zakázkách, jen si připomeňme, co je nejdůležitější……… </a:t>
            </a:r>
          </a:p>
          <a:p>
            <a:pPr eaLnBrk="1" hangingPunct="1"/>
            <a:endParaRPr lang="cs-CZ" sz="2000" dirty="0" smtClean="0">
              <a:solidFill>
                <a:srgbClr val="4F81BD"/>
              </a:solidFill>
              <a:ea typeface="Calibri" pitchFamily="34" charset="0"/>
              <a:cs typeface="Calibri" pitchFamily="34" charset="0"/>
            </a:endParaRPr>
          </a:p>
          <a:p>
            <a:pPr eaLnBrk="1" hangingPunct="1"/>
            <a:endParaRPr lang="cs-CZ" dirty="0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01154D6-2CA6-4B84-9924-DC99E0CBE1B2}" type="slidenum">
              <a:rPr lang="cs-CZ" smtClean="0"/>
              <a:pPr>
                <a:defRPr/>
              </a:pPr>
              <a:t>38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5714933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6675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cs-CZ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19894E7-44EB-49EA-BC70-DB96E7CD633B}" type="slidenum">
              <a:rPr lang="cs-CZ" smtClean="0"/>
              <a:pPr>
                <a:defRPr/>
              </a:pPr>
              <a:t>39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6640555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7939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cs-CZ" sz="2000" dirty="0" smtClean="0"/>
              <a:t>Hlavní účel – podklad pro pořizování územně plánovacích dokumentací ZÚR, ÚP, RP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01E94E7-EFBB-426D-8A2A-0D4F5CAEE1AE}" type="slidenum">
              <a:rPr lang="cs-CZ" smtClean="0"/>
              <a:pPr>
                <a:defRPr/>
              </a:pPr>
              <a:t>40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857572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848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cs-CZ" sz="2000" dirty="0" smtClean="0"/>
              <a:t>Pojem územní plánování, pro začátek je dobré si něco říci k definici pojmu. V dnešní době vyhledavačů jsem pro zajímavost zkusil……..</a:t>
            </a:r>
          </a:p>
          <a:p>
            <a:pPr eaLnBrk="1" hangingPunct="1"/>
            <a:r>
              <a:rPr lang="cs-CZ" sz="2000" dirty="0" smtClean="0"/>
              <a:t>Názor tvůrců, nositelů 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DB6D3F2-0D9A-4E6C-A2A4-5A50EFCB598C}" type="slidenum">
              <a:rPr lang="cs-CZ" smtClean="0"/>
              <a:pPr>
                <a:defRPr/>
              </a:pPr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7207215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7939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cs-CZ" sz="2000" dirty="0" smtClean="0"/>
              <a:t>Hlavní účel – podklad pro pořizování územně plánovacích dokumentací ZÚR, ÚP, RP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01E94E7-EFBB-426D-8A2A-0D4F5CAEE1AE}" type="slidenum">
              <a:rPr lang="cs-CZ" smtClean="0"/>
              <a:pPr>
                <a:defRPr/>
              </a:pPr>
              <a:t>41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4354346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7939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cs-CZ" sz="2000" dirty="0" smtClean="0"/>
              <a:t>Hlavní účel – podklad pro pořizování územně plánovacích dokumentací ZÚR, ÚP, RP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01E94E7-EFBB-426D-8A2A-0D4F5CAEE1AE}" type="slidenum">
              <a:rPr lang="cs-CZ" smtClean="0"/>
              <a:pPr>
                <a:defRPr/>
              </a:pPr>
              <a:t>42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8980146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1011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cs-CZ" dirty="0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247FEE2-9DCC-4712-939D-F3FB78ED435F}" type="slidenum">
              <a:rPr lang="cs-CZ" smtClean="0"/>
              <a:pPr>
                <a:defRPr/>
              </a:pPr>
              <a:t>43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46615490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08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cs-CZ" dirty="0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B1DEBF4-2BC4-4465-B4F9-F3415BA07723}" type="slidenum">
              <a:rPr lang="cs-CZ" smtClean="0"/>
              <a:pPr>
                <a:defRPr/>
              </a:pPr>
              <a:t>44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99777725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6131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cs-CZ" sz="2000" dirty="0" smtClean="0"/>
              <a:t>Výkres problémů k řešení – snímek je rozmazaný 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0D1D531-1CB7-4811-8E75-4226EE4ECD95}" type="slidenum">
              <a:rPr lang="cs-CZ" smtClean="0"/>
              <a:pPr>
                <a:defRPr/>
              </a:pPr>
              <a:t>45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08460578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8179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cs-CZ" dirty="0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99BFC1F-CD5A-4F5D-B488-C8E3CC237EA0}" type="slidenum">
              <a:rPr lang="cs-CZ" smtClean="0"/>
              <a:pPr>
                <a:defRPr/>
              </a:pPr>
              <a:t>46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05101713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1251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cs-CZ" dirty="0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FEBE793-D541-4B86-863B-BD4851D2E97B}" type="slidenum">
              <a:rPr lang="cs-CZ" smtClean="0"/>
              <a:pPr>
                <a:defRPr/>
              </a:pPr>
              <a:t>47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55220470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3299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cs-CZ" sz="2000" smtClean="0"/>
              <a:t>2 ukázky ÚS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2A45D0B-42F8-491C-A9D1-5AAE3D240645}" type="slidenum">
              <a:rPr lang="cs-CZ" smtClean="0"/>
              <a:pPr>
                <a:defRPr/>
              </a:pPr>
              <a:t>48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33768553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2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cs-CZ" dirty="0" smtClean="0"/>
              <a:t>Upozornění na problematiku veřejných prostranství – </a:t>
            </a:r>
            <a:r>
              <a:rPr lang="cs-CZ" u="sng" dirty="0" smtClean="0"/>
              <a:t>pro každé 2 ha zastavitelné plochy</a:t>
            </a:r>
            <a:r>
              <a:rPr lang="cs-CZ" u="none" dirty="0" smtClean="0"/>
              <a:t> </a:t>
            </a:r>
            <a:r>
              <a:rPr lang="cs-CZ" dirty="0" smtClean="0"/>
              <a:t>bydlení, rekreace, občanského vybavení nebo smíšené obytné – vymezit plochu </a:t>
            </a:r>
            <a:r>
              <a:rPr lang="cs-CZ" u="sng" dirty="0" smtClean="0"/>
              <a:t>nejméně 1000m2</a:t>
            </a:r>
            <a:r>
              <a:rPr lang="cs-CZ" u="sng" baseline="0" dirty="0" smtClean="0"/>
              <a:t> veřejného prostranství</a:t>
            </a:r>
            <a:r>
              <a:rPr lang="cs-CZ" baseline="0" dirty="0" smtClean="0"/>
              <a:t>  - do této plochy se </a:t>
            </a:r>
            <a:r>
              <a:rPr lang="cs-CZ" u="sng" baseline="0" dirty="0" smtClean="0"/>
              <a:t>nezapočítávají pozemní komunikace</a:t>
            </a:r>
            <a:r>
              <a:rPr lang="cs-CZ" baseline="0" dirty="0" smtClean="0"/>
              <a:t>!!!</a:t>
            </a:r>
            <a:endParaRPr lang="cs-CZ" dirty="0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09D64F9-0208-4AEA-A4F0-133818DC04C4}" type="slidenum">
              <a:rPr lang="cs-CZ" smtClean="0"/>
              <a:pPr>
                <a:defRPr/>
              </a:pPr>
              <a:t>49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56383304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5347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cs-CZ" sz="2000" smtClean="0"/>
              <a:t>V další části se zmíníme o PÚR a územně plánovacích dokumentacích. Pro názornost úvodní obrázek - ÚP musí respektovat a být v souladu s PÚR a ZÚR. Něco si k tomu řekneme dále 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AE0221E-0317-42CE-A201-1F1FF671EC06}" type="slidenum">
              <a:rPr lang="cs-CZ" smtClean="0"/>
              <a:pPr>
                <a:defRPr/>
              </a:pPr>
              <a:t>50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444631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0531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cs-CZ" sz="2000" dirty="0" smtClean="0"/>
              <a:t>Strohé a názor vykladačů práva a zájmů spolků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F937DA4-0E45-45E8-AB81-2389BAB2B934}" type="slidenum">
              <a:rPr lang="cs-CZ" smtClean="0"/>
              <a:pPr>
                <a:defRPr/>
              </a:pPr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80471650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6371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cs-CZ" sz="2000" dirty="0" smtClean="0"/>
              <a:t>Pouze základní informace, více kolegové v druhém bloku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8165C1E-B7E7-45CA-A43D-CAC4C5D9AF4B}" type="slidenum">
              <a:rPr lang="cs-CZ" smtClean="0"/>
              <a:pPr>
                <a:defRPr/>
              </a:pPr>
              <a:t>51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93875938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8419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cs-CZ" dirty="0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98B952F-5606-497A-8212-741369E87E11}" type="slidenum">
              <a:rPr lang="cs-CZ" smtClean="0"/>
              <a:pPr>
                <a:defRPr/>
              </a:pPr>
              <a:t>52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65765518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2515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cs-CZ" dirty="0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E93C892-408B-4843-9309-DCB9352FFBF5}" type="slidenum">
              <a:rPr lang="cs-CZ" smtClean="0"/>
              <a:pPr>
                <a:defRPr/>
              </a:pPr>
              <a:t>53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48632627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6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5587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cs-CZ" dirty="0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BFABCF7-D67A-42B9-8185-71804F38EBA5}" type="slidenum">
              <a:rPr lang="cs-CZ" smtClean="0"/>
              <a:pPr>
                <a:defRPr/>
              </a:pPr>
              <a:t>54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99607720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6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5587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cs-CZ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BFABCF7-D67A-42B9-8185-71804F38EBA5}" type="slidenum">
              <a:rPr lang="cs-CZ" smtClean="0"/>
              <a:pPr>
                <a:defRPr/>
              </a:pPr>
              <a:t>55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92831363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968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cs-CZ" sz="2000" dirty="0" smtClean="0"/>
              <a:t>Pouze základní informace - legislativa, více o ZÚR ÚK kolegové v druhém bloku</a:t>
            </a:r>
          </a:p>
          <a:p>
            <a:pPr eaLnBrk="1" hangingPunct="1"/>
            <a:endParaRPr lang="cs-CZ" dirty="0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FAF2940-5A2C-4B47-B2C3-2F412A3A0817}" type="slidenum">
              <a:rPr lang="cs-CZ" smtClean="0"/>
              <a:pPr>
                <a:defRPr/>
              </a:pPr>
              <a:t>56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23507167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8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3779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cs-CZ" dirty="0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6A6103D-E428-40B7-9D31-1FE330A293EC}" type="slidenum">
              <a:rPr lang="cs-CZ" smtClean="0"/>
              <a:pPr>
                <a:defRPr/>
              </a:pPr>
              <a:t>57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32827530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6851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cs-CZ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3550FAC-E90E-4CBE-A4BB-97F4F11A51AE}" type="slidenum">
              <a:rPr lang="cs-CZ" smtClean="0"/>
              <a:pPr>
                <a:defRPr/>
              </a:pPr>
              <a:t>58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01321147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7875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cs-CZ" dirty="0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F336F40-2EE7-4539-8208-54C730DB3949}" type="slidenum">
              <a:rPr lang="cs-CZ" smtClean="0"/>
              <a:pPr>
                <a:defRPr/>
              </a:pPr>
              <a:t>59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38688286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992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cs-CZ" dirty="0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940D8B8-AEF8-4526-BC98-4BB36F438DBB}" type="slidenum">
              <a:rPr lang="cs-CZ" smtClean="0"/>
              <a:pPr>
                <a:defRPr/>
              </a:pPr>
              <a:t>60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321700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64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064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cs-CZ" sz="2000" dirty="0" smtClean="0"/>
              <a:t>Pár čísel vybraných pro představu, jak velkého území se týká ÚPČ v našem kraji a jaké rozmanitosti, života kolika lidí se tato činnost týká ….. 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49B807F-0BC9-4A0C-92EE-A5203FDD8588}" type="slidenum">
              <a:rPr lang="cs-CZ" smtClean="0"/>
              <a:pPr>
                <a:defRPr/>
              </a:pPr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52244505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70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1971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cs-CZ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0F26C93-C7E6-4BE3-B77E-223E8B358F86}" type="slidenum">
              <a:rPr lang="cs-CZ" smtClean="0"/>
              <a:pPr>
                <a:defRPr/>
              </a:pPr>
              <a:t>61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12918523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70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1971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cs-CZ" dirty="0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0F26C93-C7E6-4BE3-B77E-223E8B358F86}" type="slidenum">
              <a:rPr lang="cs-CZ" smtClean="0"/>
              <a:pPr>
                <a:defRPr/>
              </a:pPr>
              <a:t>62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34527533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90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7091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cs-CZ" dirty="0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3EC125D-1835-42B7-B5AB-B79EE12917FD}" type="slidenum">
              <a:rPr lang="cs-CZ" smtClean="0"/>
              <a:pPr>
                <a:defRPr/>
              </a:pPr>
              <a:t>63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77999498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6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6067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cs-CZ" dirty="0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26A3945-1967-4F2C-8831-074A545FFB3C}" type="slidenum">
              <a:rPr lang="cs-CZ" smtClean="0"/>
              <a:pPr>
                <a:defRPr/>
              </a:pPr>
              <a:t>64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27453812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016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cs-CZ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377AE60-F2BB-422C-B173-2FD92EEFB717}" type="slidenum">
              <a:rPr lang="cs-CZ" smtClean="0"/>
              <a:pPr>
                <a:defRPr/>
              </a:pPr>
              <a:t>65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915715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6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1187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cs-CZ" sz="2000" smtClean="0"/>
              <a:t>Tlak na změny ÚP – několik poznámek ke změnám, problematika má více aspektů, otázek</a:t>
            </a:r>
          </a:p>
          <a:p>
            <a:pPr eaLnBrk="1" hangingPunct="1">
              <a:buFontTx/>
              <a:buChar char="-"/>
            </a:pPr>
            <a:r>
              <a:rPr lang="cs-CZ" sz="2000" smtClean="0"/>
              <a:t>změnily se podmínky v území natolik, že pořídím změnu, nebo jsou natolik zásadní, že bych se měl podívat na území koncepčně a řešit jako celek?</a:t>
            </a:r>
          </a:p>
          <a:p>
            <a:pPr eaLnBrk="1" hangingPunct="1"/>
            <a:r>
              <a:rPr lang="cs-CZ" sz="2000" smtClean="0"/>
              <a:t> Problém nejčastější – požadavek na vymezování nových zastavitelných ploch </a:t>
            </a:r>
          </a:p>
          <a:p>
            <a:pPr eaLnBrk="1" hangingPunct="1">
              <a:buFontTx/>
              <a:buChar char="-"/>
            </a:pPr>
            <a:r>
              <a:rPr lang="cs-CZ" sz="2000" smtClean="0"/>
              <a:t>vyhodnocení účelného využití zastavěného území – narůstající nároky na zábory půdy při nevyužití v ÚP již vymezených ploch,…… </a:t>
            </a:r>
          </a:p>
          <a:p>
            <a:pPr eaLnBrk="1" hangingPunct="1">
              <a:buFontTx/>
              <a:buChar char="-"/>
            </a:pPr>
            <a:r>
              <a:rPr lang="cs-CZ" sz="2000" smtClean="0"/>
              <a:t>Na začátku jsme mluvili o alarmujících číslech úbytků zemědělské půdy 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84B0B8F-BCF7-4BB4-A2B1-76EF5CEC79FD}" type="slidenum">
              <a:rPr lang="cs-CZ" smtClean="0"/>
              <a:pPr>
                <a:defRPr/>
              </a:pPr>
              <a:t>66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8500296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6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1187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cs-CZ" sz="2000" smtClean="0"/>
              <a:t>Tlak na změny ÚP – několik poznámek ke změnám, problematika má více aspektů, otázek</a:t>
            </a:r>
          </a:p>
          <a:p>
            <a:pPr eaLnBrk="1" hangingPunct="1">
              <a:buFontTx/>
              <a:buChar char="-"/>
            </a:pPr>
            <a:r>
              <a:rPr lang="cs-CZ" sz="2000" smtClean="0"/>
              <a:t>změnily se podmínky v území natolik, že pořídím změnu, nebo jsou natolik zásadní, že bych se měl podívat na území koncepčně a řešit jako celek?</a:t>
            </a:r>
          </a:p>
          <a:p>
            <a:pPr eaLnBrk="1" hangingPunct="1"/>
            <a:r>
              <a:rPr lang="cs-CZ" sz="2000" smtClean="0"/>
              <a:t> Problém nejčastější – požadavek na vymezování nových zastavitelných ploch </a:t>
            </a:r>
          </a:p>
          <a:p>
            <a:pPr eaLnBrk="1" hangingPunct="1">
              <a:buFontTx/>
              <a:buChar char="-"/>
            </a:pPr>
            <a:r>
              <a:rPr lang="cs-CZ" sz="2000" smtClean="0"/>
              <a:t>vyhodnocení účelného využití zastavěného území – narůstající nároky na zábory půdy při nevyužití v ÚP již vymezených ploch,…… </a:t>
            </a:r>
          </a:p>
          <a:p>
            <a:pPr eaLnBrk="1" hangingPunct="1">
              <a:buFontTx/>
              <a:buChar char="-"/>
            </a:pPr>
            <a:r>
              <a:rPr lang="cs-CZ" sz="2000" smtClean="0"/>
              <a:t>Na začátku jsme mluvili o alarmujících číslech úbytků zemědělské půdy 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84B0B8F-BCF7-4BB4-A2B1-76EF5CEC79FD}" type="slidenum">
              <a:rPr lang="cs-CZ" smtClean="0"/>
              <a:pPr>
                <a:defRPr/>
              </a:pPr>
              <a:t>67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10062675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10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2211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cs-CZ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FB25297-B351-4811-B01D-BFF8228D1E80}" type="slidenum">
              <a:rPr lang="cs-CZ" smtClean="0"/>
              <a:pPr>
                <a:defRPr/>
              </a:pPr>
              <a:t>68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17319965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23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3235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cs-CZ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DB8658-225B-4CAF-B53D-B289502B13B3}" type="slidenum">
              <a:rPr lang="cs-CZ" smtClean="0"/>
              <a:pPr>
                <a:defRPr/>
              </a:pPr>
              <a:t>69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15522066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58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4259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cs-CZ" sz="2000" smtClean="0"/>
              <a:t>Pouze výřez, jinak se zpracovává na celé správní území obce 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285E6FE-F9AE-4688-8CFC-B6DE9E607634}" type="slidenum">
              <a:rPr lang="cs-CZ" smtClean="0"/>
              <a:pPr>
                <a:defRPr/>
              </a:pPr>
              <a:t>70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318900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66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1667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cs-CZ" dirty="0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2A88B6A-3DDE-4746-B415-7EF6372CA7F6}" type="slidenum">
              <a:rPr lang="cs-CZ" smtClean="0"/>
              <a:pPr>
                <a:defRPr/>
              </a:pPr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18872714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8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528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cs-CZ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A3049D8-1BE4-41E7-99F2-101D7DF2E56E}" type="slidenum">
              <a:rPr lang="cs-CZ" smtClean="0"/>
              <a:pPr>
                <a:defRPr/>
              </a:pPr>
              <a:t>71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41166351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8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4499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cs-CZ" sz="2000" dirty="0" smtClean="0"/>
              <a:t>Podrobné podmínky - </a:t>
            </a:r>
          </a:p>
          <a:p>
            <a:pPr eaLnBrk="1" hangingPunct="1"/>
            <a:r>
              <a:rPr lang="cs-CZ" sz="2000" dirty="0" smtClean="0"/>
              <a:t>Velikost stavebních pozemků, uspořádání pozemků (stavba, zeleň stavební čáry, odstupy staveb), podmínky pro stavby – velikost, výška, tvar střechy, typ materiálů – střešní krytina ….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8641016-86E3-4AB0-AF90-837588CE8579}" type="slidenum">
              <a:rPr lang="cs-CZ" smtClean="0"/>
              <a:pPr>
                <a:defRPr/>
              </a:pPr>
              <a:t>72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1301428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426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1427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cs-CZ" sz="2000" smtClean="0"/>
              <a:t>Málo využívaný nástroj – </a:t>
            </a:r>
          </a:p>
          <a:p>
            <a:pPr eaLnBrk="1" hangingPunct="1"/>
            <a:r>
              <a:rPr lang="cs-CZ" sz="2000" smtClean="0"/>
              <a:t>Na území ÚK – pořizováno 7, vydaných 5</a:t>
            </a:r>
          </a:p>
          <a:p>
            <a:pPr eaLnBrk="1" hangingPunct="1"/>
            <a:r>
              <a:rPr lang="cs-CZ" sz="2000" smtClean="0"/>
              <a:t>je to škoda – využívány pro regulaci v MPZ, bydlení, doprava,………</a:t>
            </a:r>
          </a:p>
          <a:p>
            <a:pPr eaLnBrk="1" hangingPunct="1"/>
            <a:endParaRPr lang="cs-CZ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B35D99C-E70A-4E34-B535-F918B112EDD5}" type="slidenum">
              <a:rPr lang="cs-CZ" smtClean="0"/>
              <a:pPr>
                <a:defRPr/>
              </a:pPr>
              <a:t>73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68783597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7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3475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cs-CZ" dirty="0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11CA7DE-0B84-415A-9900-1D7000BE29E4}" type="slidenum">
              <a:rPr lang="cs-CZ" smtClean="0"/>
              <a:pPr>
                <a:defRPr/>
              </a:pPr>
              <a:t>74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36281479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2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552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cs-CZ" dirty="0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A9F7E4A-8EC2-4676-8C7C-CA0F470B8F39}" type="slidenum">
              <a:rPr lang="cs-CZ" smtClean="0"/>
              <a:pPr>
                <a:defRPr/>
              </a:pPr>
              <a:t>75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31080264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546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6547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cs-CZ" sz="2000" dirty="0" smtClean="0"/>
              <a:t>Příklad MPZ – stanovuji regulativy pro stavební činnost v MPZ – prostorové uspořádání, tvary, barevnost,……….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BE42E94-D696-4A15-B75D-0447CBD44BF3}" type="slidenum">
              <a:rPr lang="cs-CZ" smtClean="0"/>
              <a:pPr>
                <a:defRPr/>
              </a:pPr>
              <a:t>76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38402208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266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7267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cs-C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Zástupce veřejnosti musí zmocnit </a:t>
            </a:r>
            <a:r>
              <a:rPr lang="cs-CZ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nejméně jedna desetina občanů obce s méně než 2000 </a:t>
            </a:r>
            <a:r>
              <a:rPr lang="cs-C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obyvateli nebo </a:t>
            </a:r>
            <a:r>
              <a:rPr lang="cs-CZ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nejméně 200 občanů příslušné obce</a:t>
            </a:r>
            <a:r>
              <a:rPr lang="cs-C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kteří uplatňují věcně shodnou připomínku k návrhu územně plánovací dokumentace. Zástupce veřejnosti může zmocnit rovněž nejméně </a:t>
            </a:r>
            <a:r>
              <a:rPr lang="cs-CZ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500 občanů kraje </a:t>
            </a:r>
            <a:r>
              <a:rPr lang="cs-C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nebo </a:t>
            </a:r>
            <a:r>
              <a:rPr lang="cs-CZ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nejméně jedna desetina občanů kterékoli obce na území kraje s méně než 2000</a:t>
            </a:r>
            <a:r>
              <a:rPr lang="cs-C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obyvateli nebo </a:t>
            </a:r>
            <a:r>
              <a:rPr lang="cs-CZ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nejméně 200 občanů obce na území kraje</a:t>
            </a:r>
            <a:r>
              <a:rPr lang="cs-C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pokud podali </a:t>
            </a:r>
            <a:r>
              <a:rPr lang="cs-CZ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věcně shodnou připomínku </a:t>
            </a:r>
            <a:r>
              <a:rPr lang="cs-C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 návrhu zásad územního rozvoje. </a:t>
            </a:r>
          </a:p>
          <a:p>
            <a:endParaRPr lang="cs-CZ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cs-CZ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Vlastník, správce nebo provozovatel veřejné dopravní nebo veřejné technické infrastruktury </a:t>
            </a:r>
            <a:r>
              <a:rPr lang="cs-C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(dále jen "oprávněný investor") je oprávněn požadovat, aby byl o úkonech správního orgánu při projednávání návrhů zásad územního rozvoje, územního plánu nebo regulačního plánu </a:t>
            </a:r>
            <a:r>
              <a:rPr lang="cs-CZ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vyrozuměn jednotlivě</a:t>
            </a:r>
            <a:r>
              <a:rPr lang="cs-C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; za tím účelem </a:t>
            </a:r>
            <a:r>
              <a:rPr lang="cs-CZ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podává žádost </a:t>
            </a:r>
            <a:r>
              <a:rPr lang="cs-C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místně příslušnému krajskému úřadu. V žádosti uvede své identifikační údaje včetně údajů umožňujících zasílání do datové schránky, seznam obcí, kterých se žádost o doručování týká, a doklad prokazující skutečnost, že je oprávněným investorem s územní působností na území uvedených obcí. </a:t>
            </a:r>
            <a:r>
              <a:rPr lang="cs-CZ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Je-li žádost úplná, krajský úřad zaznamená oprávněného investora do seznamu oprávněných investorů</a:t>
            </a:r>
            <a:r>
              <a:rPr lang="cs-C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cs-CZ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který zveřejní </a:t>
            </a:r>
            <a:r>
              <a:rPr lang="cs-C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způsobem umožňujícím dálkový přístup. </a:t>
            </a:r>
            <a:r>
              <a:rPr lang="cs-CZ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Oprávněný investor zaznamenaný v seznamu oprávněných investorů je o úkonech správního orgánu podle věty první informován tímto správním orgánem. 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AD602E4-08DC-4526-8619-10678A8D0397}" type="slidenum">
              <a:rPr lang="cs-CZ" smtClean="0"/>
              <a:pPr>
                <a:defRPr/>
              </a:pPr>
              <a:t>77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97375227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266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7267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sz="1200" b="1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AD602E4-08DC-4526-8619-10678A8D0397}" type="slidenum">
              <a:rPr lang="cs-CZ" smtClean="0"/>
              <a:pPr>
                <a:defRPr/>
              </a:pPr>
              <a:t>78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56867281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266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7267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sz="1200" b="1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AD602E4-08DC-4526-8619-10678A8D0397}" type="slidenum">
              <a:rPr lang="cs-CZ" smtClean="0"/>
              <a:pPr>
                <a:defRPr/>
              </a:pPr>
              <a:t>79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18406652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266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7267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AD602E4-08DC-4526-8619-10678A8D0397}" type="slidenum">
              <a:rPr lang="cs-CZ" smtClean="0"/>
              <a:pPr>
                <a:defRPr/>
              </a:pPr>
              <a:t>80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967449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2579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cs-CZ" dirty="0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DEA3600-D48D-4667-9DF2-BD5AADC9350D}" type="slidenum">
              <a:rPr lang="cs-CZ" smtClean="0"/>
              <a:pPr>
                <a:defRPr/>
              </a:pPr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03470017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36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136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cs-CZ" dirty="0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CACB3AC-A8F7-4487-A40F-EC41FCC320FF}" type="slidenum">
              <a:rPr lang="cs-CZ" smtClean="0"/>
              <a:pPr>
                <a:defRPr/>
              </a:pPr>
              <a:t>82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80200467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36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136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cs-CZ" dirty="0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CACB3AC-A8F7-4487-A40F-EC41FCC320FF}" type="slidenum">
              <a:rPr lang="cs-CZ" smtClean="0"/>
              <a:pPr>
                <a:defRPr/>
              </a:pPr>
              <a:t>83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35114570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36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136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cs-CZ" dirty="0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CACB3AC-A8F7-4487-A40F-EC41FCC320FF}" type="slidenum">
              <a:rPr lang="cs-CZ" smtClean="0"/>
              <a:pPr>
                <a:defRPr/>
              </a:pPr>
              <a:t>84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68547385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43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4435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cs-CZ" sz="2000" dirty="0" smtClean="0"/>
              <a:t>Kromě důvodů věcných (rozvoj, koncepce,….) praktické důvody proč</a:t>
            </a:r>
            <a:r>
              <a:rPr lang="cs-CZ" sz="2000" baseline="0" dirty="0" smtClean="0"/>
              <a:t> mít územní plán</a:t>
            </a:r>
            <a:endParaRPr lang="cs-CZ" sz="2000" dirty="0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BAFA491-BE35-4248-AB25-901995D3DD40}" type="slidenum">
              <a:rPr lang="cs-CZ" smtClean="0"/>
              <a:pPr>
                <a:defRPr/>
              </a:pPr>
              <a:t>85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53752653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43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4435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cs-CZ" sz="2000" dirty="0" smtClean="0"/>
              <a:t>Kromě důvodů věcných (rozvoj, koncepce,….) praktické důvody proč</a:t>
            </a:r>
            <a:r>
              <a:rPr lang="cs-CZ" sz="2000" baseline="0" dirty="0" smtClean="0"/>
              <a:t> mít územní plán</a:t>
            </a:r>
            <a:endParaRPr lang="cs-CZ" sz="2000" dirty="0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BAFA491-BE35-4248-AB25-901995D3DD40}" type="slidenum">
              <a:rPr lang="cs-CZ" smtClean="0"/>
              <a:pPr>
                <a:defRPr/>
              </a:pPr>
              <a:t>86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80926693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43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4435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cs-CZ" sz="2000" dirty="0" smtClean="0"/>
              <a:t>Analýza</a:t>
            </a:r>
            <a:r>
              <a:rPr lang="cs-CZ" sz="2000" baseline="0" dirty="0" smtClean="0"/>
              <a:t>  - test snímkováním na mapy.cz – mapa 19. století, letecké snímky z 2003, 2006, 2012, 2015, v časových obdobích. </a:t>
            </a:r>
          </a:p>
          <a:p>
            <a:pPr eaLnBrk="1" hangingPunct="1"/>
            <a:r>
              <a:rPr lang="cs-CZ" sz="2000" baseline="0" dirty="0" smtClean="0"/>
              <a:t>A co Vaše závěry ??? </a:t>
            </a:r>
            <a:endParaRPr lang="cs-CZ" sz="2000" dirty="0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BAFA491-BE35-4248-AB25-901995D3DD40}" type="slidenum">
              <a:rPr lang="cs-CZ" smtClean="0"/>
              <a:pPr>
                <a:defRPr/>
              </a:pPr>
              <a:t>87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73132905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43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4435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cs-CZ" sz="2000" dirty="0" smtClean="0"/>
              <a:t>Analýza</a:t>
            </a:r>
            <a:r>
              <a:rPr lang="cs-CZ" sz="2000" baseline="0" dirty="0" smtClean="0"/>
              <a:t>  - test snímkováním na mapy.cz – mapa 19. století, letecké snímky z 2003, 2006, 2012, 2015, v časových obdobích. </a:t>
            </a:r>
          </a:p>
          <a:p>
            <a:pPr eaLnBrk="1" hangingPunct="1"/>
            <a:r>
              <a:rPr lang="cs-CZ" sz="2000" baseline="0" dirty="0" smtClean="0"/>
              <a:t>A co Vaše závěry ??? </a:t>
            </a:r>
            <a:endParaRPr lang="cs-CZ" sz="2000" dirty="0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BAFA491-BE35-4248-AB25-901995D3DD40}" type="slidenum">
              <a:rPr lang="cs-CZ" smtClean="0"/>
              <a:pPr>
                <a:defRPr/>
              </a:pPr>
              <a:t>88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30157758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43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4435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cs-CZ" sz="2000" dirty="0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BAFA491-BE35-4248-AB25-901995D3DD40}" type="slidenum">
              <a:rPr lang="cs-CZ" smtClean="0"/>
              <a:pPr>
                <a:defRPr/>
              </a:pPr>
              <a:t>89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09750210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506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7507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cs-CZ" sz="2000" dirty="0" smtClean="0"/>
              <a:t>Důležitým partnerem pro Vás jsou úřady územního plánování- ORP 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D31E9E5-5C51-418C-8810-F30AECD97BA5}" type="slidenum">
              <a:rPr lang="cs-CZ" smtClean="0"/>
              <a:pPr>
                <a:defRPr/>
              </a:pPr>
              <a:t>90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88130521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ADA3BD5-BFEA-447B-A4A2-DB9972724689}" type="slidenum">
              <a:rPr lang="cs-CZ" smtClean="0"/>
              <a:pPr>
                <a:defRPr/>
              </a:pPr>
              <a:t>91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438326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0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cs-CZ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050448E-F395-45C6-B17E-4C2793180964}" type="slidenum">
              <a:rPr lang="cs-CZ" smtClean="0"/>
              <a:pPr>
                <a:defRPr/>
              </a:pPr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53390153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ADA3BD5-BFEA-447B-A4A2-DB9972724689}" type="slidenum">
              <a:rPr lang="cs-CZ" smtClean="0"/>
              <a:pPr>
                <a:defRPr/>
              </a:pPr>
              <a:t>92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61718652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ADA3BD5-BFEA-447B-A4A2-DB9972724689}" type="slidenum">
              <a:rPr lang="cs-CZ" smtClean="0"/>
              <a:pPr>
                <a:defRPr/>
              </a:pPr>
              <a:t>93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68383833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530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8531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cs-CZ" dirty="0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24C8F55-63B2-4321-96B1-36E663049CDA}" type="slidenum">
              <a:rPr lang="cs-CZ" smtClean="0"/>
              <a:pPr>
                <a:defRPr/>
              </a:pPr>
              <a:t>94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066977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714348" y="2130425"/>
            <a:ext cx="8001056" cy="1470025"/>
          </a:xfrm>
        </p:spPr>
        <p:txBody>
          <a:bodyPr/>
          <a:lstStyle>
            <a:lvl1pPr algn="l">
              <a:defRPr/>
            </a:lvl1pPr>
          </a:lstStyle>
          <a:p>
            <a:r>
              <a:rPr lang="cs-CZ" dirty="0" smtClean="0"/>
              <a:t>Klepnutím lze upravit styl předlohy nadpisů.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714348" y="3886200"/>
            <a:ext cx="8001056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dirty="0" smtClean="0"/>
              <a:t>Klepnutím lze upravit styl předlohy podnadpisů.</a:t>
            </a:r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84E7487-8C93-47C0-8FB2-0EBAC7913AFC}" type="datetime1">
              <a:rPr lang="cs-CZ"/>
              <a:pPr>
                <a:defRPr/>
              </a:pPr>
              <a:t>12.4.2019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t>Zápatí</a:t>
            </a:r>
            <a:endParaRPr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D99DB3-E453-41F8-94C7-649478B5DA2F}" type="slidenum">
              <a:rPr lang="cs-CZ"/>
              <a:pPr>
                <a:defRPr/>
              </a:pPr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346B6C0-B9FD-41D3-81DF-E79B0DDBA178}" type="datetime1">
              <a:rPr lang="cs-CZ"/>
              <a:pPr>
                <a:defRPr/>
              </a:pPr>
              <a:t>12.4.2019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t>Zápatí</a:t>
            </a:r>
            <a:endParaRPr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B3A698-2AA2-403B-9537-ED4B3EC45D56}" type="slidenum">
              <a:rPr lang="cs-CZ"/>
              <a:pPr>
                <a:defRPr/>
              </a:pPr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1785926"/>
            <a:ext cx="2057400" cy="4340237"/>
          </a:xfrm>
        </p:spPr>
        <p:txBody>
          <a:bodyPr vert="eaVert"/>
          <a:lstStyle/>
          <a:p>
            <a:r>
              <a:rPr lang="cs-CZ" dirty="0" smtClean="0"/>
              <a:t>Klepnutím lze upravit styl předlohy nadpisů.</a:t>
            </a:r>
            <a:endParaRPr lang="cs-CZ" dirty="0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714348" y="1785926"/>
            <a:ext cx="5762652" cy="4340237"/>
          </a:xfrm>
        </p:spPr>
        <p:txBody>
          <a:bodyPr vert="eaVert"/>
          <a:lstStyle/>
          <a:p>
            <a:pPr lvl="0"/>
            <a:r>
              <a:rPr lang="cs-CZ" dirty="0" smtClean="0"/>
              <a:t>Klepnutím lze upravit styly předlohy textu.</a:t>
            </a:r>
          </a:p>
          <a:p>
            <a:pPr lvl="1"/>
            <a:r>
              <a:rPr lang="cs-CZ" dirty="0" smtClean="0"/>
              <a:t>Druhá úroveň</a:t>
            </a:r>
          </a:p>
          <a:p>
            <a:pPr lvl="2"/>
            <a:r>
              <a:rPr lang="cs-CZ" dirty="0" smtClean="0"/>
              <a:t>Třetí úroveň</a:t>
            </a:r>
          </a:p>
          <a:p>
            <a:pPr lvl="3"/>
            <a:r>
              <a:rPr lang="cs-CZ" dirty="0" smtClean="0"/>
              <a:t>Čtvrtá úroveň</a:t>
            </a:r>
          </a:p>
          <a:p>
            <a:pPr lvl="4"/>
            <a:r>
              <a:rPr lang="cs-CZ" dirty="0" smtClean="0"/>
              <a:t>Pátá úroveň</a:t>
            </a:r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D06A506-F281-4716-BAC9-BF55B5CFE0FB}" type="datetime1">
              <a:rPr lang="cs-CZ"/>
              <a:pPr>
                <a:defRPr/>
              </a:pPr>
              <a:t>12.4.2019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t>Zápatí</a:t>
            </a:r>
            <a:endParaRPr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FE71FC-F69D-42AD-B7AD-30410E09C412}" type="slidenum">
              <a:rPr lang="cs-CZ"/>
              <a:pPr>
                <a:defRPr/>
              </a:pPr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Klepnutím lze upravit styl předlohy nadpisů.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dirty="0" smtClean="0"/>
              <a:t>Klepnutím lze upravit styly předlohy textu.</a:t>
            </a:r>
          </a:p>
          <a:p>
            <a:pPr lvl="1"/>
            <a:r>
              <a:rPr lang="cs-CZ" dirty="0" smtClean="0"/>
              <a:t>Druhá úroveň</a:t>
            </a:r>
          </a:p>
          <a:p>
            <a:pPr lvl="2"/>
            <a:r>
              <a:rPr lang="cs-CZ" dirty="0" smtClean="0"/>
              <a:t>Třetí úroveň</a:t>
            </a:r>
          </a:p>
          <a:p>
            <a:pPr lvl="3"/>
            <a:r>
              <a:rPr lang="cs-CZ" dirty="0" smtClean="0"/>
              <a:t>Čtvrtá úroveň</a:t>
            </a:r>
          </a:p>
          <a:p>
            <a:pPr lvl="4"/>
            <a:r>
              <a:rPr lang="cs-CZ" dirty="0" smtClean="0"/>
              <a:t>Pátá úroveň</a:t>
            </a:r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EA70CDD-FBEA-4DC2-ACC3-3B4CF693C8F1}" type="datetime1">
              <a:rPr lang="cs-CZ"/>
              <a:pPr>
                <a:defRPr/>
              </a:pPr>
              <a:t>12.4.2019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t>Zápatí</a:t>
            </a:r>
            <a:endParaRPr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5501D7-ED80-4C04-BCD8-8C26D6432C9D}" type="slidenum">
              <a:rPr lang="cs-CZ"/>
              <a:pPr>
                <a:defRPr/>
              </a:pPr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14349" y="4406900"/>
            <a:ext cx="8001056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dirty="0" smtClean="0"/>
              <a:t>Klepnutím lze upravit styl předlohy nadpisů.</a:t>
            </a: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14349" y="2906713"/>
            <a:ext cx="8001056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50EB020F-B9DB-43B7-AECF-A7E690AF4616}" type="datetime1">
              <a:rPr lang="cs-CZ"/>
              <a:pPr>
                <a:defRPr/>
              </a:pPr>
              <a:t>12.4.2019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t>Zápatí</a:t>
            </a:r>
            <a:endParaRPr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7E1708-31F1-45C7-853A-692A4FB83D89}" type="slidenum">
              <a:rPr lang="cs-CZ"/>
              <a:pPr>
                <a:defRPr/>
              </a:pPr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714348" y="3071810"/>
            <a:ext cx="3929090" cy="305435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dirty="0" smtClean="0"/>
              <a:t>Klepnutím lze upravit styly předlohy textu.</a:t>
            </a:r>
          </a:p>
          <a:p>
            <a:pPr lvl="1"/>
            <a:r>
              <a:rPr lang="cs-CZ" dirty="0" smtClean="0"/>
              <a:t>Druhá úroveň</a:t>
            </a:r>
          </a:p>
          <a:p>
            <a:pPr lvl="2"/>
            <a:r>
              <a:rPr lang="cs-CZ" dirty="0" smtClean="0"/>
              <a:t>Třetí úroveň</a:t>
            </a:r>
          </a:p>
          <a:p>
            <a:pPr lvl="3"/>
            <a:r>
              <a:rPr lang="cs-CZ" dirty="0" smtClean="0"/>
              <a:t>Čtvrtá úroveň</a:t>
            </a:r>
          </a:p>
          <a:p>
            <a:pPr lvl="4"/>
            <a:r>
              <a:rPr lang="cs-CZ" dirty="0" smtClean="0"/>
              <a:t>Pátá úroveň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786314" y="3071810"/>
            <a:ext cx="3900486" cy="305435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dirty="0" smtClean="0"/>
              <a:t>Klepnutím lze upravit styly předlohy textu.</a:t>
            </a:r>
          </a:p>
          <a:p>
            <a:pPr lvl="1"/>
            <a:r>
              <a:rPr lang="cs-CZ" dirty="0" smtClean="0"/>
              <a:t>Druhá úroveň</a:t>
            </a:r>
          </a:p>
          <a:p>
            <a:pPr lvl="2"/>
            <a:r>
              <a:rPr lang="cs-CZ" dirty="0" smtClean="0"/>
              <a:t>Třetí úroveň</a:t>
            </a:r>
          </a:p>
          <a:p>
            <a:pPr lvl="3"/>
            <a:r>
              <a:rPr lang="cs-CZ" dirty="0" smtClean="0"/>
              <a:t>Čtvrtá úroveň</a:t>
            </a:r>
          </a:p>
          <a:p>
            <a:pPr lvl="4"/>
            <a:r>
              <a:rPr lang="cs-CZ" dirty="0" smtClean="0"/>
              <a:t>Pátá úroveň</a:t>
            </a:r>
            <a:endParaRPr lang="cs-CZ" dirty="0"/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1CC5D6E-8846-427E-BA6A-BFBACEF173E6}" type="datetime1">
              <a:rPr lang="cs-CZ"/>
              <a:pPr>
                <a:defRPr/>
              </a:pPr>
              <a:t>12.4.2019</a:t>
            </a:fld>
            <a:endParaRPr lang="cs-CZ" dirty="0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t>Zápatí</a:t>
            </a:r>
            <a:endParaRPr dirty="0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15EEE6-D252-4174-9FC1-22ECB144F167}" type="slidenum">
              <a:rPr lang="cs-CZ"/>
              <a:pPr>
                <a:defRPr/>
              </a:pPr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14348" y="3071810"/>
            <a:ext cx="3929090" cy="639762"/>
          </a:xfrm>
        </p:spPr>
        <p:txBody>
          <a:bodyPr anchor="b">
            <a:no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dirty="0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714348" y="3857629"/>
            <a:ext cx="3929090" cy="2268534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dirty="0" smtClean="0"/>
              <a:t>Klepnutím lze upravit styly předlohy textu.</a:t>
            </a:r>
          </a:p>
          <a:p>
            <a:pPr lvl="1"/>
            <a:r>
              <a:rPr lang="cs-CZ" dirty="0" smtClean="0"/>
              <a:t>Druhá úroveň</a:t>
            </a:r>
          </a:p>
          <a:p>
            <a:pPr lvl="2"/>
            <a:r>
              <a:rPr lang="cs-CZ" dirty="0" smtClean="0"/>
              <a:t>Třetí úroveň</a:t>
            </a:r>
          </a:p>
          <a:p>
            <a:pPr lvl="3"/>
            <a:r>
              <a:rPr lang="cs-CZ" dirty="0" smtClean="0"/>
              <a:t>Čtvrtá úroveň</a:t>
            </a:r>
          </a:p>
          <a:p>
            <a:pPr lvl="4"/>
            <a:r>
              <a:rPr lang="cs-CZ" dirty="0" smtClean="0"/>
              <a:t>Pátá úroveň</a:t>
            </a:r>
            <a:endParaRPr lang="cs-CZ" dirty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786314" y="3071810"/>
            <a:ext cx="3900486" cy="639762"/>
          </a:xfrm>
        </p:spPr>
        <p:txBody>
          <a:bodyPr anchor="b">
            <a:no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dirty="0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786314" y="3857629"/>
            <a:ext cx="3900486" cy="2268534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dirty="0" smtClean="0"/>
              <a:t>Klepnutím lze upravit styly předlohy textu.</a:t>
            </a:r>
          </a:p>
          <a:p>
            <a:pPr lvl="1"/>
            <a:r>
              <a:rPr lang="cs-CZ" dirty="0" smtClean="0"/>
              <a:t>Druhá úroveň</a:t>
            </a:r>
          </a:p>
          <a:p>
            <a:pPr lvl="2"/>
            <a:r>
              <a:rPr lang="cs-CZ" dirty="0" smtClean="0"/>
              <a:t>Třetí úroveň</a:t>
            </a:r>
          </a:p>
          <a:p>
            <a:pPr lvl="3"/>
            <a:r>
              <a:rPr lang="cs-CZ" dirty="0" smtClean="0"/>
              <a:t>Čtvrtá úroveň</a:t>
            </a:r>
          </a:p>
          <a:p>
            <a:pPr lvl="4"/>
            <a:r>
              <a:rPr lang="cs-CZ" dirty="0" smtClean="0"/>
              <a:t>Pátá úroveň</a:t>
            </a:r>
            <a:endParaRPr lang="cs-CZ" dirty="0"/>
          </a:p>
        </p:txBody>
      </p:sp>
      <p:sp>
        <p:nvSpPr>
          <p:cNvPr id="7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53C8CA9-6844-40E9-956E-1A05EAA3FEC3}" type="datetime1">
              <a:rPr lang="cs-CZ"/>
              <a:pPr>
                <a:defRPr/>
              </a:pPr>
              <a:t>12.4.2019</a:t>
            </a:fld>
            <a:endParaRPr lang="cs-CZ" dirty="0"/>
          </a:p>
        </p:txBody>
      </p:sp>
      <p:sp>
        <p:nvSpPr>
          <p:cNvPr id="8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t>Zápatí</a:t>
            </a:r>
            <a:endParaRPr dirty="0"/>
          </a:p>
        </p:txBody>
      </p:sp>
      <p:sp>
        <p:nvSpPr>
          <p:cNvPr id="9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18E099-1C16-4D41-83AE-46D6E4388F40}" type="slidenum">
              <a:rPr lang="cs-CZ"/>
              <a:pPr>
                <a:defRPr/>
              </a:pPr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573053A-A295-4C3B-B899-40600730B878}" type="datetime1">
              <a:rPr lang="cs-CZ"/>
              <a:pPr>
                <a:defRPr/>
              </a:pPr>
              <a:t>12.4.2019</a:t>
            </a:fld>
            <a:endParaRPr lang="cs-CZ" dirty="0"/>
          </a:p>
        </p:txBody>
      </p:sp>
      <p:sp>
        <p:nvSpPr>
          <p:cNvPr id="4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t>Zápatí</a:t>
            </a:r>
            <a:endParaRPr dirty="0"/>
          </a:p>
        </p:txBody>
      </p:sp>
      <p:sp>
        <p:nvSpPr>
          <p:cNvPr id="5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61EC60-FB84-4A61-950B-3E9ED3F2412C}" type="slidenum">
              <a:rPr lang="cs-CZ"/>
              <a:pPr>
                <a:defRPr/>
              </a:pPr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E95FDAE-767E-427B-B76C-DD34EB1F8DEE}" type="datetime1">
              <a:rPr lang="cs-CZ"/>
              <a:pPr>
                <a:defRPr/>
              </a:pPr>
              <a:t>12.4.2019</a:t>
            </a:fld>
            <a:endParaRPr lang="cs-CZ" dirty="0"/>
          </a:p>
        </p:txBody>
      </p:sp>
      <p:sp>
        <p:nvSpPr>
          <p:cNvPr id="3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t>Zápatí</a:t>
            </a:r>
            <a:endParaRPr dirty="0"/>
          </a:p>
        </p:txBody>
      </p:sp>
      <p:sp>
        <p:nvSpPr>
          <p:cNvPr id="4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57B1BC-0E22-4632-9504-FB6582CA5905}" type="slidenum">
              <a:rPr lang="cs-CZ"/>
              <a:pPr>
                <a:defRPr/>
              </a:pPr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1382" y="1785926"/>
            <a:ext cx="285048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dirty="0" smtClean="0"/>
              <a:t>Klepnutím lze upravit styl předlohy nadpisů.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714744" y="1785926"/>
            <a:ext cx="4972056" cy="43402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dirty="0" smtClean="0"/>
              <a:t>Klepnutím lze upravit styly předlohy textu.</a:t>
            </a:r>
          </a:p>
          <a:p>
            <a:pPr lvl="1"/>
            <a:r>
              <a:rPr lang="cs-CZ" dirty="0" smtClean="0"/>
              <a:t>Druhá úroveň</a:t>
            </a:r>
          </a:p>
          <a:p>
            <a:pPr lvl="2"/>
            <a:r>
              <a:rPr lang="cs-CZ" dirty="0" smtClean="0"/>
              <a:t>Třetí úroveň</a:t>
            </a:r>
          </a:p>
          <a:p>
            <a:pPr lvl="3"/>
            <a:r>
              <a:rPr lang="cs-CZ" dirty="0" smtClean="0"/>
              <a:t>Čtvrtá úroveň</a:t>
            </a:r>
          </a:p>
          <a:p>
            <a:pPr lvl="4"/>
            <a:r>
              <a:rPr lang="cs-CZ" dirty="0" smtClean="0"/>
              <a:t>Pátá úroveň</a:t>
            </a:r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721382" y="3143248"/>
            <a:ext cx="2850486" cy="298291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dirty="0" smtClean="0"/>
              <a:t>Klepnutím lze upravit styly předlohy textu.</a:t>
            </a:r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D75A6DB6-A714-4593-A744-BCC519E13462}" type="datetime1">
              <a:rPr lang="cs-CZ"/>
              <a:pPr>
                <a:defRPr/>
              </a:pPr>
              <a:t>12.4.2019</a:t>
            </a:fld>
            <a:endParaRPr lang="cs-CZ" dirty="0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t>Zápatí</a:t>
            </a:r>
            <a:endParaRPr dirty="0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9C96BA-4F3C-401B-91C7-0D6705D7533A}" type="slidenum">
              <a:rPr lang="cs-CZ"/>
              <a:pPr>
                <a:defRPr/>
              </a:pPr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14348" y="4800600"/>
            <a:ext cx="8001056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dirty="0" smtClean="0"/>
              <a:t>Klepnutím lze upravit styl předlohy nadpisů.</a:t>
            </a:r>
            <a:endParaRPr lang="cs-CZ" dirty="0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714348" y="1785927"/>
            <a:ext cx="8001056" cy="2941648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714348" y="5367338"/>
            <a:ext cx="8001056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36F0BE9-3216-49FE-A03E-2A9689E0AAB5}" type="datetime1">
              <a:rPr lang="cs-CZ"/>
              <a:pPr>
                <a:defRPr/>
              </a:pPr>
              <a:t>12.4.2019</a:t>
            </a:fld>
            <a:endParaRPr lang="cs-CZ" dirty="0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t>Zápatí</a:t>
            </a:r>
            <a:endParaRPr dirty="0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5A2D40-8849-445C-8D65-1F83977FF971}" type="slidenum">
              <a:rPr lang="cs-CZ"/>
              <a:pPr>
                <a:defRPr/>
              </a:pPr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w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Zástupný symbol pro nadpis 1"/>
          <p:cNvSpPr>
            <a:spLocks noGrp="1"/>
          </p:cNvSpPr>
          <p:nvPr>
            <p:ph type="title"/>
          </p:nvPr>
        </p:nvSpPr>
        <p:spPr bwMode="auto">
          <a:xfrm>
            <a:off x="714375" y="1785938"/>
            <a:ext cx="797242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 předlohy nadpisů.</a:t>
            </a:r>
          </a:p>
        </p:txBody>
      </p:sp>
      <p:sp>
        <p:nvSpPr>
          <p:cNvPr id="3075" name="Zástupný symbol pro text 2"/>
          <p:cNvSpPr>
            <a:spLocks noGrp="1"/>
          </p:cNvSpPr>
          <p:nvPr>
            <p:ph type="body" idx="1"/>
          </p:nvPr>
        </p:nvSpPr>
        <p:spPr bwMode="auto">
          <a:xfrm>
            <a:off x="714375" y="3071813"/>
            <a:ext cx="7972425" cy="305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714375" y="6356350"/>
            <a:ext cx="1214438" cy="3587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rgbClr val="89A1A7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F3BFB937-B5A4-4A76-A25A-757D81FBCF28}" type="datetime1">
              <a:rPr lang="cs-CZ"/>
              <a:pPr>
                <a:defRPr/>
              </a:pPr>
              <a:t>12.4.2019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2071688" y="6357938"/>
            <a:ext cx="5286375" cy="3571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lang="cs-CZ" sz="1200" kern="1200">
                <a:solidFill>
                  <a:srgbClr val="89A1A7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>
              <a:defRPr/>
            </a:pPr>
            <a:r>
              <a:t>Zápatí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7500938" y="6356350"/>
            <a:ext cx="1185862" cy="3587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89A1A7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DF50E39B-CD8D-4805-8E09-79C8979CFED4}" type="slidenum">
              <a:rPr lang="cs-CZ"/>
              <a:pPr>
                <a:defRPr/>
              </a:pPr>
              <a:t>‹#›</a:t>
            </a:fld>
            <a:endParaRPr lang="cs-CZ" dirty="0"/>
          </a:p>
        </p:txBody>
      </p:sp>
      <p:pic>
        <p:nvPicPr>
          <p:cNvPr id="3079" name="Obrázek 12" descr="kru.wmf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801688" y="484188"/>
            <a:ext cx="3803650" cy="55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b="1" kern="1200">
          <a:solidFill>
            <a:srgbClr val="375D67"/>
          </a:solidFill>
          <a:latin typeface="Arial" pitchFamily="34" charset="0"/>
          <a:ea typeface="+mj-ea"/>
          <a:cs typeface="Arial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375D67"/>
          </a:solidFill>
          <a:latin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375D67"/>
          </a:solidFill>
          <a:latin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375D67"/>
          </a:solidFill>
          <a:latin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375D67"/>
          </a:solidFill>
          <a:latin typeface="Arial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 b="1">
          <a:solidFill>
            <a:srgbClr val="375D67"/>
          </a:solidFill>
          <a:latin typeface="Arial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 b="1">
          <a:solidFill>
            <a:srgbClr val="375D67"/>
          </a:solidFill>
          <a:latin typeface="Arial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 b="1">
          <a:solidFill>
            <a:srgbClr val="375D67"/>
          </a:solidFill>
          <a:latin typeface="Arial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 b="1">
          <a:solidFill>
            <a:srgbClr val="375D67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4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mailto:stovicek.p@kr-ustecky.cz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8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9.emf"/><Relationship Id="rId4" Type="http://schemas.openxmlformats.org/officeDocument/2006/relationships/oleObject" Target="../embeddings/oleObject1.bin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12.png"/><Relationship Id="rId4" Type="http://schemas.openxmlformats.org/officeDocument/2006/relationships/diagramLayout" Target="../diagrams/layout1.xml"/><Relationship Id="rId9" Type="http://schemas.openxmlformats.org/officeDocument/2006/relationships/image" Target="../media/image11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uur.cz/iLAS/iLAS.asp" TargetMode="External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uur.cz/iLAS/ikas/ikas.asp" TargetMode="Externa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8" Type="http://schemas.openxmlformats.org/officeDocument/2006/relationships/hyperlink" Target="http://www.kr-ustecky.cz/uzemni-planovani/ms-204646/p1=204646" TargetMode="External"/><Relationship Id="rId3" Type="http://schemas.openxmlformats.org/officeDocument/2006/relationships/hyperlink" Target="http://www.mmr.cz/" TargetMode="External"/><Relationship Id="rId7" Type="http://schemas.openxmlformats.org/officeDocument/2006/relationships/hyperlink" Target="http://geoportal.kr-ustecky.cz/gs/" TargetMode="External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kr-ustecky.cz/" TargetMode="External"/><Relationship Id="rId5" Type="http://schemas.openxmlformats.org/officeDocument/2006/relationships/hyperlink" Target="http://portal.uur.cz/" TargetMode="External"/><Relationship Id="rId10" Type="http://schemas.openxmlformats.org/officeDocument/2006/relationships/hyperlink" Target="http://www.cka.cz/" TargetMode="External"/><Relationship Id="rId4" Type="http://schemas.openxmlformats.org/officeDocument/2006/relationships/hyperlink" Target="http://www.uur.cz/" TargetMode="External"/><Relationship Id="rId9" Type="http://schemas.openxmlformats.org/officeDocument/2006/relationships/hyperlink" Target="http://www.urbanismus.cz/" TargetMode="Externa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uur.cz/" TargetMode="External"/><Relationship Id="rId5" Type="http://schemas.openxmlformats.org/officeDocument/2006/relationships/hyperlink" Target="http://www.mmr.cz/" TargetMode="External"/><Relationship Id="rId4" Type="http://schemas.openxmlformats.org/officeDocument/2006/relationships/image" Target="../media/image29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hyperlink" Target="mailto:stovicek.p@kr-ustecky.cz" TargetMode="External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D99DB3-E453-41F8-94C7-649478B5DA2F}" type="slidenum">
              <a:rPr lang="cs-CZ" smtClean="0"/>
              <a:pPr>
                <a:defRPr/>
              </a:pPr>
              <a:t>1</a:t>
            </a:fld>
            <a:endParaRPr lang="cs-CZ" dirty="0"/>
          </a:p>
        </p:txBody>
      </p:sp>
      <p:sp>
        <p:nvSpPr>
          <p:cNvPr id="5" name="Obdélník 4"/>
          <p:cNvSpPr/>
          <p:nvPr/>
        </p:nvSpPr>
        <p:spPr>
          <a:xfrm>
            <a:off x="323528" y="188640"/>
            <a:ext cx="836327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  <a:tabLst>
                <a:tab pos="449580" algn="l"/>
              </a:tabLst>
            </a:pPr>
            <a:r>
              <a:rPr lang="cs-CZ" sz="3600" b="1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Územní </a:t>
            </a:r>
            <a:r>
              <a:rPr lang="cs-CZ" sz="3600" b="1" dirty="0">
                <a:latin typeface="Arial" panose="020B0604020202020204" pitchFamily="34" charset="0"/>
                <a:ea typeface="Times New Roman" panose="02020603050405020304" pitchFamily="18" charset="0"/>
              </a:rPr>
              <a:t>plánování </a:t>
            </a:r>
            <a:endParaRPr lang="cs-CZ" sz="3600" b="1" dirty="0" smtClean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  <a:tabLst>
                <a:tab pos="449580" algn="l"/>
              </a:tabLst>
            </a:pPr>
            <a:r>
              <a:rPr lang="cs-CZ" sz="3600" b="1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– </a:t>
            </a:r>
            <a:r>
              <a:rPr lang="cs-CZ" sz="3600" b="1" dirty="0">
                <a:latin typeface="Arial" panose="020B0604020202020204" pitchFamily="34" charset="0"/>
                <a:ea typeface="Times New Roman" panose="02020603050405020304" pitchFamily="18" charset="0"/>
              </a:rPr>
              <a:t>pracovní setkání se </a:t>
            </a:r>
            <a:r>
              <a:rPr lang="cs-CZ" sz="3600" b="1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starosty </a:t>
            </a:r>
          </a:p>
        </p:txBody>
      </p:sp>
      <p:sp>
        <p:nvSpPr>
          <p:cNvPr id="2" name="TextovéPole 1"/>
          <p:cNvSpPr txBox="1"/>
          <p:nvPr/>
        </p:nvSpPr>
        <p:spPr>
          <a:xfrm>
            <a:off x="323528" y="1772816"/>
            <a:ext cx="8363272" cy="54245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smtClean="0">
                <a:latin typeface="Arial Narrow" panose="020B0606020202030204" pitchFamily="34" charset="0"/>
              </a:rPr>
              <a:t>Krajský úřad Ústeckého kraje</a:t>
            </a:r>
            <a:r>
              <a:rPr lang="cs-CZ" sz="2000" b="1" dirty="0" smtClean="0">
                <a:latin typeface="Arial Narrow" panose="020B0606020202030204" pitchFamily="34" charset="0"/>
              </a:rPr>
              <a:t>, </a:t>
            </a:r>
            <a:r>
              <a:rPr lang="cs-CZ" sz="2000" dirty="0" smtClean="0">
                <a:latin typeface="Arial Narrow" panose="020B0606020202030204" pitchFamily="34" charset="0"/>
              </a:rPr>
              <a:t>odbor územního plánování a stavebního řádu, oddělení územního plánování </a:t>
            </a:r>
          </a:p>
          <a:p>
            <a:pPr>
              <a:spcBef>
                <a:spcPts val="900"/>
              </a:spcBef>
              <a:spcAft>
                <a:spcPts val="900"/>
              </a:spcAft>
            </a:pPr>
            <a:r>
              <a:rPr lang="cs-CZ" sz="2400" b="1" dirty="0" smtClean="0">
                <a:latin typeface="Arial Narrow" panose="020B0606020202030204" pitchFamily="34" charset="0"/>
              </a:rPr>
              <a:t>Úřady obcí s rozšířenou působností  - </a:t>
            </a:r>
            <a:r>
              <a:rPr lang="cs-CZ" sz="2400" dirty="0" smtClean="0">
                <a:latin typeface="Arial Narrow" panose="020B0606020202030204" pitchFamily="34" charset="0"/>
              </a:rPr>
              <a:t>úřady územního plánování</a:t>
            </a:r>
            <a:r>
              <a:rPr lang="cs-CZ" sz="2400" b="1" dirty="0" smtClean="0">
                <a:latin typeface="Arial Narrow" panose="020B0606020202030204" pitchFamily="34" charset="0"/>
              </a:rPr>
              <a:t> </a:t>
            </a:r>
            <a:r>
              <a:rPr lang="cs-CZ" sz="2000" dirty="0" smtClean="0">
                <a:latin typeface="Arial Narrow" panose="020B0606020202030204" pitchFamily="34" charset="0"/>
              </a:rPr>
              <a:t>                           </a:t>
            </a:r>
            <a:r>
              <a:rPr lang="cs-CZ" sz="2400" b="1" dirty="0" smtClean="0">
                <a:latin typeface="Arial Narrow" panose="020B0606020202030204" pitchFamily="34" charset="0"/>
              </a:rPr>
              <a:t>Bílina, Litvínov, Lovosice, Teplice</a:t>
            </a:r>
          </a:p>
          <a:p>
            <a:pPr marL="285750" indent="-285750" algn="just">
              <a:spcBef>
                <a:spcPts val="900"/>
              </a:spcBef>
              <a:spcAft>
                <a:spcPts val="900"/>
              </a:spcAft>
              <a:buFont typeface="Arial" panose="020B0604020202020204" pitchFamily="34" charset="0"/>
              <a:buChar char="•"/>
              <a:tabLst>
                <a:tab pos="449580" algn="l"/>
              </a:tabLst>
            </a:pPr>
            <a:r>
              <a:rPr lang="cs-CZ" sz="2400" dirty="0">
                <a:latin typeface="Arial" panose="020B0604020202020204" pitchFamily="34" charset="0"/>
                <a:ea typeface="Times New Roman" panose="02020603050405020304" pitchFamily="18" charset="0"/>
              </a:rPr>
              <a:t>v rámci odborné a metodické pomoci obcím podle </a:t>
            </a:r>
            <a:r>
              <a:rPr lang="cs-CZ" sz="2400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§ </a:t>
            </a:r>
            <a:r>
              <a:rPr lang="cs-CZ" sz="2400" dirty="0">
                <a:latin typeface="Arial" panose="020B0604020202020204" pitchFamily="34" charset="0"/>
                <a:ea typeface="Times New Roman" panose="02020603050405020304" pitchFamily="18" charset="0"/>
              </a:rPr>
              <a:t>67 odst. 1 písm. c) zákona č. 129/2000 Sb., </a:t>
            </a:r>
            <a:r>
              <a:rPr lang="cs-CZ" sz="2400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o krajích</a:t>
            </a:r>
          </a:p>
          <a:p>
            <a:pPr marL="285750" indent="-285750" algn="just">
              <a:spcBef>
                <a:spcPts val="900"/>
              </a:spcBef>
              <a:spcAft>
                <a:spcPts val="900"/>
              </a:spcAft>
              <a:buFont typeface="Arial" panose="020B0604020202020204" pitchFamily="34" charset="0"/>
              <a:buChar char="•"/>
              <a:tabLst>
                <a:tab pos="449580" algn="l"/>
              </a:tabLst>
            </a:pPr>
            <a:r>
              <a:rPr lang="cs-CZ" sz="2400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připraveno </a:t>
            </a:r>
            <a:r>
              <a:rPr lang="cs-CZ" sz="2400" dirty="0">
                <a:latin typeface="Arial" panose="020B0604020202020204" pitchFamily="34" charset="0"/>
                <a:ea typeface="Times New Roman" panose="02020603050405020304" pitchFamily="18" charset="0"/>
              </a:rPr>
              <a:t>ve spolupráci s úřady územního plánování (úřady ORP) </a:t>
            </a:r>
            <a:r>
              <a:rPr lang="cs-CZ" sz="2400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Bílina, Litvínov, Lovosice, Teplice</a:t>
            </a:r>
            <a:endParaRPr lang="cs-CZ" sz="2400" dirty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285750" indent="-285750" algn="just">
              <a:spcBef>
                <a:spcPts val="900"/>
              </a:spcBef>
              <a:spcAft>
                <a:spcPts val="900"/>
              </a:spcAft>
              <a:buFont typeface="Arial" panose="020B0604020202020204" pitchFamily="34" charset="0"/>
              <a:buChar char="•"/>
              <a:tabLst>
                <a:tab pos="449580" algn="l"/>
              </a:tabLst>
            </a:pPr>
            <a:r>
              <a:rPr lang="cs-CZ" sz="2400" dirty="0">
                <a:latin typeface="Arial" panose="020B0604020202020204" pitchFamily="34" charset="0"/>
                <a:ea typeface="Times New Roman" panose="02020603050405020304" pitchFamily="18" charset="0"/>
              </a:rPr>
              <a:t>agenda úseku územního plánování dle </a:t>
            </a:r>
            <a:r>
              <a:rPr lang="cs-CZ" sz="2400" dirty="0">
                <a:latin typeface="Arial" panose="020B06040202020202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zákona          </a:t>
            </a:r>
            <a:r>
              <a:rPr lang="cs-CZ" sz="2400" dirty="0" smtClean="0">
                <a:latin typeface="Arial" panose="020B06040202020202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      č</a:t>
            </a:r>
            <a:r>
              <a:rPr lang="cs-CZ" sz="2400" dirty="0">
                <a:latin typeface="Arial" panose="020B06040202020202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. 183/2006 Sb., o územním plánování a stavebním řádu (stavební zákon), v platném znění</a:t>
            </a:r>
            <a:r>
              <a:rPr lang="cs-CZ" sz="2400" dirty="0" smtClean="0">
                <a:latin typeface="Arial" panose="020B06040202020202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.</a:t>
            </a:r>
          </a:p>
          <a:p>
            <a:pPr algn="just">
              <a:spcBef>
                <a:spcPts val="300"/>
              </a:spcBef>
              <a:spcAft>
                <a:spcPts val="300"/>
              </a:spcAft>
              <a:tabLst>
                <a:tab pos="449580" algn="l"/>
              </a:tabLst>
            </a:pPr>
            <a:endParaRPr lang="cs-CZ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3206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z="2800" dirty="0" smtClean="0">
                <a:latin typeface="Arial" charset="0"/>
                <a:cs typeface="Arial" charset="0"/>
              </a:rPr>
              <a:t/>
            </a:r>
            <a:br>
              <a:rPr lang="cs-CZ" sz="2800" dirty="0" smtClean="0">
                <a:latin typeface="Arial" charset="0"/>
                <a:cs typeface="Arial" charset="0"/>
              </a:rPr>
            </a:br>
            <a:r>
              <a:rPr lang="cs-CZ" sz="2400" dirty="0" smtClean="0">
                <a:solidFill>
                  <a:schemeClr val="bg1">
                    <a:lumMod val="65000"/>
                  </a:schemeClr>
                </a:solidFill>
                <a:latin typeface="Arial" charset="0"/>
                <a:cs typeface="Arial" charset="0"/>
              </a:rPr>
              <a:t>Legislativní rámec ÚP</a:t>
            </a:r>
            <a:r>
              <a:rPr lang="cs-CZ" sz="2400" dirty="0" smtClean="0">
                <a:latin typeface="Arial" charset="0"/>
                <a:cs typeface="Arial" charset="0"/>
              </a:rPr>
              <a:t/>
            </a:r>
            <a:br>
              <a:rPr lang="cs-CZ" sz="2400" dirty="0" smtClean="0">
                <a:latin typeface="Arial" charset="0"/>
                <a:cs typeface="Arial" charset="0"/>
              </a:rPr>
            </a:br>
            <a:r>
              <a:rPr lang="cs-CZ" dirty="0" smtClean="0">
                <a:latin typeface="Arial" charset="0"/>
                <a:cs typeface="Arial" charset="0"/>
              </a:rPr>
              <a:t/>
            </a:r>
            <a:br>
              <a:rPr lang="cs-CZ" dirty="0" smtClean="0">
                <a:latin typeface="Arial" charset="0"/>
                <a:cs typeface="Arial" charset="0"/>
              </a:rPr>
            </a:br>
            <a:endParaRPr lang="cs-CZ" dirty="0" smtClean="0">
              <a:latin typeface="Arial" charset="0"/>
              <a:cs typeface="Arial" charset="0"/>
            </a:endParaRPr>
          </a:p>
        </p:txBody>
      </p:sp>
      <p:sp>
        <p:nvSpPr>
          <p:cNvPr id="21507" name="Zástupný symbol pro obsah 2"/>
          <p:cNvSpPr>
            <a:spLocks noGrp="1"/>
          </p:cNvSpPr>
          <p:nvPr>
            <p:ph idx="1"/>
          </p:nvPr>
        </p:nvSpPr>
        <p:spPr>
          <a:xfrm>
            <a:off x="714375" y="2276872"/>
            <a:ext cx="7972425" cy="4438253"/>
          </a:xfrm>
        </p:spPr>
        <p:txBody>
          <a:bodyPr/>
          <a:lstStyle/>
          <a:p>
            <a:pPr eaLnBrk="1" hangingPunct="1">
              <a:spcBef>
                <a:spcPts val="600"/>
              </a:spcBef>
              <a:spcAft>
                <a:spcPts val="600"/>
              </a:spcAft>
              <a:buFont typeface="Arial" charset="0"/>
              <a:buNone/>
            </a:pPr>
            <a:r>
              <a:rPr lang="cs-CZ" b="1" dirty="0" smtClean="0">
                <a:latin typeface="Arial" charset="0"/>
                <a:cs typeface="Arial" charset="0"/>
              </a:rPr>
              <a:t>Předpisy z různých oborů lidské činnosti</a:t>
            </a:r>
            <a:r>
              <a:rPr lang="cs-CZ" sz="2400" dirty="0" smtClean="0">
                <a:latin typeface="Arial" charset="0"/>
                <a:cs typeface="Arial" charset="0"/>
              </a:rPr>
              <a:t>, např.</a:t>
            </a:r>
            <a:r>
              <a:rPr lang="cs-CZ" sz="2400" b="1" dirty="0" smtClean="0">
                <a:latin typeface="Arial" charset="0"/>
                <a:cs typeface="Arial" charset="0"/>
              </a:rPr>
              <a:t> </a:t>
            </a:r>
            <a:endParaRPr lang="cs-CZ" sz="2400" dirty="0" smtClean="0">
              <a:latin typeface="Arial" charset="0"/>
              <a:cs typeface="Arial" charset="0"/>
            </a:endParaRPr>
          </a:p>
          <a:p>
            <a:pPr eaLnBrk="1" hangingPunct="1">
              <a:spcBef>
                <a:spcPts val="600"/>
              </a:spcBef>
              <a:spcAft>
                <a:spcPts val="600"/>
              </a:spcAft>
            </a:pPr>
            <a:r>
              <a:rPr lang="cs-CZ" sz="2400" dirty="0" smtClean="0">
                <a:latin typeface="Arial" charset="0"/>
                <a:cs typeface="Arial" charset="0"/>
              </a:rPr>
              <a:t>zákon o ochraně přírody a krajiny</a:t>
            </a:r>
          </a:p>
          <a:p>
            <a:pPr eaLnBrk="1" hangingPunct="1">
              <a:spcBef>
                <a:spcPts val="600"/>
              </a:spcBef>
              <a:spcAft>
                <a:spcPts val="600"/>
              </a:spcAft>
            </a:pPr>
            <a:r>
              <a:rPr lang="cs-CZ" sz="2400" dirty="0" smtClean="0">
                <a:latin typeface="Arial" charset="0"/>
                <a:cs typeface="Arial" charset="0"/>
              </a:rPr>
              <a:t>lesní zákon</a:t>
            </a:r>
          </a:p>
          <a:p>
            <a:pPr eaLnBrk="1" hangingPunct="1">
              <a:spcBef>
                <a:spcPts val="600"/>
              </a:spcBef>
              <a:spcAft>
                <a:spcPts val="600"/>
              </a:spcAft>
            </a:pPr>
            <a:r>
              <a:rPr lang="cs-CZ" sz="2400" dirty="0" smtClean="0">
                <a:latin typeface="Arial" charset="0"/>
                <a:cs typeface="Arial" charset="0"/>
              </a:rPr>
              <a:t>vodní zákon</a:t>
            </a:r>
          </a:p>
          <a:p>
            <a:pPr eaLnBrk="1" hangingPunct="1">
              <a:spcBef>
                <a:spcPts val="600"/>
              </a:spcBef>
              <a:spcAft>
                <a:spcPts val="600"/>
              </a:spcAft>
            </a:pPr>
            <a:r>
              <a:rPr lang="cs-CZ" sz="2400" dirty="0" smtClean="0">
                <a:latin typeface="Arial" charset="0"/>
                <a:cs typeface="Arial" charset="0"/>
              </a:rPr>
              <a:t>horní zákon</a:t>
            </a:r>
          </a:p>
          <a:p>
            <a:pPr eaLnBrk="1" hangingPunct="1">
              <a:spcBef>
                <a:spcPts val="600"/>
              </a:spcBef>
              <a:spcAft>
                <a:spcPts val="600"/>
              </a:spcAft>
            </a:pPr>
            <a:r>
              <a:rPr lang="cs-CZ" sz="2400" dirty="0" smtClean="0">
                <a:latin typeface="Arial" charset="0"/>
                <a:cs typeface="Arial" charset="0"/>
              </a:rPr>
              <a:t>zákon o ochraně zemědělského půdního fondu</a:t>
            </a:r>
          </a:p>
          <a:p>
            <a:pPr eaLnBrk="1" hangingPunct="1">
              <a:spcBef>
                <a:spcPts val="600"/>
              </a:spcBef>
              <a:spcAft>
                <a:spcPts val="600"/>
              </a:spcAft>
            </a:pPr>
            <a:r>
              <a:rPr lang="cs-CZ" sz="2400" dirty="0" smtClean="0">
                <a:latin typeface="Arial" charset="0"/>
                <a:cs typeface="Arial" charset="0"/>
              </a:rPr>
              <a:t>zákon o posuzování vlivů na životní prostředí</a:t>
            </a:r>
          </a:p>
          <a:p>
            <a:pPr eaLnBrk="1" hangingPunct="1"/>
            <a:r>
              <a:rPr lang="cs-CZ" sz="2400" dirty="0" smtClean="0">
                <a:latin typeface="Arial" charset="0"/>
                <a:cs typeface="Arial" charset="0"/>
              </a:rPr>
              <a:t>……..</a:t>
            </a:r>
          </a:p>
          <a:p>
            <a:pPr eaLnBrk="1" hangingPunct="1">
              <a:buFont typeface="Arial" charset="0"/>
              <a:buNone/>
            </a:pPr>
            <a:endParaRPr lang="cs-CZ" sz="2400" dirty="0" smtClean="0">
              <a:latin typeface="Arial" charset="0"/>
              <a:cs typeface="Arial" charset="0"/>
            </a:endParaRPr>
          </a:p>
        </p:txBody>
      </p:sp>
      <p:sp>
        <p:nvSpPr>
          <p:cNvPr id="21508" name="Zástupný symbol pro číslo snímku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E9EF0C41-A188-472E-A52E-AF59DC72BBA2}" type="slidenum">
              <a:rPr lang="cs-CZ" smtClean="0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10</a:t>
            </a:fld>
            <a:endParaRPr lang="cs-CZ" smtClean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4516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z="2800" dirty="0" smtClean="0">
                <a:latin typeface="Arial" charset="0"/>
                <a:cs typeface="Arial" charset="0"/>
              </a:rPr>
              <a:t/>
            </a:r>
            <a:br>
              <a:rPr lang="cs-CZ" sz="2800" dirty="0" smtClean="0">
                <a:latin typeface="Arial" charset="0"/>
                <a:cs typeface="Arial" charset="0"/>
              </a:rPr>
            </a:br>
            <a:r>
              <a:rPr lang="cs-CZ" sz="2400" dirty="0" smtClean="0">
                <a:solidFill>
                  <a:schemeClr val="bg1">
                    <a:lumMod val="65000"/>
                  </a:schemeClr>
                </a:solidFill>
                <a:latin typeface="Arial" charset="0"/>
                <a:cs typeface="Arial" charset="0"/>
              </a:rPr>
              <a:t>Legislativní rámec ÚP</a:t>
            </a:r>
            <a:r>
              <a:rPr lang="cs-CZ" sz="2400" dirty="0" smtClean="0">
                <a:latin typeface="Arial" charset="0"/>
                <a:cs typeface="Arial" charset="0"/>
              </a:rPr>
              <a:t/>
            </a:r>
            <a:br>
              <a:rPr lang="cs-CZ" sz="2400" dirty="0" smtClean="0">
                <a:latin typeface="Arial" charset="0"/>
                <a:cs typeface="Arial" charset="0"/>
              </a:rPr>
            </a:br>
            <a:r>
              <a:rPr lang="cs-CZ" dirty="0" smtClean="0">
                <a:latin typeface="Arial" charset="0"/>
                <a:cs typeface="Arial" charset="0"/>
              </a:rPr>
              <a:t/>
            </a:r>
            <a:br>
              <a:rPr lang="cs-CZ" dirty="0" smtClean="0">
                <a:latin typeface="Arial" charset="0"/>
                <a:cs typeface="Arial" charset="0"/>
              </a:rPr>
            </a:br>
            <a:endParaRPr lang="cs-CZ" dirty="0" smtClean="0">
              <a:latin typeface="Arial" charset="0"/>
              <a:cs typeface="Arial" charset="0"/>
            </a:endParaRPr>
          </a:p>
        </p:txBody>
      </p:sp>
      <p:sp>
        <p:nvSpPr>
          <p:cNvPr id="22531" name="Zástupný symbol pro obsah 2"/>
          <p:cNvSpPr>
            <a:spLocks noGrp="1"/>
          </p:cNvSpPr>
          <p:nvPr>
            <p:ph idx="1"/>
          </p:nvPr>
        </p:nvSpPr>
        <p:spPr>
          <a:xfrm>
            <a:off x="714375" y="2428875"/>
            <a:ext cx="7972425" cy="3697288"/>
          </a:xfrm>
        </p:spPr>
        <p:txBody>
          <a:bodyPr/>
          <a:lstStyle/>
          <a:p>
            <a:pPr eaLnBrk="1" hangingPunct="1">
              <a:buFont typeface="Arial" charset="0"/>
              <a:buNone/>
            </a:pPr>
            <a:endParaRPr lang="cs-CZ" sz="2400" b="1" dirty="0" smtClean="0">
              <a:latin typeface="Arial" charset="0"/>
              <a:cs typeface="Arial" charset="0"/>
            </a:endParaRPr>
          </a:p>
          <a:p>
            <a:pPr eaLnBrk="1" hangingPunct="1">
              <a:spcBef>
                <a:spcPct val="0"/>
              </a:spcBef>
              <a:buFont typeface="Arial" charset="0"/>
              <a:buNone/>
            </a:pPr>
            <a:r>
              <a:rPr lang="cs-CZ" b="1" dirty="0" smtClean="0">
                <a:latin typeface="Arial" charset="0"/>
                <a:cs typeface="Arial" charset="0"/>
              </a:rPr>
              <a:t>Zákon č. 500/2004 Sb</a:t>
            </a:r>
            <a:r>
              <a:rPr lang="cs-CZ" sz="2400" b="1" dirty="0" smtClean="0">
                <a:latin typeface="Arial" charset="0"/>
                <a:cs typeface="Arial" charset="0"/>
              </a:rPr>
              <a:t>. </a:t>
            </a:r>
            <a:r>
              <a:rPr lang="cs-CZ" sz="2400" dirty="0" smtClean="0">
                <a:latin typeface="Arial" charset="0"/>
                <a:cs typeface="Arial" charset="0"/>
              </a:rPr>
              <a:t>správní řád</a:t>
            </a:r>
            <a:r>
              <a:rPr lang="cs-CZ" sz="2400" b="1" dirty="0" smtClean="0">
                <a:latin typeface="Arial" charset="0"/>
                <a:cs typeface="Arial" charset="0"/>
              </a:rPr>
              <a:t> </a:t>
            </a:r>
          </a:p>
          <a:p>
            <a:pPr eaLnBrk="1" hangingPunct="1">
              <a:buFont typeface="Arial" charset="0"/>
              <a:buNone/>
            </a:pPr>
            <a:endParaRPr lang="cs-CZ" sz="2400" b="1" dirty="0" smtClean="0">
              <a:latin typeface="Arial" charset="0"/>
              <a:cs typeface="Arial" charset="0"/>
            </a:endParaRPr>
          </a:p>
          <a:p>
            <a:pPr eaLnBrk="1" hangingPunct="1">
              <a:buFont typeface="Arial" charset="0"/>
              <a:buNone/>
            </a:pPr>
            <a:r>
              <a:rPr lang="cs-CZ" sz="2400" dirty="0" smtClean="0">
                <a:latin typeface="Arial" charset="0"/>
                <a:cs typeface="Arial" charset="0"/>
              </a:rPr>
              <a:t>uplatňuje se od 1.1.2007</a:t>
            </a:r>
          </a:p>
          <a:p>
            <a:pPr eaLnBrk="1" hangingPunct="1"/>
            <a:r>
              <a:rPr lang="cs-CZ" sz="2400" dirty="0" smtClean="0">
                <a:latin typeface="Arial" charset="0"/>
                <a:cs typeface="Arial" charset="0"/>
              </a:rPr>
              <a:t>opatření obecné povahy</a:t>
            </a:r>
          </a:p>
          <a:p>
            <a:pPr eaLnBrk="1" hangingPunct="1"/>
            <a:r>
              <a:rPr lang="cs-CZ" sz="2400" dirty="0" smtClean="0">
                <a:latin typeface="Arial" charset="0"/>
                <a:cs typeface="Arial" charset="0"/>
              </a:rPr>
              <a:t>přezkum</a:t>
            </a:r>
          </a:p>
          <a:p>
            <a:pPr eaLnBrk="1" hangingPunct="1"/>
            <a:r>
              <a:rPr lang="cs-CZ" sz="2400" dirty="0" smtClean="0">
                <a:latin typeface="Arial" charset="0"/>
                <a:cs typeface="Arial" charset="0"/>
              </a:rPr>
              <a:t>…</a:t>
            </a:r>
          </a:p>
          <a:p>
            <a:pPr eaLnBrk="1" hangingPunct="1"/>
            <a:endParaRPr lang="cs-CZ" sz="2400" dirty="0" smtClean="0">
              <a:latin typeface="Arial" charset="0"/>
              <a:cs typeface="Arial" charset="0"/>
            </a:endParaRPr>
          </a:p>
        </p:txBody>
      </p:sp>
      <p:sp>
        <p:nvSpPr>
          <p:cNvPr id="22532" name="Zástupný symbol pro číslo snímku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117A26DA-9512-462A-94E5-FBE7A6D13C46}" type="slidenum">
              <a:rPr lang="cs-CZ" smtClean="0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11</a:t>
            </a:fld>
            <a:endParaRPr lang="cs-CZ" smtClean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3040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z="2400" dirty="0" smtClean="0">
                <a:solidFill>
                  <a:schemeClr val="bg1">
                    <a:lumMod val="65000"/>
                  </a:schemeClr>
                </a:solidFill>
                <a:latin typeface="Arial" charset="0"/>
                <a:cs typeface="Arial" charset="0"/>
              </a:rPr>
              <a:t>V legislativním rámci řešíme….</a:t>
            </a:r>
            <a:r>
              <a:rPr lang="cs-CZ" sz="2400" dirty="0" smtClean="0">
                <a:latin typeface="Arial" charset="0"/>
                <a:cs typeface="Arial" charset="0"/>
              </a:rPr>
              <a:t>.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14375" y="2928938"/>
            <a:ext cx="7972425" cy="3197225"/>
          </a:xfrm>
        </p:spPr>
        <p:txBody>
          <a:bodyPr/>
          <a:lstStyle/>
          <a:p>
            <a:pPr marL="0" indent="0" eaLnBrk="1" hangingPunct="1">
              <a:spcBef>
                <a:spcPts val="600"/>
              </a:spcBef>
              <a:spcAft>
                <a:spcPts val="600"/>
              </a:spcAft>
              <a:buFont typeface="Arial" charset="0"/>
              <a:buNone/>
              <a:defRPr/>
            </a:pPr>
            <a:r>
              <a:rPr lang="cs-CZ" b="1" dirty="0" smtClean="0">
                <a:solidFill>
                  <a:schemeClr val="accent6">
                    <a:lumMod val="50000"/>
                  </a:schemeClr>
                </a:solidFill>
              </a:rPr>
              <a:t>Čeho </a:t>
            </a:r>
            <a:r>
              <a:rPr lang="cs-CZ" b="1" dirty="0" smtClean="0">
                <a:solidFill>
                  <a:schemeClr val="accent2">
                    <a:lumMod val="75000"/>
                  </a:schemeClr>
                </a:solidFill>
              </a:rPr>
              <a:t>máme</a:t>
            </a:r>
            <a:r>
              <a:rPr lang="cs-CZ" b="1" dirty="0" smtClean="0">
                <a:solidFill>
                  <a:schemeClr val="accent6">
                    <a:lumMod val="50000"/>
                  </a:schemeClr>
                </a:solidFill>
              </a:rPr>
              <a:t> dosáhnout?</a:t>
            </a:r>
            <a:endParaRPr lang="cs-CZ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marL="712788" eaLnBrk="1" hangingPunct="1">
              <a:spcBef>
                <a:spcPts val="1200"/>
              </a:spcBef>
              <a:spcAft>
                <a:spcPts val="1200"/>
              </a:spcAft>
              <a:defRPr/>
            </a:pPr>
            <a:r>
              <a:rPr lang="cs-CZ" sz="2400" b="1" dirty="0" smtClean="0">
                <a:solidFill>
                  <a:schemeClr val="accent2">
                    <a:lumMod val="75000"/>
                  </a:schemeClr>
                </a:solidFill>
              </a:rPr>
              <a:t>cílů</a:t>
            </a:r>
            <a:r>
              <a:rPr lang="cs-CZ" sz="2400" dirty="0" smtClean="0">
                <a:solidFill>
                  <a:schemeClr val="accent2">
                    <a:lumMod val="75000"/>
                  </a:schemeClr>
                </a:solidFill>
              </a:rPr>
              <a:t> ÚP</a:t>
            </a:r>
          </a:p>
          <a:p>
            <a:pPr marL="712788" eaLnBrk="1" hangingPunct="1">
              <a:spcBef>
                <a:spcPts val="1200"/>
              </a:spcBef>
              <a:spcAft>
                <a:spcPts val="1200"/>
              </a:spcAft>
              <a:buFont typeface="Arial" charset="0"/>
              <a:buNone/>
              <a:defRPr/>
            </a:pPr>
            <a:r>
              <a:rPr lang="cs-CZ" sz="2400" dirty="0" smtClean="0">
                <a:solidFill>
                  <a:schemeClr val="accent6">
                    <a:lumMod val="50000"/>
                  </a:schemeClr>
                </a:solidFill>
              </a:rPr>
              <a:t>prostřednictvím plnění </a:t>
            </a:r>
          </a:p>
          <a:p>
            <a:pPr marL="712788" eaLnBrk="1" hangingPunct="1">
              <a:spcBef>
                <a:spcPts val="1200"/>
              </a:spcBef>
              <a:spcAft>
                <a:spcPts val="1200"/>
              </a:spcAft>
              <a:defRPr/>
            </a:pPr>
            <a:r>
              <a:rPr lang="cs-CZ" sz="2400" b="1" dirty="0" smtClean="0">
                <a:solidFill>
                  <a:schemeClr val="accent2">
                    <a:lumMod val="75000"/>
                  </a:schemeClr>
                </a:solidFill>
              </a:rPr>
              <a:t>úkolů</a:t>
            </a:r>
            <a:r>
              <a:rPr lang="cs-CZ" sz="2400" dirty="0" smtClean="0">
                <a:solidFill>
                  <a:schemeClr val="accent2">
                    <a:lumMod val="75000"/>
                  </a:schemeClr>
                </a:solidFill>
              </a:rPr>
              <a:t> ÚP</a:t>
            </a:r>
          </a:p>
          <a:p>
            <a:pPr eaLnBrk="1" hangingPunct="1">
              <a:defRPr/>
            </a:pPr>
            <a:endParaRPr lang="cs-CZ" sz="2400" dirty="0" smtClean="0"/>
          </a:p>
          <a:p>
            <a:pPr eaLnBrk="1" hangingPunct="1">
              <a:defRPr/>
            </a:pPr>
            <a:endParaRPr lang="cs-CZ" sz="2400" dirty="0" smtClean="0"/>
          </a:p>
        </p:txBody>
      </p:sp>
      <p:sp>
        <p:nvSpPr>
          <p:cNvPr id="23556" name="Zástupný symbol pro číslo snímku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0848A2C-E041-42D6-BE1E-EE32CF5ECE9D}" type="slidenum">
              <a:rPr lang="cs-CZ" smtClean="0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12</a:t>
            </a:fld>
            <a:endParaRPr lang="cs-CZ" smtClean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2749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6" name="Zástupný symbol pro číslo snímku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7A2D9F6-5B5F-473A-A03A-DA8082BDC88D}" type="slidenum">
              <a:rPr lang="cs-CZ" smtClean="0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13</a:t>
            </a:fld>
            <a:endParaRPr lang="cs-CZ" smtClean="0">
              <a:latin typeface="Arial" charset="0"/>
              <a:cs typeface="Arial" charset="0"/>
            </a:endParaRPr>
          </a:p>
        </p:txBody>
      </p:sp>
      <p:sp>
        <p:nvSpPr>
          <p:cNvPr id="28675" name="Rectangle 1"/>
          <p:cNvSpPr>
            <a:spLocks noGrp="1" noChangeArrowheads="1"/>
          </p:cNvSpPr>
          <p:nvPr>
            <p:ph idx="4294967295"/>
          </p:nvPr>
        </p:nvSpPr>
        <p:spPr>
          <a:xfrm>
            <a:off x="611560" y="1611312"/>
            <a:ext cx="7920880" cy="5093702"/>
          </a:xfrm>
        </p:spPr>
        <p:txBody>
          <a:bodyPr wrap="square" anchor="ctr">
            <a:spAutoFit/>
          </a:bodyPr>
          <a:lstStyle/>
          <a:p>
            <a:pPr marL="0" indent="0" eaLnBrk="1" hangingPunct="1">
              <a:spcBef>
                <a:spcPts val="300"/>
              </a:spcBef>
              <a:spcAft>
                <a:spcPts val="300"/>
              </a:spcAft>
              <a:buNone/>
            </a:pPr>
            <a:r>
              <a:rPr lang="cs-CZ" dirty="0">
                <a:solidFill>
                  <a:schemeClr val="accent6">
                    <a:lumMod val="50000"/>
                  </a:schemeClr>
                </a:solidFill>
              </a:rPr>
              <a:t>Cíle územního plánování</a:t>
            </a:r>
            <a:r>
              <a:rPr lang="cs-CZ" sz="24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cs-CZ" sz="1600" dirty="0">
                <a:solidFill>
                  <a:schemeClr val="accent6">
                    <a:lumMod val="50000"/>
                  </a:schemeClr>
                </a:solidFill>
              </a:rPr>
              <a:t>(§ 18 SZ)</a:t>
            </a:r>
            <a:endParaRPr lang="cs-CZ" altLang="zh-CN" sz="2400" b="1" dirty="0" smtClean="0">
              <a:latin typeface="Arial" charset="0"/>
              <a:cs typeface="Arial" charset="0"/>
            </a:endParaRPr>
          </a:p>
          <a:p>
            <a:pPr eaLnBrk="1" hangingPunct="1">
              <a:spcBef>
                <a:spcPts val="300"/>
              </a:spcBef>
              <a:spcAft>
                <a:spcPts val="300"/>
              </a:spcAft>
            </a:pPr>
            <a:r>
              <a:rPr lang="cs-CZ" altLang="zh-CN" sz="2200" b="1" dirty="0" smtClean="0">
                <a:latin typeface="Arial" charset="0"/>
                <a:cs typeface="Arial" charset="0"/>
              </a:rPr>
              <a:t>obecně prospěšný soulad</a:t>
            </a:r>
            <a:r>
              <a:rPr lang="cs-CZ" altLang="zh-CN" sz="2200" dirty="0" smtClean="0">
                <a:latin typeface="Arial" charset="0"/>
                <a:cs typeface="Arial" charset="0"/>
              </a:rPr>
              <a:t> veřejných a soukromých zájmů</a:t>
            </a: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cs-CZ" altLang="zh-CN" sz="2200" b="1" dirty="0" smtClean="0">
                <a:latin typeface="Arial" charset="0"/>
                <a:cs typeface="Arial" charset="0"/>
              </a:rPr>
              <a:t>udržitelný</a:t>
            </a:r>
            <a:r>
              <a:rPr lang="cs-CZ" altLang="zh-CN" sz="2200" dirty="0" smtClean="0">
                <a:latin typeface="Arial" charset="0"/>
                <a:cs typeface="Arial" charset="0"/>
              </a:rPr>
              <a:t> rozvoj území</a:t>
            </a:r>
          </a:p>
          <a:p>
            <a:pPr lvl="1">
              <a:spcBef>
                <a:spcPts val="300"/>
              </a:spcBef>
              <a:spcAft>
                <a:spcPts val="300"/>
              </a:spcAft>
            </a:pPr>
            <a:r>
              <a:rPr lang="cs-CZ" altLang="zh-CN" sz="2200" dirty="0" smtClean="0">
                <a:latin typeface="Arial" charset="0"/>
                <a:cs typeface="Arial" charset="0"/>
              </a:rPr>
              <a:t>příznivé životní prostředí</a:t>
            </a:r>
          </a:p>
          <a:p>
            <a:pPr lvl="1">
              <a:spcBef>
                <a:spcPts val="300"/>
              </a:spcBef>
              <a:spcAft>
                <a:spcPts val="300"/>
              </a:spcAft>
            </a:pPr>
            <a:r>
              <a:rPr lang="cs-CZ" altLang="zh-CN" sz="2200" dirty="0" smtClean="0">
                <a:latin typeface="Arial" charset="0"/>
                <a:cs typeface="Arial" charset="0"/>
              </a:rPr>
              <a:t>hospodářský rozvoj</a:t>
            </a:r>
          </a:p>
          <a:p>
            <a:pPr lvl="1">
              <a:spcBef>
                <a:spcPts val="300"/>
              </a:spcBef>
              <a:spcAft>
                <a:spcPts val="300"/>
              </a:spcAft>
            </a:pPr>
            <a:r>
              <a:rPr lang="cs-CZ" altLang="zh-CN" sz="2200" dirty="0" smtClean="0">
                <a:latin typeface="Arial" charset="0"/>
                <a:cs typeface="Arial" charset="0"/>
              </a:rPr>
              <a:t>soudržnost společenství obyvatel </a:t>
            </a:r>
          </a:p>
          <a:p>
            <a:pPr eaLnBrk="1" hangingPunct="1">
              <a:spcBef>
                <a:spcPts val="300"/>
              </a:spcBef>
              <a:spcAft>
                <a:spcPts val="300"/>
              </a:spcAft>
            </a:pPr>
            <a:r>
              <a:rPr lang="cs-CZ" altLang="zh-CN" sz="2200" dirty="0" smtClean="0">
                <a:latin typeface="Arial" charset="0"/>
                <a:cs typeface="Arial" charset="0"/>
              </a:rPr>
              <a:t>předpoklady pro </a:t>
            </a:r>
            <a:r>
              <a:rPr lang="cs-CZ" altLang="zh-CN" sz="2200" b="1" dirty="0" smtClean="0">
                <a:latin typeface="Arial" charset="0"/>
                <a:cs typeface="Arial" charset="0"/>
              </a:rPr>
              <a:t>výstavbu</a:t>
            </a:r>
          </a:p>
          <a:p>
            <a:pPr eaLnBrk="1" hangingPunct="1">
              <a:spcBef>
                <a:spcPts val="300"/>
              </a:spcBef>
              <a:spcAft>
                <a:spcPts val="300"/>
              </a:spcAft>
            </a:pPr>
            <a:r>
              <a:rPr lang="cs-CZ" altLang="zh-CN" sz="2200" dirty="0">
                <a:latin typeface="Arial" charset="0"/>
                <a:cs typeface="Arial" charset="0"/>
              </a:rPr>
              <a:t>ochrana veřejných zájmů</a:t>
            </a: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cs-CZ" altLang="zh-CN" sz="2200" b="1" dirty="0">
                <a:latin typeface="Arial" charset="0"/>
                <a:cs typeface="Arial" charset="0"/>
              </a:rPr>
              <a:t>ochrana a tvorba krajiny</a:t>
            </a: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cs-CZ" altLang="zh-CN" sz="2200" dirty="0">
                <a:latin typeface="Arial" charset="0"/>
                <a:cs typeface="Arial" charset="0"/>
              </a:rPr>
              <a:t>ochrana a rozvoj hodnot (přírodní, kulturní, civilizační)</a:t>
            </a:r>
          </a:p>
          <a:p>
            <a:pPr eaLnBrk="1" hangingPunct="1">
              <a:spcBef>
                <a:spcPts val="300"/>
              </a:spcBef>
              <a:spcAft>
                <a:spcPts val="300"/>
              </a:spcAft>
            </a:pPr>
            <a:r>
              <a:rPr lang="cs-CZ" altLang="zh-CN" sz="2200" b="1" dirty="0">
                <a:latin typeface="Arial" charset="0"/>
                <a:cs typeface="Arial" charset="0"/>
              </a:rPr>
              <a:t>hospodárné využívání zastavěného území</a:t>
            </a:r>
            <a:r>
              <a:rPr lang="cs-CZ" altLang="zh-CN" sz="2200" dirty="0">
                <a:latin typeface="Arial" charset="0"/>
                <a:cs typeface="Arial" charset="0"/>
              </a:rPr>
              <a:t> </a:t>
            </a:r>
          </a:p>
          <a:p>
            <a:pPr eaLnBrk="1" hangingPunct="1">
              <a:spcBef>
                <a:spcPts val="300"/>
              </a:spcBef>
              <a:spcAft>
                <a:spcPts val="300"/>
              </a:spcAft>
            </a:pPr>
            <a:r>
              <a:rPr lang="cs-CZ" altLang="zh-CN" sz="2200" b="1" dirty="0">
                <a:latin typeface="Arial" charset="0"/>
                <a:cs typeface="Arial" charset="0"/>
              </a:rPr>
              <a:t>ochrana nezastavěného území </a:t>
            </a:r>
            <a:endParaRPr lang="cs-CZ" altLang="zh-CN" sz="2200" b="1" dirty="0" smtClean="0">
              <a:solidFill>
                <a:srgbClr val="7030A0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0411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6" name="Zástupný symbol pro číslo snímku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7A2D9F6-5B5F-473A-A03A-DA8082BDC88D}" type="slidenum">
              <a:rPr lang="cs-CZ" smtClean="0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14</a:t>
            </a:fld>
            <a:endParaRPr lang="cs-CZ" smtClean="0">
              <a:latin typeface="Arial" charset="0"/>
              <a:cs typeface="Arial" charset="0"/>
            </a:endParaRPr>
          </a:p>
        </p:txBody>
      </p:sp>
      <p:sp>
        <p:nvSpPr>
          <p:cNvPr id="28675" name="Rectangle 1"/>
          <p:cNvSpPr>
            <a:spLocks noGrp="1" noChangeArrowheads="1"/>
          </p:cNvSpPr>
          <p:nvPr>
            <p:ph idx="4294967295"/>
          </p:nvPr>
        </p:nvSpPr>
        <p:spPr>
          <a:xfrm>
            <a:off x="610989" y="1803672"/>
            <a:ext cx="8075240" cy="4608954"/>
          </a:xfrm>
        </p:spPr>
        <p:txBody>
          <a:bodyPr wrap="square" anchor="ctr">
            <a:spAutoFit/>
          </a:bodyPr>
          <a:lstStyle/>
          <a:p>
            <a:pPr marL="0" indent="0" eaLnBrk="1" hangingPunct="1">
              <a:spcBef>
                <a:spcPts val="300"/>
              </a:spcBef>
              <a:spcAft>
                <a:spcPts val="300"/>
              </a:spcAft>
              <a:buNone/>
            </a:pPr>
            <a:r>
              <a:rPr lang="cs-CZ" dirty="0" smtClean="0">
                <a:solidFill>
                  <a:schemeClr val="accent6">
                    <a:lumMod val="50000"/>
                  </a:schemeClr>
                </a:solidFill>
              </a:rPr>
              <a:t>Úkoly </a:t>
            </a:r>
            <a:r>
              <a:rPr lang="cs-CZ" dirty="0">
                <a:solidFill>
                  <a:schemeClr val="accent6">
                    <a:lumMod val="50000"/>
                  </a:schemeClr>
                </a:solidFill>
              </a:rPr>
              <a:t>územního plánování </a:t>
            </a:r>
            <a:r>
              <a:rPr lang="cs-CZ" sz="1600" dirty="0">
                <a:solidFill>
                  <a:schemeClr val="accent6">
                    <a:lumMod val="50000"/>
                  </a:schemeClr>
                </a:solidFill>
              </a:rPr>
              <a:t>(§ </a:t>
            </a:r>
            <a:r>
              <a:rPr lang="cs-CZ" sz="1600" dirty="0" smtClean="0">
                <a:solidFill>
                  <a:schemeClr val="accent6">
                    <a:lumMod val="50000"/>
                  </a:schemeClr>
                </a:solidFill>
              </a:rPr>
              <a:t>19 </a:t>
            </a:r>
            <a:r>
              <a:rPr lang="cs-CZ" sz="1600" dirty="0">
                <a:solidFill>
                  <a:schemeClr val="accent6">
                    <a:lumMod val="50000"/>
                  </a:schemeClr>
                </a:solidFill>
              </a:rPr>
              <a:t>SZ)</a:t>
            </a:r>
            <a:endParaRPr lang="cs-CZ" altLang="zh-CN" sz="2400" b="1" dirty="0" smtClean="0">
              <a:latin typeface="Arial" charset="0"/>
              <a:cs typeface="Arial" charset="0"/>
            </a:endParaRPr>
          </a:p>
          <a:p>
            <a:pPr eaLnBrk="1" hangingPunct="1">
              <a:spcBef>
                <a:spcPts val="600"/>
              </a:spcBef>
              <a:spcAft>
                <a:spcPts val="600"/>
              </a:spcAft>
            </a:pPr>
            <a:r>
              <a:rPr lang="cs-CZ" altLang="zh-CN" sz="2600" b="1" dirty="0" smtClean="0">
                <a:latin typeface="Arial" charset="0"/>
                <a:cs typeface="Arial" charset="0"/>
              </a:rPr>
              <a:t>stav</a:t>
            </a:r>
            <a:r>
              <a:rPr lang="cs-CZ" altLang="zh-CN" sz="2600" dirty="0" smtClean="0">
                <a:latin typeface="Arial" charset="0"/>
                <a:cs typeface="Arial" charset="0"/>
              </a:rPr>
              <a:t> území - zjišťování  a posuzování </a:t>
            </a:r>
          </a:p>
          <a:p>
            <a:pPr eaLnBrk="1" hangingPunct="1">
              <a:spcBef>
                <a:spcPts val="600"/>
              </a:spcBef>
              <a:spcAft>
                <a:spcPts val="600"/>
              </a:spcAft>
            </a:pPr>
            <a:r>
              <a:rPr lang="cs-CZ" altLang="zh-CN" sz="2600" dirty="0" smtClean="0">
                <a:latin typeface="Arial" charset="0"/>
                <a:cs typeface="Arial" charset="0"/>
              </a:rPr>
              <a:t>stanovení </a:t>
            </a:r>
            <a:r>
              <a:rPr lang="cs-CZ" altLang="zh-CN" sz="2600" b="1" dirty="0" smtClean="0">
                <a:latin typeface="Arial" charset="0"/>
                <a:cs typeface="Arial" charset="0"/>
              </a:rPr>
              <a:t>koncepce</a:t>
            </a:r>
            <a:r>
              <a:rPr lang="cs-CZ" altLang="zh-CN" sz="2600" dirty="0" smtClean="0">
                <a:latin typeface="Arial" charset="0"/>
                <a:cs typeface="Arial" charset="0"/>
              </a:rPr>
              <a:t> rozvoje území </a:t>
            </a:r>
          </a:p>
          <a:p>
            <a:pPr eaLnBrk="1" hangingPunct="1">
              <a:spcBef>
                <a:spcPts val="600"/>
              </a:spcBef>
              <a:spcAft>
                <a:spcPts val="600"/>
              </a:spcAft>
            </a:pPr>
            <a:r>
              <a:rPr lang="cs-CZ" altLang="zh-CN" sz="2600" dirty="0" smtClean="0">
                <a:latin typeface="Arial" charset="0"/>
                <a:cs typeface="Arial" charset="0"/>
              </a:rPr>
              <a:t>posuzování </a:t>
            </a:r>
            <a:r>
              <a:rPr lang="cs-CZ" altLang="zh-CN" sz="2600" b="1" dirty="0" smtClean="0">
                <a:latin typeface="Arial" charset="0"/>
                <a:cs typeface="Arial" charset="0"/>
              </a:rPr>
              <a:t>potřeb změn</a:t>
            </a:r>
            <a:r>
              <a:rPr lang="cs-CZ" altLang="zh-CN" sz="2600" dirty="0" smtClean="0">
                <a:latin typeface="Arial" charset="0"/>
                <a:cs typeface="Arial" charset="0"/>
              </a:rPr>
              <a:t> v území</a:t>
            </a:r>
          </a:p>
          <a:p>
            <a:pPr eaLnBrk="1" hangingPunct="1">
              <a:spcBef>
                <a:spcPts val="600"/>
              </a:spcBef>
              <a:spcAft>
                <a:spcPts val="600"/>
              </a:spcAft>
            </a:pPr>
            <a:r>
              <a:rPr lang="cs-CZ" altLang="zh-CN" sz="2600" dirty="0" smtClean="0">
                <a:latin typeface="Arial" charset="0"/>
                <a:cs typeface="Arial" charset="0"/>
              </a:rPr>
              <a:t>stanovovat </a:t>
            </a:r>
            <a:r>
              <a:rPr lang="cs-CZ" altLang="zh-CN" sz="2600" b="1" dirty="0" smtClean="0">
                <a:latin typeface="Arial" charset="0"/>
                <a:cs typeface="Arial" charset="0"/>
              </a:rPr>
              <a:t>požadavky na využívání</a:t>
            </a:r>
            <a:r>
              <a:rPr lang="cs-CZ" altLang="zh-CN" sz="2600" dirty="0" smtClean="0">
                <a:latin typeface="Arial" charset="0"/>
                <a:cs typeface="Arial" charset="0"/>
              </a:rPr>
              <a:t> a </a:t>
            </a:r>
            <a:r>
              <a:rPr lang="cs-CZ" altLang="zh-CN" sz="2600" b="1" dirty="0" smtClean="0">
                <a:latin typeface="Arial" charset="0"/>
                <a:cs typeface="Arial" charset="0"/>
              </a:rPr>
              <a:t>uspořádání</a:t>
            </a:r>
            <a:r>
              <a:rPr lang="cs-CZ" altLang="zh-CN" sz="2600" dirty="0" smtClean="0">
                <a:latin typeface="Arial" charset="0"/>
                <a:cs typeface="Arial" charset="0"/>
              </a:rPr>
              <a:t> území </a:t>
            </a:r>
          </a:p>
          <a:p>
            <a:pPr eaLnBrk="1" hangingPunct="1">
              <a:spcBef>
                <a:spcPts val="600"/>
              </a:spcBef>
              <a:spcAft>
                <a:spcPts val="600"/>
              </a:spcAft>
            </a:pPr>
            <a:r>
              <a:rPr lang="cs-CZ" sz="2600" dirty="0" smtClean="0">
                <a:latin typeface="Arial" charset="0"/>
                <a:cs typeface="Arial" charset="0"/>
              </a:rPr>
              <a:t>stanovení </a:t>
            </a:r>
            <a:r>
              <a:rPr lang="cs-CZ" sz="2600" b="1" dirty="0" smtClean="0">
                <a:latin typeface="Arial" charset="0"/>
                <a:cs typeface="Arial" charset="0"/>
              </a:rPr>
              <a:t>podmínek pro provedení změn</a:t>
            </a:r>
            <a:r>
              <a:rPr lang="cs-CZ" sz="2600" dirty="0" smtClean="0">
                <a:latin typeface="Arial" charset="0"/>
                <a:cs typeface="Arial" charset="0"/>
              </a:rPr>
              <a:t> v území</a:t>
            </a:r>
          </a:p>
          <a:p>
            <a:pPr eaLnBrk="1" hangingPunct="1">
              <a:spcBef>
                <a:spcPts val="600"/>
              </a:spcBef>
              <a:spcAft>
                <a:spcPts val="600"/>
              </a:spcAft>
            </a:pPr>
            <a:r>
              <a:rPr lang="cs-CZ" sz="2600" dirty="0" smtClean="0">
                <a:latin typeface="Arial" charset="0"/>
                <a:cs typeface="Arial" charset="0"/>
              </a:rPr>
              <a:t>stanovení </a:t>
            </a:r>
            <a:r>
              <a:rPr lang="cs-CZ" sz="2600" b="1" dirty="0" smtClean="0">
                <a:latin typeface="Arial" charset="0"/>
                <a:cs typeface="Arial" charset="0"/>
              </a:rPr>
              <a:t>pořadí</a:t>
            </a:r>
            <a:r>
              <a:rPr lang="cs-CZ" sz="2600" dirty="0" smtClean="0">
                <a:latin typeface="Arial" charset="0"/>
                <a:cs typeface="Arial" charset="0"/>
              </a:rPr>
              <a:t> </a:t>
            </a:r>
            <a:r>
              <a:rPr lang="cs-CZ" sz="2600" b="1" dirty="0" smtClean="0">
                <a:latin typeface="Arial" charset="0"/>
                <a:cs typeface="Arial" charset="0"/>
              </a:rPr>
              <a:t>změn</a:t>
            </a:r>
            <a:r>
              <a:rPr lang="cs-CZ" sz="2600" dirty="0" smtClean="0">
                <a:latin typeface="Arial" charset="0"/>
                <a:cs typeface="Arial" charset="0"/>
              </a:rPr>
              <a:t> v území (etapizaci) </a:t>
            </a:r>
          </a:p>
        </p:txBody>
      </p:sp>
    </p:spTree>
    <p:extLst>
      <p:ext uri="{BB962C8B-B14F-4D97-AF65-F5344CB8AC3E}">
        <p14:creationId xmlns:p14="http://schemas.microsoft.com/office/powerpoint/2010/main" val="1346242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6" name="Zástupný symbol pro číslo snímku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7A2D9F6-5B5F-473A-A03A-DA8082BDC88D}" type="slidenum">
              <a:rPr lang="cs-CZ" smtClean="0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15</a:t>
            </a:fld>
            <a:endParaRPr lang="cs-CZ" smtClean="0">
              <a:latin typeface="Arial" charset="0"/>
              <a:cs typeface="Arial" charset="0"/>
            </a:endParaRPr>
          </a:p>
        </p:txBody>
      </p:sp>
      <p:sp>
        <p:nvSpPr>
          <p:cNvPr id="28675" name="Rectangle 1"/>
          <p:cNvSpPr>
            <a:spLocks noGrp="1" noChangeArrowheads="1"/>
          </p:cNvSpPr>
          <p:nvPr>
            <p:ph idx="4294967295"/>
          </p:nvPr>
        </p:nvSpPr>
        <p:spPr>
          <a:xfrm>
            <a:off x="610989" y="1561298"/>
            <a:ext cx="8075240" cy="5093702"/>
          </a:xfrm>
        </p:spPr>
        <p:txBody>
          <a:bodyPr wrap="square" anchor="ctr">
            <a:spAutoFit/>
          </a:bodyPr>
          <a:lstStyle/>
          <a:p>
            <a:pPr marL="0" indent="0" eaLnBrk="1" hangingPunct="1">
              <a:spcBef>
                <a:spcPts val="300"/>
              </a:spcBef>
              <a:spcAft>
                <a:spcPts val="300"/>
              </a:spcAft>
              <a:buNone/>
            </a:pPr>
            <a:r>
              <a:rPr lang="cs-CZ" sz="2400" dirty="0" smtClean="0">
                <a:solidFill>
                  <a:schemeClr val="accent6">
                    <a:lumMod val="50000"/>
                  </a:schemeClr>
                </a:solidFill>
              </a:rPr>
              <a:t>Úkoly </a:t>
            </a:r>
            <a:r>
              <a:rPr lang="cs-CZ" sz="2400" dirty="0">
                <a:solidFill>
                  <a:schemeClr val="accent6">
                    <a:lumMod val="50000"/>
                  </a:schemeClr>
                </a:solidFill>
              </a:rPr>
              <a:t>územního plánování </a:t>
            </a:r>
            <a:r>
              <a:rPr lang="cs-CZ" sz="1600" dirty="0">
                <a:solidFill>
                  <a:schemeClr val="accent6">
                    <a:lumMod val="50000"/>
                  </a:schemeClr>
                </a:solidFill>
              </a:rPr>
              <a:t>(§ </a:t>
            </a:r>
            <a:r>
              <a:rPr lang="cs-CZ" sz="1600" dirty="0" smtClean="0">
                <a:solidFill>
                  <a:schemeClr val="accent6">
                    <a:lumMod val="50000"/>
                  </a:schemeClr>
                </a:solidFill>
              </a:rPr>
              <a:t>19 </a:t>
            </a:r>
            <a:r>
              <a:rPr lang="cs-CZ" sz="1600" dirty="0">
                <a:solidFill>
                  <a:schemeClr val="accent6">
                    <a:lumMod val="50000"/>
                  </a:schemeClr>
                </a:solidFill>
              </a:rPr>
              <a:t>SZ)</a:t>
            </a:r>
            <a:endParaRPr lang="cs-CZ" altLang="zh-CN" sz="2400" b="1" dirty="0" smtClean="0">
              <a:latin typeface="Arial" charset="0"/>
              <a:cs typeface="Arial" charset="0"/>
            </a:endParaRPr>
          </a:p>
          <a:p>
            <a:pPr eaLnBrk="1" hangingPunct="1">
              <a:spcBef>
                <a:spcPts val="300"/>
              </a:spcBef>
              <a:spcAft>
                <a:spcPts val="300"/>
              </a:spcAft>
            </a:pPr>
            <a:r>
              <a:rPr lang="cs-CZ" sz="2300" dirty="0">
                <a:latin typeface="Arial" charset="0"/>
                <a:cs typeface="Arial" charset="0"/>
              </a:rPr>
              <a:t>vytváření </a:t>
            </a:r>
            <a:r>
              <a:rPr lang="cs-CZ" sz="2300" b="1" dirty="0">
                <a:latin typeface="Arial" charset="0"/>
                <a:cs typeface="Arial" charset="0"/>
              </a:rPr>
              <a:t>podmínek pro snižování nebezpečí </a:t>
            </a:r>
            <a:r>
              <a:rPr lang="cs-CZ" sz="2300" dirty="0">
                <a:latin typeface="Arial" charset="0"/>
                <a:cs typeface="Arial" charset="0"/>
              </a:rPr>
              <a:t> ekologických a přírodních katastrof a </a:t>
            </a:r>
            <a:r>
              <a:rPr lang="cs-CZ" sz="2300" b="1" dirty="0">
                <a:latin typeface="Arial" charset="0"/>
                <a:cs typeface="Arial" charset="0"/>
              </a:rPr>
              <a:t>odstraňování </a:t>
            </a:r>
            <a:r>
              <a:rPr lang="cs-CZ" sz="2300" dirty="0">
                <a:latin typeface="Arial" charset="0"/>
                <a:cs typeface="Arial" charset="0"/>
              </a:rPr>
              <a:t>jejich </a:t>
            </a:r>
            <a:r>
              <a:rPr lang="cs-CZ" sz="2300" b="1" dirty="0" smtClean="0">
                <a:latin typeface="Arial" charset="0"/>
                <a:cs typeface="Arial" charset="0"/>
              </a:rPr>
              <a:t>důsledků,</a:t>
            </a:r>
            <a:r>
              <a:rPr lang="cs-CZ" sz="2300" dirty="0" smtClean="0">
                <a:latin typeface="Arial" charset="0"/>
                <a:cs typeface="Arial" charset="0"/>
              </a:rPr>
              <a:t> vytváření </a:t>
            </a:r>
            <a:r>
              <a:rPr lang="cs-CZ" sz="2300" b="1" dirty="0">
                <a:latin typeface="Arial" charset="0"/>
                <a:cs typeface="Arial" charset="0"/>
              </a:rPr>
              <a:t>podmínek pro odstraňování důsledků</a:t>
            </a:r>
            <a:r>
              <a:rPr lang="cs-CZ" sz="2300" dirty="0">
                <a:latin typeface="Arial" charset="0"/>
                <a:cs typeface="Arial" charset="0"/>
              </a:rPr>
              <a:t> náhlých hospodářských změn </a:t>
            </a:r>
            <a:endParaRPr lang="cs-CZ" sz="2300" dirty="0" smtClean="0">
              <a:latin typeface="Arial" charset="0"/>
              <a:cs typeface="Arial" charset="0"/>
            </a:endParaRPr>
          </a:p>
          <a:p>
            <a:pPr eaLnBrk="1" hangingPunct="1">
              <a:spcBef>
                <a:spcPts val="300"/>
              </a:spcBef>
              <a:spcAft>
                <a:spcPts val="300"/>
              </a:spcAft>
            </a:pPr>
            <a:r>
              <a:rPr lang="cs-CZ" sz="2300" b="1" dirty="0" smtClean="0">
                <a:latin typeface="Arial" charset="0"/>
                <a:cs typeface="Arial" charset="0"/>
              </a:rPr>
              <a:t>obnova</a:t>
            </a:r>
            <a:r>
              <a:rPr lang="cs-CZ" sz="2300" dirty="0" smtClean="0">
                <a:latin typeface="Arial" charset="0"/>
                <a:cs typeface="Arial" charset="0"/>
              </a:rPr>
              <a:t> </a:t>
            </a:r>
            <a:r>
              <a:rPr lang="cs-CZ" sz="2300" dirty="0">
                <a:latin typeface="Arial" charset="0"/>
                <a:cs typeface="Arial" charset="0"/>
              </a:rPr>
              <a:t>a </a:t>
            </a:r>
            <a:r>
              <a:rPr lang="cs-CZ" sz="2300" b="1" dirty="0">
                <a:latin typeface="Arial" charset="0"/>
                <a:cs typeface="Arial" charset="0"/>
              </a:rPr>
              <a:t>rozvoj sídelní struktury</a:t>
            </a:r>
            <a:r>
              <a:rPr lang="cs-CZ" sz="2300" dirty="0">
                <a:latin typeface="Arial" charset="0"/>
                <a:cs typeface="Arial" charset="0"/>
              </a:rPr>
              <a:t> a kvalitní bydlení</a:t>
            </a:r>
          </a:p>
          <a:p>
            <a:pPr eaLnBrk="1" hangingPunct="1">
              <a:spcBef>
                <a:spcPts val="300"/>
              </a:spcBef>
              <a:spcAft>
                <a:spcPts val="300"/>
              </a:spcAft>
            </a:pPr>
            <a:r>
              <a:rPr lang="cs-CZ" sz="2300" b="1" dirty="0">
                <a:latin typeface="Arial" charset="0"/>
                <a:cs typeface="Arial" charset="0"/>
              </a:rPr>
              <a:t>hospodárné vynakládání prostředků</a:t>
            </a:r>
            <a:r>
              <a:rPr lang="cs-CZ" sz="2300" dirty="0">
                <a:latin typeface="Arial" charset="0"/>
                <a:cs typeface="Arial" charset="0"/>
              </a:rPr>
              <a:t> z veřejných rozpočtů na změny v území</a:t>
            </a:r>
          </a:p>
          <a:p>
            <a:pPr eaLnBrk="1" hangingPunct="1">
              <a:spcBef>
                <a:spcPts val="300"/>
              </a:spcBef>
              <a:spcAft>
                <a:spcPts val="300"/>
              </a:spcAft>
            </a:pPr>
            <a:r>
              <a:rPr lang="cs-CZ" sz="2300" dirty="0">
                <a:latin typeface="Arial" charset="0"/>
                <a:cs typeface="Arial" charset="0"/>
              </a:rPr>
              <a:t>ochrana území před negativními vlivy záměrů, kompenzační opatření</a:t>
            </a:r>
          </a:p>
          <a:p>
            <a:pPr eaLnBrk="1" hangingPunct="1">
              <a:spcBef>
                <a:spcPts val="300"/>
              </a:spcBef>
              <a:spcAft>
                <a:spcPts val="300"/>
              </a:spcAft>
            </a:pPr>
            <a:r>
              <a:rPr lang="cs-CZ" sz="2300" dirty="0">
                <a:latin typeface="Arial" charset="0"/>
                <a:cs typeface="Arial" charset="0"/>
              </a:rPr>
              <a:t>vyhodnocení vlivů územně plánovací dokumentace  (ZÚR a ÚP) a politiky územního rozvoje na udržitelný rozvoj území, životní prostředí na soustavu NATURA 2000</a:t>
            </a:r>
            <a:endParaRPr lang="cs-CZ" altLang="zh-CN" sz="2300" dirty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1061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Nadpis 1"/>
          <p:cNvSpPr>
            <a:spLocks noGrp="1"/>
          </p:cNvSpPr>
          <p:nvPr>
            <p:ph type="title"/>
          </p:nvPr>
        </p:nvSpPr>
        <p:spPr>
          <a:xfrm>
            <a:off x="714375" y="1785938"/>
            <a:ext cx="7972425" cy="634950"/>
          </a:xfrm>
        </p:spPr>
        <p:txBody>
          <a:bodyPr/>
          <a:lstStyle/>
          <a:p>
            <a:pPr eaLnBrk="1" hangingPunct="1"/>
            <a:r>
              <a:rPr lang="cs-CZ" sz="2400" dirty="0" smtClean="0">
                <a:solidFill>
                  <a:schemeClr val="bg1">
                    <a:lumMod val="65000"/>
                  </a:schemeClr>
                </a:solidFill>
                <a:latin typeface="Arial" charset="0"/>
                <a:cs typeface="Arial" charset="0"/>
              </a:rPr>
              <a:t>V legislativním rámci ÚP řešíme ……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14375" y="2492897"/>
            <a:ext cx="7972425" cy="4079354"/>
          </a:xfrm>
        </p:spPr>
        <p:txBody>
          <a:bodyPr/>
          <a:lstStyle/>
          <a:p>
            <a:pPr marL="0" indent="0" eaLnBrk="1" hangingPunct="1">
              <a:spcBef>
                <a:spcPts val="1200"/>
              </a:spcBef>
              <a:spcAft>
                <a:spcPts val="1200"/>
              </a:spcAft>
              <a:buFont typeface="Arial" charset="0"/>
              <a:buNone/>
              <a:defRPr/>
            </a:pPr>
            <a:r>
              <a:rPr lang="cs-CZ" sz="2700" b="1" dirty="0" smtClean="0">
                <a:solidFill>
                  <a:srgbClr val="007E39"/>
                </a:solidFill>
              </a:rPr>
              <a:t>Kdo, co, jak – s jakými právy, povinnostmi, odpovědnostmi?</a:t>
            </a:r>
          </a:p>
          <a:p>
            <a:pPr eaLnBrk="1" hangingPunct="1">
              <a:spcBef>
                <a:spcPts val="900"/>
              </a:spcBef>
              <a:spcAft>
                <a:spcPts val="900"/>
              </a:spcAft>
              <a:defRPr/>
            </a:pPr>
            <a:r>
              <a:rPr lang="cs-CZ" sz="2000" dirty="0" smtClean="0">
                <a:solidFill>
                  <a:srgbClr val="007E39"/>
                </a:solidFill>
              </a:rPr>
              <a:t>výkon veřejné správy – působnost v ÚP</a:t>
            </a:r>
          </a:p>
          <a:p>
            <a:pPr eaLnBrk="1" hangingPunct="1">
              <a:spcBef>
                <a:spcPts val="900"/>
              </a:spcBef>
              <a:spcAft>
                <a:spcPts val="900"/>
              </a:spcAft>
              <a:defRPr/>
            </a:pPr>
            <a:r>
              <a:rPr lang="cs-CZ" sz="2000" dirty="0" smtClean="0">
                <a:solidFill>
                  <a:srgbClr val="007E39"/>
                </a:solidFill>
              </a:rPr>
              <a:t>orgány obce</a:t>
            </a:r>
          </a:p>
          <a:p>
            <a:pPr eaLnBrk="1" hangingPunct="1">
              <a:spcBef>
                <a:spcPts val="900"/>
              </a:spcBef>
              <a:spcAft>
                <a:spcPts val="900"/>
              </a:spcAft>
              <a:defRPr/>
            </a:pPr>
            <a:r>
              <a:rPr lang="cs-CZ" sz="2000" dirty="0">
                <a:solidFill>
                  <a:srgbClr val="007E39"/>
                </a:solidFill>
              </a:rPr>
              <a:t>zastupitelstvo obce</a:t>
            </a:r>
          </a:p>
          <a:p>
            <a:pPr eaLnBrk="1" hangingPunct="1">
              <a:spcBef>
                <a:spcPts val="900"/>
              </a:spcBef>
              <a:spcAft>
                <a:spcPts val="900"/>
              </a:spcAft>
              <a:defRPr/>
            </a:pPr>
            <a:r>
              <a:rPr lang="cs-CZ" sz="2000" dirty="0" smtClean="0">
                <a:solidFill>
                  <a:srgbClr val="007E39"/>
                </a:solidFill>
              </a:rPr>
              <a:t>tým pro pořizování (pořizovatel, určený zastupitel, projektant)</a:t>
            </a:r>
          </a:p>
        </p:txBody>
      </p:sp>
      <p:sp>
        <p:nvSpPr>
          <p:cNvPr id="25604" name="Zástupný symbol pro číslo snímku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98BDFBF6-9DAB-45A0-BB63-2AFF1E13DF4D}" type="slidenum">
              <a:rPr lang="cs-CZ" smtClean="0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16</a:t>
            </a:fld>
            <a:endParaRPr lang="cs-CZ" smtClean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9525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Nadpis 1"/>
          <p:cNvSpPr>
            <a:spLocks noGrp="1"/>
          </p:cNvSpPr>
          <p:nvPr>
            <p:ph type="title"/>
          </p:nvPr>
        </p:nvSpPr>
        <p:spPr>
          <a:xfrm>
            <a:off x="714375" y="1646905"/>
            <a:ext cx="7972425" cy="642937"/>
          </a:xfrm>
        </p:spPr>
        <p:txBody>
          <a:bodyPr/>
          <a:lstStyle/>
          <a:p>
            <a:pPr eaLnBrk="1" hangingPunct="1"/>
            <a:r>
              <a:rPr lang="cs-CZ" sz="2000" dirty="0">
                <a:solidFill>
                  <a:schemeClr val="bg1">
                    <a:lumMod val="65000"/>
                  </a:schemeClr>
                </a:solidFill>
                <a:latin typeface="Arial" charset="0"/>
                <a:cs typeface="Arial" charset="0"/>
              </a:rPr>
              <a:t>Působnost ve věcech </a:t>
            </a:r>
            <a:r>
              <a:rPr lang="cs-CZ" sz="2000" dirty="0" smtClean="0">
                <a:solidFill>
                  <a:schemeClr val="bg1">
                    <a:lumMod val="65000"/>
                  </a:schemeClr>
                </a:solidFill>
                <a:latin typeface="Arial" charset="0"/>
                <a:cs typeface="Arial" charset="0"/>
              </a:rPr>
              <a:t>ÚP (§ 5 – 17 SZ)</a:t>
            </a:r>
            <a:endParaRPr lang="cs-CZ" sz="2000" dirty="0" smtClean="0">
              <a:solidFill>
                <a:srgbClr val="00B050"/>
              </a:solidFill>
              <a:latin typeface="Arial" charset="0"/>
              <a:cs typeface="Arial" charset="0"/>
            </a:endParaRPr>
          </a:p>
        </p:txBody>
      </p:sp>
      <p:sp>
        <p:nvSpPr>
          <p:cNvPr id="109571" name="Zástupný symbol pro obsah 2"/>
          <p:cNvSpPr>
            <a:spLocks noGrp="1"/>
          </p:cNvSpPr>
          <p:nvPr>
            <p:ph idx="1"/>
          </p:nvPr>
        </p:nvSpPr>
        <p:spPr>
          <a:xfrm>
            <a:off x="642938" y="2132857"/>
            <a:ext cx="7972425" cy="4464496"/>
          </a:xfrm>
        </p:spPr>
        <p:txBody>
          <a:bodyPr/>
          <a:lstStyle/>
          <a:p>
            <a:pPr marL="0" indent="0" eaLnBrk="1" hangingPunct="1">
              <a:spcBef>
                <a:spcPts val="300"/>
              </a:spcBef>
              <a:spcAft>
                <a:spcPts val="300"/>
              </a:spcAft>
              <a:buNone/>
            </a:pPr>
            <a:r>
              <a:rPr lang="cs-CZ" sz="2400" b="1" dirty="0" smtClean="0">
                <a:latin typeface="Arial" charset="0"/>
                <a:cs typeface="Arial" charset="0"/>
              </a:rPr>
              <a:t>Ministerstvo pro místní rozvoj ČR </a:t>
            </a:r>
            <a:r>
              <a:rPr lang="cs-CZ" sz="2400" dirty="0" smtClean="0">
                <a:latin typeface="Arial" charset="0"/>
                <a:cs typeface="Arial" charset="0"/>
              </a:rPr>
              <a:t>(MMR) </a:t>
            </a:r>
          </a:p>
          <a:p>
            <a:pPr eaLnBrk="1" hangingPunct="1">
              <a:spcBef>
                <a:spcPts val="300"/>
              </a:spcBef>
              <a:spcAft>
                <a:spcPts val="300"/>
              </a:spcAft>
            </a:pPr>
            <a:r>
              <a:rPr lang="cs-CZ" sz="2000" dirty="0" smtClean="0">
                <a:latin typeface="Arial" charset="0"/>
                <a:cs typeface="Arial" charset="0"/>
              </a:rPr>
              <a:t>je ústředním správním úřadem ve věcech ÚP</a:t>
            </a:r>
          </a:p>
          <a:p>
            <a:pPr eaLnBrk="1" hangingPunct="1">
              <a:spcBef>
                <a:spcPts val="300"/>
              </a:spcBef>
              <a:spcAft>
                <a:spcPts val="300"/>
              </a:spcAft>
            </a:pPr>
            <a:r>
              <a:rPr lang="cs-CZ" sz="2000" dirty="0" smtClean="0">
                <a:latin typeface="Arial" charset="0"/>
                <a:cs typeface="Arial" charset="0"/>
              </a:rPr>
              <a:t>vykonává státní dozor ve věcech ÚP</a:t>
            </a:r>
          </a:p>
          <a:p>
            <a:pPr eaLnBrk="1" hangingPunct="1">
              <a:spcBef>
                <a:spcPts val="300"/>
              </a:spcBef>
              <a:spcAft>
                <a:spcPts val="300"/>
              </a:spcAft>
            </a:pPr>
            <a:r>
              <a:rPr lang="cs-CZ" sz="2000" dirty="0" smtClean="0">
                <a:latin typeface="Arial" charset="0"/>
                <a:cs typeface="Arial" charset="0"/>
              </a:rPr>
              <a:t>vede evidenci územně plánovací činnosti </a:t>
            </a:r>
          </a:p>
          <a:p>
            <a:pPr eaLnBrk="1" hangingPunct="1">
              <a:spcBef>
                <a:spcPts val="300"/>
              </a:spcBef>
              <a:spcAft>
                <a:spcPts val="300"/>
              </a:spcAft>
            </a:pPr>
            <a:r>
              <a:rPr lang="cs-CZ" sz="2000" dirty="0" smtClean="0">
                <a:latin typeface="Arial" charset="0"/>
                <a:cs typeface="Arial" charset="0"/>
              </a:rPr>
              <a:t>vykonává další činnosti podle SZ </a:t>
            </a:r>
          </a:p>
          <a:p>
            <a:pPr marL="0" indent="0" eaLnBrk="1" hangingPunct="1">
              <a:spcBef>
                <a:spcPts val="300"/>
              </a:spcBef>
              <a:spcAft>
                <a:spcPts val="300"/>
              </a:spcAft>
              <a:buNone/>
            </a:pPr>
            <a:endParaRPr lang="cs-CZ" sz="2000" dirty="0" smtClean="0">
              <a:latin typeface="Arial" charset="0"/>
              <a:cs typeface="Arial" charset="0"/>
            </a:endParaRPr>
          </a:p>
          <a:p>
            <a:pPr marL="0" indent="0" eaLnBrk="1" hangingPunct="1">
              <a:spcBef>
                <a:spcPts val="300"/>
              </a:spcBef>
              <a:spcAft>
                <a:spcPts val="300"/>
              </a:spcAft>
              <a:buNone/>
            </a:pPr>
            <a:r>
              <a:rPr lang="cs-CZ" sz="1800" dirty="0" smtClean="0">
                <a:latin typeface="Arial" charset="0"/>
                <a:cs typeface="Arial" charset="0"/>
              </a:rPr>
              <a:t>pořizuje: </a:t>
            </a:r>
          </a:p>
          <a:p>
            <a:pPr eaLnBrk="1" hangingPunct="1">
              <a:spcBef>
                <a:spcPts val="300"/>
              </a:spcBef>
              <a:spcAft>
                <a:spcPts val="300"/>
              </a:spcAft>
              <a:buFont typeface="Arial" charset="0"/>
              <a:buNone/>
            </a:pPr>
            <a:r>
              <a:rPr lang="cs-CZ" sz="1800" b="1" dirty="0" smtClean="0">
                <a:latin typeface="Arial" charset="0"/>
                <a:cs typeface="Arial" charset="0"/>
              </a:rPr>
              <a:t>Politiku územního rozvoje </a:t>
            </a:r>
            <a:r>
              <a:rPr lang="cs-CZ" sz="1800" dirty="0" smtClean="0">
                <a:latin typeface="Arial" charset="0"/>
                <a:cs typeface="Arial" charset="0"/>
              </a:rPr>
              <a:t>(PÚR ČR) a tomu potřebné </a:t>
            </a:r>
          </a:p>
          <a:p>
            <a:pPr marL="631825" lvl="3" eaLnBrk="1" hangingPunct="1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cs-CZ" dirty="0" smtClean="0">
                <a:latin typeface="Arial" charset="0"/>
                <a:cs typeface="Arial" charset="0"/>
              </a:rPr>
              <a:t>územně analytické podklady (ÚAP ČR)</a:t>
            </a:r>
          </a:p>
          <a:p>
            <a:pPr marL="631825" lvl="3" eaLnBrk="1" hangingPunct="1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cs-CZ" dirty="0" smtClean="0">
                <a:latin typeface="Arial" charset="0"/>
                <a:cs typeface="Arial" charset="0"/>
              </a:rPr>
              <a:t>územní studie (ÚS)</a:t>
            </a:r>
            <a:endParaRPr lang="cs-CZ" dirty="0">
              <a:latin typeface="Arial" charset="0"/>
              <a:cs typeface="Arial" charset="0"/>
            </a:endParaRPr>
          </a:p>
        </p:txBody>
      </p:sp>
      <p:sp>
        <p:nvSpPr>
          <p:cNvPr id="109572" name="Zástupný symbol pro číslo snímku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562CB353-2285-4015-97FE-7FF68301523A}" type="slidenum">
              <a:rPr lang="cs-CZ" smtClean="0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17</a:t>
            </a:fld>
            <a:endParaRPr lang="cs-CZ" smtClean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383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Nadpis 1"/>
          <p:cNvSpPr>
            <a:spLocks noGrp="1"/>
          </p:cNvSpPr>
          <p:nvPr>
            <p:ph type="title"/>
          </p:nvPr>
        </p:nvSpPr>
        <p:spPr>
          <a:xfrm>
            <a:off x="714375" y="1785938"/>
            <a:ext cx="7972425" cy="642937"/>
          </a:xfrm>
        </p:spPr>
        <p:txBody>
          <a:bodyPr/>
          <a:lstStyle/>
          <a:p>
            <a:pPr eaLnBrk="1" hangingPunct="1"/>
            <a:r>
              <a:rPr lang="cs-CZ" sz="2400" dirty="0">
                <a:solidFill>
                  <a:schemeClr val="bg1">
                    <a:lumMod val="65000"/>
                  </a:schemeClr>
                </a:solidFill>
                <a:latin typeface="Arial" charset="0"/>
                <a:cs typeface="Arial" charset="0"/>
              </a:rPr>
              <a:t>Působnost ve věcech </a:t>
            </a:r>
            <a:r>
              <a:rPr lang="cs-CZ" sz="2400" dirty="0" smtClean="0">
                <a:solidFill>
                  <a:schemeClr val="bg1">
                    <a:lumMod val="65000"/>
                  </a:schemeClr>
                </a:solidFill>
                <a:latin typeface="Arial" charset="0"/>
                <a:cs typeface="Arial" charset="0"/>
              </a:rPr>
              <a:t>ÚP</a:t>
            </a:r>
            <a:endParaRPr lang="cs-CZ" sz="2400" dirty="0" smtClean="0">
              <a:solidFill>
                <a:srgbClr val="00B050"/>
              </a:solidFill>
              <a:latin typeface="Arial" charset="0"/>
              <a:cs typeface="Arial" charset="0"/>
            </a:endParaRPr>
          </a:p>
        </p:txBody>
      </p:sp>
      <p:sp>
        <p:nvSpPr>
          <p:cNvPr id="109571" name="Zástupný symbol pro obsah 2"/>
          <p:cNvSpPr>
            <a:spLocks noGrp="1"/>
          </p:cNvSpPr>
          <p:nvPr>
            <p:ph idx="1"/>
          </p:nvPr>
        </p:nvSpPr>
        <p:spPr>
          <a:xfrm>
            <a:off x="642938" y="2714625"/>
            <a:ext cx="7972425" cy="4143375"/>
          </a:xfrm>
        </p:spPr>
        <p:txBody>
          <a:bodyPr/>
          <a:lstStyle/>
          <a:p>
            <a:pPr marL="0" indent="0" eaLnBrk="1" hangingPunct="1">
              <a:spcBef>
                <a:spcPts val="600"/>
              </a:spcBef>
              <a:spcAft>
                <a:spcPts val="600"/>
              </a:spcAft>
              <a:buNone/>
            </a:pPr>
            <a:r>
              <a:rPr lang="cs-CZ" sz="2400" b="1" dirty="0" smtClean="0">
                <a:latin typeface="Arial" charset="0"/>
                <a:cs typeface="Arial" charset="0"/>
              </a:rPr>
              <a:t>Ministerstvo pro místní rozvoj </a:t>
            </a:r>
            <a:r>
              <a:rPr lang="cs-CZ" sz="2400" dirty="0" smtClean="0">
                <a:latin typeface="Arial" charset="0"/>
                <a:cs typeface="Arial" charset="0"/>
              </a:rPr>
              <a:t>(MMR) </a:t>
            </a:r>
          </a:p>
          <a:p>
            <a:pPr marL="0" indent="0" eaLnBrk="1" hangingPunct="1">
              <a:spcBef>
                <a:spcPts val="1800"/>
              </a:spcBef>
              <a:spcAft>
                <a:spcPts val="600"/>
              </a:spcAft>
              <a:buNone/>
            </a:pPr>
            <a:r>
              <a:rPr lang="cs-CZ" sz="2000" dirty="0" smtClean="0">
                <a:latin typeface="Arial" charset="0"/>
                <a:cs typeface="Arial" charset="0"/>
              </a:rPr>
              <a:t>zásah do působnosti </a:t>
            </a:r>
            <a:r>
              <a:rPr lang="cs-CZ" sz="2000" b="1" dirty="0" smtClean="0">
                <a:latin typeface="Arial" charset="0"/>
                <a:cs typeface="Arial" charset="0"/>
              </a:rPr>
              <a:t>krajů </a:t>
            </a:r>
            <a:r>
              <a:rPr lang="cs-CZ" sz="2000" dirty="0" smtClean="0">
                <a:latin typeface="Arial" charset="0"/>
                <a:cs typeface="Arial" charset="0"/>
              </a:rPr>
              <a:t>a </a:t>
            </a:r>
            <a:r>
              <a:rPr lang="cs-CZ" sz="2000" b="1" dirty="0" smtClean="0">
                <a:latin typeface="Arial" charset="0"/>
                <a:cs typeface="Arial" charset="0"/>
              </a:rPr>
              <a:t>obcí </a:t>
            </a:r>
          </a:p>
          <a:p>
            <a:pPr lvl="1" eaLnBrk="1" hangingPunct="1">
              <a:spcBef>
                <a:spcPts val="600"/>
              </a:spcBef>
              <a:spcAft>
                <a:spcPts val="600"/>
              </a:spcAft>
            </a:pPr>
            <a:r>
              <a:rPr lang="cs-CZ" sz="2000" dirty="0">
                <a:latin typeface="Arial" charset="0"/>
                <a:cs typeface="Arial" charset="0"/>
              </a:rPr>
              <a:t>v záležitostech </a:t>
            </a:r>
            <a:r>
              <a:rPr lang="cs-CZ" sz="2000" b="1" dirty="0">
                <a:latin typeface="Arial" charset="0"/>
                <a:cs typeface="Arial" charset="0"/>
              </a:rPr>
              <a:t>rozvoje území státu</a:t>
            </a:r>
          </a:p>
          <a:p>
            <a:pPr lvl="1" eaLnBrk="1" hangingPunct="1">
              <a:spcBef>
                <a:spcPts val="600"/>
              </a:spcBef>
              <a:spcAft>
                <a:spcPts val="600"/>
              </a:spcAft>
            </a:pPr>
            <a:r>
              <a:rPr lang="cs-CZ" sz="2000" dirty="0" smtClean="0">
                <a:latin typeface="Arial" charset="0"/>
                <a:cs typeface="Arial" charset="0"/>
              </a:rPr>
              <a:t>v </a:t>
            </a:r>
            <a:r>
              <a:rPr lang="cs-CZ" sz="2000" b="1" dirty="0" smtClean="0">
                <a:latin typeface="Arial" charset="0"/>
                <a:cs typeface="Arial" charset="0"/>
              </a:rPr>
              <a:t>zákonem</a:t>
            </a:r>
            <a:r>
              <a:rPr lang="cs-CZ" sz="2000" dirty="0" smtClean="0">
                <a:latin typeface="Arial" charset="0"/>
                <a:cs typeface="Arial" charset="0"/>
              </a:rPr>
              <a:t> stanovených případech</a:t>
            </a:r>
          </a:p>
          <a:p>
            <a:pPr lvl="1" eaLnBrk="1" hangingPunct="1">
              <a:spcBef>
                <a:spcPts val="600"/>
              </a:spcBef>
              <a:spcAft>
                <a:spcPts val="600"/>
              </a:spcAft>
            </a:pPr>
            <a:r>
              <a:rPr lang="cs-CZ" sz="2000" dirty="0" smtClean="0">
                <a:latin typeface="Arial" charset="0"/>
                <a:cs typeface="Arial" charset="0"/>
              </a:rPr>
              <a:t>v </a:t>
            </a:r>
            <a:r>
              <a:rPr lang="cs-CZ" sz="2000" b="1" dirty="0" smtClean="0">
                <a:latin typeface="Arial" charset="0"/>
                <a:cs typeface="Arial" charset="0"/>
              </a:rPr>
              <a:t>součinnosti</a:t>
            </a:r>
            <a:r>
              <a:rPr lang="cs-CZ" sz="2000" dirty="0" smtClean="0">
                <a:latin typeface="Arial" charset="0"/>
                <a:cs typeface="Arial" charset="0"/>
              </a:rPr>
              <a:t> s krajem a obcí  </a:t>
            </a:r>
          </a:p>
          <a:p>
            <a:pPr eaLnBrk="1" hangingPunct="1">
              <a:spcBef>
                <a:spcPts val="1200"/>
              </a:spcBef>
              <a:spcAft>
                <a:spcPts val="1200"/>
              </a:spcAft>
              <a:buFont typeface="Arial" charset="0"/>
              <a:buNone/>
            </a:pPr>
            <a:endParaRPr lang="cs-CZ" sz="2400" dirty="0" smtClean="0">
              <a:latin typeface="Arial" charset="0"/>
              <a:cs typeface="Arial" charset="0"/>
            </a:endParaRPr>
          </a:p>
        </p:txBody>
      </p:sp>
      <p:sp>
        <p:nvSpPr>
          <p:cNvPr id="109572" name="Zástupný symbol pro číslo snímku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562CB353-2285-4015-97FE-7FF68301523A}" type="slidenum">
              <a:rPr lang="cs-CZ" smtClean="0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18</a:t>
            </a:fld>
            <a:endParaRPr lang="cs-CZ" smtClean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08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Nadpis 1"/>
          <p:cNvSpPr>
            <a:spLocks noGrp="1"/>
          </p:cNvSpPr>
          <p:nvPr>
            <p:ph type="title"/>
          </p:nvPr>
        </p:nvSpPr>
        <p:spPr>
          <a:xfrm>
            <a:off x="714375" y="1628800"/>
            <a:ext cx="7972425" cy="504057"/>
          </a:xfrm>
        </p:spPr>
        <p:txBody>
          <a:bodyPr/>
          <a:lstStyle/>
          <a:p>
            <a:pPr eaLnBrk="1" hangingPunct="1"/>
            <a:r>
              <a:rPr lang="cs-CZ" sz="2400" dirty="0">
                <a:solidFill>
                  <a:schemeClr val="bg1">
                    <a:lumMod val="65000"/>
                  </a:schemeClr>
                </a:solidFill>
                <a:latin typeface="Arial" charset="0"/>
                <a:cs typeface="Arial" charset="0"/>
              </a:rPr>
              <a:t>Působnost ve věcech </a:t>
            </a:r>
            <a:r>
              <a:rPr lang="cs-CZ" sz="2400" dirty="0" smtClean="0">
                <a:solidFill>
                  <a:schemeClr val="bg1">
                    <a:lumMod val="65000"/>
                  </a:schemeClr>
                </a:solidFill>
                <a:latin typeface="Arial" charset="0"/>
                <a:cs typeface="Arial" charset="0"/>
              </a:rPr>
              <a:t>ÚP</a:t>
            </a:r>
            <a:endParaRPr lang="cs-CZ" sz="2400" dirty="0" smtClean="0">
              <a:solidFill>
                <a:srgbClr val="00B050"/>
              </a:solidFill>
              <a:latin typeface="Arial" charset="0"/>
              <a:cs typeface="Arial" charset="0"/>
            </a:endParaRPr>
          </a:p>
        </p:txBody>
      </p:sp>
      <p:sp>
        <p:nvSpPr>
          <p:cNvPr id="109571" name="Zástupný symbol pro obsah 2"/>
          <p:cNvSpPr>
            <a:spLocks noGrp="1"/>
          </p:cNvSpPr>
          <p:nvPr>
            <p:ph idx="1"/>
          </p:nvPr>
        </p:nvSpPr>
        <p:spPr>
          <a:xfrm>
            <a:off x="642938" y="2132857"/>
            <a:ext cx="7972425" cy="4464495"/>
          </a:xfrm>
        </p:spPr>
        <p:txBody>
          <a:bodyPr/>
          <a:lstStyle/>
          <a:p>
            <a:pPr marL="0" indent="0" eaLnBrk="1" hangingPunct="1">
              <a:spcBef>
                <a:spcPts val="300"/>
              </a:spcBef>
              <a:spcAft>
                <a:spcPts val="300"/>
              </a:spcAft>
              <a:buNone/>
            </a:pPr>
            <a:r>
              <a:rPr lang="cs-CZ" sz="2400" b="1" dirty="0" smtClean="0">
                <a:latin typeface="Arial" charset="0"/>
                <a:cs typeface="Arial" charset="0"/>
              </a:rPr>
              <a:t>Krajský úřad Ústeckého kraje</a:t>
            </a:r>
            <a:endParaRPr lang="cs-CZ" sz="2400" dirty="0" smtClean="0">
              <a:latin typeface="Arial" charset="0"/>
              <a:cs typeface="Arial" charset="0"/>
            </a:endParaRPr>
          </a:p>
          <a:p>
            <a:pPr eaLnBrk="1" hangingPunct="1">
              <a:spcBef>
                <a:spcPts val="200"/>
              </a:spcBef>
              <a:spcAft>
                <a:spcPts val="200"/>
              </a:spcAft>
            </a:pPr>
            <a:r>
              <a:rPr lang="cs-CZ" sz="2000" dirty="0">
                <a:latin typeface="Arial" charset="0"/>
                <a:cs typeface="Arial" charset="0"/>
              </a:rPr>
              <a:t>metodická pomoc obcím</a:t>
            </a:r>
          </a:p>
          <a:p>
            <a:pPr eaLnBrk="1" hangingPunct="1">
              <a:spcBef>
                <a:spcPts val="200"/>
              </a:spcBef>
              <a:spcAft>
                <a:spcPts val="200"/>
              </a:spcAft>
            </a:pPr>
            <a:r>
              <a:rPr lang="cs-CZ" sz="2000" dirty="0" smtClean="0">
                <a:latin typeface="Arial" charset="0"/>
                <a:cs typeface="Arial" charset="0"/>
              </a:rPr>
              <a:t>vykonává státní dozor ve věcech ÚP</a:t>
            </a:r>
          </a:p>
          <a:p>
            <a:pPr eaLnBrk="1" hangingPunct="1">
              <a:spcBef>
                <a:spcPts val="200"/>
              </a:spcBef>
              <a:spcAft>
                <a:spcPts val="200"/>
              </a:spcAft>
            </a:pPr>
            <a:r>
              <a:rPr lang="cs-CZ" sz="2000" dirty="0" smtClean="0">
                <a:latin typeface="Arial" charset="0"/>
                <a:cs typeface="Arial" charset="0"/>
              </a:rPr>
              <a:t>vkládá data do evidence územně plánovací činnosti </a:t>
            </a:r>
          </a:p>
          <a:p>
            <a:pPr eaLnBrk="1" hangingPunct="1">
              <a:spcBef>
                <a:spcPts val="200"/>
              </a:spcBef>
              <a:spcAft>
                <a:spcPts val="200"/>
              </a:spcAft>
            </a:pPr>
            <a:r>
              <a:rPr lang="cs-CZ" sz="2000" dirty="0" smtClean="0">
                <a:latin typeface="Arial" charset="0"/>
                <a:cs typeface="Arial" charset="0"/>
              </a:rPr>
              <a:t>vykonává další činnosti podle SZ </a:t>
            </a:r>
          </a:p>
          <a:p>
            <a:pPr eaLnBrk="1" hangingPunct="1">
              <a:spcBef>
                <a:spcPts val="200"/>
              </a:spcBef>
              <a:spcAft>
                <a:spcPts val="200"/>
              </a:spcAft>
              <a:buNone/>
              <a:defRPr/>
            </a:pPr>
            <a:r>
              <a:rPr lang="cs-CZ" sz="1800" b="1" dirty="0"/>
              <a:t>Pro celé správní území </a:t>
            </a:r>
            <a:r>
              <a:rPr lang="cs-CZ" sz="1800" b="1" dirty="0" smtClean="0"/>
              <a:t>kraje pořizuje </a:t>
            </a:r>
            <a:endParaRPr lang="cs-CZ" sz="1800" dirty="0"/>
          </a:p>
          <a:p>
            <a:pPr eaLnBrk="1" hangingPunct="1">
              <a:spcBef>
                <a:spcPts val="200"/>
              </a:spcBef>
              <a:spcAft>
                <a:spcPts val="200"/>
              </a:spcAft>
              <a:defRPr/>
            </a:pPr>
            <a:r>
              <a:rPr lang="cs-CZ" sz="2000" dirty="0"/>
              <a:t>územně analytické podklady </a:t>
            </a:r>
            <a:r>
              <a:rPr lang="cs-CZ" sz="2000" dirty="0" smtClean="0"/>
              <a:t>kraje (ÚAP ÚK)</a:t>
            </a:r>
            <a:endParaRPr lang="cs-CZ" sz="2000" dirty="0"/>
          </a:p>
          <a:p>
            <a:pPr eaLnBrk="1" hangingPunct="1">
              <a:spcBef>
                <a:spcPts val="200"/>
              </a:spcBef>
              <a:spcAft>
                <a:spcPts val="200"/>
              </a:spcAft>
            </a:pPr>
            <a:r>
              <a:rPr lang="cs-CZ" sz="2000" b="1" dirty="0">
                <a:latin typeface="Arial" charset="0"/>
                <a:cs typeface="Arial" charset="0"/>
              </a:rPr>
              <a:t>Zásady územního rozvoje Ústeckého kraje </a:t>
            </a:r>
            <a:r>
              <a:rPr lang="cs-CZ" sz="2000" dirty="0">
                <a:latin typeface="Arial" charset="0"/>
                <a:cs typeface="Arial" charset="0"/>
              </a:rPr>
              <a:t>(ZÚR ÚK) </a:t>
            </a:r>
          </a:p>
          <a:p>
            <a:pPr marL="0" indent="0" eaLnBrk="1" hangingPunct="1">
              <a:spcBef>
                <a:spcPts val="200"/>
              </a:spcBef>
              <a:spcAft>
                <a:spcPts val="200"/>
              </a:spcAft>
              <a:buNone/>
            </a:pPr>
            <a:endParaRPr lang="cs-CZ" sz="1800" dirty="0" smtClean="0">
              <a:latin typeface="Arial" charset="0"/>
              <a:cs typeface="Arial" charset="0"/>
            </a:endParaRPr>
          </a:p>
          <a:p>
            <a:pPr marL="0" indent="0" eaLnBrk="1" hangingPunct="1">
              <a:spcBef>
                <a:spcPts val="200"/>
              </a:spcBef>
              <a:spcAft>
                <a:spcPts val="200"/>
              </a:spcAft>
              <a:buNone/>
            </a:pPr>
            <a:r>
              <a:rPr lang="cs-CZ" sz="1800" dirty="0" smtClean="0">
                <a:latin typeface="Arial" charset="0"/>
                <a:cs typeface="Arial" charset="0"/>
              </a:rPr>
              <a:t>Dále </a:t>
            </a:r>
          </a:p>
          <a:p>
            <a:pPr eaLnBrk="1" hangingPunct="1">
              <a:spcBef>
                <a:spcPts val="200"/>
              </a:spcBef>
              <a:spcAft>
                <a:spcPts val="200"/>
              </a:spcAft>
            </a:pPr>
            <a:r>
              <a:rPr lang="cs-CZ" sz="1800" dirty="0" smtClean="0">
                <a:latin typeface="Arial" charset="0"/>
                <a:cs typeface="Arial" charset="0"/>
              </a:rPr>
              <a:t>regulační plány (RP) v zákonem stanovených případech – plochy a koridory </a:t>
            </a:r>
          </a:p>
          <a:p>
            <a:pPr eaLnBrk="1" hangingPunct="1">
              <a:spcBef>
                <a:spcPts val="200"/>
              </a:spcBef>
              <a:spcAft>
                <a:spcPts val="200"/>
              </a:spcAft>
            </a:pPr>
            <a:r>
              <a:rPr lang="cs-CZ" sz="1800" dirty="0" smtClean="0">
                <a:latin typeface="Arial" charset="0"/>
                <a:cs typeface="Arial" charset="0"/>
              </a:rPr>
              <a:t>územní studie (ÚS)</a:t>
            </a:r>
          </a:p>
          <a:p>
            <a:pPr marL="0" indent="0" eaLnBrk="1" hangingPunct="1">
              <a:spcBef>
                <a:spcPts val="300"/>
              </a:spcBef>
              <a:spcAft>
                <a:spcPts val="300"/>
              </a:spcAft>
              <a:buNone/>
            </a:pPr>
            <a:endParaRPr lang="cs-CZ" sz="1800" dirty="0">
              <a:latin typeface="Arial" charset="0"/>
              <a:cs typeface="Arial" charset="0"/>
            </a:endParaRPr>
          </a:p>
          <a:p>
            <a:pPr marL="0" indent="0" eaLnBrk="1" hangingPunct="1">
              <a:spcBef>
                <a:spcPts val="300"/>
              </a:spcBef>
              <a:spcAft>
                <a:spcPts val="300"/>
              </a:spcAft>
              <a:buNone/>
            </a:pPr>
            <a:endParaRPr lang="cs-CZ" sz="1800" dirty="0" smtClean="0">
              <a:latin typeface="Arial" charset="0"/>
              <a:cs typeface="Arial" charset="0"/>
            </a:endParaRPr>
          </a:p>
        </p:txBody>
      </p:sp>
      <p:sp>
        <p:nvSpPr>
          <p:cNvPr id="109572" name="Zástupný symbol pro číslo snímku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562CB353-2285-4015-97FE-7FF68301523A}" type="slidenum">
              <a:rPr lang="cs-CZ" smtClean="0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19</a:t>
            </a:fld>
            <a:endParaRPr lang="cs-CZ" smtClean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3850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D99DB3-E453-41F8-94C7-649478B5DA2F}" type="slidenum">
              <a:rPr lang="cs-CZ" smtClean="0"/>
              <a:pPr>
                <a:defRPr/>
              </a:pPr>
              <a:t>2</a:t>
            </a:fld>
            <a:endParaRPr lang="cs-CZ" dirty="0"/>
          </a:p>
        </p:txBody>
      </p:sp>
      <p:pic>
        <p:nvPicPr>
          <p:cNvPr id="6" name="Obrázek 5"/>
          <p:cNvPicPr/>
          <p:nvPr/>
        </p:nvPicPr>
        <p:blipFill rotWithShape="1">
          <a:blip r:embed="rId3"/>
          <a:srcRect l="51882" t="21095" r="16014" b="12871"/>
          <a:stretch/>
        </p:blipFill>
        <p:spPr bwMode="auto">
          <a:xfrm>
            <a:off x="20371" y="179387"/>
            <a:ext cx="9144000" cy="63563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3779912" y="6021288"/>
            <a:ext cx="187220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b="1" dirty="0" smtClean="0"/>
              <a:t>10:45 – 11:15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1556741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Nadpis 1"/>
          <p:cNvSpPr>
            <a:spLocks noGrp="1"/>
          </p:cNvSpPr>
          <p:nvPr>
            <p:ph type="title"/>
          </p:nvPr>
        </p:nvSpPr>
        <p:spPr>
          <a:xfrm>
            <a:off x="714375" y="1785938"/>
            <a:ext cx="7972425" cy="642937"/>
          </a:xfrm>
        </p:spPr>
        <p:txBody>
          <a:bodyPr/>
          <a:lstStyle/>
          <a:p>
            <a:pPr eaLnBrk="1" hangingPunct="1"/>
            <a:r>
              <a:rPr lang="cs-CZ" sz="2400" dirty="0">
                <a:solidFill>
                  <a:schemeClr val="bg1">
                    <a:lumMod val="65000"/>
                  </a:schemeClr>
                </a:solidFill>
                <a:latin typeface="Arial" charset="0"/>
                <a:cs typeface="Arial" charset="0"/>
              </a:rPr>
              <a:t>Působnost ve věcech ÚP</a:t>
            </a:r>
            <a:endParaRPr lang="cs-CZ" sz="2400" dirty="0" smtClean="0">
              <a:solidFill>
                <a:schemeClr val="bg1">
                  <a:lumMod val="65000"/>
                </a:schemeClr>
              </a:solidFill>
              <a:latin typeface="Arial" charset="0"/>
              <a:cs typeface="Arial" charset="0"/>
            </a:endParaRPr>
          </a:p>
        </p:txBody>
      </p:sp>
      <p:sp>
        <p:nvSpPr>
          <p:cNvPr id="110595" name="Zástupný symbol pro obsah 2"/>
          <p:cNvSpPr>
            <a:spLocks noGrp="1"/>
          </p:cNvSpPr>
          <p:nvPr>
            <p:ph idx="1"/>
          </p:nvPr>
        </p:nvSpPr>
        <p:spPr>
          <a:xfrm>
            <a:off x="679581" y="2852936"/>
            <a:ext cx="7972425" cy="3503414"/>
          </a:xfrm>
        </p:spPr>
        <p:txBody>
          <a:bodyPr/>
          <a:lstStyle/>
          <a:p>
            <a:pPr marL="0" indent="0" eaLnBrk="1" hangingPunct="1">
              <a:spcBef>
                <a:spcPts val="1200"/>
              </a:spcBef>
              <a:spcAft>
                <a:spcPts val="1200"/>
              </a:spcAft>
              <a:buNone/>
            </a:pPr>
            <a:r>
              <a:rPr lang="cs-CZ" sz="2400" b="1" dirty="0" smtClean="0">
                <a:latin typeface="Arial" charset="0"/>
                <a:cs typeface="Arial" charset="0"/>
              </a:rPr>
              <a:t>Kraj</a:t>
            </a:r>
            <a:r>
              <a:rPr lang="cs-CZ" sz="2400" dirty="0" smtClean="0">
                <a:latin typeface="Arial" charset="0"/>
                <a:cs typeface="Arial" charset="0"/>
              </a:rPr>
              <a:t> na území kraje - </a:t>
            </a:r>
            <a:r>
              <a:rPr lang="cs-CZ" sz="2400" b="1" dirty="0" smtClean="0">
                <a:latin typeface="Arial" charset="0"/>
                <a:cs typeface="Arial" charset="0"/>
              </a:rPr>
              <a:t>zásah </a:t>
            </a:r>
            <a:r>
              <a:rPr lang="cs-CZ" sz="2400" dirty="0" smtClean="0">
                <a:latin typeface="Arial" charset="0"/>
                <a:cs typeface="Arial" charset="0"/>
              </a:rPr>
              <a:t>do činnosti</a:t>
            </a:r>
            <a:r>
              <a:rPr lang="cs-CZ" sz="2400" b="1" dirty="0" smtClean="0">
                <a:latin typeface="Arial" charset="0"/>
                <a:cs typeface="Arial" charset="0"/>
              </a:rPr>
              <a:t> obcí</a:t>
            </a:r>
            <a:r>
              <a:rPr lang="cs-CZ" sz="2400" dirty="0" smtClean="0">
                <a:latin typeface="Arial" charset="0"/>
                <a:cs typeface="Arial" charset="0"/>
              </a:rPr>
              <a:t> </a:t>
            </a:r>
          </a:p>
          <a:p>
            <a:pPr lvl="1" eaLnBrk="1" hangingPunct="1">
              <a:spcBef>
                <a:spcPts val="600"/>
              </a:spcBef>
              <a:spcAft>
                <a:spcPts val="600"/>
              </a:spcAft>
            </a:pPr>
            <a:r>
              <a:rPr lang="cs-CZ" sz="2000" dirty="0">
                <a:latin typeface="Arial" charset="0"/>
                <a:cs typeface="Arial" charset="0"/>
              </a:rPr>
              <a:t>v záležitostech </a:t>
            </a:r>
            <a:r>
              <a:rPr lang="cs-CZ" sz="2000" b="1" dirty="0">
                <a:latin typeface="Arial" charset="0"/>
                <a:cs typeface="Arial" charset="0"/>
              </a:rPr>
              <a:t>nadmístního významu</a:t>
            </a:r>
            <a:endParaRPr lang="cs-CZ" sz="2000" dirty="0">
              <a:latin typeface="Arial" charset="0"/>
              <a:cs typeface="Arial" charset="0"/>
            </a:endParaRPr>
          </a:p>
          <a:p>
            <a:pPr lvl="1" eaLnBrk="1" hangingPunct="1">
              <a:spcBef>
                <a:spcPts val="600"/>
              </a:spcBef>
              <a:spcAft>
                <a:spcPts val="600"/>
              </a:spcAft>
            </a:pPr>
            <a:r>
              <a:rPr lang="cs-CZ" sz="2000" dirty="0" smtClean="0">
                <a:latin typeface="Arial" charset="0"/>
                <a:cs typeface="Arial" charset="0"/>
              </a:rPr>
              <a:t>v </a:t>
            </a:r>
            <a:r>
              <a:rPr lang="cs-CZ" sz="2000" b="1" dirty="0" smtClean="0">
                <a:latin typeface="Arial" charset="0"/>
                <a:cs typeface="Arial" charset="0"/>
              </a:rPr>
              <a:t>zákonem</a:t>
            </a:r>
            <a:r>
              <a:rPr lang="cs-CZ" sz="2000" dirty="0" smtClean="0">
                <a:latin typeface="Arial" charset="0"/>
                <a:cs typeface="Arial" charset="0"/>
              </a:rPr>
              <a:t> stanovených případech</a:t>
            </a:r>
          </a:p>
          <a:p>
            <a:pPr lvl="1" eaLnBrk="1" hangingPunct="1">
              <a:spcBef>
                <a:spcPts val="600"/>
              </a:spcBef>
              <a:spcAft>
                <a:spcPts val="600"/>
              </a:spcAft>
            </a:pPr>
            <a:r>
              <a:rPr lang="cs-CZ" sz="2000" dirty="0" smtClean="0">
                <a:latin typeface="Arial" charset="0"/>
                <a:cs typeface="Arial" charset="0"/>
              </a:rPr>
              <a:t>v </a:t>
            </a:r>
            <a:r>
              <a:rPr lang="cs-CZ" sz="2000" b="1" dirty="0" smtClean="0">
                <a:latin typeface="Arial" charset="0"/>
                <a:cs typeface="Arial" charset="0"/>
              </a:rPr>
              <a:t>součinnosti</a:t>
            </a:r>
            <a:r>
              <a:rPr lang="cs-CZ" sz="2000" dirty="0" smtClean="0">
                <a:latin typeface="Arial" charset="0"/>
                <a:cs typeface="Arial" charset="0"/>
              </a:rPr>
              <a:t> s obcí  </a:t>
            </a:r>
          </a:p>
          <a:p>
            <a:pPr marL="0" indent="0" eaLnBrk="1" hangingPunct="1">
              <a:spcBef>
                <a:spcPts val="1200"/>
              </a:spcBef>
              <a:spcAft>
                <a:spcPts val="1200"/>
              </a:spcAft>
              <a:buNone/>
            </a:pPr>
            <a:r>
              <a:rPr lang="cs-CZ" sz="2400" b="1" dirty="0" smtClean="0">
                <a:latin typeface="Arial" charset="0"/>
                <a:cs typeface="Arial" charset="0"/>
              </a:rPr>
              <a:t>Obce </a:t>
            </a:r>
            <a:r>
              <a:rPr lang="cs-CZ" sz="2400" dirty="0" smtClean="0">
                <a:latin typeface="Arial" charset="0"/>
                <a:cs typeface="Arial" charset="0"/>
              </a:rPr>
              <a:t>na</a:t>
            </a:r>
            <a:r>
              <a:rPr lang="cs-CZ" sz="2400" b="1" dirty="0" smtClean="0">
                <a:latin typeface="Arial" charset="0"/>
                <a:cs typeface="Arial" charset="0"/>
              </a:rPr>
              <a:t> </a:t>
            </a:r>
            <a:r>
              <a:rPr lang="cs-CZ" sz="2400" dirty="0" smtClean="0">
                <a:latin typeface="Arial" charset="0"/>
                <a:cs typeface="Arial" charset="0"/>
              </a:rPr>
              <a:t>území obce</a:t>
            </a:r>
          </a:p>
        </p:txBody>
      </p:sp>
      <p:sp>
        <p:nvSpPr>
          <p:cNvPr id="110596" name="Zástupný symbol pro číslo snímku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386C4DC3-3353-4210-B2B0-97BA55D4FE43}" type="slidenum">
              <a:rPr lang="cs-CZ" smtClean="0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20</a:t>
            </a:fld>
            <a:endParaRPr lang="cs-CZ" smtClean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4040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Nadpis 1"/>
          <p:cNvSpPr>
            <a:spLocks noGrp="1"/>
          </p:cNvSpPr>
          <p:nvPr>
            <p:ph type="title"/>
          </p:nvPr>
        </p:nvSpPr>
        <p:spPr>
          <a:xfrm>
            <a:off x="714375" y="1785938"/>
            <a:ext cx="7972425" cy="642937"/>
          </a:xfrm>
        </p:spPr>
        <p:txBody>
          <a:bodyPr/>
          <a:lstStyle/>
          <a:p>
            <a:pPr eaLnBrk="1" hangingPunct="1"/>
            <a:r>
              <a:rPr lang="cs-CZ" sz="2400" dirty="0" smtClean="0">
                <a:solidFill>
                  <a:schemeClr val="bg1">
                    <a:lumMod val="65000"/>
                  </a:schemeClr>
                </a:solidFill>
                <a:latin typeface="Arial" charset="0"/>
                <a:cs typeface="Arial" charset="0"/>
              </a:rPr>
              <a:t>Výkon veřejné správy na úseku ÚP </a:t>
            </a:r>
          </a:p>
        </p:txBody>
      </p:sp>
      <p:sp>
        <p:nvSpPr>
          <p:cNvPr id="111619" name="Zástupný symbol pro obsah 2"/>
          <p:cNvSpPr>
            <a:spLocks noGrp="1"/>
          </p:cNvSpPr>
          <p:nvPr>
            <p:ph idx="1"/>
          </p:nvPr>
        </p:nvSpPr>
        <p:spPr>
          <a:xfrm>
            <a:off x="642938" y="2428875"/>
            <a:ext cx="7972425" cy="4429125"/>
          </a:xfrm>
        </p:spPr>
        <p:txBody>
          <a:bodyPr/>
          <a:lstStyle/>
          <a:p>
            <a:pPr eaLnBrk="1" hangingPunct="1">
              <a:spcBef>
                <a:spcPts val="1200"/>
              </a:spcBef>
              <a:spcAft>
                <a:spcPts val="1200"/>
              </a:spcAft>
              <a:buNone/>
            </a:pPr>
            <a:r>
              <a:rPr lang="cs-CZ" b="1" dirty="0" smtClean="0">
                <a:latin typeface="Arial" charset="0"/>
                <a:cs typeface="Arial" charset="0"/>
              </a:rPr>
              <a:t>Obecní </a:t>
            </a:r>
            <a:r>
              <a:rPr lang="cs-CZ" b="1" dirty="0">
                <a:latin typeface="Arial" charset="0"/>
                <a:cs typeface="Arial" charset="0"/>
              </a:rPr>
              <a:t>úřad </a:t>
            </a:r>
            <a:r>
              <a:rPr lang="cs-CZ" b="1" dirty="0" smtClean="0">
                <a:latin typeface="Arial" charset="0"/>
                <a:cs typeface="Arial" charset="0"/>
              </a:rPr>
              <a:t>ORP - Úřad územního plánování</a:t>
            </a:r>
            <a:endParaRPr lang="cs-CZ" dirty="0" smtClean="0">
              <a:latin typeface="Arial" charset="0"/>
              <a:cs typeface="Arial" charset="0"/>
            </a:endParaRPr>
          </a:p>
          <a:p>
            <a:pPr eaLnBrk="1" hangingPunct="1">
              <a:spcBef>
                <a:spcPts val="1200"/>
              </a:spcBef>
              <a:spcAft>
                <a:spcPts val="1200"/>
              </a:spcAft>
              <a:buFont typeface="Arial" charset="0"/>
              <a:buNone/>
            </a:pPr>
            <a:r>
              <a:rPr lang="cs-CZ" sz="2400" b="1" dirty="0" smtClean="0">
                <a:latin typeface="Arial" charset="0"/>
                <a:cs typeface="Arial" charset="0"/>
              </a:rPr>
              <a:t>Pro „sebe“- svoji obec pořizuje </a:t>
            </a:r>
            <a:endParaRPr lang="cs-CZ" sz="2400" dirty="0" smtClean="0">
              <a:latin typeface="Arial" charset="0"/>
              <a:cs typeface="Arial" charset="0"/>
            </a:endParaRPr>
          </a:p>
          <a:p>
            <a:pPr eaLnBrk="1" hangingPunct="1">
              <a:spcBef>
                <a:spcPts val="600"/>
              </a:spcBef>
              <a:spcAft>
                <a:spcPts val="600"/>
              </a:spcAft>
            </a:pPr>
            <a:r>
              <a:rPr lang="cs-CZ" sz="2400" dirty="0" smtClean="0">
                <a:latin typeface="Arial" charset="0"/>
                <a:cs typeface="Arial" charset="0"/>
              </a:rPr>
              <a:t>územní plán (ÚP)</a:t>
            </a:r>
          </a:p>
          <a:p>
            <a:pPr eaLnBrk="1" hangingPunct="1">
              <a:spcBef>
                <a:spcPts val="600"/>
              </a:spcBef>
              <a:spcAft>
                <a:spcPts val="600"/>
              </a:spcAft>
            </a:pPr>
            <a:r>
              <a:rPr lang="cs-CZ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charset="0"/>
                <a:cs typeface="Arial" charset="0"/>
              </a:rPr>
              <a:t>regulační plán (RP)</a:t>
            </a:r>
          </a:p>
          <a:p>
            <a:pPr eaLnBrk="1" hangingPunct="1">
              <a:spcBef>
                <a:spcPts val="600"/>
              </a:spcBef>
              <a:spcAft>
                <a:spcPts val="600"/>
              </a:spcAft>
            </a:pPr>
            <a:r>
              <a:rPr lang="cs-CZ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charset="0"/>
                <a:cs typeface="Arial" charset="0"/>
              </a:rPr>
              <a:t>územní studii (ÚS)</a:t>
            </a:r>
          </a:p>
          <a:p>
            <a:pPr eaLnBrk="1" hangingPunct="1">
              <a:spcBef>
                <a:spcPts val="600"/>
              </a:spcBef>
              <a:spcAft>
                <a:spcPts val="600"/>
              </a:spcAft>
            </a:pPr>
            <a:r>
              <a:rPr lang="cs-CZ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charset="0"/>
                <a:cs typeface="Arial" charset="0"/>
              </a:rPr>
              <a:t>vymezení zastavěného území (ZÚ)</a:t>
            </a:r>
          </a:p>
        </p:txBody>
      </p:sp>
      <p:sp>
        <p:nvSpPr>
          <p:cNvPr id="111620" name="Zástupný symbol pro číslo snímku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8122DC97-9291-4700-A6B3-1E684AD0EFEC}" type="slidenum">
              <a:rPr lang="cs-CZ" smtClean="0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21</a:t>
            </a:fld>
            <a:endParaRPr lang="cs-CZ" smtClean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0137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Nadpis 1"/>
          <p:cNvSpPr>
            <a:spLocks noGrp="1"/>
          </p:cNvSpPr>
          <p:nvPr>
            <p:ph type="title"/>
          </p:nvPr>
        </p:nvSpPr>
        <p:spPr>
          <a:xfrm>
            <a:off x="714375" y="1785938"/>
            <a:ext cx="7972425" cy="642937"/>
          </a:xfrm>
        </p:spPr>
        <p:txBody>
          <a:bodyPr/>
          <a:lstStyle/>
          <a:p>
            <a:pPr eaLnBrk="1" hangingPunct="1"/>
            <a:r>
              <a:rPr lang="cs-CZ" sz="2400" dirty="0">
                <a:solidFill>
                  <a:schemeClr val="bg1">
                    <a:lumMod val="65000"/>
                  </a:schemeClr>
                </a:solidFill>
                <a:latin typeface="Arial" charset="0"/>
                <a:cs typeface="Arial" charset="0"/>
              </a:rPr>
              <a:t>Výkon veřejné správy na úseku ÚP </a:t>
            </a:r>
            <a:endParaRPr lang="cs-CZ" sz="2400" dirty="0" smtClean="0">
              <a:solidFill>
                <a:srgbClr val="00B050"/>
              </a:solidFill>
              <a:latin typeface="Arial" charset="0"/>
              <a:cs typeface="Arial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42938" y="2428875"/>
            <a:ext cx="7972425" cy="4429125"/>
          </a:xfrm>
        </p:spPr>
        <p:txBody>
          <a:bodyPr/>
          <a:lstStyle/>
          <a:p>
            <a:pPr eaLnBrk="1" hangingPunct="1">
              <a:spcBef>
                <a:spcPts val="1200"/>
              </a:spcBef>
              <a:spcAft>
                <a:spcPts val="1200"/>
              </a:spcAft>
              <a:buNone/>
            </a:pPr>
            <a:r>
              <a:rPr lang="cs-CZ" b="1" dirty="0">
                <a:latin typeface="Arial" charset="0"/>
                <a:cs typeface="Arial" charset="0"/>
              </a:rPr>
              <a:t>Obecní úřad ORP - Úřad územního plánování</a:t>
            </a:r>
            <a:endParaRPr lang="cs-CZ" dirty="0">
              <a:latin typeface="Arial" charset="0"/>
              <a:cs typeface="Arial" charset="0"/>
            </a:endParaRPr>
          </a:p>
          <a:p>
            <a:pPr eaLnBrk="1" hangingPunct="1">
              <a:buFont typeface="Arial" charset="0"/>
              <a:buNone/>
              <a:defRPr/>
            </a:pPr>
            <a:r>
              <a:rPr lang="cs-CZ" sz="2400" b="1" dirty="0" smtClean="0"/>
              <a:t>Pro celé správní území ORP pořizuje </a:t>
            </a:r>
            <a:endParaRPr lang="cs-CZ" sz="2400" dirty="0" smtClean="0"/>
          </a:p>
          <a:p>
            <a:pPr eaLnBrk="1" hangingPunct="1">
              <a:defRPr/>
            </a:pPr>
            <a:r>
              <a:rPr lang="cs-CZ" sz="2400" dirty="0" smtClean="0"/>
              <a:t>územně analytické podklady (ÚAP ORP)</a:t>
            </a:r>
          </a:p>
          <a:p>
            <a:pPr marL="0" indent="0" eaLnBrk="1" hangingPunct="1">
              <a:spcBef>
                <a:spcPts val="600"/>
              </a:spcBef>
              <a:buFont typeface="Arial" charset="0"/>
              <a:buNone/>
              <a:defRPr/>
            </a:pPr>
            <a:r>
              <a:rPr lang="cs-CZ" sz="2400" b="1" dirty="0" smtClean="0"/>
              <a:t>Pro obce </a:t>
            </a:r>
            <a:r>
              <a:rPr lang="cs-CZ" sz="2400" dirty="0" smtClean="0"/>
              <a:t>(z obvodu ORP) </a:t>
            </a:r>
            <a:r>
              <a:rPr lang="cs-CZ" sz="2400" b="1" dirty="0" smtClean="0"/>
              <a:t>na žádost </a:t>
            </a:r>
            <a:r>
              <a:rPr lang="cs-CZ" sz="2400" dirty="0" smtClean="0"/>
              <a:t>– pořizuje </a:t>
            </a:r>
          </a:p>
          <a:p>
            <a:pPr eaLnBrk="1" hangingPunct="1">
              <a:spcBef>
                <a:spcPts val="600"/>
              </a:spcBef>
              <a:defRPr/>
            </a:pPr>
            <a:r>
              <a:rPr lang="cs-CZ" sz="2400" dirty="0" smtClean="0"/>
              <a:t>územní plán (ÚP)</a:t>
            </a:r>
          </a:p>
          <a:p>
            <a:pPr eaLnBrk="1" hangingPunct="1">
              <a:defRPr/>
            </a:pPr>
            <a:r>
              <a:rPr lang="cs-CZ" sz="2400" dirty="0" smtClean="0"/>
              <a:t>regulační plán (RP)</a:t>
            </a:r>
          </a:p>
          <a:p>
            <a:pPr eaLnBrk="1" hangingPunct="1">
              <a:defRPr/>
            </a:pPr>
            <a:r>
              <a:rPr lang="cs-CZ" sz="2400" dirty="0" smtClean="0"/>
              <a:t>územní studii (ÚS)</a:t>
            </a:r>
          </a:p>
          <a:p>
            <a:pPr eaLnBrk="1" hangingPunct="1">
              <a:defRPr/>
            </a:pPr>
            <a:r>
              <a:rPr lang="cs-CZ" sz="2400" dirty="0" smtClean="0"/>
              <a:t>vymezení zastavěného území (ZÚ)</a:t>
            </a:r>
            <a:endParaRPr lang="cs-CZ" sz="2400" dirty="0"/>
          </a:p>
        </p:txBody>
      </p:sp>
      <p:sp>
        <p:nvSpPr>
          <p:cNvPr id="112644" name="Zástupný symbol pro číslo snímku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E94894A7-1B34-4990-9E26-862D445AE3AA}" type="slidenum">
              <a:rPr lang="cs-CZ" smtClean="0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22</a:t>
            </a:fld>
            <a:endParaRPr lang="cs-CZ" smtClean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167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Nadpis 1"/>
          <p:cNvSpPr>
            <a:spLocks noGrp="1"/>
          </p:cNvSpPr>
          <p:nvPr>
            <p:ph type="title"/>
          </p:nvPr>
        </p:nvSpPr>
        <p:spPr>
          <a:xfrm>
            <a:off x="745893" y="1785938"/>
            <a:ext cx="7972425" cy="642937"/>
          </a:xfrm>
        </p:spPr>
        <p:txBody>
          <a:bodyPr/>
          <a:lstStyle/>
          <a:p>
            <a:pPr eaLnBrk="1" hangingPunct="1"/>
            <a:r>
              <a:rPr lang="cs-CZ" sz="2400" dirty="0">
                <a:solidFill>
                  <a:schemeClr val="bg1">
                    <a:lumMod val="65000"/>
                  </a:schemeClr>
                </a:solidFill>
                <a:latin typeface="Arial" charset="0"/>
                <a:cs typeface="Arial" charset="0"/>
              </a:rPr>
              <a:t>Výkon veřejné správy na úseku ÚP </a:t>
            </a:r>
            <a:endParaRPr lang="cs-CZ" sz="2400" dirty="0" smtClean="0">
              <a:solidFill>
                <a:srgbClr val="00B050"/>
              </a:solidFill>
              <a:latin typeface="Arial" charset="0"/>
              <a:cs typeface="Arial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42938" y="2428875"/>
            <a:ext cx="7972425" cy="4429125"/>
          </a:xfrm>
        </p:spPr>
        <p:txBody>
          <a:bodyPr/>
          <a:lstStyle/>
          <a:p>
            <a:pPr marL="0" indent="0" eaLnBrk="1" hangingPunct="1">
              <a:spcBef>
                <a:spcPts val="1200"/>
              </a:spcBef>
              <a:spcAft>
                <a:spcPts val="1200"/>
              </a:spcAft>
              <a:buFont typeface="Arial" charset="0"/>
              <a:buNone/>
              <a:defRPr/>
            </a:pPr>
            <a:r>
              <a:rPr lang="cs-CZ" b="1" dirty="0" smtClean="0"/>
              <a:t>Obecní úřad – obcí typu I a II</a:t>
            </a:r>
            <a:endParaRPr lang="cs-CZ" dirty="0" smtClean="0"/>
          </a:p>
          <a:p>
            <a:pPr marL="0" indent="0" eaLnBrk="1" hangingPunct="1">
              <a:spcBef>
                <a:spcPts val="1200"/>
              </a:spcBef>
              <a:spcAft>
                <a:spcPts val="1200"/>
              </a:spcAft>
              <a:buFont typeface="Arial" charset="0"/>
              <a:buNone/>
              <a:defRPr/>
            </a:pPr>
            <a:r>
              <a:rPr lang="cs-CZ" sz="2400" b="1" dirty="0" smtClean="0"/>
              <a:t>Pro „sebe“- svoji obec </a:t>
            </a:r>
          </a:p>
          <a:p>
            <a:pPr eaLnBrk="1" hangingPunct="1">
              <a:spcBef>
                <a:spcPts val="1200"/>
              </a:spcBef>
              <a:spcAft>
                <a:spcPts val="1200"/>
              </a:spcAft>
              <a:defRPr/>
            </a:pPr>
            <a:r>
              <a:rPr lang="cs-CZ" sz="2400" dirty="0" smtClean="0"/>
              <a:t>územní plán (ÚP)</a:t>
            </a:r>
          </a:p>
          <a:p>
            <a:pPr eaLnBrk="1" hangingPunct="1">
              <a:spcBef>
                <a:spcPts val="600"/>
              </a:spcBef>
              <a:spcAft>
                <a:spcPts val="600"/>
              </a:spcAft>
              <a:defRPr/>
            </a:pPr>
            <a:r>
              <a:rPr lang="cs-CZ" sz="2400" dirty="0" smtClean="0"/>
              <a:t>regulační plán (RP)</a:t>
            </a:r>
          </a:p>
          <a:p>
            <a:pPr eaLnBrk="1" hangingPunct="1">
              <a:spcBef>
                <a:spcPts val="600"/>
              </a:spcBef>
              <a:spcAft>
                <a:spcPts val="600"/>
              </a:spcAft>
              <a:defRPr/>
            </a:pPr>
            <a:r>
              <a:rPr lang="cs-CZ" sz="2400" dirty="0" smtClean="0"/>
              <a:t>územní studii (ÚS)</a:t>
            </a:r>
          </a:p>
          <a:p>
            <a:pPr eaLnBrk="1" hangingPunct="1">
              <a:spcBef>
                <a:spcPts val="600"/>
              </a:spcBef>
              <a:spcAft>
                <a:spcPts val="600"/>
              </a:spcAft>
              <a:defRPr/>
            </a:pPr>
            <a:r>
              <a:rPr lang="cs-CZ" sz="2400" dirty="0" smtClean="0"/>
              <a:t>vymezení zastavěného území (ZÚ)</a:t>
            </a:r>
          </a:p>
        </p:txBody>
      </p:sp>
      <p:sp>
        <p:nvSpPr>
          <p:cNvPr id="114692" name="Zástupný symbol pro číslo snímku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3D35F938-B761-4BAB-8956-3F2DC686B297}" type="slidenum">
              <a:rPr lang="cs-CZ" smtClean="0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23</a:t>
            </a:fld>
            <a:endParaRPr lang="cs-CZ" smtClean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2410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Nadpis 1"/>
          <p:cNvSpPr>
            <a:spLocks noGrp="1"/>
          </p:cNvSpPr>
          <p:nvPr>
            <p:ph type="title"/>
          </p:nvPr>
        </p:nvSpPr>
        <p:spPr>
          <a:xfrm>
            <a:off x="714375" y="1785938"/>
            <a:ext cx="7972425" cy="642937"/>
          </a:xfrm>
        </p:spPr>
        <p:txBody>
          <a:bodyPr/>
          <a:lstStyle/>
          <a:p>
            <a:pPr eaLnBrk="1" hangingPunct="1"/>
            <a:r>
              <a:rPr lang="cs-CZ" sz="2400" dirty="0">
                <a:solidFill>
                  <a:schemeClr val="bg1">
                    <a:lumMod val="65000"/>
                  </a:schemeClr>
                </a:solidFill>
                <a:latin typeface="Arial" charset="0"/>
                <a:cs typeface="Arial" charset="0"/>
              </a:rPr>
              <a:t>Výkon veřejné správy na úseku ÚP </a:t>
            </a:r>
            <a:endParaRPr lang="cs-CZ" sz="2400" dirty="0" smtClean="0">
              <a:solidFill>
                <a:srgbClr val="00B050"/>
              </a:solidFill>
              <a:latin typeface="Arial" charset="0"/>
              <a:cs typeface="Arial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42938" y="2428875"/>
            <a:ext cx="7972425" cy="4429125"/>
          </a:xfrm>
        </p:spPr>
        <p:txBody>
          <a:bodyPr/>
          <a:lstStyle/>
          <a:p>
            <a:pPr marL="0" indent="0" eaLnBrk="1" hangingPunct="1">
              <a:spcBef>
                <a:spcPts val="1200"/>
              </a:spcBef>
              <a:spcAft>
                <a:spcPts val="1200"/>
              </a:spcAft>
              <a:buFont typeface="Arial" charset="0"/>
              <a:buNone/>
              <a:defRPr/>
            </a:pPr>
            <a:r>
              <a:rPr lang="cs-CZ" b="1" dirty="0" smtClean="0"/>
              <a:t>Obecní úřad – obcí typu I a II</a:t>
            </a:r>
            <a:endParaRPr lang="cs-CZ" dirty="0" smtClean="0"/>
          </a:p>
          <a:p>
            <a:pPr marL="0" indent="0" eaLnBrk="1" hangingPunct="1">
              <a:spcBef>
                <a:spcPts val="900"/>
              </a:spcBef>
              <a:spcAft>
                <a:spcPts val="900"/>
              </a:spcAft>
              <a:buFont typeface="Arial" charset="0"/>
              <a:buNone/>
              <a:defRPr/>
            </a:pPr>
            <a:r>
              <a:rPr lang="cs-CZ" sz="2400" b="1" dirty="0" smtClean="0"/>
              <a:t>Pro obce </a:t>
            </a:r>
            <a:r>
              <a:rPr lang="cs-CZ" sz="2400" dirty="0" smtClean="0"/>
              <a:t>(typu I, II)</a:t>
            </a:r>
            <a:r>
              <a:rPr lang="cs-CZ" sz="2400" b="1" dirty="0" smtClean="0"/>
              <a:t> </a:t>
            </a:r>
            <a:r>
              <a:rPr lang="cs-CZ" sz="2400" dirty="0" smtClean="0"/>
              <a:t>ze stejného obvodu ORP </a:t>
            </a:r>
            <a:r>
              <a:rPr lang="cs-CZ" sz="2400" b="1" dirty="0" smtClean="0"/>
              <a:t>– </a:t>
            </a:r>
            <a:r>
              <a:rPr lang="cs-CZ" sz="2400" dirty="0" smtClean="0"/>
              <a:t>na  základě </a:t>
            </a:r>
            <a:r>
              <a:rPr lang="cs-CZ" sz="2400" b="1" dirty="0" smtClean="0"/>
              <a:t>veřejnoprávní smlouvy</a:t>
            </a:r>
            <a:endParaRPr lang="cs-CZ" sz="2400" dirty="0" smtClean="0"/>
          </a:p>
          <a:p>
            <a:pPr eaLnBrk="1" hangingPunct="1">
              <a:spcBef>
                <a:spcPts val="600"/>
              </a:spcBef>
              <a:spcAft>
                <a:spcPts val="600"/>
              </a:spcAft>
              <a:defRPr/>
            </a:pPr>
            <a:r>
              <a:rPr lang="cs-CZ" sz="2400" dirty="0" smtClean="0"/>
              <a:t>územní plán (ÚP)</a:t>
            </a:r>
          </a:p>
          <a:p>
            <a:pPr eaLnBrk="1" hangingPunct="1">
              <a:spcBef>
                <a:spcPts val="600"/>
              </a:spcBef>
              <a:spcAft>
                <a:spcPts val="600"/>
              </a:spcAft>
              <a:defRPr/>
            </a:pPr>
            <a:r>
              <a:rPr lang="cs-CZ" sz="2400" dirty="0" smtClean="0"/>
              <a:t>regulační plán (RP)</a:t>
            </a:r>
          </a:p>
          <a:p>
            <a:pPr eaLnBrk="1" hangingPunct="1">
              <a:spcBef>
                <a:spcPts val="600"/>
              </a:spcBef>
              <a:spcAft>
                <a:spcPts val="600"/>
              </a:spcAft>
              <a:defRPr/>
            </a:pPr>
            <a:r>
              <a:rPr lang="cs-CZ" sz="2400" dirty="0" smtClean="0"/>
              <a:t>územní studii (ÚS)</a:t>
            </a:r>
          </a:p>
          <a:p>
            <a:pPr eaLnBrk="1" hangingPunct="1">
              <a:spcBef>
                <a:spcPts val="600"/>
              </a:spcBef>
              <a:spcAft>
                <a:spcPts val="600"/>
              </a:spcAft>
              <a:defRPr/>
            </a:pPr>
            <a:r>
              <a:rPr lang="cs-CZ" sz="2400" dirty="0" smtClean="0"/>
              <a:t>vymezení zastavěného území (ZÚ)</a:t>
            </a:r>
          </a:p>
        </p:txBody>
      </p:sp>
      <p:sp>
        <p:nvSpPr>
          <p:cNvPr id="115716" name="Zástupný symbol pro číslo snímku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442303F3-BE45-41F7-ACFD-175A3D87B3A3}" type="slidenum">
              <a:rPr lang="cs-CZ" smtClean="0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24</a:t>
            </a:fld>
            <a:endParaRPr lang="cs-CZ" smtClean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3968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Nadpis 1"/>
          <p:cNvSpPr>
            <a:spLocks noGrp="1"/>
          </p:cNvSpPr>
          <p:nvPr>
            <p:ph type="title"/>
          </p:nvPr>
        </p:nvSpPr>
        <p:spPr>
          <a:xfrm>
            <a:off x="714375" y="1785938"/>
            <a:ext cx="7972425" cy="642937"/>
          </a:xfrm>
        </p:spPr>
        <p:txBody>
          <a:bodyPr/>
          <a:lstStyle/>
          <a:p>
            <a:pPr eaLnBrk="1" hangingPunct="1"/>
            <a:r>
              <a:rPr lang="cs-CZ" sz="2400" dirty="0">
                <a:solidFill>
                  <a:schemeClr val="bg1">
                    <a:lumMod val="65000"/>
                  </a:schemeClr>
                </a:solidFill>
                <a:latin typeface="Arial" charset="0"/>
                <a:cs typeface="Arial" charset="0"/>
              </a:rPr>
              <a:t>Výkon veřejné správy na úseku ÚP </a:t>
            </a:r>
            <a:endParaRPr lang="cs-CZ" sz="2400" dirty="0" smtClean="0">
              <a:solidFill>
                <a:srgbClr val="00B050"/>
              </a:solidFill>
              <a:latin typeface="Arial" charset="0"/>
              <a:cs typeface="Arial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42938" y="2428875"/>
            <a:ext cx="7972425" cy="4429125"/>
          </a:xfrm>
        </p:spPr>
        <p:txBody>
          <a:bodyPr/>
          <a:lstStyle/>
          <a:p>
            <a:pPr marL="0" indent="0" eaLnBrk="1" hangingPunct="1">
              <a:spcBef>
                <a:spcPts val="1200"/>
              </a:spcBef>
              <a:spcAft>
                <a:spcPts val="1200"/>
              </a:spcAft>
              <a:buNone/>
              <a:defRPr/>
            </a:pPr>
            <a:r>
              <a:rPr lang="cs-CZ" b="1" dirty="0" smtClean="0"/>
              <a:t>Obecní úřad – </a:t>
            </a:r>
            <a:r>
              <a:rPr lang="cs-CZ" b="1" dirty="0"/>
              <a:t>obcí typu I a II</a:t>
            </a:r>
            <a:endParaRPr lang="cs-CZ" dirty="0"/>
          </a:p>
          <a:p>
            <a:pPr eaLnBrk="1" hangingPunct="1">
              <a:spcBef>
                <a:spcPts val="1800"/>
              </a:spcBef>
              <a:spcAft>
                <a:spcPts val="600"/>
              </a:spcAft>
              <a:buFont typeface="Arial" charset="0"/>
              <a:buNone/>
              <a:defRPr/>
            </a:pPr>
            <a:r>
              <a:rPr lang="cs-CZ" sz="2400" b="1" dirty="0" smtClean="0"/>
              <a:t>Kým zajišťuje ÚP činnost</a:t>
            </a:r>
          </a:p>
          <a:p>
            <a:pPr eaLnBrk="1" hangingPunct="1">
              <a:spcBef>
                <a:spcPts val="600"/>
              </a:spcBef>
              <a:spcAft>
                <a:spcPts val="600"/>
              </a:spcAft>
              <a:defRPr/>
            </a:pPr>
            <a:r>
              <a:rPr lang="cs-CZ" sz="2400" b="1" dirty="0" smtClean="0"/>
              <a:t>úředníkem </a:t>
            </a:r>
            <a:r>
              <a:rPr lang="cs-CZ" sz="2000" dirty="0" smtClean="0"/>
              <a:t>–</a:t>
            </a:r>
            <a:r>
              <a:rPr lang="cs-CZ" sz="2400" dirty="0" smtClean="0"/>
              <a:t> </a:t>
            </a:r>
            <a:r>
              <a:rPr lang="cs-CZ" sz="2000" dirty="0" smtClean="0"/>
              <a:t>kvalifikace § 24 SZ</a:t>
            </a:r>
          </a:p>
          <a:p>
            <a:pPr eaLnBrk="1" hangingPunct="1">
              <a:spcBef>
                <a:spcPts val="600"/>
              </a:spcBef>
              <a:spcAft>
                <a:spcPts val="600"/>
              </a:spcAft>
              <a:defRPr/>
            </a:pPr>
            <a:r>
              <a:rPr lang="cs-CZ" sz="2400" b="1" dirty="0" smtClean="0"/>
              <a:t>fyzickou osobou </a:t>
            </a:r>
            <a:r>
              <a:rPr lang="cs-CZ" sz="2000" dirty="0" smtClean="0"/>
              <a:t>(„létající pořizovatel“)</a:t>
            </a:r>
            <a:r>
              <a:rPr lang="cs-CZ" sz="2400" b="1" dirty="0" smtClean="0"/>
              <a:t> </a:t>
            </a:r>
            <a:r>
              <a:rPr lang="cs-CZ" sz="2000" dirty="0" smtClean="0"/>
              <a:t>– kvalifikace § 24 SZ (na smlouvu)</a:t>
            </a:r>
          </a:p>
          <a:p>
            <a:pPr eaLnBrk="1" hangingPunct="1">
              <a:spcBef>
                <a:spcPts val="600"/>
              </a:spcBef>
              <a:spcAft>
                <a:spcPts val="600"/>
              </a:spcAft>
              <a:defRPr/>
            </a:pPr>
            <a:r>
              <a:rPr lang="cs-CZ" sz="2400" b="1" dirty="0" smtClean="0"/>
              <a:t>úřad územního plánování </a:t>
            </a:r>
            <a:r>
              <a:rPr lang="cs-CZ" sz="2000" dirty="0" smtClean="0"/>
              <a:t>– ORP (na žádost)</a:t>
            </a:r>
          </a:p>
          <a:p>
            <a:pPr lvl="1" eaLnBrk="1" hangingPunct="1">
              <a:spcBef>
                <a:spcPts val="0"/>
              </a:spcBef>
              <a:spcAft>
                <a:spcPts val="0"/>
              </a:spcAft>
              <a:buFont typeface="Arial" charset="0"/>
              <a:buNone/>
              <a:defRPr/>
            </a:pPr>
            <a:endParaRPr lang="cs-CZ" dirty="0" smtClean="0"/>
          </a:p>
        </p:txBody>
      </p:sp>
      <p:sp>
        <p:nvSpPr>
          <p:cNvPr id="117764" name="Zástupný symbol pro číslo snímku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84A0B325-D0AB-43B3-87B6-A79D458CDFE0}" type="slidenum">
              <a:rPr lang="cs-CZ" smtClean="0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25</a:t>
            </a:fld>
            <a:endParaRPr lang="cs-CZ" smtClean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4901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Nadpis 1"/>
          <p:cNvSpPr>
            <a:spLocks noGrp="1"/>
          </p:cNvSpPr>
          <p:nvPr>
            <p:ph type="title"/>
          </p:nvPr>
        </p:nvSpPr>
        <p:spPr>
          <a:xfrm>
            <a:off x="714375" y="1785938"/>
            <a:ext cx="7972425" cy="642937"/>
          </a:xfrm>
        </p:spPr>
        <p:txBody>
          <a:bodyPr/>
          <a:lstStyle/>
          <a:p>
            <a:pPr eaLnBrk="1" hangingPunct="1"/>
            <a:r>
              <a:rPr lang="cs-CZ" sz="2400" dirty="0">
                <a:solidFill>
                  <a:schemeClr val="bg1">
                    <a:lumMod val="65000"/>
                  </a:schemeClr>
                </a:solidFill>
                <a:latin typeface="Arial" charset="0"/>
                <a:cs typeface="Arial" charset="0"/>
              </a:rPr>
              <a:t>Výkon veřejné správy na úseku ÚP </a:t>
            </a:r>
            <a:endParaRPr lang="cs-CZ" sz="2400" dirty="0" smtClean="0">
              <a:solidFill>
                <a:srgbClr val="00B050"/>
              </a:solidFill>
              <a:latin typeface="Arial" charset="0"/>
              <a:cs typeface="Arial" charset="0"/>
            </a:endParaRPr>
          </a:p>
        </p:txBody>
      </p:sp>
      <p:sp>
        <p:nvSpPr>
          <p:cNvPr id="118787" name="Zástupný symbol pro obsah 2"/>
          <p:cNvSpPr>
            <a:spLocks noGrp="1"/>
          </p:cNvSpPr>
          <p:nvPr>
            <p:ph idx="1"/>
          </p:nvPr>
        </p:nvSpPr>
        <p:spPr>
          <a:xfrm>
            <a:off x="642938" y="2428875"/>
            <a:ext cx="7972425" cy="4429125"/>
          </a:xfrm>
        </p:spPr>
        <p:txBody>
          <a:bodyPr/>
          <a:lstStyle/>
          <a:p>
            <a:pPr eaLnBrk="1" hangingPunct="1"/>
            <a:endParaRPr lang="cs-CZ" sz="2400" b="1" u="sng" dirty="0" smtClean="0">
              <a:latin typeface="Arial" charset="0"/>
              <a:cs typeface="Arial" charset="0"/>
            </a:endParaRPr>
          </a:p>
          <a:p>
            <a:pPr eaLnBrk="1" hangingPunct="1">
              <a:spcBef>
                <a:spcPts val="1800"/>
              </a:spcBef>
              <a:spcAft>
                <a:spcPts val="1200"/>
              </a:spcAft>
              <a:buFont typeface="Arial" charset="0"/>
              <a:buNone/>
            </a:pPr>
            <a:r>
              <a:rPr lang="cs-CZ" b="1" dirty="0" smtClean="0">
                <a:latin typeface="Arial" charset="0"/>
                <a:cs typeface="Arial" charset="0"/>
              </a:rPr>
              <a:t>Obecní úřad, který nevykonává působnosti </a:t>
            </a:r>
          </a:p>
          <a:p>
            <a:pPr eaLnBrk="1" hangingPunct="1">
              <a:spcBef>
                <a:spcPts val="1800"/>
              </a:spcBef>
              <a:spcAft>
                <a:spcPts val="1200"/>
              </a:spcAft>
              <a:buFont typeface="Arial" charset="0"/>
              <a:buNone/>
            </a:pPr>
            <a:r>
              <a:rPr lang="cs-CZ" sz="2400" dirty="0" smtClean="0">
                <a:latin typeface="Arial" charset="0"/>
                <a:cs typeface="Arial" charset="0"/>
              </a:rPr>
              <a:t>(nepořizuje) </a:t>
            </a:r>
          </a:p>
          <a:p>
            <a:pPr eaLnBrk="1" hangingPunct="1">
              <a:spcBef>
                <a:spcPts val="1800"/>
              </a:spcBef>
              <a:spcAft>
                <a:spcPts val="1200"/>
              </a:spcAft>
            </a:pPr>
            <a:r>
              <a:rPr lang="cs-CZ" sz="2400" dirty="0" smtClean="0">
                <a:latin typeface="Arial" charset="0"/>
                <a:cs typeface="Arial" charset="0"/>
              </a:rPr>
              <a:t>poskytuje informace pro zpracování ÚPP a ÚPD</a:t>
            </a:r>
          </a:p>
          <a:p>
            <a:pPr eaLnBrk="1" hangingPunct="1">
              <a:spcBef>
                <a:spcPts val="1800"/>
              </a:spcBef>
              <a:spcAft>
                <a:spcPts val="1200"/>
              </a:spcAft>
              <a:buFont typeface="Arial" charset="0"/>
              <a:buNone/>
            </a:pPr>
            <a:r>
              <a:rPr lang="cs-CZ" sz="2400" dirty="0" smtClean="0">
                <a:latin typeface="Arial" charset="0"/>
                <a:cs typeface="Arial" charset="0"/>
              </a:rPr>
              <a:t> </a:t>
            </a:r>
          </a:p>
          <a:p>
            <a:pPr lvl="1" eaLnBrk="1" hangingPunct="1">
              <a:spcBef>
                <a:spcPct val="0"/>
              </a:spcBef>
              <a:buFont typeface="Arial" charset="0"/>
              <a:buNone/>
            </a:pPr>
            <a:endParaRPr lang="cs-CZ" dirty="0" smtClean="0">
              <a:latin typeface="Arial" charset="0"/>
              <a:cs typeface="Arial" charset="0"/>
            </a:endParaRPr>
          </a:p>
        </p:txBody>
      </p:sp>
      <p:sp>
        <p:nvSpPr>
          <p:cNvPr id="118788" name="Zástupný symbol pro číslo snímku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B29AA89A-E68B-42D2-BE3F-058FC10A1D84}" type="slidenum">
              <a:rPr lang="cs-CZ" smtClean="0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26</a:t>
            </a:fld>
            <a:endParaRPr lang="cs-CZ" smtClean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9549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Nadpis 1"/>
          <p:cNvSpPr>
            <a:spLocks noGrp="1"/>
          </p:cNvSpPr>
          <p:nvPr>
            <p:ph type="title"/>
          </p:nvPr>
        </p:nvSpPr>
        <p:spPr>
          <a:xfrm>
            <a:off x="714375" y="1628800"/>
            <a:ext cx="7972425" cy="346918"/>
          </a:xfrm>
        </p:spPr>
        <p:txBody>
          <a:bodyPr/>
          <a:lstStyle/>
          <a:p>
            <a:pPr eaLnBrk="1" hangingPunct="1"/>
            <a:r>
              <a:rPr lang="cs-CZ" sz="2400" dirty="0" smtClean="0">
                <a:solidFill>
                  <a:schemeClr val="bg1">
                    <a:lumMod val="65000"/>
                  </a:schemeClr>
                </a:solidFill>
                <a:latin typeface="Arial" charset="0"/>
                <a:cs typeface="Arial" charset="0"/>
              </a:rPr>
              <a:t>Výkon veřejné správy – zastupitelstvo obce</a:t>
            </a:r>
          </a:p>
        </p:txBody>
      </p:sp>
      <p:sp>
        <p:nvSpPr>
          <p:cNvPr id="132099" name="Zástupný symbol pro obsah 2"/>
          <p:cNvSpPr>
            <a:spLocks noGrp="1"/>
          </p:cNvSpPr>
          <p:nvPr>
            <p:ph idx="1"/>
          </p:nvPr>
        </p:nvSpPr>
        <p:spPr>
          <a:xfrm>
            <a:off x="714374" y="1975718"/>
            <a:ext cx="7972425" cy="4429125"/>
          </a:xfrm>
        </p:spPr>
        <p:txBody>
          <a:bodyPr/>
          <a:lstStyle/>
          <a:p>
            <a:pPr eaLnBrk="1" hangingPunct="1">
              <a:buFont typeface="Arial" charset="0"/>
              <a:buNone/>
            </a:pPr>
            <a:r>
              <a:rPr lang="cs-CZ" b="1" dirty="0" smtClean="0">
                <a:latin typeface="Arial" charset="0"/>
                <a:cs typeface="Arial" charset="0"/>
              </a:rPr>
              <a:t>Zastupitelstvo obce </a:t>
            </a:r>
            <a:endParaRPr lang="cs-CZ" dirty="0" smtClean="0">
              <a:latin typeface="Arial" charset="0"/>
              <a:cs typeface="Arial" charset="0"/>
            </a:endParaRPr>
          </a:p>
          <a:p>
            <a:pPr eaLnBrk="1" hangingPunct="1">
              <a:spcBef>
                <a:spcPts val="600"/>
              </a:spcBef>
              <a:spcAft>
                <a:spcPts val="600"/>
              </a:spcAft>
            </a:pPr>
            <a:r>
              <a:rPr lang="cs-CZ" sz="2400" b="1" dirty="0" smtClean="0">
                <a:latin typeface="Arial" charset="0"/>
                <a:cs typeface="Arial" charset="0"/>
              </a:rPr>
              <a:t>rozhoduje o pořízení</a:t>
            </a:r>
            <a:r>
              <a:rPr lang="cs-CZ" sz="2400" dirty="0" smtClean="0">
                <a:latin typeface="Arial" charset="0"/>
                <a:cs typeface="Arial" charset="0"/>
              </a:rPr>
              <a:t> ÚP (RP) a jejich změn</a:t>
            </a:r>
          </a:p>
          <a:p>
            <a:pPr eaLnBrk="1" hangingPunct="1">
              <a:spcBef>
                <a:spcPts val="600"/>
              </a:spcBef>
              <a:spcAft>
                <a:spcPts val="600"/>
              </a:spcAft>
            </a:pPr>
            <a:r>
              <a:rPr lang="cs-CZ" sz="2400" b="1" dirty="0" smtClean="0">
                <a:latin typeface="Arial" charset="0"/>
                <a:cs typeface="Arial" charset="0"/>
              </a:rPr>
              <a:t>schvaluje </a:t>
            </a:r>
            <a:r>
              <a:rPr lang="cs-CZ" sz="2400" dirty="0" smtClean="0">
                <a:latin typeface="Arial" charset="0"/>
                <a:cs typeface="Arial" charset="0"/>
              </a:rPr>
              <a:t>zadání ÚP (RP)</a:t>
            </a:r>
          </a:p>
          <a:p>
            <a:pPr eaLnBrk="1" hangingPunct="1">
              <a:spcBef>
                <a:spcPts val="600"/>
              </a:spcBef>
              <a:spcAft>
                <a:spcPts val="600"/>
              </a:spcAft>
            </a:pPr>
            <a:r>
              <a:rPr lang="cs-CZ" sz="2400" b="1" dirty="0" smtClean="0">
                <a:latin typeface="Arial" charset="0"/>
                <a:cs typeface="Arial" charset="0"/>
              </a:rPr>
              <a:t>vydává</a:t>
            </a:r>
            <a:r>
              <a:rPr lang="cs-CZ" sz="2400" dirty="0" smtClean="0">
                <a:latin typeface="Arial" charset="0"/>
                <a:cs typeface="Arial" charset="0"/>
              </a:rPr>
              <a:t> ÚP (RP)</a:t>
            </a:r>
          </a:p>
          <a:p>
            <a:pPr eaLnBrk="1" hangingPunct="1">
              <a:spcBef>
                <a:spcPts val="600"/>
              </a:spcBef>
              <a:spcAft>
                <a:spcPts val="600"/>
              </a:spcAft>
            </a:pPr>
            <a:r>
              <a:rPr lang="cs-CZ" sz="2400" b="1" dirty="0" smtClean="0">
                <a:latin typeface="Arial" charset="0"/>
                <a:cs typeface="Arial" charset="0"/>
              </a:rPr>
              <a:t>projednává</a:t>
            </a:r>
            <a:r>
              <a:rPr lang="cs-CZ" sz="2400" dirty="0" smtClean="0">
                <a:latin typeface="Arial" charset="0"/>
                <a:cs typeface="Arial" charset="0"/>
              </a:rPr>
              <a:t>, </a:t>
            </a:r>
            <a:r>
              <a:rPr lang="cs-CZ" sz="2400" b="1" dirty="0" smtClean="0">
                <a:latin typeface="Arial" charset="0"/>
                <a:cs typeface="Arial" charset="0"/>
              </a:rPr>
              <a:t>schvaluje</a:t>
            </a:r>
            <a:r>
              <a:rPr lang="cs-CZ" sz="2400" dirty="0" smtClean="0">
                <a:latin typeface="Arial" charset="0"/>
                <a:cs typeface="Arial" charset="0"/>
              </a:rPr>
              <a:t> zprávu o uplatňování ÚP </a:t>
            </a:r>
          </a:p>
          <a:p>
            <a:pPr eaLnBrk="1" hangingPunct="1">
              <a:spcBef>
                <a:spcPts val="600"/>
              </a:spcBef>
              <a:spcAft>
                <a:spcPts val="600"/>
              </a:spcAft>
            </a:pPr>
            <a:r>
              <a:rPr lang="cs-CZ" sz="2400" b="1" dirty="0" smtClean="0">
                <a:latin typeface="Arial" charset="0"/>
                <a:cs typeface="Arial" charset="0"/>
              </a:rPr>
              <a:t>schvaluje výběr</a:t>
            </a:r>
            <a:r>
              <a:rPr lang="cs-CZ" sz="2400" dirty="0" smtClean="0">
                <a:latin typeface="Arial" charset="0"/>
                <a:cs typeface="Arial" charset="0"/>
              </a:rPr>
              <a:t> nejvhodnější varianty v ÚP </a:t>
            </a:r>
          </a:p>
          <a:p>
            <a:pPr eaLnBrk="1" hangingPunct="1">
              <a:spcBef>
                <a:spcPts val="600"/>
              </a:spcBef>
              <a:spcAft>
                <a:spcPts val="600"/>
              </a:spcAft>
            </a:pPr>
            <a:r>
              <a:rPr lang="cs-CZ" sz="2400" b="1" dirty="0" smtClean="0">
                <a:latin typeface="Arial" charset="0"/>
                <a:cs typeface="Arial" charset="0"/>
              </a:rPr>
              <a:t>rozhoduje o námitkách</a:t>
            </a:r>
            <a:r>
              <a:rPr lang="cs-CZ" sz="2400" dirty="0" smtClean="0">
                <a:latin typeface="Arial" charset="0"/>
                <a:cs typeface="Arial" charset="0"/>
              </a:rPr>
              <a:t> dotčených vlastníků k návrhu ÚP (RP) </a:t>
            </a:r>
          </a:p>
          <a:p>
            <a:pPr eaLnBrk="1" hangingPunct="1">
              <a:spcBef>
                <a:spcPts val="600"/>
              </a:spcBef>
              <a:spcAft>
                <a:spcPts val="600"/>
              </a:spcAft>
            </a:pPr>
            <a:r>
              <a:rPr lang="cs-CZ" sz="2400" dirty="0" smtClean="0">
                <a:latin typeface="Arial" charset="0"/>
                <a:cs typeface="Arial" charset="0"/>
              </a:rPr>
              <a:t>může </a:t>
            </a:r>
            <a:r>
              <a:rPr lang="cs-CZ" sz="2400" b="1" dirty="0" smtClean="0">
                <a:latin typeface="Arial" charset="0"/>
                <a:cs typeface="Arial" charset="0"/>
              </a:rPr>
              <a:t>vrátit pořizovateli návrh ÚP</a:t>
            </a:r>
            <a:r>
              <a:rPr lang="cs-CZ" sz="2400" dirty="0" smtClean="0">
                <a:latin typeface="Arial" charset="0"/>
                <a:cs typeface="Arial" charset="0"/>
              </a:rPr>
              <a:t> s pokyny k úpravě a novému projednání </a:t>
            </a:r>
          </a:p>
        </p:txBody>
      </p:sp>
      <p:sp>
        <p:nvSpPr>
          <p:cNvPr id="132100" name="Zástupný symbol pro číslo snímku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F8FC5C5-9B02-4DF0-99F1-4AB399F724FC}" type="slidenum">
              <a:rPr lang="cs-CZ" smtClean="0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27</a:t>
            </a:fld>
            <a:endParaRPr lang="cs-CZ" smtClean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55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Nadpis 1"/>
          <p:cNvSpPr>
            <a:spLocks noGrp="1"/>
          </p:cNvSpPr>
          <p:nvPr>
            <p:ph type="title"/>
          </p:nvPr>
        </p:nvSpPr>
        <p:spPr>
          <a:xfrm>
            <a:off x="714375" y="1785938"/>
            <a:ext cx="7972425" cy="642937"/>
          </a:xfrm>
        </p:spPr>
        <p:txBody>
          <a:bodyPr/>
          <a:lstStyle/>
          <a:p>
            <a:pPr eaLnBrk="1" hangingPunct="1"/>
            <a:r>
              <a:rPr lang="cs-CZ" sz="2400" dirty="0" smtClean="0">
                <a:solidFill>
                  <a:schemeClr val="bg1">
                    <a:lumMod val="65000"/>
                  </a:schemeClr>
                </a:solidFill>
                <a:latin typeface="Arial" charset="0"/>
                <a:cs typeface="Arial" charset="0"/>
              </a:rPr>
              <a:t>Výkon veřejné správy – zastupitelstvo obce</a:t>
            </a:r>
          </a:p>
        </p:txBody>
      </p:sp>
      <p:sp>
        <p:nvSpPr>
          <p:cNvPr id="133123" name="Zástupný symbol pro obsah 2"/>
          <p:cNvSpPr>
            <a:spLocks noGrp="1"/>
          </p:cNvSpPr>
          <p:nvPr>
            <p:ph idx="1"/>
          </p:nvPr>
        </p:nvSpPr>
        <p:spPr>
          <a:xfrm>
            <a:off x="642938" y="2428875"/>
            <a:ext cx="7972425" cy="4429125"/>
          </a:xfrm>
        </p:spPr>
        <p:txBody>
          <a:bodyPr/>
          <a:lstStyle/>
          <a:p>
            <a:pPr marL="0" indent="0" eaLnBrk="1" hangingPunct="1">
              <a:spcBef>
                <a:spcPts val="2400"/>
              </a:spcBef>
              <a:spcAft>
                <a:spcPts val="600"/>
              </a:spcAft>
              <a:buNone/>
            </a:pPr>
            <a:r>
              <a:rPr lang="cs-CZ" sz="2400" b="1" dirty="0">
                <a:latin typeface="Arial" charset="0"/>
                <a:cs typeface="Arial" charset="0"/>
              </a:rPr>
              <a:t>Zastupitelstvo obce </a:t>
            </a:r>
            <a:endParaRPr lang="cs-CZ" sz="2400" dirty="0">
              <a:latin typeface="Arial" charset="0"/>
              <a:cs typeface="Arial" charset="0"/>
            </a:endParaRPr>
          </a:p>
          <a:p>
            <a:pPr eaLnBrk="1" hangingPunct="1">
              <a:spcBef>
                <a:spcPts val="600"/>
              </a:spcBef>
              <a:spcAft>
                <a:spcPts val="600"/>
              </a:spcAft>
            </a:pPr>
            <a:r>
              <a:rPr lang="cs-CZ" sz="2000" dirty="0" smtClean="0">
                <a:latin typeface="Arial" charset="0"/>
                <a:cs typeface="Arial" charset="0"/>
              </a:rPr>
              <a:t>může </a:t>
            </a:r>
            <a:r>
              <a:rPr lang="cs-CZ" sz="2000" b="1" dirty="0" smtClean="0">
                <a:latin typeface="Arial" charset="0"/>
                <a:cs typeface="Arial" charset="0"/>
              </a:rPr>
              <a:t>ovlivnit věcný obsah ÚP</a:t>
            </a:r>
            <a:r>
              <a:rPr lang="cs-CZ" sz="2000" dirty="0" smtClean="0">
                <a:latin typeface="Arial" charset="0"/>
                <a:cs typeface="Arial" charset="0"/>
              </a:rPr>
              <a:t> </a:t>
            </a:r>
          </a:p>
          <a:p>
            <a:pPr lvl="1" eaLnBrk="1" hangingPunct="1">
              <a:spcBef>
                <a:spcPts val="300"/>
              </a:spcBef>
              <a:spcAft>
                <a:spcPts val="300"/>
              </a:spcAft>
            </a:pPr>
            <a:r>
              <a:rPr lang="cs-CZ" sz="2000" dirty="0" smtClean="0">
                <a:latin typeface="Arial" charset="0"/>
                <a:cs typeface="Arial" charset="0"/>
              </a:rPr>
              <a:t>zadání</a:t>
            </a:r>
          </a:p>
          <a:p>
            <a:pPr lvl="1" eaLnBrk="1" hangingPunct="1">
              <a:spcBef>
                <a:spcPts val="300"/>
              </a:spcBef>
              <a:spcAft>
                <a:spcPts val="300"/>
              </a:spcAft>
            </a:pPr>
            <a:r>
              <a:rPr lang="cs-CZ" sz="2000" dirty="0" smtClean="0">
                <a:latin typeface="Arial" charset="0"/>
                <a:cs typeface="Arial" charset="0"/>
              </a:rPr>
              <a:t>výběr variant</a:t>
            </a:r>
          </a:p>
          <a:p>
            <a:pPr lvl="1" eaLnBrk="1" hangingPunct="1">
              <a:spcBef>
                <a:spcPts val="300"/>
              </a:spcBef>
              <a:spcAft>
                <a:spcPts val="300"/>
              </a:spcAft>
            </a:pPr>
            <a:r>
              <a:rPr lang="cs-CZ" sz="2000" dirty="0" smtClean="0">
                <a:latin typeface="Arial" charset="0"/>
                <a:cs typeface="Arial" charset="0"/>
              </a:rPr>
              <a:t>pokyny pro zpracování návrhu ÚP</a:t>
            </a:r>
          </a:p>
          <a:p>
            <a:pPr eaLnBrk="1" hangingPunct="1">
              <a:spcBef>
                <a:spcPts val="600"/>
              </a:spcBef>
              <a:spcAft>
                <a:spcPts val="600"/>
              </a:spcAft>
            </a:pPr>
            <a:r>
              <a:rPr lang="cs-CZ" sz="2000" b="1" dirty="0" smtClean="0">
                <a:latin typeface="Arial" charset="0"/>
                <a:cs typeface="Arial" charset="0"/>
              </a:rPr>
              <a:t>nemůže</a:t>
            </a:r>
            <a:r>
              <a:rPr lang="cs-CZ" sz="2000" dirty="0" smtClean="0">
                <a:latin typeface="Arial" charset="0"/>
                <a:cs typeface="Arial" charset="0"/>
              </a:rPr>
              <a:t> nad tento rámec </a:t>
            </a:r>
            <a:r>
              <a:rPr lang="cs-CZ" sz="2000" b="1" dirty="0" smtClean="0">
                <a:latin typeface="Arial" charset="0"/>
                <a:cs typeface="Arial" charset="0"/>
              </a:rPr>
              <a:t>zasahovat do procesu pořizování ÚP</a:t>
            </a:r>
            <a:r>
              <a:rPr lang="cs-CZ" sz="2000" dirty="0" smtClean="0">
                <a:latin typeface="Arial" charset="0"/>
                <a:cs typeface="Arial" charset="0"/>
              </a:rPr>
              <a:t> </a:t>
            </a:r>
            <a:r>
              <a:rPr lang="cs-CZ" sz="1800" dirty="0" smtClean="0">
                <a:latin typeface="Arial" charset="0"/>
                <a:cs typeface="Arial" charset="0"/>
              </a:rPr>
              <a:t>(nepřípustný zásah do výkonu státní správy) </a:t>
            </a:r>
          </a:p>
          <a:p>
            <a:pPr marL="400050" lvl="1" indent="0" eaLnBrk="1" hangingPunct="1">
              <a:spcBef>
                <a:spcPts val="600"/>
              </a:spcBef>
              <a:spcAft>
                <a:spcPts val="600"/>
              </a:spcAft>
              <a:buNone/>
            </a:pPr>
            <a:r>
              <a:rPr lang="cs-CZ" sz="1800" dirty="0">
                <a:latin typeface="Arial" charset="0"/>
                <a:cs typeface="Arial" charset="0"/>
              </a:rPr>
              <a:t>např. požadovat zkrácení lhůt pro </a:t>
            </a:r>
            <a:r>
              <a:rPr lang="cs-CZ" sz="1800" dirty="0" smtClean="0">
                <a:latin typeface="Arial" charset="0"/>
                <a:cs typeface="Arial" charset="0"/>
              </a:rPr>
              <a:t>projednávání, úprava </a:t>
            </a:r>
            <a:r>
              <a:rPr lang="cs-CZ" sz="1800" dirty="0">
                <a:latin typeface="Arial" charset="0"/>
                <a:cs typeface="Arial" charset="0"/>
              </a:rPr>
              <a:t>obsahu nad rámec SZ, ….</a:t>
            </a:r>
          </a:p>
        </p:txBody>
      </p:sp>
      <p:sp>
        <p:nvSpPr>
          <p:cNvPr id="133124" name="Zástupný symbol pro číslo snímku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EC79A982-F20C-435E-BE65-145CB49267B1}" type="slidenum">
              <a:rPr lang="cs-CZ" smtClean="0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28</a:t>
            </a:fld>
            <a:endParaRPr lang="cs-CZ" smtClean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1983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Nadpis 1"/>
          <p:cNvSpPr>
            <a:spLocks noGrp="1"/>
          </p:cNvSpPr>
          <p:nvPr>
            <p:ph type="title"/>
          </p:nvPr>
        </p:nvSpPr>
        <p:spPr>
          <a:xfrm>
            <a:off x="714375" y="1785938"/>
            <a:ext cx="7972425" cy="642937"/>
          </a:xfrm>
        </p:spPr>
        <p:txBody>
          <a:bodyPr/>
          <a:lstStyle/>
          <a:p>
            <a:pPr eaLnBrk="1" hangingPunct="1"/>
            <a:r>
              <a:rPr lang="cs-CZ" sz="2400" dirty="0" smtClean="0">
                <a:solidFill>
                  <a:schemeClr val="bg1">
                    <a:lumMod val="65000"/>
                  </a:schemeClr>
                </a:solidFill>
                <a:latin typeface="Arial" charset="0"/>
                <a:cs typeface="Arial" charset="0"/>
              </a:rPr>
              <a:t>Výkon veřejné správy – rada obce</a:t>
            </a:r>
          </a:p>
        </p:txBody>
      </p:sp>
      <p:sp>
        <p:nvSpPr>
          <p:cNvPr id="132099" name="Zástupný symbol pro obsah 2"/>
          <p:cNvSpPr>
            <a:spLocks noGrp="1"/>
          </p:cNvSpPr>
          <p:nvPr>
            <p:ph idx="1"/>
          </p:nvPr>
        </p:nvSpPr>
        <p:spPr>
          <a:xfrm>
            <a:off x="714374" y="2428875"/>
            <a:ext cx="7972425" cy="4429125"/>
          </a:xfrm>
        </p:spPr>
        <p:txBody>
          <a:bodyPr/>
          <a:lstStyle/>
          <a:p>
            <a:pPr marL="0" indent="0" algn="just" eaLnBrk="1" hangingPunct="1">
              <a:spcBef>
                <a:spcPts val="300"/>
              </a:spcBef>
              <a:spcAft>
                <a:spcPts val="300"/>
              </a:spcAft>
              <a:buFont typeface="Arial" charset="0"/>
              <a:buNone/>
            </a:pPr>
            <a:r>
              <a:rPr lang="cs-CZ" b="1" dirty="0" smtClean="0">
                <a:latin typeface="Arial" charset="0"/>
                <a:cs typeface="Arial" charset="0"/>
              </a:rPr>
              <a:t>Rada obce </a:t>
            </a:r>
          </a:p>
          <a:p>
            <a:pPr marL="0" indent="0" algn="just" eaLnBrk="1" hangingPunct="1">
              <a:spcBef>
                <a:spcPts val="300"/>
              </a:spcBef>
              <a:spcAft>
                <a:spcPts val="300"/>
              </a:spcAft>
              <a:buFont typeface="Arial" charset="0"/>
              <a:buNone/>
            </a:pPr>
            <a:r>
              <a:rPr lang="cs-CZ" sz="2400" dirty="0" smtClean="0">
                <a:latin typeface="Arial" charset="0"/>
                <a:cs typeface="Arial" charset="0"/>
              </a:rPr>
              <a:t> v obcích, kde se rada nevolí, </a:t>
            </a:r>
            <a:r>
              <a:rPr lang="cs-CZ" sz="2400" b="1" dirty="0" smtClean="0">
                <a:latin typeface="Arial" charset="0"/>
                <a:cs typeface="Arial" charset="0"/>
              </a:rPr>
              <a:t>zastupitelstvo obce </a:t>
            </a:r>
            <a:endParaRPr lang="cs-CZ" sz="2400" dirty="0" smtClean="0">
              <a:latin typeface="Arial" charset="0"/>
              <a:cs typeface="Arial" charset="0"/>
            </a:endParaRPr>
          </a:p>
          <a:p>
            <a:pPr eaLnBrk="1" hangingPunct="1">
              <a:spcBef>
                <a:spcPts val="1200"/>
              </a:spcBef>
              <a:spcAft>
                <a:spcPts val="600"/>
              </a:spcAft>
            </a:pPr>
            <a:r>
              <a:rPr lang="cs-CZ" sz="2200" dirty="0" smtClean="0">
                <a:latin typeface="Arial" charset="0"/>
                <a:cs typeface="Arial" charset="0"/>
              </a:rPr>
              <a:t>vydává vymezení zastavěného území </a:t>
            </a:r>
          </a:p>
          <a:p>
            <a:pPr eaLnBrk="1" hangingPunct="1">
              <a:spcBef>
                <a:spcPts val="600"/>
              </a:spcBef>
              <a:spcAft>
                <a:spcPts val="600"/>
              </a:spcAft>
            </a:pPr>
            <a:r>
              <a:rPr lang="cs-CZ" sz="2200" dirty="0" smtClean="0">
                <a:latin typeface="Arial" charset="0"/>
                <a:cs typeface="Arial" charset="0"/>
              </a:rPr>
              <a:t>schvaluje žádost o obce o pořizování  - na ORP</a:t>
            </a:r>
          </a:p>
          <a:p>
            <a:pPr eaLnBrk="1" hangingPunct="1">
              <a:spcBef>
                <a:spcPts val="600"/>
              </a:spcBef>
              <a:spcAft>
                <a:spcPts val="600"/>
              </a:spcAft>
            </a:pPr>
            <a:r>
              <a:rPr lang="cs-CZ" sz="2200" dirty="0" smtClean="0">
                <a:latin typeface="Arial" charset="0"/>
                <a:cs typeface="Arial" charset="0"/>
              </a:rPr>
              <a:t>schvaluje uzavření smlouvy s kvalifikovanou osobou k výkonu územně plánovací činnosti (létající pořizovatel“)</a:t>
            </a:r>
          </a:p>
          <a:p>
            <a:pPr eaLnBrk="1" hangingPunct="1">
              <a:spcBef>
                <a:spcPts val="600"/>
              </a:spcBef>
              <a:spcAft>
                <a:spcPts val="600"/>
              </a:spcAft>
            </a:pPr>
            <a:r>
              <a:rPr lang="cs-CZ" sz="1800" dirty="0" smtClean="0">
                <a:latin typeface="Arial" charset="0"/>
                <a:cs typeface="Arial" charset="0"/>
              </a:rPr>
              <a:t>uplatňuje v samostatné působnosti námitky k ZÚR  a připomínky k ÚP sousední obce</a:t>
            </a:r>
          </a:p>
          <a:p>
            <a:pPr eaLnBrk="1" hangingPunct="1">
              <a:spcBef>
                <a:spcPts val="600"/>
              </a:spcBef>
              <a:spcAft>
                <a:spcPts val="600"/>
              </a:spcAft>
            </a:pPr>
            <a:r>
              <a:rPr lang="cs-CZ" sz="1800" dirty="0" smtClean="0">
                <a:latin typeface="Arial" charset="0"/>
                <a:cs typeface="Arial" charset="0"/>
              </a:rPr>
              <a:t>vydává opatření o asanaci a územní opatření o stavební uzávěře</a:t>
            </a:r>
          </a:p>
        </p:txBody>
      </p:sp>
      <p:sp>
        <p:nvSpPr>
          <p:cNvPr id="132100" name="Zástupný symbol pro číslo snímku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F8FC5C5-9B02-4DF0-99F1-4AB399F724FC}" type="slidenum">
              <a:rPr lang="cs-CZ" smtClean="0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29</a:t>
            </a:fld>
            <a:endParaRPr lang="cs-CZ" smtClean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7238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E57B1BC-0E22-4632-9504-FB6582CA5905}" type="slidenum">
              <a:rPr lang="cs-CZ" smtClean="0"/>
              <a:pPr>
                <a:defRPr/>
              </a:pPr>
              <a:t>3</a:t>
            </a:fld>
            <a:endParaRPr lang="cs-CZ" dirty="0"/>
          </a:p>
        </p:txBody>
      </p:sp>
      <p:pic>
        <p:nvPicPr>
          <p:cNvPr id="3" name="Obrázek 2"/>
          <p:cNvPicPr/>
          <p:nvPr/>
        </p:nvPicPr>
        <p:blipFill rotWithShape="1">
          <a:blip r:embed="rId2"/>
          <a:srcRect l="12696" t="65815" r="59762" b="2935"/>
          <a:stretch/>
        </p:blipFill>
        <p:spPr bwMode="auto">
          <a:xfrm>
            <a:off x="0" y="404664"/>
            <a:ext cx="9144000" cy="475252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Obdélník 5"/>
          <p:cNvSpPr/>
          <p:nvPr/>
        </p:nvSpPr>
        <p:spPr>
          <a:xfrm>
            <a:off x="3851920" y="404664"/>
            <a:ext cx="1765483" cy="40504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20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10:45 – 11:15</a:t>
            </a:r>
            <a:endParaRPr lang="cs-CZ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5650178" y="4653137"/>
            <a:ext cx="1226078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400" b="1" dirty="0" smtClean="0"/>
              <a:t>13:00</a:t>
            </a:r>
            <a:endParaRPr lang="cs-CZ" sz="2400" b="1" dirty="0"/>
          </a:p>
        </p:txBody>
      </p:sp>
    </p:spTree>
    <p:extLst>
      <p:ext uri="{BB962C8B-B14F-4D97-AF65-F5344CB8AC3E}">
        <p14:creationId xmlns:p14="http://schemas.microsoft.com/office/powerpoint/2010/main" val="115477171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Nadpis 1"/>
          <p:cNvSpPr>
            <a:spLocks noGrp="1"/>
          </p:cNvSpPr>
          <p:nvPr>
            <p:ph type="title"/>
          </p:nvPr>
        </p:nvSpPr>
        <p:spPr>
          <a:xfrm>
            <a:off x="714375" y="1571625"/>
            <a:ext cx="7972425" cy="642938"/>
          </a:xfrm>
        </p:spPr>
        <p:txBody>
          <a:bodyPr/>
          <a:lstStyle/>
          <a:p>
            <a:pPr eaLnBrk="1" hangingPunct="1"/>
            <a:r>
              <a:rPr lang="cs-CZ" sz="2400" dirty="0" smtClean="0">
                <a:solidFill>
                  <a:schemeClr val="bg1">
                    <a:lumMod val="65000"/>
                  </a:schemeClr>
                </a:solidFill>
                <a:latin typeface="Arial" charset="0"/>
                <a:cs typeface="Arial" charset="0"/>
              </a:rPr>
              <a:t>Výkon veřejné správy - postavení starosty v ÚP</a:t>
            </a:r>
            <a:r>
              <a:rPr lang="cs-CZ" sz="2400" dirty="0" smtClean="0">
                <a:solidFill>
                  <a:srgbClr val="89A1A7"/>
                </a:solidFill>
                <a:latin typeface="Arial" charset="0"/>
                <a:cs typeface="Arial" charset="0"/>
              </a:rPr>
              <a:t>  </a:t>
            </a:r>
          </a:p>
        </p:txBody>
      </p:sp>
      <p:sp>
        <p:nvSpPr>
          <p:cNvPr id="143363" name="Zástupný symbol pro obsah 2"/>
          <p:cNvSpPr>
            <a:spLocks noGrp="1"/>
          </p:cNvSpPr>
          <p:nvPr>
            <p:ph idx="1"/>
          </p:nvPr>
        </p:nvSpPr>
        <p:spPr>
          <a:xfrm>
            <a:off x="642938" y="2132857"/>
            <a:ext cx="7972425" cy="4725144"/>
          </a:xfrm>
        </p:spPr>
        <p:txBody>
          <a:bodyPr/>
          <a:lstStyle/>
          <a:p>
            <a:pPr marL="0" indent="0" eaLnBrk="1" hangingPunct="1">
              <a:spcBef>
                <a:spcPts val="600"/>
              </a:spcBef>
              <a:spcAft>
                <a:spcPts val="600"/>
              </a:spcAft>
              <a:buNone/>
            </a:pPr>
            <a:r>
              <a:rPr lang="cs-CZ" b="1" dirty="0" smtClean="0">
                <a:latin typeface="Arial" charset="0"/>
                <a:cs typeface="Arial" charset="0"/>
              </a:rPr>
              <a:t>Starosta</a:t>
            </a:r>
          </a:p>
          <a:p>
            <a:pPr eaLnBrk="1" hangingPunct="1">
              <a:spcBef>
                <a:spcPts val="600"/>
              </a:spcBef>
              <a:spcAft>
                <a:spcPts val="600"/>
              </a:spcAft>
            </a:pPr>
            <a:r>
              <a:rPr lang="cs-CZ" sz="2400" b="1" dirty="0" smtClean="0">
                <a:latin typeface="Arial" charset="0"/>
                <a:cs typeface="Arial" charset="0"/>
              </a:rPr>
              <a:t>je v čele obecního úřadu</a:t>
            </a:r>
          </a:p>
          <a:p>
            <a:pPr lvl="1" eaLnBrk="1" hangingPunct="1">
              <a:spcBef>
                <a:spcPts val="600"/>
              </a:spcBef>
              <a:spcAft>
                <a:spcPts val="600"/>
              </a:spcAft>
            </a:pPr>
            <a:r>
              <a:rPr lang="cs-CZ" sz="2000" dirty="0" smtClean="0">
                <a:latin typeface="Arial" charset="0"/>
                <a:cs typeface="Arial" charset="0"/>
              </a:rPr>
              <a:t>povědomí o legislativním rámci ÚP (cíle ÚP, nástroje ÚP, výkon veřejné správy)</a:t>
            </a:r>
          </a:p>
          <a:p>
            <a:pPr eaLnBrk="1" hangingPunct="1">
              <a:spcBef>
                <a:spcPts val="600"/>
              </a:spcBef>
              <a:spcAft>
                <a:spcPts val="600"/>
              </a:spcAft>
            </a:pPr>
            <a:r>
              <a:rPr lang="cs-CZ" sz="2400" b="1" dirty="0" smtClean="0">
                <a:latin typeface="Arial" charset="0"/>
                <a:cs typeface="Arial" charset="0"/>
              </a:rPr>
              <a:t>zabezpečuje výkon přenesené působnosti </a:t>
            </a:r>
            <a:r>
              <a:rPr lang="cs-CZ" sz="2000" b="1" dirty="0" smtClean="0">
                <a:latin typeface="Arial" charset="0"/>
                <a:cs typeface="Arial" charset="0"/>
              </a:rPr>
              <a:t>(</a:t>
            </a:r>
            <a:r>
              <a:rPr lang="cs-CZ" sz="2000" dirty="0" smtClean="0">
                <a:latin typeface="Arial" charset="0"/>
                <a:cs typeface="Arial" charset="0"/>
              </a:rPr>
              <a:t>v obcích, kde není tajemník)</a:t>
            </a:r>
          </a:p>
          <a:p>
            <a:pPr lvl="1" eaLnBrk="1" hangingPunct="1">
              <a:spcBef>
                <a:spcPts val="600"/>
              </a:spcBef>
              <a:spcAft>
                <a:spcPts val="600"/>
              </a:spcAft>
            </a:pPr>
            <a:r>
              <a:rPr lang="cs-CZ" sz="2000" dirty="0" smtClean="0">
                <a:latin typeface="Arial" charset="0"/>
                <a:cs typeface="Arial" charset="0"/>
              </a:rPr>
              <a:t>tým pro pořizování (pořizovatel, určený zastupitel, projektant) </a:t>
            </a:r>
          </a:p>
          <a:p>
            <a:pPr eaLnBrk="1" hangingPunct="1">
              <a:spcBef>
                <a:spcPts val="1800"/>
              </a:spcBef>
              <a:spcAft>
                <a:spcPts val="600"/>
              </a:spcAft>
            </a:pPr>
            <a:r>
              <a:rPr lang="cs-CZ" sz="2400" b="1" dirty="0" smtClean="0">
                <a:latin typeface="Arial" charset="0"/>
                <a:cs typeface="Arial" charset="0"/>
              </a:rPr>
              <a:t>starosta obce nemůže vytvářet sám vůli obce</a:t>
            </a:r>
          </a:p>
          <a:p>
            <a:pPr lvl="1" eaLnBrk="1" hangingPunct="1">
              <a:spcBef>
                <a:spcPts val="600"/>
              </a:spcBef>
              <a:spcAft>
                <a:spcPts val="600"/>
              </a:spcAft>
            </a:pPr>
            <a:r>
              <a:rPr lang="cs-CZ" sz="2000" dirty="0" smtClean="0">
                <a:latin typeface="Arial" charset="0"/>
                <a:cs typeface="Arial" charset="0"/>
              </a:rPr>
              <a:t>zastupitelstvo  obce </a:t>
            </a:r>
          </a:p>
        </p:txBody>
      </p:sp>
      <p:sp>
        <p:nvSpPr>
          <p:cNvPr id="143364" name="Zástupný symbol pro číslo snímku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5CF1BE32-63EF-4CAC-AE33-3C0F5FC0F483}" type="slidenum">
              <a:rPr lang="cs-CZ" smtClean="0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30</a:t>
            </a:fld>
            <a:endParaRPr lang="cs-CZ" smtClean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8522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Nadpis 1"/>
          <p:cNvSpPr>
            <a:spLocks noGrp="1"/>
          </p:cNvSpPr>
          <p:nvPr>
            <p:ph type="title"/>
          </p:nvPr>
        </p:nvSpPr>
        <p:spPr>
          <a:xfrm>
            <a:off x="684771" y="1556792"/>
            <a:ext cx="7972425" cy="642937"/>
          </a:xfrm>
        </p:spPr>
        <p:txBody>
          <a:bodyPr/>
          <a:lstStyle/>
          <a:p>
            <a:pPr eaLnBrk="1" hangingPunct="1"/>
            <a:r>
              <a:rPr lang="cs-CZ" sz="2200" dirty="0" smtClean="0">
                <a:solidFill>
                  <a:srgbClr val="89A1A7"/>
                </a:solidFill>
                <a:latin typeface="Arial" charset="0"/>
                <a:cs typeface="Arial" charset="0"/>
              </a:rPr>
              <a:t>Tým pro </a:t>
            </a:r>
            <a:r>
              <a:rPr lang="cs-CZ" sz="2200" dirty="0">
                <a:solidFill>
                  <a:srgbClr val="89A1A7"/>
                </a:solidFill>
                <a:latin typeface="Arial" charset="0"/>
                <a:cs typeface="Arial" charset="0"/>
              </a:rPr>
              <a:t>územně plánovací činnost </a:t>
            </a:r>
            <a:r>
              <a:rPr lang="cs-CZ" sz="2200" dirty="0" smtClean="0">
                <a:solidFill>
                  <a:srgbClr val="89A1A7"/>
                </a:solidFill>
                <a:latin typeface="Arial" charset="0"/>
                <a:cs typeface="Arial" charset="0"/>
              </a:rPr>
              <a:t>obce, resp. pořizování</a:t>
            </a:r>
          </a:p>
        </p:txBody>
      </p:sp>
      <p:sp>
        <p:nvSpPr>
          <p:cNvPr id="131075" name="Zástupný symbol pro obsah 2"/>
          <p:cNvSpPr>
            <a:spLocks noGrp="1"/>
          </p:cNvSpPr>
          <p:nvPr>
            <p:ph idx="1"/>
          </p:nvPr>
        </p:nvSpPr>
        <p:spPr>
          <a:xfrm>
            <a:off x="642938" y="2199729"/>
            <a:ext cx="7972425" cy="4658271"/>
          </a:xfrm>
        </p:spPr>
        <p:txBody>
          <a:bodyPr/>
          <a:lstStyle/>
          <a:p>
            <a:pPr eaLnBrk="1" hangingPunct="1">
              <a:spcAft>
                <a:spcPts val="1200"/>
              </a:spcAft>
              <a:buFont typeface="Arial" charset="0"/>
              <a:buNone/>
            </a:pPr>
            <a:r>
              <a:rPr lang="cs-CZ" sz="2900" b="1" dirty="0" smtClean="0">
                <a:latin typeface="Arial" charset="0"/>
                <a:cs typeface="Arial" charset="0"/>
              </a:rPr>
              <a:t>Pořizovatel </a:t>
            </a:r>
            <a:r>
              <a:rPr lang="cs-CZ" sz="2900" dirty="0" smtClean="0">
                <a:latin typeface="Arial" charset="0"/>
                <a:cs typeface="Arial" charset="0"/>
              </a:rPr>
              <a:t>+</a:t>
            </a:r>
            <a:r>
              <a:rPr lang="cs-CZ" sz="2900" b="1" dirty="0" smtClean="0">
                <a:latin typeface="Arial" charset="0"/>
                <a:cs typeface="Arial" charset="0"/>
              </a:rPr>
              <a:t> určený zastupitel </a:t>
            </a:r>
            <a:r>
              <a:rPr lang="cs-CZ" sz="2900" dirty="0" smtClean="0">
                <a:latin typeface="Arial" charset="0"/>
                <a:cs typeface="Arial" charset="0"/>
              </a:rPr>
              <a:t>+ </a:t>
            </a:r>
            <a:r>
              <a:rPr lang="cs-CZ" sz="2900" b="1" dirty="0" smtClean="0">
                <a:latin typeface="Arial" charset="0"/>
                <a:cs typeface="Arial" charset="0"/>
              </a:rPr>
              <a:t>projektant</a:t>
            </a:r>
            <a:endParaRPr lang="cs-CZ" sz="2900" dirty="0" smtClean="0">
              <a:latin typeface="Arial" charset="0"/>
              <a:cs typeface="Arial" charset="0"/>
            </a:endParaRPr>
          </a:p>
          <a:p>
            <a:pPr eaLnBrk="1" hangingPunct="1">
              <a:spcBef>
                <a:spcPts val="1200"/>
              </a:spcBef>
              <a:spcAft>
                <a:spcPts val="1200"/>
              </a:spcAft>
            </a:pPr>
            <a:r>
              <a:rPr lang="cs-CZ" b="1" dirty="0" smtClean="0">
                <a:latin typeface="Arial" charset="0"/>
                <a:cs typeface="Arial" charset="0"/>
              </a:rPr>
              <a:t>pořizovatel </a:t>
            </a:r>
            <a:r>
              <a:rPr lang="cs-CZ" dirty="0" smtClean="0">
                <a:latin typeface="Arial" charset="0"/>
                <a:cs typeface="Arial" charset="0"/>
              </a:rPr>
              <a:t>- garant zákonnosti procesu  </a:t>
            </a:r>
          </a:p>
          <a:p>
            <a:pPr eaLnBrk="1" hangingPunct="1">
              <a:spcBef>
                <a:spcPts val="1200"/>
              </a:spcBef>
              <a:spcAft>
                <a:spcPts val="1200"/>
              </a:spcAft>
            </a:pPr>
            <a:r>
              <a:rPr lang="cs-CZ" b="1" dirty="0">
                <a:latin typeface="Arial" charset="0"/>
                <a:cs typeface="Arial" charset="0"/>
              </a:rPr>
              <a:t>určený zastupitel </a:t>
            </a:r>
            <a:r>
              <a:rPr lang="cs-CZ" dirty="0">
                <a:latin typeface="Arial" charset="0"/>
                <a:cs typeface="Arial" charset="0"/>
              </a:rPr>
              <a:t>- garant souladu soukromých a veřejných zájmů</a:t>
            </a:r>
          </a:p>
          <a:p>
            <a:pPr eaLnBrk="1" hangingPunct="1">
              <a:spcBef>
                <a:spcPts val="1200"/>
              </a:spcBef>
              <a:spcAft>
                <a:spcPts val="1200"/>
              </a:spcAft>
            </a:pPr>
            <a:r>
              <a:rPr lang="cs-CZ" b="1" dirty="0" smtClean="0">
                <a:latin typeface="Arial" charset="0"/>
                <a:cs typeface="Arial" charset="0"/>
              </a:rPr>
              <a:t>projektant</a:t>
            </a:r>
            <a:r>
              <a:rPr lang="cs-CZ" dirty="0" smtClean="0">
                <a:latin typeface="Arial" charset="0"/>
                <a:cs typeface="Arial" charset="0"/>
              </a:rPr>
              <a:t>  - garant  optimálního vývoje  území  – harmonické uspořádání, ekologická rovnováha, ochrana dědictví, ……….</a:t>
            </a:r>
          </a:p>
          <a:p>
            <a:pPr eaLnBrk="1" hangingPunct="1">
              <a:spcBef>
                <a:spcPts val="1200"/>
              </a:spcBef>
              <a:spcAft>
                <a:spcPts val="1200"/>
              </a:spcAft>
              <a:buFont typeface="Arial" charset="0"/>
              <a:buNone/>
            </a:pPr>
            <a:endParaRPr lang="cs-CZ" sz="2400" dirty="0" smtClean="0">
              <a:latin typeface="Arial" charset="0"/>
              <a:cs typeface="Arial" charset="0"/>
            </a:endParaRPr>
          </a:p>
          <a:p>
            <a:pPr eaLnBrk="1" hangingPunct="1">
              <a:spcBef>
                <a:spcPts val="1200"/>
              </a:spcBef>
              <a:spcAft>
                <a:spcPts val="1200"/>
              </a:spcAft>
            </a:pPr>
            <a:endParaRPr lang="cs-CZ" sz="2400" dirty="0" smtClean="0">
              <a:latin typeface="Arial" charset="0"/>
              <a:cs typeface="Arial" charset="0"/>
            </a:endParaRPr>
          </a:p>
          <a:p>
            <a:pPr marL="0" lvl="1" indent="0" eaLnBrk="1" hangingPunct="1">
              <a:spcBef>
                <a:spcPts val="1200"/>
              </a:spcBef>
              <a:spcAft>
                <a:spcPts val="1200"/>
              </a:spcAft>
              <a:buFont typeface="Arial" charset="0"/>
              <a:buNone/>
            </a:pPr>
            <a:endParaRPr lang="cs-CZ" dirty="0" smtClean="0">
              <a:latin typeface="Arial" charset="0"/>
              <a:cs typeface="Arial" charset="0"/>
            </a:endParaRPr>
          </a:p>
        </p:txBody>
      </p:sp>
      <p:sp>
        <p:nvSpPr>
          <p:cNvPr id="131076" name="Zástupný symbol pro číslo snímku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88AF536D-3BA7-42EB-9A4F-1E48B9AE2549}" type="slidenum">
              <a:rPr lang="cs-CZ" smtClean="0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31</a:t>
            </a:fld>
            <a:endParaRPr lang="cs-CZ" smtClean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2621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Nadpis 1"/>
          <p:cNvSpPr>
            <a:spLocks noGrp="1"/>
          </p:cNvSpPr>
          <p:nvPr>
            <p:ph type="title"/>
          </p:nvPr>
        </p:nvSpPr>
        <p:spPr>
          <a:xfrm>
            <a:off x="714375" y="1785938"/>
            <a:ext cx="7972425" cy="642937"/>
          </a:xfrm>
        </p:spPr>
        <p:txBody>
          <a:bodyPr/>
          <a:lstStyle/>
          <a:p>
            <a:pPr eaLnBrk="1" hangingPunct="1"/>
            <a:r>
              <a:rPr lang="cs-CZ" sz="2400" dirty="0" smtClean="0">
                <a:solidFill>
                  <a:srgbClr val="89A1A7"/>
                </a:solidFill>
                <a:latin typeface="Arial" charset="0"/>
                <a:cs typeface="Arial" charset="0"/>
              </a:rPr>
              <a:t>Tým pro pořizování ÚP - pořizovatel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42938" y="2643188"/>
            <a:ext cx="7972425" cy="4214812"/>
          </a:xfrm>
        </p:spPr>
        <p:txBody>
          <a:bodyPr/>
          <a:lstStyle/>
          <a:p>
            <a:pPr marL="0" indent="0" eaLnBrk="1" hangingPunct="1">
              <a:spcBef>
                <a:spcPts val="1800"/>
              </a:spcBef>
              <a:spcAft>
                <a:spcPts val="1200"/>
              </a:spcAft>
              <a:buFont typeface="Arial" charset="0"/>
              <a:buNone/>
              <a:defRPr/>
            </a:pPr>
            <a:r>
              <a:rPr lang="cs-CZ" sz="3200" b="1" dirty="0" smtClean="0"/>
              <a:t>Pořizovatel </a:t>
            </a:r>
            <a:r>
              <a:rPr lang="cs-CZ" sz="3200" dirty="0" smtClean="0"/>
              <a:t>(§ 2 SZ) </a:t>
            </a:r>
          </a:p>
          <a:p>
            <a:pPr eaLnBrk="1" hangingPunct="1">
              <a:spcBef>
                <a:spcPts val="600"/>
              </a:spcBef>
              <a:spcAft>
                <a:spcPts val="600"/>
              </a:spcAft>
              <a:defRPr/>
            </a:pPr>
            <a:r>
              <a:rPr lang="cs-CZ" sz="3200" dirty="0" smtClean="0"/>
              <a:t>příslušný obecní úřad </a:t>
            </a:r>
          </a:p>
          <a:p>
            <a:pPr marL="722313" eaLnBrk="1" hangingPunct="1">
              <a:spcBef>
                <a:spcPts val="1800"/>
              </a:spcBef>
              <a:spcAft>
                <a:spcPts val="600"/>
              </a:spcAft>
              <a:buFont typeface="Arial" charset="0"/>
              <a:buNone/>
              <a:defRPr/>
            </a:pPr>
            <a:r>
              <a:rPr lang="cs-CZ" sz="3200" b="1" dirty="0" smtClean="0"/>
              <a:t>Činnost vykonává  </a:t>
            </a:r>
          </a:p>
          <a:p>
            <a:pPr marL="722313" eaLnBrk="1" hangingPunct="1">
              <a:spcBef>
                <a:spcPts val="600"/>
              </a:spcBef>
              <a:spcAft>
                <a:spcPts val="600"/>
              </a:spcAft>
              <a:defRPr/>
            </a:pPr>
            <a:r>
              <a:rPr lang="cs-CZ" sz="3200" dirty="0" smtClean="0"/>
              <a:t>úředník </a:t>
            </a:r>
          </a:p>
          <a:p>
            <a:pPr marL="722313" eaLnBrk="1" hangingPunct="1">
              <a:spcBef>
                <a:spcPts val="600"/>
              </a:spcBef>
              <a:spcAft>
                <a:spcPts val="600"/>
              </a:spcAft>
              <a:defRPr/>
            </a:pPr>
            <a:r>
              <a:rPr lang="cs-CZ" sz="3200" dirty="0" smtClean="0"/>
              <a:t>fyzická osoba („létající pořizovatel“)</a:t>
            </a:r>
          </a:p>
          <a:p>
            <a:pPr marL="722313" lvl="1" indent="-342900" eaLnBrk="1" hangingPunct="1">
              <a:spcBef>
                <a:spcPts val="1200"/>
              </a:spcBef>
              <a:spcAft>
                <a:spcPts val="1200"/>
              </a:spcAft>
              <a:buFont typeface="Arial" charset="0"/>
              <a:buNone/>
              <a:defRPr/>
            </a:pPr>
            <a:endParaRPr lang="cs-CZ" sz="3200" dirty="0" smtClean="0"/>
          </a:p>
        </p:txBody>
      </p:sp>
      <p:sp>
        <p:nvSpPr>
          <p:cNvPr id="120836" name="Zástupný symbol pro číslo snímku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C50C115C-4647-4173-B311-7D26691AC1F8}" type="slidenum">
              <a:rPr lang="cs-CZ" smtClean="0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32</a:t>
            </a:fld>
            <a:endParaRPr lang="cs-CZ" smtClean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4006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Nadpis 1"/>
          <p:cNvSpPr>
            <a:spLocks noGrp="1"/>
          </p:cNvSpPr>
          <p:nvPr>
            <p:ph type="title"/>
          </p:nvPr>
        </p:nvSpPr>
        <p:spPr>
          <a:xfrm>
            <a:off x="714375" y="1785938"/>
            <a:ext cx="7972425" cy="642937"/>
          </a:xfrm>
        </p:spPr>
        <p:txBody>
          <a:bodyPr/>
          <a:lstStyle/>
          <a:p>
            <a:pPr eaLnBrk="1" hangingPunct="1"/>
            <a:r>
              <a:rPr lang="cs-CZ" sz="2400" dirty="0">
                <a:solidFill>
                  <a:srgbClr val="89A1A7"/>
                </a:solidFill>
                <a:latin typeface="Arial" charset="0"/>
                <a:cs typeface="Arial" charset="0"/>
              </a:rPr>
              <a:t>Tým pro pořizování ÚP - pořizovatel </a:t>
            </a:r>
            <a:endParaRPr lang="cs-CZ" sz="2400" dirty="0" smtClean="0">
              <a:solidFill>
                <a:srgbClr val="00B050"/>
              </a:solidFill>
              <a:latin typeface="Arial" charset="0"/>
              <a:cs typeface="Arial" charset="0"/>
            </a:endParaRPr>
          </a:p>
        </p:txBody>
      </p:sp>
      <p:sp>
        <p:nvSpPr>
          <p:cNvPr id="121859" name="Zástupný symbol pro obsah 2"/>
          <p:cNvSpPr>
            <a:spLocks noGrp="1"/>
          </p:cNvSpPr>
          <p:nvPr>
            <p:ph idx="1"/>
          </p:nvPr>
        </p:nvSpPr>
        <p:spPr>
          <a:xfrm>
            <a:off x="642938" y="2428875"/>
            <a:ext cx="7972425" cy="4429125"/>
          </a:xfrm>
        </p:spPr>
        <p:txBody>
          <a:bodyPr/>
          <a:lstStyle/>
          <a:p>
            <a:pPr eaLnBrk="1" hangingPunct="1">
              <a:buFont typeface="Arial" charset="0"/>
              <a:buNone/>
            </a:pPr>
            <a:r>
              <a:rPr lang="cs-CZ" b="1" dirty="0" smtClean="0">
                <a:latin typeface="Arial" charset="0"/>
                <a:cs typeface="Arial" charset="0"/>
              </a:rPr>
              <a:t>Pořizovatel</a:t>
            </a:r>
            <a:r>
              <a:rPr lang="cs-CZ" dirty="0" smtClean="0">
                <a:latin typeface="Arial" charset="0"/>
                <a:cs typeface="Arial" charset="0"/>
              </a:rPr>
              <a:t> </a:t>
            </a:r>
            <a:r>
              <a:rPr lang="cs-CZ" sz="2400" dirty="0" smtClean="0">
                <a:latin typeface="Arial" charset="0"/>
                <a:cs typeface="Arial" charset="0"/>
              </a:rPr>
              <a:t>(zajišťuje, zpracovává, připravuje) </a:t>
            </a:r>
          </a:p>
          <a:p>
            <a:pPr eaLnBrk="1" hangingPunct="1">
              <a:spcBef>
                <a:spcPts val="1200"/>
              </a:spcBef>
              <a:spcAft>
                <a:spcPts val="300"/>
              </a:spcAft>
            </a:pPr>
            <a:r>
              <a:rPr lang="cs-CZ" sz="2400" dirty="0" smtClean="0">
                <a:latin typeface="Arial" charset="0"/>
                <a:cs typeface="Arial" charset="0"/>
              </a:rPr>
              <a:t>ÚAP, aktualizace ÚAP</a:t>
            </a:r>
          </a:p>
          <a:p>
            <a:pPr eaLnBrk="1" hangingPunct="1">
              <a:spcBef>
                <a:spcPts val="300"/>
              </a:spcBef>
              <a:spcAft>
                <a:spcPts val="300"/>
              </a:spcAft>
            </a:pPr>
            <a:r>
              <a:rPr lang="cs-CZ" sz="2400" dirty="0" smtClean="0">
                <a:latin typeface="Arial" charset="0"/>
                <a:cs typeface="Arial" charset="0"/>
              </a:rPr>
              <a:t>zadání ÚS</a:t>
            </a:r>
          </a:p>
          <a:p>
            <a:pPr eaLnBrk="1" hangingPunct="1">
              <a:spcBef>
                <a:spcPts val="300"/>
              </a:spcBef>
              <a:spcAft>
                <a:spcPts val="300"/>
              </a:spcAft>
            </a:pPr>
            <a:r>
              <a:rPr lang="cs-CZ" sz="2400" dirty="0" smtClean="0">
                <a:latin typeface="Arial" charset="0"/>
                <a:cs typeface="Arial" charset="0"/>
              </a:rPr>
              <a:t>návrh zadání ÚP, projednání návrhu zadání </a:t>
            </a:r>
          </a:p>
          <a:p>
            <a:pPr eaLnBrk="1" hangingPunct="1">
              <a:spcBef>
                <a:spcPts val="300"/>
              </a:spcBef>
              <a:spcAft>
                <a:spcPts val="300"/>
              </a:spcAft>
            </a:pPr>
            <a:r>
              <a:rPr lang="cs-CZ" sz="2400" dirty="0" smtClean="0">
                <a:latin typeface="Arial" charset="0"/>
                <a:cs typeface="Arial" charset="0"/>
              </a:rPr>
              <a:t>jednání o návrhu ÚP</a:t>
            </a:r>
          </a:p>
          <a:p>
            <a:pPr eaLnBrk="1" hangingPunct="1">
              <a:spcBef>
                <a:spcPts val="300"/>
              </a:spcBef>
              <a:spcAft>
                <a:spcPts val="300"/>
              </a:spcAft>
            </a:pPr>
            <a:r>
              <a:rPr lang="cs-CZ" sz="2400" dirty="0" smtClean="0">
                <a:latin typeface="Arial" charset="0"/>
                <a:cs typeface="Arial" charset="0"/>
              </a:rPr>
              <a:t>veřejné projednání návrhu ÚP</a:t>
            </a:r>
          </a:p>
          <a:p>
            <a:pPr eaLnBrk="1" hangingPunct="1">
              <a:spcBef>
                <a:spcPts val="300"/>
              </a:spcBef>
              <a:spcAft>
                <a:spcPts val="300"/>
              </a:spcAft>
            </a:pPr>
            <a:r>
              <a:rPr lang="cs-CZ" sz="2400" dirty="0" smtClean="0">
                <a:latin typeface="Arial" charset="0"/>
                <a:cs typeface="Arial" charset="0"/>
              </a:rPr>
              <a:t>zpráva o uplatňování ÚP </a:t>
            </a:r>
          </a:p>
          <a:p>
            <a:pPr eaLnBrk="1" hangingPunct="1">
              <a:spcBef>
                <a:spcPts val="300"/>
              </a:spcBef>
              <a:spcAft>
                <a:spcPts val="300"/>
              </a:spcAft>
            </a:pPr>
            <a:r>
              <a:rPr lang="cs-CZ" sz="2400" dirty="0" smtClean="0">
                <a:latin typeface="Arial" charset="0"/>
                <a:cs typeface="Arial" charset="0"/>
              </a:rPr>
              <a:t>……</a:t>
            </a:r>
          </a:p>
          <a:p>
            <a:pPr eaLnBrk="1" hangingPunct="1">
              <a:spcBef>
                <a:spcPts val="300"/>
              </a:spcBef>
              <a:spcAft>
                <a:spcPts val="300"/>
              </a:spcAft>
            </a:pPr>
            <a:r>
              <a:rPr lang="cs-CZ" sz="2400" dirty="0" smtClean="0">
                <a:latin typeface="Arial" charset="0"/>
                <a:cs typeface="Arial" charset="0"/>
              </a:rPr>
              <a:t>………</a:t>
            </a:r>
          </a:p>
        </p:txBody>
      </p:sp>
      <p:sp>
        <p:nvSpPr>
          <p:cNvPr id="121860" name="Zástupný symbol pro číslo snímku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65171AE3-11F6-4EA5-AFA1-E334E120F89D}" type="slidenum">
              <a:rPr lang="cs-CZ" smtClean="0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33</a:t>
            </a:fld>
            <a:endParaRPr lang="cs-CZ" smtClean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2332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Nadpis 1"/>
          <p:cNvSpPr>
            <a:spLocks noGrp="1"/>
          </p:cNvSpPr>
          <p:nvPr>
            <p:ph type="title"/>
          </p:nvPr>
        </p:nvSpPr>
        <p:spPr>
          <a:xfrm>
            <a:off x="714375" y="1643063"/>
            <a:ext cx="7972425" cy="642937"/>
          </a:xfrm>
        </p:spPr>
        <p:txBody>
          <a:bodyPr/>
          <a:lstStyle/>
          <a:p>
            <a:pPr eaLnBrk="1" hangingPunct="1"/>
            <a:r>
              <a:rPr lang="cs-CZ" sz="2400" dirty="0" smtClean="0">
                <a:solidFill>
                  <a:srgbClr val="89A1A7"/>
                </a:solidFill>
                <a:latin typeface="Arial" charset="0"/>
                <a:cs typeface="Arial" charset="0"/>
              </a:rPr>
              <a:t>Tým pro pořizování ÚP - určený zastupitel </a:t>
            </a:r>
          </a:p>
        </p:txBody>
      </p:sp>
      <p:sp>
        <p:nvSpPr>
          <p:cNvPr id="122883" name="Zástupný symbol pro obsah 2"/>
          <p:cNvSpPr>
            <a:spLocks noGrp="1"/>
          </p:cNvSpPr>
          <p:nvPr>
            <p:ph idx="1"/>
          </p:nvPr>
        </p:nvSpPr>
        <p:spPr>
          <a:xfrm>
            <a:off x="642938" y="2286001"/>
            <a:ext cx="7972425" cy="4572000"/>
          </a:xfrm>
        </p:spPr>
        <p:txBody>
          <a:bodyPr/>
          <a:lstStyle/>
          <a:p>
            <a:pPr eaLnBrk="1" hangingPunct="1">
              <a:buFont typeface="Arial" charset="0"/>
              <a:buNone/>
            </a:pPr>
            <a:r>
              <a:rPr lang="cs-CZ" b="1" dirty="0" smtClean="0">
                <a:latin typeface="Arial" charset="0"/>
                <a:cs typeface="Arial" charset="0"/>
              </a:rPr>
              <a:t>Určený zastupitel </a:t>
            </a:r>
            <a:r>
              <a:rPr lang="cs-CZ" sz="2400" dirty="0" smtClean="0">
                <a:latin typeface="Arial" charset="0"/>
                <a:cs typeface="Arial" charset="0"/>
              </a:rPr>
              <a:t>(§§ 47, 51, 53, 67 SZ)</a:t>
            </a:r>
            <a:r>
              <a:rPr lang="cs-CZ" sz="2400" i="1" dirty="0" smtClean="0">
                <a:latin typeface="Arial" charset="0"/>
                <a:cs typeface="Arial" charset="0"/>
              </a:rPr>
              <a:t>     </a:t>
            </a:r>
            <a:endParaRPr lang="cs-CZ" sz="2400" dirty="0" smtClean="0">
              <a:latin typeface="Arial" charset="0"/>
              <a:cs typeface="Arial" charset="0"/>
            </a:endParaRPr>
          </a:p>
          <a:p>
            <a:pPr eaLnBrk="1" hangingPunct="1">
              <a:spcBef>
                <a:spcPts val="1200"/>
              </a:spcBef>
            </a:pPr>
            <a:r>
              <a:rPr lang="cs-CZ" sz="2600" b="1" dirty="0">
                <a:latin typeface="Arial" charset="0"/>
                <a:cs typeface="Arial" charset="0"/>
              </a:rPr>
              <a:t>prostředník</a:t>
            </a:r>
            <a:r>
              <a:rPr lang="cs-CZ" sz="2600" dirty="0">
                <a:latin typeface="Arial" charset="0"/>
                <a:cs typeface="Arial" charset="0"/>
              </a:rPr>
              <a:t> - kontakt a výměna informací mezi pořizovatelem </a:t>
            </a:r>
            <a:r>
              <a:rPr lang="cs-CZ" sz="2600" dirty="0" smtClean="0">
                <a:latin typeface="Arial" charset="0"/>
                <a:cs typeface="Arial" charset="0"/>
              </a:rPr>
              <a:t>(resp. týmem) a </a:t>
            </a:r>
            <a:r>
              <a:rPr lang="cs-CZ" sz="2600" dirty="0">
                <a:latin typeface="Arial" charset="0"/>
                <a:cs typeface="Arial" charset="0"/>
              </a:rPr>
              <a:t>zastupitelstvem obce</a:t>
            </a:r>
          </a:p>
          <a:p>
            <a:pPr eaLnBrk="1" hangingPunct="1">
              <a:spcBef>
                <a:spcPts val="1200"/>
              </a:spcBef>
            </a:pPr>
            <a:r>
              <a:rPr lang="cs-CZ" sz="2600" b="1" dirty="0" smtClean="0">
                <a:latin typeface="Arial" charset="0"/>
                <a:cs typeface="Arial" charset="0"/>
              </a:rPr>
              <a:t>účast na procesu </a:t>
            </a:r>
            <a:r>
              <a:rPr lang="cs-CZ" sz="2600" dirty="0" smtClean="0">
                <a:latin typeface="Arial" charset="0"/>
                <a:cs typeface="Arial" charset="0"/>
              </a:rPr>
              <a:t>pořizování</a:t>
            </a:r>
          </a:p>
          <a:p>
            <a:pPr eaLnBrk="1" hangingPunct="1"/>
            <a:r>
              <a:rPr lang="cs-CZ" sz="2600" b="1" dirty="0" smtClean="0">
                <a:latin typeface="Arial" charset="0"/>
                <a:cs typeface="Arial" charset="0"/>
              </a:rPr>
              <a:t>podíl na zpracování </a:t>
            </a:r>
            <a:r>
              <a:rPr lang="cs-CZ" sz="2600" dirty="0" smtClean="0">
                <a:latin typeface="Arial" charset="0"/>
                <a:cs typeface="Arial" charset="0"/>
              </a:rPr>
              <a:t>podkladů pro rozhodování zastupitelstva</a:t>
            </a:r>
          </a:p>
          <a:p>
            <a:pPr eaLnBrk="1" hangingPunct="1"/>
            <a:r>
              <a:rPr lang="cs-CZ" sz="2400" dirty="0" smtClean="0">
                <a:latin typeface="Arial" charset="0"/>
                <a:cs typeface="Arial" charset="0"/>
              </a:rPr>
              <a:t>nemůže určovat obsah návrhu rozhodnutí  o námitkách a návrhu vyhodnocení připomínek – zodpovědnost pořizovatele </a:t>
            </a:r>
          </a:p>
          <a:p>
            <a:pPr marL="0" lvl="1" indent="0" eaLnBrk="1" hangingPunct="1">
              <a:spcBef>
                <a:spcPts val="1200"/>
              </a:spcBef>
              <a:spcAft>
                <a:spcPts val="1200"/>
              </a:spcAft>
              <a:buFont typeface="Arial" charset="0"/>
              <a:buNone/>
            </a:pPr>
            <a:endParaRPr lang="cs-CZ" dirty="0" smtClean="0">
              <a:latin typeface="Arial" charset="0"/>
              <a:cs typeface="Arial" charset="0"/>
            </a:endParaRPr>
          </a:p>
        </p:txBody>
      </p:sp>
      <p:sp>
        <p:nvSpPr>
          <p:cNvPr id="122884" name="Zástupný symbol pro číslo snímku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A411FF5-3872-477B-86F4-BD7479890F2B}" type="slidenum">
              <a:rPr lang="cs-CZ" smtClean="0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34</a:t>
            </a:fld>
            <a:endParaRPr lang="cs-CZ" smtClean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5093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Nadpis 1"/>
          <p:cNvSpPr>
            <a:spLocks noGrp="1"/>
          </p:cNvSpPr>
          <p:nvPr>
            <p:ph type="title"/>
          </p:nvPr>
        </p:nvSpPr>
        <p:spPr>
          <a:xfrm>
            <a:off x="714375" y="1571626"/>
            <a:ext cx="7972425" cy="642937"/>
          </a:xfrm>
        </p:spPr>
        <p:txBody>
          <a:bodyPr/>
          <a:lstStyle/>
          <a:p>
            <a:pPr eaLnBrk="1" hangingPunct="1"/>
            <a:r>
              <a:rPr lang="cs-CZ" sz="2400" dirty="0" smtClean="0">
                <a:solidFill>
                  <a:srgbClr val="89A1A7"/>
                </a:solidFill>
                <a:latin typeface="Arial" charset="0"/>
                <a:cs typeface="Arial" charset="0"/>
              </a:rPr>
              <a:t>Tým pro pořizování ÚP – úkoly pro tým 2</a:t>
            </a:r>
            <a:r>
              <a:rPr lang="cs-CZ" sz="2400" dirty="0" smtClean="0">
                <a:solidFill>
                  <a:srgbClr val="00B050"/>
                </a:solidFill>
                <a:latin typeface="Arial" charset="0"/>
                <a:cs typeface="Arial" charset="0"/>
              </a:rPr>
              <a:t>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42938" y="2214563"/>
            <a:ext cx="7972425" cy="4643437"/>
          </a:xfrm>
        </p:spPr>
        <p:txBody>
          <a:bodyPr/>
          <a:lstStyle/>
          <a:p>
            <a:pPr eaLnBrk="1" hangingPunct="1">
              <a:buFont typeface="Arial" charset="0"/>
              <a:buNone/>
              <a:defRPr/>
            </a:pPr>
            <a:r>
              <a:rPr lang="cs-CZ" b="1" dirty="0" smtClean="0"/>
              <a:t>Pořizovatel + určený zastupitel</a:t>
            </a:r>
            <a:r>
              <a:rPr lang="cs-CZ" sz="2400" dirty="0" smtClean="0"/>
              <a:t>	                    </a:t>
            </a:r>
            <a:r>
              <a:rPr lang="cs-CZ" sz="1600" dirty="0" smtClean="0"/>
              <a:t>(zajišťují, zpracovávají, připravují) </a:t>
            </a:r>
          </a:p>
          <a:p>
            <a:pPr eaLnBrk="1" hangingPunct="1">
              <a:spcBef>
                <a:spcPts val="600"/>
              </a:spcBef>
              <a:spcAft>
                <a:spcPts val="300"/>
              </a:spcAft>
              <a:defRPr/>
            </a:pPr>
            <a:r>
              <a:rPr lang="cs-CZ" sz="2100" dirty="0" smtClean="0"/>
              <a:t>návrh zadání ÚP </a:t>
            </a:r>
          </a:p>
          <a:p>
            <a:pPr eaLnBrk="1" hangingPunct="1">
              <a:spcBef>
                <a:spcPts val="300"/>
              </a:spcBef>
              <a:spcAft>
                <a:spcPts val="300"/>
              </a:spcAft>
              <a:defRPr/>
            </a:pPr>
            <a:r>
              <a:rPr lang="cs-CZ" sz="2100" dirty="0" smtClean="0"/>
              <a:t>úprava návrhu zadání ÚP (po projednání)</a:t>
            </a:r>
          </a:p>
          <a:p>
            <a:pPr eaLnBrk="1" hangingPunct="1">
              <a:spcBef>
                <a:spcPts val="300"/>
              </a:spcBef>
              <a:spcAft>
                <a:spcPts val="300"/>
              </a:spcAft>
              <a:defRPr/>
            </a:pPr>
            <a:r>
              <a:rPr lang="cs-CZ" sz="2100" dirty="0" smtClean="0"/>
              <a:t>projednání návrhu ÚP (vyhodnocení výsledků)</a:t>
            </a:r>
          </a:p>
          <a:p>
            <a:pPr eaLnBrk="1" hangingPunct="1">
              <a:spcBef>
                <a:spcPts val="300"/>
              </a:spcBef>
              <a:spcAft>
                <a:spcPts val="300"/>
              </a:spcAft>
              <a:defRPr/>
            </a:pPr>
            <a:r>
              <a:rPr lang="cs-CZ" sz="2100" dirty="0" smtClean="0"/>
              <a:t>řešení rozporů</a:t>
            </a:r>
          </a:p>
          <a:p>
            <a:pPr eaLnBrk="1" hangingPunct="1">
              <a:spcBef>
                <a:spcPts val="300"/>
              </a:spcBef>
              <a:spcAft>
                <a:spcPts val="300"/>
              </a:spcAft>
              <a:defRPr/>
            </a:pPr>
            <a:r>
              <a:rPr lang="cs-CZ" sz="2100" dirty="0" smtClean="0"/>
              <a:t>úprava návrhu ÚP</a:t>
            </a:r>
          </a:p>
          <a:p>
            <a:pPr eaLnBrk="1" hangingPunct="1">
              <a:spcBef>
                <a:spcPts val="300"/>
              </a:spcBef>
              <a:spcAft>
                <a:spcPts val="300"/>
              </a:spcAft>
              <a:defRPr/>
            </a:pPr>
            <a:r>
              <a:rPr lang="cs-CZ" sz="2100" dirty="0" smtClean="0"/>
              <a:t>veřejné projednání návrhu ÚP (vyhodnocení výsledků)</a:t>
            </a:r>
          </a:p>
          <a:p>
            <a:pPr eaLnBrk="1" hangingPunct="1">
              <a:spcBef>
                <a:spcPts val="300"/>
              </a:spcBef>
              <a:spcAft>
                <a:spcPts val="300"/>
              </a:spcAft>
              <a:defRPr/>
            </a:pPr>
            <a:r>
              <a:rPr lang="cs-CZ" sz="2100" dirty="0" smtClean="0"/>
              <a:t>řešení rozporů</a:t>
            </a:r>
          </a:p>
          <a:p>
            <a:pPr eaLnBrk="1" hangingPunct="1">
              <a:spcBef>
                <a:spcPts val="300"/>
              </a:spcBef>
              <a:spcAft>
                <a:spcPts val="300"/>
              </a:spcAft>
              <a:defRPr/>
            </a:pPr>
            <a:r>
              <a:rPr lang="cs-CZ" sz="2100" dirty="0" smtClean="0"/>
              <a:t>úprava návrhu ÚP</a:t>
            </a:r>
          </a:p>
          <a:p>
            <a:pPr eaLnBrk="1" hangingPunct="1">
              <a:spcBef>
                <a:spcPts val="300"/>
              </a:spcBef>
              <a:spcAft>
                <a:spcPts val="300"/>
              </a:spcAft>
              <a:defRPr/>
            </a:pPr>
            <a:r>
              <a:rPr lang="cs-CZ" sz="2100" dirty="0" smtClean="0"/>
              <a:t>návrh rozhodnutí o námitkách, návrh vyhodnocení připomínek</a:t>
            </a:r>
          </a:p>
          <a:p>
            <a:pPr marL="0" indent="0" eaLnBrk="1" hangingPunct="1">
              <a:spcBef>
                <a:spcPts val="600"/>
              </a:spcBef>
              <a:spcAft>
                <a:spcPts val="600"/>
              </a:spcAft>
              <a:buFont typeface="Arial" charset="0"/>
              <a:buNone/>
              <a:defRPr/>
            </a:pPr>
            <a:endParaRPr lang="cs-CZ" sz="2400" dirty="0" smtClean="0"/>
          </a:p>
          <a:p>
            <a:pPr eaLnBrk="1" hangingPunct="1">
              <a:spcBef>
                <a:spcPts val="1200"/>
              </a:spcBef>
              <a:spcAft>
                <a:spcPts val="1200"/>
              </a:spcAft>
              <a:buFont typeface="Arial" charset="0"/>
              <a:buNone/>
              <a:defRPr/>
            </a:pPr>
            <a:endParaRPr lang="cs-CZ" sz="2400" dirty="0" smtClean="0"/>
          </a:p>
          <a:p>
            <a:pPr eaLnBrk="1" hangingPunct="1">
              <a:spcBef>
                <a:spcPts val="1200"/>
              </a:spcBef>
              <a:spcAft>
                <a:spcPts val="1200"/>
              </a:spcAft>
              <a:defRPr/>
            </a:pPr>
            <a:endParaRPr lang="cs-CZ" sz="2400" dirty="0" smtClean="0"/>
          </a:p>
          <a:p>
            <a:pPr marL="0" lvl="1" indent="0" eaLnBrk="1" hangingPunct="1">
              <a:spcBef>
                <a:spcPts val="1200"/>
              </a:spcBef>
              <a:spcAft>
                <a:spcPts val="1200"/>
              </a:spcAft>
              <a:buFont typeface="Arial" charset="0"/>
              <a:buNone/>
              <a:defRPr/>
            </a:pPr>
            <a:endParaRPr lang="cs-CZ" dirty="0" smtClean="0"/>
          </a:p>
        </p:txBody>
      </p:sp>
      <p:sp>
        <p:nvSpPr>
          <p:cNvPr id="130052" name="Zástupný symbol pro číslo snímku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0DD5F61-EF6F-4A9F-89DC-957E74A15910}" type="slidenum">
              <a:rPr lang="cs-CZ" smtClean="0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35</a:t>
            </a:fld>
            <a:endParaRPr lang="cs-CZ" smtClean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8660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Nadpis 1"/>
          <p:cNvSpPr>
            <a:spLocks noGrp="1"/>
          </p:cNvSpPr>
          <p:nvPr>
            <p:ph type="title"/>
          </p:nvPr>
        </p:nvSpPr>
        <p:spPr>
          <a:xfrm>
            <a:off x="714375" y="1785938"/>
            <a:ext cx="7972425" cy="642937"/>
          </a:xfrm>
        </p:spPr>
        <p:txBody>
          <a:bodyPr/>
          <a:lstStyle/>
          <a:p>
            <a:pPr eaLnBrk="1" hangingPunct="1"/>
            <a:r>
              <a:rPr lang="cs-CZ" sz="2400" dirty="0" smtClean="0">
                <a:solidFill>
                  <a:srgbClr val="89A1A7"/>
                </a:solidFill>
                <a:latin typeface="Arial" charset="0"/>
                <a:cs typeface="Arial" charset="0"/>
              </a:rPr>
              <a:t>Tým pro pořizování ÚP - projektant </a:t>
            </a:r>
          </a:p>
        </p:txBody>
      </p:sp>
      <p:sp>
        <p:nvSpPr>
          <p:cNvPr id="124931" name="Zástupný symbol pro obsah 2"/>
          <p:cNvSpPr>
            <a:spLocks noGrp="1"/>
          </p:cNvSpPr>
          <p:nvPr>
            <p:ph idx="1"/>
          </p:nvPr>
        </p:nvSpPr>
        <p:spPr>
          <a:xfrm>
            <a:off x="642938" y="2428875"/>
            <a:ext cx="7972425" cy="4429125"/>
          </a:xfrm>
        </p:spPr>
        <p:txBody>
          <a:bodyPr/>
          <a:lstStyle/>
          <a:p>
            <a:pPr eaLnBrk="1" hangingPunct="1">
              <a:spcBef>
                <a:spcPts val="300"/>
              </a:spcBef>
              <a:spcAft>
                <a:spcPts val="300"/>
              </a:spcAft>
              <a:buFont typeface="Arial" charset="0"/>
              <a:buNone/>
            </a:pPr>
            <a:r>
              <a:rPr lang="cs-CZ" b="1" dirty="0" smtClean="0">
                <a:latin typeface="Arial" charset="0"/>
                <a:cs typeface="Arial" charset="0"/>
              </a:rPr>
              <a:t>Projektant</a:t>
            </a:r>
            <a:r>
              <a:rPr lang="cs-CZ" sz="2400" b="1" dirty="0" smtClean="0">
                <a:latin typeface="Arial" charset="0"/>
                <a:cs typeface="Arial" charset="0"/>
              </a:rPr>
              <a:t> </a:t>
            </a:r>
            <a:r>
              <a:rPr lang="cs-CZ" sz="1600" dirty="0" smtClean="0">
                <a:latin typeface="Arial" charset="0"/>
                <a:cs typeface="Arial" charset="0"/>
              </a:rPr>
              <a:t>(§ 159 SZ) </a:t>
            </a:r>
          </a:p>
          <a:p>
            <a:pPr marL="0" indent="0" eaLnBrk="1" hangingPunct="1">
              <a:spcBef>
                <a:spcPts val="300"/>
              </a:spcBef>
              <a:spcAft>
                <a:spcPts val="300"/>
              </a:spcAft>
              <a:buFont typeface="Arial" charset="0"/>
              <a:buNone/>
            </a:pPr>
            <a:r>
              <a:rPr lang="cs-CZ" sz="1800" dirty="0" smtClean="0">
                <a:latin typeface="Arial" charset="0"/>
                <a:cs typeface="Arial" charset="0"/>
              </a:rPr>
              <a:t>autorizovaný architekt - zákon </a:t>
            </a:r>
            <a:r>
              <a:rPr lang="cs-CZ" sz="1800" dirty="0">
                <a:latin typeface="Arial" charset="0"/>
                <a:cs typeface="Arial" charset="0"/>
              </a:rPr>
              <a:t>č. 360/1992 Sb. O výkonu povolání autorizovaných architektů </a:t>
            </a:r>
            <a:r>
              <a:rPr lang="cs-CZ" sz="1800" dirty="0" smtClean="0">
                <a:latin typeface="Arial" charset="0"/>
                <a:cs typeface="Arial" charset="0"/>
              </a:rPr>
              <a:t>a techniků </a:t>
            </a:r>
            <a:r>
              <a:rPr lang="cs-CZ" sz="1800" dirty="0">
                <a:latin typeface="Arial" charset="0"/>
                <a:cs typeface="Arial" charset="0"/>
              </a:rPr>
              <a:t>činných ve výstavbě</a:t>
            </a:r>
          </a:p>
          <a:p>
            <a:pPr eaLnBrk="1" hangingPunct="1">
              <a:spcBef>
                <a:spcPts val="1200"/>
              </a:spcBef>
              <a:spcAft>
                <a:spcPts val="300"/>
              </a:spcAft>
              <a:buFont typeface="Arial" charset="0"/>
              <a:buNone/>
            </a:pPr>
            <a:r>
              <a:rPr lang="cs-CZ" sz="2400" b="1" dirty="0" smtClean="0">
                <a:latin typeface="Arial" charset="0"/>
                <a:cs typeface="Arial" charset="0"/>
              </a:rPr>
              <a:t>odpovědnost za </a:t>
            </a:r>
            <a:endParaRPr lang="cs-CZ" sz="2400" dirty="0" smtClean="0">
              <a:latin typeface="Arial" charset="0"/>
              <a:cs typeface="Arial" charset="0"/>
            </a:endParaRPr>
          </a:p>
          <a:p>
            <a:pPr eaLnBrk="1" hangingPunct="1">
              <a:spcBef>
                <a:spcPts val="600"/>
              </a:spcBef>
              <a:spcAft>
                <a:spcPts val="300"/>
              </a:spcAft>
            </a:pPr>
            <a:r>
              <a:rPr lang="cs-CZ" sz="2000" dirty="0" smtClean="0">
                <a:latin typeface="Arial" charset="0"/>
                <a:cs typeface="Arial" charset="0"/>
              </a:rPr>
              <a:t>správnost</a:t>
            </a:r>
          </a:p>
          <a:p>
            <a:pPr eaLnBrk="1" hangingPunct="1">
              <a:spcBef>
                <a:spcPts val="600"/>
              </a:spcBef>
              <a:spcAft>
                <a:spcPts val="300"/>
              </a:spcAft>
            </a:pPr>
            <a:r>
              <a:rPr lang="cs-CZ" sz="2000" dirty="0" smtClean="0">
                <a:latin typeface="Arial" charset="0"/>
                <a:cs typeface="Arial" charset="0"/>
              </a:rPr>
              <a:t>celistvost</a:t>
            </a:r>
          </a:p>
          <a:p>
            <a:pPr eaLnBrk="1" hangingPunct="1">
              <a:spcBef>
                <a:spcPts val="600"/>
              </a:spcBef>
              <a:spcAft>
                <a:spcPts val="300"/>
              </a:spcAft>
            </a:pPr>
            <a:r>
              <a:rPr lang="cs-CZ" sz="2000" dirty="0" smtClean="0">
                <a:latin typeface="Arial" charset="0"/>
                <a:cs typeface="Arial" charset="0"/>
              </a:rPr>
              <a:t>úplnost</a:t>
            </a:r>
          </a:p>
          <a:p>
            <a:pPr eaLnBrk="1" hangingPunct="1">
              <a:spcBef>
                <a:spcPts val="600"/>
              </a:spcBef>
              <a:spcAft>
                <a:spcPts val="300"/>
              </a:spcAft>
            </a:pPr>
            <a:r>
              <a:rPr lang="cs-CZ" sz="2000" dirty="0" smtClean="0">
                <a:latin typeface="Arial" charset="0"/>
                <a:cs typeface="Arial" charset="0"/>
              </a:rPr>
              <a:t>respektování požadavků ochrany veřejných zájmů a za jejich koordinaci </a:t>
            </a:r>
          </a:p>
        </p:txBody>
      </p:sp>
      <p:sp>
        <p:nvSpPr>
          <p:cNvPr id="124932" name="Zástupný symbol pro číslo snímku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83F8CF84-C60C-4956-A873-F5D09A333C9B}" type="slidenum">
              <a:rPr lang="cs-CZ" smtClean="0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36</a:t>
            </a:fld>
            <a:endParaRPr lang="cs-CZ" smtClean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9360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Nadpis 1"/>
          <p:cNvSpPr>
            <a:spLocks noGrp="1"/>
          </p:cNvSpPr>
          <p:nvPr>
            <p:ph type="title"/>
          </p:nvPr>
        </p:nvSpPr>
        <p:spPr>
          <a:xfrm>
            <a:off x="714375" y="1785938"/>
            <a:ext cx="7972425" cy="642937"/>
          </a:xfrm>
        </p:spPr>
        <p:txBody>
          <a:bodyPr/>
          <a:lstStyle/>
          <a:p>
            <a:pPr eaLnBrk="1" hangingPunct="1"/>
            <a:r>
              <a:rPr lang="cs-CZ" sz="2400" dirty="0">
                <a:solidFill>
                  <a:srgbClr val="89A1A7"/>
                </a:solidFill>
                <a:latin typeface="Arial" charset="0"/>
                <a:cs typeface="Arial" charset="0"/>
              </a:rPr>
              <a:t>Tým pro pořizování ÚP - projektant </a:t>
            </a:r>
            <a:endParaRPr lang="cs-CZ" sz="2400" dirty="0" smtClean="0">
              <a:solidFill>
                <a:srgbClr val="00B050"/>
              </a:solidFill>
              <a:latin typeface="Arial" charset="0"/>
              <a:cs typeface="Arial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42938" y="2428875"/>
            <a:ext cx="7972425" cy="4429125"/>
          </a:xfrm>
        </p:spPr>
        <p:txBody>
          <a:bodyPr/>
          <a:lstStyle/>
          <a:p>
            <a:pPr marL="0" indent="0" eaLnBrk="1" hangingPunct="1">
              <a:spcBef>
                <a:spcPts val="600"/>
              </a:spcBef>
              <a:spcAft>
                <a:spcPts val="600"/>
              </a:spcAft>
              <a:buFont typeface="Arial" charset="0"/>
              <a:buNone/>
              <a:defRPr/>
            </a:pPr>
            <a:r>
              <a:rPr lang="cs-CZ" b="1" dirty="0" smtClean="0"/>
              <a:t>Česká komora architektů</a:t>
            </a:r>
            <a:r>
              <a:rPr lang="cs-CZ" dirty="0" smtClean="0"/>
              <a:t> (ČKA)</a:t>
            </a:r>
          </a:p>
          <a:p>
            <a:pPr eaLnBrk="1" hangingPunct="1">
              <a:spcBef>
                <a:spcPts val="600"/>
              </a:spcBef>
              <a:spcAft>
                <a:spcPts val="600"/>
              </a:spcAft>
              <a:defRPr/>
            </a:pPr>
            <a:r>
              <a:rPr lang="cs-CZ" sz="2400" dirty="0" smtClean="0"/>
              <a:t>sdružuje všechny autorizované architekty, zřízena zákonem č. 360/1992 Sb. </a:t>
            </a:r>
          </a:p>
          <a:p>
            <a:pPr marL="361950" indent="0" eaLnBrk="1" hangingPunct="1">
              <a:spcBef>
                <a:spcPts val="1200"/>
              </a:spcBef>
              <a:spcAft>
                <a:spcPts val="600"/>
              </a:spcAft>
              <a:buFont typeface="Arial" charset="0"/>
              <a:buNone/>
              <a:defRPr/>
            </a:pPr>
            <a:r>
              <a:rPr lang="cs-CZ" sz="2400" b="1" dirty="0" smtClean="0"/>
              <a:t>Profesní a etický řád</a:t>
            </a:r>
            <a:r>
              <a:rPr lang="cs-CZ" sz="2400" dirty="0" smtClean="0"/>
              <a:t> </a:t>
            </a:r>
          </a:p>
          <a:p>
            <a:pPr marL="361950" indent="0" eaLnBrk="1" hangingPunct="1">
              <a:spcBef>
                <a:spcPts val="600"/>
              </a:spcBef>
              <a:spcAft>
                <a:spcPts val="1200"/>
              </a:spcAft>
              <a:buFont typeface="Arial" charset="0"/>
              <a:buNone/>
              <a:defRPr/>
            </a:pPr>
            <a:r>
              <a:rPr lang="cs-CZ" sz="2400" dirty="0" smtClean="0"/>
              <a:t>– povinnosti architekta ve vztahu k profesi, klientovi,…</a:t>
            </a:r>
          </a:p>
          <a:p>
            <a:pPr marL="361950" indent="0" eaLnBrk="1" hangingPunct="1">
              <a:spcBef>
                <a:spcPts val="1200"/>
              </a:spcBef>
              <a:spcAft>
                <a:spcPts val="600"/>
              </a:spcAft>
              <a:buFont typeface="Arial" charset="0"/>
              <a:buNone/>
              <a:defRPr/>
            </a:pPr>
            <a:r>
              <a:rPr lang="cs-CZ" sz="2400" b="1" dirty="0" smtClean="0"/>
              <a:t>Disciplinární a smírčí řád</a:t>
            </a:r>
            <a:r>
              <a:rPr lang="cs-CZ" sz="2400" dirty="0" smtClean="0"/>
              <a:t> </a:t>
            </a:r>
          </a:p>
          <a:p>
            <a:pPr marL="361950" indent="0" eaLnBrk="1" hangingPunct="1">
              <a:spcBef>
                <a:spcPts val="600"/>
              </a:spcBef>
              <a:spcAft>
                <a:spcPts val="1200"/>
              </a:spcAft>
              <a:buFont typeface="Arial" charset="0"/>
              <a:buNone/>
              <a:defRPr/>
            </a:pPr>
            <a:r>
              <a:rPr lang="cs-CZ" sz="2400" dirty="0" smtClean="0"/>
              <a:t>– disciplinární řízení, stavovský soud, smírčí řád,….</a:t>
            </a:r>
          </a:p>
          <a:p>
            <a:pPr eaLnBrk="1" hangingPunct="1">
              <a:spcBef>
                <a:spcPts val="1200"/>
              </a:spcBef>
              <a:spcAft>
                <a:spcPts val="1200"/>
              </a:spcAft>
              <a:buFont typeface="Arial" charset="0"/>
              <a:buNone/>
              <a:defRPr/>
            </a:pPr>
            <a:endParaRPr lang="cs-CZ" sz="2400" dirty="0" smtClean="0"/>
          </a:p>
          <a:p>
            <a:pPr eaLnBrk="1" hangingPunct="1">
              <a:spcBef>
                <a:spcPts val="1200"/>
              </a:spcBef>
              <a:spcAft>
                <a:spcPts val="1200"/>
              </a:spcAft>
              <a:defRPr/>
            </a:pPr>
            <a:endParaRPr lang="cs-CZ" sz="2400" dirty="0" smtClean="0"/>
          </a:p>
          <a:p>
            <a:pPr marL="0" lvl="1" indent="0" eaLnBrk="1" hangingPunct="1">
              <a:spcBef>
                <a:spcPts val="1200"/>
              </a:spcBef>
              <a:spcAft>
                <a:spcPts val="1200"/>
              </a:spcAft>
              <a:buFont typeface="Arial" charset="0"/>
              <a:buNone/>
              <a:defRPr/>
            </a:pPr>
            <a:endParaRPr lang="cs-CZ" dirty="0" smtClean="0"/>
          </a:p>
        </p:txBody>
      </p:sp>
      <p:sp>
        <p:nvSpPr>
          <p:cNvPr id="126980" name="Zástupný symbol pro číslo snímku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86F434C4-47A0-4E27-AE44-6ECCF6588552}" type="slidenum">
              <a:rPr lang="cs-CZ" smtClean="0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37</a:t>
            </a:fld>
            <a:endParaRPr lang="cs-CZ" smtClean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1315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Nadpis 1"/>
          <p:cNvSpPr>
            <a:spLocks noGrp="1"/>
          </p:cNvSpPr>
          <p:nvPr>
            <p:ph type="title"/>
          </p:nvPr>
        </p:nvSpPr>
        <p:spPr>
          <a:xfrm>
            <a:off x="714375" y="1556793"/>
            <a:ext cx="7972425" cy="576064"/>
          </a:xfrm>
        </p:spPr>
        <p:txBody>
          <a:bodyPr/>
          <a:lstStyle/>
          <a:p>
            <a:pPr eaLnBrk="1" hangingPunct="1"/>
            <a:r>
              <a:rPr lang="cs-CZ" sz="2400" dirty="0" smtClean="0">
                <a:solidFill>
                  <a:srgbClr val="89A1A7"/>
                </a:solidFill>
                <a:latin typeface="Arial" charset="0"/>
                <a:cs typeface="Arial" charset="0"/>
              </a:rPr>
              <a:t>Výběr projektanta ÚP</a:t>
            </a:r>
            <a:r>
              <a:rPr lang="cs-CZ" sz="2000" dirty="0" smtClean="0">
                <a:solidFill>
                  <a:srgbClr val="89A1A7"/>
                </a:solidFill>
                <a:latin typeface="Arial" charset="0"/>
                <a:cs typeface="Arial" charset="0"/>
              </a:rPr>
              <a:t> </a:t>
            </a:r>
            <a:endParaRPr lang="cs-CZ" sz="2400" dirty="0" smtClean="0">
              <a:solidFill>
                <a:srgbClr val="89A1A7"/>
              </a:solidFill>
              <a:latin typeface="Arial" charset="0"/>
              <a:cs typeface="Arial" charset="0"/>
            </a:endParaRPr>
          </a:p>
        </p:txBody>
      </p:sp>
      <p:sp>
        <p:nvSpPr>
          <p:cNvPr id="128003" name="Zástupný symbol pro obsah 2"/>
          <p:cNvSpPr>
            <a:spLocks noGrp="1"/>
          </p:cNvSpPr>
          <p:nvPr>
            <p:ph idx="1"/>
          </p:nvPr>
        </p:nvSpPr>
        <p:spPr>
          <a:xfrm>
            <a:off x="642938" y="2060849"/>
            <a:ext cx="7972425" cy="4797152"/>
          </a:xfrm>
        </p:spPr>
        <p:txBody>
          <a:bodyPr/>
          <a:lstStyle/>
          <a:p>
            <a:pPr eaLnBrk="1" hangingPunct="1">
              <a:spcBef>
                <a:spcPts val="300"/>
              </a:spcBef>
              <a:spcAft>
                <a:spcPts val="300"/>
              </a:spcAft>
              <a:buFont typeface="Arial" charset="0"/>
              <a:buNone/>
            </a:pPr>
            <a:r>
              <a:rPr lang="cs-CZ" b="1" dirty="0" smtClean="0">
                <a:latin typeface="Arial" charset="0"/>
                <a:cs typeface="Arial" charset="0"/>
              </a:rPr>
              <a:t>Veřejná zakázka </a:t>
            </a:r>
          </a:p>
          <a:p>
            <a:pPr eaLnBrk="1" hangingPunct="1">
              <a:spcBef>
                <a:spcPts val="1200"/>
              </a:spcBef>
              <a:spcAft>
                <a:spcPts val="300"/>
              </a:spcAft>
              <a:buFont typeface="Arial" charset="0"/>
              <a:buNone/>
            </a:pPr>
            <a:r>
              <a:rPr lang="cs-CZ" sz="2400" b="1" dirty="0" smtClean="0">
                <a:latin typeface="Arial" charset="0"/>
                <a:cs typeface="Arial" charset="0"/>
              </a:rPr>
              <a:t>zadávací dokumentace veřejné zakázky </a:t>
            </a:r>
          </a:p>
          <a:p>
            <a:pPr eaLnBrk="1" hangingPunct="1">
              <a:spcBef>
                <a:spcPts val="300"/>
              </a:spcBef>
              <a:spcAft>
                <a:spcPts val="300"/>
              </a:spcAft>
            </a:pPr>
            <a:r>
              <a:rPr lang="cs-CZ" sz="2400" dirty="0" smtClean="0">
                <a:latin typeface="Arial" charset="0"/>
                <a:cs typeface="Arial" charset="0"/>
              </a:rPr>
              <a:t>předmět plnění - rozsah, technické požadavky,… </a:t>
            </a:r>
          </a:p>
          <a:p>
            <a:pPr eaLnBrk="1" hangingPunct="1">
              <a:spcBef>
                <a:spcPts val="300"/>
              </a:spcBef>
              <a:spcAft>
                <a:spcPts val="300"/>
              </a:spcAft>
            </a:pPr>
            <a:r>
              <a:rPr lang="cs-CZ" sz="2400" dirty="0" smtClean="0">
                <a:latin typeface="Arial" charset="0"/>
                <a:cs typeface="Arial" charset="0"/>
              </a:rPr>
              <a:t>tým projektanta – kvalifikace, zkušenosti,….</a:t>
            </a:r>
          </a:p>
          <a:p>
            <a:pPr eaLnBrk="1" hangingPunct="1">
              <a:spcBef>
                <a:spcPts val="300"/>
              </a:spcBef>
              <a:spcAft>
                <a:spcPts val="300"/>
              </a:spcAft>
            </a:pPr>
            <a:r>
              <a:rPr lang="cs-CZ" sz="2400" dirty="0" smtClean="0">
                <a:latin typeface="Arial" charset="0"/>
                <a:cs typeface="Arial" charset="0"/>
              </a:rPr>
              <a:t>kritéria hodnocení - cena, reference,…… </a:t>
            </a:r>
          </a:p>
          <a:p>
            <a:pPr eaLnBrk="1" hangingPunct="1">
              <a:spcBef>
                <a:spcPts val="600"/>
              </a:spcBef>
              <a:spcAft>
                <a:spcPts val="300"/>
              </a:spcAft>
              <a:buFont typeface="Arial" charset="0"/>
              <a:buNone/>
            </a:pPr>
            <a:r>
              <a:rPr lang="cs-CZ" sz="2400" b="1" dirty="0" smtClean="0">
                <a:latin typeface="Arial" charset="0"/>
                <a:cs typeface="Arial" charset="0"/>
              </a:rPr>
              <a:t>smlouva o dílo </a:t>
            </a:r>
          </a:p>
          <a:p>
            <a:pPr eaLnBrk="1" hangingPunct="1">
              <a:spcBef>
                <a:spcPts val="300"/>
              </a:spcBef>
              <a:spcAft>
                <a:spcPts val="300"/>
              </a:spcAft>
            </a:pPr>
            <a:r>
              <a:rPr lang="cs-CZ" sz="2400" dirty="0" smtClean="0">
                <a:latin typeface="Arial" charset="0"/>
                <a:cs typeface="Arial" charset="0"/>
              </a:rPr>
              <a:t>předmět díla (obsah a počet výtisků, požadavky na digitální zpracování, …</a:t>
            </a:r>
          </a:p>
          <a:p>
            <a:pPr eaLnBrk="1" hangingPunct="1">
              <a:spcBef>
                <a:spcPts val="300"/>
              </a:spcBef>
              <a:spcAft>
                <a:spcPts val="300"/>
              </a:spcAft>
            </a:pPr>
            <a:r>
              <a:rPr lang="cs-CZ" sz="2400" dirty="0" smtClean="0">
                <a:latin typeface="Arial" charset="0"/>
                <a:cs typeface="Arial" charset="0"/>
              </a:rPr>
              <a:t>doba a místo plnění (dílčí termíny etap, účast na jednáních,…)</a:t>
            </a:r>
          </a:p>
          <a:p>
            <a:pPr marL="0" lvl="1" indent="0" eaLnBrk="1" hangingPunct="1">
              <a:spcBef>
                <a:spcPts val="300"/>
              </a:spcBef>
              <a:spcAft>
                <a:spcPts val="300"/>
              </a:spcAft>
              <a:buFont typeface="Arial" charset="0"/>
              <a:buNone/>
            </a:pPr>
            <a:endParaRPr lang="cs-CZ" sz="2000" dirty="0" smtClean="0">
              <a:latin typeface="Arial" charset="0"/>
              <a:cs typeface="Arial" charset="0"/>
            </a:endParaRPr>
          </a:p>
        </p:txBody>
      </p:sp>
      <p:sp>
        <p:nvSpPr>
          <p:cNvPr id="128004" name="Zástupný symbol pro číslo snímku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FC512D7-0EF6-4538-B52B-D13D25D7B981}" type="slidenum">
              <a:rPr lang="cs-CZ" smtClean="0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38</a:t>
            </a:fld>
            <a:endParaRPr lang="cs-CZ" smtClean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7961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z="2400" dirty="0" smtClean="0">
                <a:solidFill>
                  <a:schemeClr val="bg1">
                    <a:lumMod val="65000"/>
                  </a:schemeClr>
                </a:solidFill>
                <a:latin typeface="Arial" charset="0"/>
                <a:cs typeface="Arial" charset="0"/>
              </a:rPr>
              <a:t>V legislativním rámci ÚP řešíme ….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14375" y="2928938"/>
            <a:ext cx="7972425" cy="3197225"/>
          </a:xfrm>
        </p:spPr>
        <p:txBody>
          <a:bodyPr/>
          <a:lstStyle/>
          <a:p>
            <a:pPr marL="0" indent="0" eaLnBrk="1" hangingPunct="1">
              <a:spcBef>
                <a:spcPts val="600"/>
              </a:spcBef>
              <a:spcAft>
                <a:spcPts val="600"/>
              </a:spcAft>
              <a:buFont typeface="Arial" charset="0"/>
              <a:buNone/>
              <a:defRPr/>
            </a:pPr>
            <a:r>
              <a:rPr lang="cs-CZ" b="1" dirty="0" smtClean="0">
                <a:solidFill>
                  <a:srgbClr val="7030A0"/>
                </a:solidFill>
              </a:rPr>
              <a:t>Jak, pomocí čeho, jakými prostředky?</a:t>
            </a:r>
          </a:p>
          <a:p>
            <a:pPr marL="0" indent="0" eaLnBrk="1" hangingPunct="1">
              <a:spcBef>
                <a:spcPts val="1200"/>
              </a:spcBef>
              <a:spcAft>
                <a:spcPts val="1200"/>
              </a:spcAft>
              <a:buFont typeface="Arial" charset="0"/>
              <a:buNone/>
              <a:defRPr/>
            </a:pPr>
            <a:r>
              <a:rPr lang="cs-CZ" sz="2400" b="1" dirty="0" smtClean="0">
                <a:solidFill>
                  <a:srgbClr val="7030A0"/>
                </a:solidFill>
              </a:rPr>
              <a:t>nástroje ÚP</a:t>
            </a:r>
            <a:endParaRPr lang="cs-CZ" sz="2400" dirty="0" smtClean="0">
              <a:solidFill>
                <a:srgbClr val="7030A0"/>
              </a:solidFill>
            </a:endParaRPr>
          </a:p>
          <a:p>
            <a:pPr eaLnBrk="1" hangingPunct="1">
              <a:spcBef>
                <a:spcPts val="1200"/>
              </a:spcBef>
              <a:spcAft>
                <a:spcPts val="1200"/>
              </a:spcAft>
              <a:defRPr/>
            </a:pPr>
            <a:r>
              <a:rPr lang="cs-CZ" sz="2400" dirty="0" smtClean="0">
                <a:solidFill>
                  <a:srgbClr val="7030A0"/>
                </a:solidFill>
              </a:rPr>
              <a:t>územně plánovací podklady</a:t>
            </a:r>
          </a:p>
          <a:p>
            <a:pPr eaLnBrk="1" hangingPunct="1">
              <a:spcBef>
                <a:spcPts val="1200"/>
              </a:spcBef>
              <a:spcAft>
                <a:spcPts val="1200"/>
              </a:spcAft>
              <a:defRPr/>
            </a:pPr>
            <a:r>
              <a:rPr lang="cs-CZ" sz="2400" dirty="0" smtClean="0">
                <a:solidFill>
                  <a:srgbClr val="7030A0"/>
                </a:solidFill>
              </a:rPr>
              <a:t>politika územního  rozvoje </a:t>
            </a:r>
          </a:p>
          <a:p>
            <a:pPr eaLnBrk="1" hangingPunct="1">
              <a:spcBef>
                <a:spcPts val="1200"/>
              </a:spcBef>
              <a:spcAft>
                <a:spcPts val="1200"/>
              </a:spcAft>
              <a:defRPr/>
            </a:pPr>
            <a:r>
              <a:rPr lang="cs-CZ" sz="2400" dirty="0" smtClean="0">
                <a:solidFill>
                  <a:srgbClr val="7030A0"/>
                </a:solidFill>
              </a:rPr>
              <a:t>územně plánovací dokumentace</a:t>
            </a:r>
          </a:p>
          <a:p>
            <a:pPr marL="0" indent="0" eaLnBrk="1" hangingPunct="1">
              <a:spcBef>
                <a:spcPts val="1200"/>
              </a:spcBef>
              <a:spcAft>
                <a:spcPts val="1200"/>
              </a:spcAft>
              <a:buFont typeface="Arial" charset="0"/>
              <a:buNone/>
              <a:defRPr/>
            </a:pPr>
            <a:endParaRPr lang="cs-CZ" sz="2400" dirty="0" smtClean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4580" name="Zástupný symbol pro číslo snímku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AE7F5B23-F2B6-40A7-9FCC-1B49383342DC}" type="slidenum">
              <a:rPr lang="cs-CZ" smtClean="0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39</a:t>
            </a:fld>
            <a:endParaRPr lang="cs-CZ" smtClean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0787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Nadpis 1"/>
          <p:cNvSpPr>
            <a:spLocks noGrp="1"/>
          </p:cNvSpPr>
          <p:nvPr>
            <p:ph type="ctrTitle"/>
          </p:nvPr>
        </p:nvSpPr>
        <p:spPr>
          <a:xfrm>
            <a:off x="714375" y="1700809"/>
            <a:ext cx="8001000" cy="1899642"/>
          </a:xfrm>
        </p:spPr>
        <p:txBody>
          <a:bodyPr/>
          <a:lstStyle/>
          <a:p>
            <a:pPr marL="531813" indent="-531813" eaLnBrk="1" hangingPunct="1"/>
            <a:r>
              <a:rPr lang="cs-CZ" dirty="0">
                <a:solidFill>
                  <a:schemeClr val="tx1"/>
                </a:solidFill>
                <a:latin typeface="Arial" charset="0"/>
                <a:cs typeface="Arial" charset="0"/>
              </a:rPr>
              <a:t>1) </a:t>
            </a:r>
            <a:r>
              <a:rPr lang="cs-CZ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Úvod, legislativa </a:t>
            </a:r>
            <a:r>
              <a:rPr lang="cs-CZ" dirty="0">
                <a:solidFill>
                  <a:schemeClr val="tx1"/>
                </a:solidFill>
                <a:latin typeface="Arial" charset="0"/>
                <a:cs typeface="Arial" charset="0"/>
              </a:rPr>
              <a:t>územního plánování</a:t>
            </a:r>
            <a:br>
              <a:rPr lang="cs-CZ" dirty="0">
                <a:solidFill>
                  <a:schemeClr val="tx1"/>
                </a:solidFill>
                <a:latin typeface="Arial" charset="0"/>
                <a:cs typeface="Arial" charset="0"/>
              </a:rPr>
            </a:br>
            <a:endParaRPr lang="cs-CZ" dirty="0" smtClean="0">
              <a:solidFill>
                <a:schemeClr val="tx1"/>
              </a:solidFill>
              <a:latin typeface="Arial" charset="0"/>
              <a:cs typeface="Arial" charset="0"/>
            </a:endParaRPr>
          </a:p>
        </p:txBody>
      </p:sp>
      <p:sp>
        <p:nvSpPr>
          <p:cNvPr id="15363" name="Podnadpis 2"/>
          <p:cNvSpPr>
            <a:spLocks noGrp="1"/>
          </p:cNvSpPr>
          <p:nvPr>
            <p:ph type="subTitle" idx="1"/>
          </p:nvPr>
        </p:nvSpPr>
        <p:spPr>
          <a:xfrm>
            <a:off x="714375" y="3714750"/>
            <a:ext cx="8001000" cy="2643188"/>
          </a:xfrm>
        </p:spPr>
        <p:txBody>
          <a:bodyPr/>
          <a:lstStyle/>
          <a:p>
            <a:pPr eaLnBrk="1" hangingPunct="1"/>
            <a:endParaRPr lang="cs-CZ" b="1" dirty="0" smtClean="0">
              <a:solidFill>
                <a:schemeClr val="tx1"/>
              </a:solidFill>
              <a:latin typeface="Arial" charset="0"/>
              <a:cs typeface="Arial" charset="0"/>
            </a:endParaRPr>
          </a:p>
          <a:p>
            <a:pPr eaLnBrk="1" hangingPunct="1"/>
            <a:r>
              <a:rPr lang="cs-CZ" sz="2400" b="1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Pavel Šťovíček </a:t>
            </a:r>
          </a:p>
          <a:p>
            <a:pPr eaLnBrk="1" hangingPunct="1"/>
            <a:r>
              <a:rPr lang="cs-CZ" sz="1800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Krajský úřad Ústeckého kraje</a:t>
            </a:r>
          </a:p>
          <a:p>
            <a:pPr eaLnBrk="1" hangingPunct="1"/>
            <a:r>
              <a:rPr lang="cs-CZ" sz="1800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Odbor územního plánování a stavebního řádu</a:t>
            </a:r>
          </a:p>
          <a:p>
            <a:pPr eaLnBrk="1" hangingPunct="1">
              <a:defRPr/>
            </a:pPr>
            <a:r>
              <a:rPr lang="cs-CZ" sz="1800" dirty="0">
                <a:solidFill>
                  <a:schemeClr val="tx1"/>
                </a:solidFill>
                <a:hlinkClick r:id="rId3"/>
              </a:rPr>
              <a:t>stovicek.p@kr-ustecky.cz</a:t>
            </a:r>
            <a:endParaRPr lang="cs-CZ" sz="1800" dirty="0">
              <a:solidFill>
                <a:schemeClr val="tx1"/>
              </a:solidFill>
            </a:endParaRPr>
          </a:p>
          <a:p>
            <a:pPr eaLnBrk="1" hangingPunct="1">
              <a:defRPr/>
            </a:pPr>
            <a:r>
              <a:rPr lang="cs-CZ" sz="1800" dirty="0">
                <a:solidFill>
                  <a:schemeClr val="tx1"/>
                </a:solidFill>
              </a:rPr>
              <a:t>tel. 475 657 502</a:t>
            </a:r>
          </a:p>
          <a:p>
            <a:pPr eaLnBrk="1" hangingPunct="1"/>
            <a:endParaRPr lang="cs-CZ" sz="1800" dirty="0" smtClean="0">
              <a:solidFill>
                <a:schemeClr val="tx1"/>
              </a:solidFill>
              <a:latin typeface="Arial" charset="0"/>
              <a:cs typeface="Arial" charset="0"/>
            </a:endParaRPr>
          </a:p>
        </p:txBody>
      </p:sp>
      <p:sp>
        <p:nvSpPr>
          <p:cNvPr id="15364" name="Zástupný symbol pro číslo snímku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9E4294D7-6E70-44B2-B788-056DE213087D}" type="slidenum">
              <a:rPr lang="cs-CZ" smtClean="0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lang="cs-CZ" smtClean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4115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14375" y="1643050"/>
            <a:ext cx="7972425" cy="642943"/>
          </a:xfrm>
        </p:spPr>
        <p:txBody>
          <a:bodyPr/>
          <a:lstStyle/>
          <a:p>
            <a:pPr eaLnBrk="1" hangingPunct="1">
              <a:defRPr/>
            </a:pPr>
            <a:r>
              <a:rPr lang="cs-CZ" sz="2400" dirty="0" smtClean="0">
                <a:solidFill>
                  <a:schemeClr val="bg1">
                    <a:lumMod val="65000"/>
                  </a:schemeClr>
                </a:solidFill>
                <a:ea typeface="+mn-ea"/>
              </a:rPr>
              <a:t>Nástroje  ÚP</a:t>
            </a:r>
            <a:endParaRPr lang="cs-CZ" sz="24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14375" y="2214554"/>
            <a:ext cx="7972425" cy="4500571"/>
          </a:xfrm>
        </p:spPr>
        <p:txBody>
          <a:bodyPr/>
          <a:lstStyle/>
          <a:p>
            <a:pPr>
              <a:buNone/>
            </a:pPr>
            <a:r>
              <a:rPr lang="cs-CZ" sz="2400" b="1" dirty="0" smtClean="0"/>
              <a:t>územně plánovací podklady </a:t>
            </a:r>
            <a:r>
              <a:rPr lang="cs-CZ" sz="2400" dirty="0" smtClean="0"/>
              <a:t>– ÚPP: </a:t>
            </a:r>
          </a:p>
          <a:p>
            <a:r>
              <a:rPr lang="cs-CZ" sz="2000" dirty="0" smtClean="0"/>
              <a:t>územně analytické podklady – ÚAP ORP, ÚAPK</a:t>
            </a:r>
          </a:p>
          <a:p>
            <a:r>
              <a:rPr lang="cs-CZ" sz="2000" dirty="0" smtClean="0"/>
              <a:t>územní studie – ÚS </a:t>
            </a:r>
            <a:endParaRPr lang="cs-CZ" sz="1800" dirty="0" smtClean="0"/>
          </a:p>
          <a:p>
            <a:pPr>
              <a:buNone/>
            </a:pPr>
            <a:r>
              <a:rPr lang="cs-CZ" sz="2400" b="1" dirty="0" smtClean="0"/>
              <a:t>Politika územního rozvoje ČR </a:t>
            </a:r>
            <a:r>
              <a:rPr lang="cs-CZ" sz="2400" dirty="0" smtClean="0"/>
              <a:t>– PÚR ČR</a:t>
            </a:r>
            <a:endParaRPr lang="cs-CZ" sz="1800" dirty="0" smtClean="0"/>
          </a:p>
          <a:p>
            <a:pPr>
              <a:buNone/>
            </a:pPr>
            <a:r>
              <a:rPr lang="cs-CZ" sz="2400" b="1" dirty="0" smtClean="0"/>
              <a:t>územně plánovací dokumentace </a:t>
            </a:r>
            <a:r>
              <a:rPr lang="cs-CZ" sz="2400" dirty="0" smtClean="0"/>
              <a:t>– ÚPD: </a:t>
            </a:r>
          </a:p>
          <a:p>
            <a:r>
              <a:rPr lang="cs-CZ" sz="2000" dirty="0" smtClean="0"/>
              <a:t>Zásady územního rozvoje Ústeckého kraje – ZÚR ÚK</a:t>
            </a:r>
            <a:endParaRPr lang="cs-CZ" sz="1800" dirty="0" smtClean="0"/>
          </a:p>
          <a:p>
            <a:r>
              <a:rPr lang="cs-CZ" sz="2000" dirty="0" smtClean="0"/>
              <a:t>územní plán – ÚP </a:t>
            </a:r>
          </a:p>
          <a:p>
            <a:r>
              <a:rPr lang="cs-CZ" sz="2000" dirty="0" smtClean="0"/>
              <a:t>regulační plán – RP </a:t>
            </a:r>
          </a:p>
          <a:p>
            <a:r>
              <a:rPr lang="cs-CZ" sz="2000" dirty="0" smtClean="0"/>
              <a:t>vymezení zastavěného území</a:t>
            </a:r>
            <a:endParaRPr lang="cs-CZ" sz="1800" dirty="0" smtClean="0"/>
          </a:p>
          <a:p>
            <a:r>
              <a:rPr lang="cs-CZ" sz="1600" dirty="0" smtClean="0">
                <a:solidFill>
                  <a:schemeClr val="bg1">
                    <a:lumMod val="50000"/>
                  </a:schemeClr>
                </a:solidFill>
              </a:rPr>
              <a:t>územní rozhodnutí (§ 76 až 95 SZ) </a:t>
            </a:r>
          </a:p>
          <a:p>
            <a:r>
              <a:rPr lang="cs-CZ" sz="1600" dirty="0" smtClean="0">
                <a:solidFill>
                  <a:schemeClr val="bg1">
                    <a:lumMod val="50000"/>
                  </a:schemeClr>
                </a:solidFill>
              </a:rPr>
              <a:t>územní souhlas (§ 96 SZ) </a:t>
            </a:r>
          </a:p>
          <a:p>
            <a:r>
              <a:rPr lang="cs-CZ" sz="1600" dirty="0" smtClean="0">
                <a:solidFill>
                  <a:schemeClr val="bg1">
                    <a:lumMod val="50000"/>
                  </a:schemeClr>
                </a:solidFill>
              </a:rPr>
              <a:t>územní opatření (§ 97 až 100 SZ) </a:t>
            </a:r>
            <a:r>
              <a:rPr lang="cs-CZ" sz="1600" b="1" dirty="0" smtClean="0">
                <a:solidFill>
                  <a:schemeClr val="bg1">
                    <a:lumMod val="50000"/>
                  </a:schemeClr>
                </a:solidFill>
              </a:rPr>
              <a:t> </a:t>
            </a:r>
            <a:endParaRPr lang="cs-CZ" sz="1600" dirty="0" smtClean="0">
              <a:solidFill>
                <a:schemeClr val="bg1">
                  <a:lumMod val="50000"/>
                </a:schemeClr>
              </a:solidFill>
            </a:endParaRPr>
          </a:p>
          <a:p>
            <a:pPr marL="0" indent="0" eaLnBrk="1" hangingPunct="1">
              <a:spcBef>
                <a:spcPts val="600"/>
              </a:spcBef>
              <a:spcAft>
                <a:spcPts val="600"/>
              </a:spcAft>
              <a:defRPr/>
            </a:pPr>
            <a:endParaRPr lang="cs-CZ" sz="2000" dirty="0" smtClean="0"/>
          </a:p>
        </p:txBody>
      </p:sp>
      <p:sp>
        <p:nvSpPr>
          <p:cNvPr id="35844" name="Zástupný symbol pro číslo snímku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6DA2D038-2A16-4A4A-83D3-5119F616E1C6}" type="slidenum">
              <a:rPr lang="cs-CZ" smtClean="0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40</a:t>
            </a:fld>
            <a:endParaRPr lang="cs-CZ" smtClean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6321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14375" y="1643050"/>
            <a:ext cx="7972425" cy="642943"/>
          </a:xfrm>
        </p:spPr>
        <p:txBody>
          <a:bodyPr/>
          <a:lstStyle/>
          <a:p>
            <a:pPr marL="0" indent="0" eaLnBrk="1" hangingPunct="1">
              <a:spcBef>
                <a:spcPts val="600"/>
              </a:spcBef>
              <a:spcAft>
                <a:spcPts val="0"/>
              </a:spcAft>
              <a:buFont typeface="Arial" charset="0"/>
              <a:buNone/>
              <a:defRPr/>
            </a:pPr>
            <a:r>
              <a:rPr lang="cs-CZ" sz="2400" dirty="0"/>
              <a:t>Územně analytické podklady </a:t>
            </a:r>
            <a:r>
              <a:rPr lang="cs-CZ" sz="2400" dirty="0" smtClean="0"/>
              <a:t>- ÚAP</a:t>
            </a:r>
            <a:endParaRPr lang="cs-CZ" sz="24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49817" y="2214554"/>
            <a:ext cx="7972425" cy="4500571"/>
          </a:xfrm>
        </p:spPr>
        <p:txBody>
          <a:bodyPr/>
          <a:lstStyle/>
          <a:p>
            <a:pPr marL="0" indent="0" eaLnBrk="1" hangingPunct="1">
              <a:spcBef>
                <a:spcPts val="600"/>
              </a:spcBef>
              <a:spcAft>
                <a:spcPts val="600"/>
              </a:spcAft>
              <a:buNone/>
              <a:defRPr/>
            </a:pPr>
            <a:r>
              <a:rPr lang="cs-CZ" sz="1600" dirty="0"/>
              <a:t>(§ 26 - § 29 SZ, § 4 - § 5 vyhl. 500/2006 Sb. a přílohy 1 – 3 vyhlášky</a:t>
            </a:r>
            <a:r>
              <a:rPr lang="cs-CZ" sz="1600" dirty="0" smtClean="0"/>
              <a:t>)</a:t>
            </a:r>
          </a:p>
          <a:p>
            <a:pPr eaLnBrk="1" hangingPunct="1">
              <a:spcBef>
                <a:spcPts val="900"/>
              </a:spcBef>
              <a:spcAft>
                <a:spcPts val="900"/>
              </a:spcAft>
              <a:buNone/>
              <a:defRPr/>
            </a:pPr>
            <a:r>
              <a:rPr lang="cs-CZ" sz="2200" b="1" dirty="0"/>
              <a:t>Obsah</a:t>
            </a:r>
          </a:p>
          <a:p>
            <a:pPr eaLnBrk="1" hangingPunct="1">
              <a:spcBef>
                <a:spcPts val="900"/>
              </a:spcBef>
              <a:spcAft>
                <a:spcPts val="900"/>
              </a:spcAft>
              <a:defRPr/>
            </a:pPr>
            <a:r>
              <a:rPr lang="cs-CZ" sz="2200" dirty="0"/>
              <a:t>zjištění a vyhodnocení </a:t>
            </a:r>
            <a:r>
              <a:rPr lang="cs-CZ" sz="2200" b="1" dirty="0"/>
              <a:t>stavu</a:t>
            </a:r>
            <a:r>
              <a:rPr lang="cs-CZ" sz="2200" dirty="0"/>
              <a:t> a </a:t>
            </a:r>
            <a:r>
              <a:rPr lang="cs-CZ" sz="2200" b="1" dirty="0"/>
              <a:t>vývoje</a:t>
            </a:r>
            <a:r>
              <a:rPr lang="cs-CZ" sz="2200" dirty="0"/>
              <a:t> území, jeho </a:t>
            </a:r>
            <a:r>
              <a:rPr lang="cs-CZ" sz="2200" b="1" dirty="0"/>
              <a:t>hodnot</a:t>
            </a:r>
            <a:endParaRPr lang="cs-CZ" sz="2200" dirty="0"/>
          </a:p>
          <a:p>
            <a:pPr eaLnBrk="1" hangingPunct="1">
              <a:spcBef>
                <a:spcPts val="900"/>
              </a:spcBef>
              <a:spcAft>
                <a:spcPts val="900"/>
              </a:spcAft>
              <a:defRPr/>
            </a:pPr>
            <a:r>
              <a:rPr lang="cs-CZ" sz="2200" b="1" dirty="0"/>
              <a:t>limity</a:t>
            </a:r>
            <a:r>
              <a:rPr lang="cs-CZ" sz="2200" dirty="0"/>
              <a:t> využití území</a:t>
            </a:r>
          </a:p>
          <a:p>
            <a:pPr eaLnBrk="1" hangingPunct="1">
              <a:spcBef>
                <a:spcPts val="900"/>
              </a:spcBef>
              <a:spcAft>
                <a:spcPts val="900"/>
              </a:spcAft>
              <a:defRPr/>
            </a:pPr>
            <a:r>
              <a:rPr lang="cs-CZ" sz="2200" b="1" dirty="0"/>
              <a:t>záměry</a:t>
            </a:r>
            <a:r>
              <a:rPr lang="cs-CZ" sz="2200" dirty="0"/>
              <a:t> na provedení změn v území</a:t>
            </a:r>
          </a:p>
          <a:p>
            <a:pPr eaLnBrk="1" hangingPunct="1">
              <a:spcBef>
                <a:spcPts val="900"/>
              </a:spcBef>
              <a:spcAft>
                <a:spcPts val="900"/>
              </a:spcAft>
              <a:defRPr/>
            </a:pPr>
            <a:r>
              <a:rPr lang="cs-CZ" sz="2200" dirty="0"/>
              <a:t>vyhodnocení </a:t>
            </a:r>
            <a:r>
              <a:rPr lang="cs-CZ" sz="2200" b="1" dirty="0"/>
              <a:t>udržitelného rozvoje území</a:t>
            </a:r>
            <a:r>
              <a:rPr lang="cs-CZ" sz="2200" dirty="0"/>
              <a:t> </a:t>
            </a:r>
          </a:p>
          <a:p>
            <a:pPr eaLnBrk="1" hangingPunct="1">
              <a:spcBef>
                <a:spcPts val="900"/>
              </a:spcBef>
              <a:spcAft>
                <a:spcPts val="900"/>
              </a:spcAft>
              <a:defRPr/>
            </a:pPr>
            <a:r>
              <a:rPr lang="cs-CZ" sz="2200" b="1" dirty="0"/>
              <a:t>problémy</a:t>
            </a:r>
            <a:r>
              <a:rPr lang="cs-CZ" sz="2200" dirty="0"/>
              <a:t> k řešení v územně plánovací dokumentaci </a:t>
            </a:r>
          </a:p>
          <a:p>
            <a:pPr eaLnBrk="1" hangingPunct="1">
              <a:spcBef>
                <a:spcPts val="900"/>
              </a:spcBef>
              <a:spcAft>
                <a:spcPts val="900"/>
              </a:spcAft>
              <a:defRPr/>
            </a:pPr>
            <a:r>
              <a:rPr lang="cs-CZ" sz="2200" b="1" dirty="0"/>
              <a:t>rozbor</a:t>
            </a:r>
            <a:r>
              <a:rPr lang="cs-CZ" sz="2200" dirty="0"/>
              <a:t> udržitelného rozvoje území </a:t>
            </a:r>
          </a:p>
        </p:txBody>
      </p:sp>
      <p:sp>
        <p:nvSpPr>
          <p:cNvPr id="35844" name="Zástupný symbol pro číslo snímku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6DA2D038-2A16-4A4A-83D3-5119F616E1C6}" type="slidenum">
              <a:rPr lang="cs-CZ" smtClean="0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41</a:t>
            </a:fld>
            <a:endParaRPr lang="cs-CZ" smtClean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5932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14375" y="1643050"/>
            <a:ext cx="7972425" cy="642943"/>
          </a:xfrm>
        </p:spPr>
        <p:txBody>
          <a:bodyPr/>
          <a:lstStyle/>
          <a:p>
            <a:pPr marL="0" indent="0" eaLnBrk="1" hangingPunct="1">
              <a:spcBef>
                <a:spcPts val="600"/>
              </a:spcBef>
              <a:spcAft>
                <a:spcPts val="0"/>
              </a:spcAft>
              <a:buFont typeface="Arial" charset="0"/>
              <a:buNone/>
              <a:defRPr/>
            </a:pPr>
            <a:r>
              <a:rPr lang="cs-CZ" sz="2400" dirty="0"/>
              <a:t>Územně analytické podklady </a:t>
            </a:r>
            <a:r>
              <a:rPr lang="cs-CZ" sz="2400" dirty="0" smtClean="0"/>
              <a:t>- ÚAP</a:t>
            </a:r>
            <a:endParaRPr lang="cs-CZ" sz="24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49817" y="2214554"/>
            <a:ext cx="7972425" cy="4500571"/>
          </a:xfrm>
        </p:spPr>
        <p:txBody>
          <a:bodyPr/>
          <a:lstStyle/>
          <a:p>
            <a:pPr eaLnBrk="1" hangingPunct="1">
              <a:spcBef>
                <a:spcPts val="300"/>
              </a:spcBef>
              <a:spcAft>
                <a:spcPts val="300"/>
              </a:spcAft>
              <a:buNone/>
              <a:defRPr/>
            </a:pPr>
            <a:r>
              <a:rPr lang="cs-CZ" sz="1800" b="1" dirty="0" smtClean="0"/>
              <a:t>ÚAP </a:t>
            </a:r>
            <a:r>
              <a:rPr lang="cs-CZ" sz="1800" b="1" dirty="0"/>
              <a:t>ORP  </a:t>
            </a:r>
          </a:p>
          <a:p>
            <a:pPr eaLnBrk="1" hangingPunct="1">
              <a:spcBef>
                <a:spcPts val="300"/>
              </a:spcBef>
              <a:spcAft>
                <a:spcPts val="300"/>
              </a:spcAft>
              <a:defRPr/>
            </a:pPr>
            <a:r>
              <a:rPr lang="cs-CZ" sz="1800" dirty="0"/>
              <a:t>pro celé správní území obce s rozšířenou působností (ORP)</a:t>
            </a:r>
          </a:p>
          <a:p>
            <a:pPr eaLnBrk="1" hangingPunct="1">
              <a:spcBef>
                <a:spcPts val="300"/>
              </a:spcBef>
              <a:spcAft>
                <a:spcPts val="300"/>
              </a:spcAft>
              <a:defRPr/>
            </a:pPr>
            <a:r>
              <a:rPr lang="cs-CZ" sz="1800" dirty="0"/>
              <a:t>pořizují úřady územního plánování (ORP)</a:t>
            </a:r>
          </a:p>
          <a:p>
            <a:pPr eaLnBrk="1" hangingPunct="1">
              <a:spcBef>
                <a:spcPts val="300"/>
              </a:spcBef>
              <a:spcAft>
                <a:spcPts val="300"/>
              </a:spcAft>
              <a:defRPr/>
            </a:pPr>
            <a:r>
              <a:rPr lang="cs-CZ" sz="1800" dirty="0"/>
              <a:t>projednávají s obcemi ve svém obvodu (problémy k řešení v ÚPD</a:t>
            </a:r>
            <a:r>
              <a:rPr lang="cs-CZ" sz="1800" dirty="0" smtClean="0"/>
              <a:t>)</a:t>
            </a:r>
          </a:p>
          <a:p>
            <a:pPr eaLnBrk="1" hangingPunct="1">
              <a:spcBef>
                <a:spcPts val="300"/>
              </a:spcBef>
              <a:spcAft>
                <a:spcPts val="300"/>
              </a:spcAft>
              <a:defRPr/>
            </a:pPr>
            <a:r>
              <a:rPr lang="cs-CZ" sz="1800" dirty="0" smtClean="0"/>
              <a:t>průběžná aktualizace, úplná aktualizace po 4 letech </a:t>
            </a:r>
            <a:endParaRPr lang="cs-CZ" sz="1800" dirty="0"/>
          </a:p>
          <a:p>
            <a:pPr eaLnBrk="1" hangingPunct="1">
              <a:spcBef>
                <a:spcPts val="300"/>
              </a:spcBef>
              <a:spcAft>
                <a:spcPts val="300"/>
              </a:spcAft>
              <a:buNone/>
              <a:defRPr/>
            </a:pPr>
            <a:r>
              <a:rPr lang="cs-CZ" sz="1800" b="1" dirty="0"/>
              <a:t>ÚAP kraje </a:t>
            </a:r>
          </a:p>
          <a:p>
            <a:pPr eaLnBrk="1" hangingPunct="1">
              <a:spcBef>
                <a:spcPts val="300"/>
              </a:spcBef>
              <a:spcAft>
                <a:spcPts val="300"/>
              </a:spcAft>
              <a:defRPr/>
            </a:pPr>
            <a:r>
              <a:rPr lang="cs-CZ" sz="1800" dirty="0" smtClean="0"/>
              <a:t>pořizuje </a:t>
            </a:r>
            <a:r>
              <a:rPr lang="cs-CZ" sz="1800" dirty="0"/>
              <a:t>krajský úřad s využitím ÚAP </a:t>
            </a:r>
            <a:r>
              <a:rPr lang="cs-CZ" sz="1800" dirty="0" smtClean="0"/>
              <a:t>OR</a:t>
            </a:r>
          </a:p>
          <a:p>
            <a:pPr eaLnBrk="1" hangingPunct="1">
              <a:spcBef>
                <a:spcPts val="300"/>
              </a:spcBef>
              <a:spcAft>
                <a:spcPts val="300"/>
              </a:spcAft>
              <a:defRPr/>
            </a:pPr>
            <a:r>
              <a:rPr lang="cs-CZ" sz="1800" dirty="0"/>
              <a:t>p</a:t>
            </a:r>
            <a:r>
              <a:rPr lang="cs-CZ" sz="1800" dirty="0" smtClean="0"/>
              <a:t>ro </a:t>
            </a:r>
            <a:r>
              <a:rPr lang="cs-CZ" sz="1800" dirty="0"/>
              <a:t>celé správní území kraje </a:t>
            </a:r>
          </a:p>
          <a:p>
            <a:pPr eaLnBrk="1" hangingPunct="1">
              <a:spcBef>
                <a:spcPts val="300"/>
              </a:spcBef>
              <a:spcAft>
                <a:spcPts val="300"/>
              </a:spcAft>
              <a:defRPr/>
            </a:pPr>
            <a:r>
              <a:rPr lang="cs-CZ" sz="1800" dirty="0"/>
              <a:t>předkládá je k projednání zastupitelstvu </a:t>
            </a:r>
            <a:r>
              <a:rPr lang="cs-CZ" sz="1800" dirty="0" smtClean="0"/>
              <a:t>kraje</a:t>
            </a:r>
          </a:p>
          <a:p>
            <a:pPr marL="0" indent="0" eaLnBrk="1" hangingPunct="1">
              <a:spcBef>
                <a:spcPts val="300"/>
              </a:spcBef>
              <a:spcAft>
                <a:spcPts val="300"/>
              </a:spcAft>
              <a:defRPr/>
            </a:pPr>
            <a:r>
              <a:rPr lang="cs-CZ" sz="1800" dirty="0" smtClean="0"/>
              <a:t>    průběžná </a:t>
            </a:r>
            <a:r>
              <a:rPr lang="cs-CZ" sz="1800" dirty="0"/>
              <a:t>aktualizace, úplná aktualizace po 4 letech </a:t>
            </a:r>
          </a:p>
          <a:p>
            <a:pPr eaLnBrk="1" hangingPunct="1">
              <a:spcBef>
                <a:spcPts val="300"/>
              </a:spcBef>
              <a:spcAft>
                <a:spcPts val="300"/>
              </a:spcAft>
              <a:buNone/>
              <a:defRPr/>
            </a:pPr>
            <a:r>
              <a:rPr lang="cs-CZ" sz="1600" b="1" dirty="0"/>
              <a:t>ÚAP </a:t>
            </a:r>
            <a:r>
              <a:rPr lang="cs-CZ" sz="1600" b="1" dirty="0" smtClean="0"/>
              <a:t>ČR </a:t>
            </a:r>
            <a:endParaRPr lang="cs-CZ" sz="1600" b="1" dirty="0"/>
          </a:p>
          <a:p>
            <a:pPr eaLnBrk="1" hangingPunct="1">
              <a:spcBef>
                <a:spcPts val="300"/>
              </a:spcBef>
              <a:spcAft>
                <a:spcPts val="300"/>
              </a:spcAft>
              <a:defRPr/>
            </a:pPr>
            <a:r>
              <a:rPr lang="cs-CZ" sz="1600" dirty="0"/>
              <a:t>pro celé správní území </a:t>
            </a:r>
            <a:r>
              <a:rPr lang="cs-CZ" sz="1600" dirty="0" smtClean="0"/>
              <a:t>ČR </a:t>
            </a:r>
            <a:endParaRPr lang="cs-CZ" sz="1600" dirty="0"/>
          </a:p>
          <a:p>
            <a:pPr eaLnBrk="1" hangingPunct="1">
              <a:spcBef>
                <a:spcPts val="300"/>
              </a:spcBef>
              <a:spcAft>
                <a:spcPts val="300"/>
              </a:spcAft>
              <a:defRPr/>
            </a:pPr>
            <a:r>
              <a:rPr lang="cs-CZ" sz="1600" dirty="0"/>
              <a:t>pořizuje </a:t>
            </a:r>
            <a:r>
              <a:rPr lang="cs-CZ" sz="1600" dirty="0" smtClean="0"/>
              <a:t>MMR pro svoji činnost s využitím </a:t>
            </a:r>
            <a:r>
              <a:rPr lang="cs-CZ" sz="1600" dirty="0"/>
              <a:t>ÚAP </a:t>
            </a:r>
            <a:r>
              <a:rPr lang="cs-CZ" sz="1600" dirty="0" smtClean="0"/>
              <a:t>krajů</a:t>
            </a:r>
            <a:endParaRPr lang="cs-CZ" sz="1600" dirty="0"/>
          </a:p>
          <a:p>
            <a:pPr marL="0" indent="0" eaLnBrk="1" hangingPunct="1">
              <a:spcBef>
                <a:spcPts val="600"/>
              </a:spcBef>
              <a:spcAft>
                <a:spcPts val="600"/>
              </a:spcAft>
              <a:buNone/>
              <a:defRPr/>
            </a:pPr>
            <a:endParaRPr lang="cs-CZ" sz="1600" dirty="0"/>
          </a:p>
          <a:p>
            <a:pPr marL="0" indent="0" eaLnBrk="1" hangingPunct="1">
              <a:spcBef>
                <a:spcPts val="600"/>
              </a:spcBef>
              <a:spcAft>
                <a:spcPts val="600"/>
              </a:spcAft>
              <a:buNone/>
              <a:defRPr/>
            </a:pPr>
            <a:endParaRPr lang="cs-CZ" sz="1600" dirty="0"/>
          </a:p>
        </p:txBody>
      </p:sp>
      <p:sp>
        <p:nvSpPr>
          <p:cNvPr id="35844" name="Zástupný symbol pro číslo snímku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6DA2D038-2A16-4A4A-83D3-5119F616E1C6}" type="slidenum">
              <a:rPr lang="cs-CZ" smtClean="0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42</a:t>
            </a:fld>
            <a:endParaRPr lang="cs-CZ" smtClean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9020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5" name="TextovéPole 2"/>
          <p:cNvSpPr txBox="1">
            <a:spLocks noChangeArrowheads="1"/>
          </p:cNvSpPr>
          <p:nvPr/>
        </p:nvSpPr>
        <p:spPr bwMode="auto">
          <a:xfrm>
            <a:off x="5076056" y="4365104"/>
            <a:ext cx="3888432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cs-CZ" sz="2800" b="1" dirty="0"/>
              <a:t>ÚAP ORP </a:t>
            </a:r>
            <a:r>
              <a:rPr lang="cs-CZ" sz="2800" b="1" dirty="0" smtClean="0"/>
              <a:t>Bílina </a:t>
            </a:r>
            <a:r>
              <a:rPr lang="cs-CZ" sz="2800" dirty="0" smtClean="0"/>
              <a:t>– </a:t>
            </a:r>
            <a:r>
              <a:rPr lang="cs-CZ" sz="2800" dirty="0"/>
              <a:t>textová část</a:t>
            </a:r>
          </a:p>
        </p:txBody>
      </p:sp>
      <p:sp>
        <p:nvSpPr>
          <p:cNvPr id="38916" name="Zástupný symbol pro číslo snímku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7C2A594-80D0-4104-8B26-8C0568A5AFF0}" type="slidenum">
              <a:rPr lang="cs-CZ" smtClean="0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43</a:t>
            </a:fld>
            <a:endParaRPr lang="cs-CZ" smtClean="0">
              <a:latin typeface="Arial" charset="0"/>
              <a:cs typeface="Arial" charset="0"/>
            </a:endParaRPr>
          </a:p>
        </p:txBody>
      </p:sp>
      <p:pic>
        <p:nvPicPr>
          <p:cNvPr id="6" name="Obrázek 5"/>
          <p:cNvPicPr/>
          <p:nvPr/>
        </p:nvPicPr>
        <p:blipFill rotWithShape="1">
          <a:blip r:embed="rId3"/>
          <a:srcRect l="65549" t="14545" r="14848" b="4861"/>
          <a:stretch/>
        </p:blipFill>
        <p:spPr bwMode="auto">
          <a:xfrm>
            <a:off x="323528" y="42962"/>
            <a:ext cx="4654595" cy="681503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194900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7" name="TextovéPole 2"/>
          <p:cNvSpPr txBox="1">
            <a:spLocks noChangeArrowheads="1"/>
          </p:cNvSpPr>
          <p:nvPr/>
        </p:nvSpPr>
        <p:spPr bwMode="auto">
          <a:xfrm>
            <a:off x="5857875" y="2564904"/>
            <a:ext cx="3286125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2800" b="1" dirty="0"/>
              <a:t>ÚAP </a:t>
            </a:r>
            <a:endParaRPr lang="cs-CZ" sz="2800" b="1" dirty="0" smtClean="0"/>
          </a:p>
          <a:p>
            <a:r>
              <a:rPr lang="cs-CZ" sz="2800" b="1" dirty="0" smtClean="0"/>
              <a:t>Ústeckého kraje </a:t>
            </a:r>
          </a:p>
          <a:p>
            <a:r>
              <a:rPr lang="cs-CZ" sz="2800" dirty="0" smtClean="0"/>
              <a:t>– </a:t>
            </a:r>
            <a:r>
              <a:rPr lang="cs-CZ" sz="2800" dirty="0"/>
              <a:t>textová část </a:t>
            </a:r>
          </a:p>
        </p:txBody>
      </p:sp>
      <p:sp>
        <p:nvSpPr>
          <p:cNvPr id="41988" name="Zástupný symbol pro číslo snímku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C5028C18-CFFF-4E17-8F38-B214BE6BC8FE}" type="slidenum">
              <a:rPr lang="cs-CZ" smtClean="0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44</a:t>
            </a:fld>
            <a:endParaRPr lang="cs-CZ" smtClean="0">
              <a:latin typeface="Arial" charset="0"/>
              <a:cs typeface="Arial" charset="0"/>
            </a:endParaRPr>
          </a:p>
        </p:txBody>
      </p:sp>
      <p:pic>
        <p:nvPicPr>
          <p:cNvPr id="5" name="Obrázek 4"/>
          <p:cNvPicPr/>
          <p:nvPr/>
        </p:nvPicPr>
        <p:blipFill rotWithShape="1">
          <a:blip r:embed="rId3"/>
          <a:srcRect l="65435" t="10246" r="15844" b="10902"/>
          <a:stretch/>
        </p:blipFill>
        <p:spPr bwMode="auto">
          <a:xfrm>
            <a:off x="107503" y="54719"/>
            <a:ext cx="5250309" cy="680328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555080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5" name="TextovéPole 2"/>
          <p:cNvSpPr txBox="1">
            <a:spLocks noChangeArrowheads="1"/>
          </p:cNvSpPr>
          <p:nvPr/>
        </p:nvSpPr>
        <p:spPr bwMode="auto">
          <a:xfrm>
            <a:off x="251520" y="6345237"/>
            <a:ext cx="489654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cs-CZ" sz="2400" b="1" dirty="0"/>
              <a:t>ÚAP </a:t>
            </a:r>
            <a:r>
              <a:rPr lang="cs-CZ" sz="2400" b="1" dirty="0" smtClean="0"/>
              <a:t>ÚK </a:t>
            </a:r>
            <a:r>
              <a:rPr lang="cs-CZ" sz="2400" dirty="0" smtClean="0"/>
              <a:t>– výkres problémů</a:t>
            </a:r>
            <a:endParaRPr lang="cs-CZ" sz="2400" dirty="0"/>
          </a:p>
        </p:txBody>
      </p:sp>
      <p:sp>
        <p:nvSpPr>
          <p:cNvPr id="44036" name="Zástupný symbol pro číslo snímku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9F703447-082C-4CE2-92BA-DA3D33F17D83}" type="slidenum">
              <a:rPr lang="cs-CZ" smtClean="0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45</a:t>
            </a:fld>
            <a:endParaRPr lang="cs-CZ" smtClean="0">
              <a:latin typeface="Arial" charset="0"/>
              <a:cs typeface="Arial" charset="0"/>
            </a:endParaRPr>
          </a:p>
        </p:txBody>
      </p:sp>
      <p:pic>
        <p:nvPicPr>
          <p:cNvPr id="7" name="Obrázek 6"/>
          <p:cNvPicPr/>
          <p:nvPr/>
        </p:nvPicPr>
        <p:blipFill rotWithShape="1">
          <a:blip r:embed="rId3"/>
          <a:srcRect l="55995" t="11264" r="6558" b="4776"/>
          <a:stretch/>
        </p:blipFill>
        <p:spPr bwMode="auto">
          <a:xfrm>
            <a:off x="0" y="116632"/>
            <a:ext cx="9036496" cy="604867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99890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14375" y="1556792"/>
            <a:ext cx="7972425" cy="642937"/>
          </a:xfrm>
        </p:spPr>
        <p:txBody>
          <a:bodyPr/>
          <a:lstStyle/>
          <a:p>
            <a:pPr eaLnBrk="1" hangingPunct="1">
              <a:defRPr/>
            </a:pPr>
            <a:r>
              <a:rPr lang="cs-CZ" sz="2800" dirty="0">
                <a:latin typeface="Arial" charset="0"/>
                <a:cs typeface="Arial" charset="0"/>
              </a:rPr>
              <a:t>Územní studie </a:t>
            </a:r>
            <a:r>
              <a:rPr lang="cs-CZ" sz="2400" dirty="0" smtClean="0">
                <a:latin typeface="Arial" charset="0"/>
                <a:cs typeface="Arial" charset="0"/>
              </a:rPr>
              <a:t>(ÚS)</a:t>
            </a:r>
            <a:endParaRPr lang="cs-CZ" sz="2100" dirty="0">
              <a:solidFill>
                <a:srgbClr val="7030A0"/>
              </a:solidFill>
            </a:endParaRPr>
          </a:p>
        </p:txBody>
      </p:sp>
      <p:sp>
        <p:nvSpPr>
          <p:cNvPr id="46083" name="Zástupný symbol pro obsah 2"/>
          <p:cNvSpPr>
            <a:spLocks noGrp="1"/>
          </p:cNvSpPr>
          <p:nvPr>
            <p:ph idx="1"/>
          </p:nvPr>
        </p:nvSpPr>
        <p:spPr>
          <a:xfrm>
            <a:off x="714375" y="2178049"/>
            <a:ext cx="7972425" cy="4357688"/>
          </a:xfrm>
        </p:spPr>
        <p:txBody>
          <a:bodyPr/>
          <a:lstStyle/>
          <a:p>
            <a:pPr eaLnBrk="1" hangingPunct="1">
              <a:spcBef>
                <a:spcPct val="0"/>
              </a:spcBef>
              <a:spcAft>
                <a:spcPts val="600"/>
              </a:spcAft>
              <a:buFont typeface="Arial" charset="0"/>
              <a:buNone/>
            </a:pPr>
            <a:r>
              <a:rPr lang="cs-CZ" sz="1600" dirty="0" smtClean="0">
                <a:latin typeface="Arial" charset="0"/>
                <a:cs typeface="Arial" charset="0"/>
              </a:rPr>
              <a:t>(§ 30 SZ) </a:t>
            </a:r>
          </a:p>
          <a:p>
            <a:pPr eaLnBrk="1" hangingPunct="1">
              <a:spcBef>
                <a:spcPts val="1200"/>
              </a:spcBef>
              <a:spcAft>
                <a:spcPts val="600"/>
              </a:spcAft>
            </a:pPr>
            <a:r>
              <a:rPr lang="cs-CZ" sz="2200" dirty="0" smtClean="0">
                <a:latin typeface="Arial" charset="0"/>
                <a:cs typeface="Arial" charset="0"/>
              </a:rPr>
              <a:t>řešení vybraných problémů v území</a:t>
            </a:r>
          </a:p>
          <a:p>
            <a:pPr marL="801688" eaLnBrk="1" hangingPunct="1">
              <a:spcBef>
                <a:spcPts val="300"/>
              </a:spcBef>
              <a:spcAft>
                <a:spcPts val="300"/>
              </a:spcAft>
            </a:pPr>
            <a:r>
              <a:rPr lang="cs-CZ" sz="2200" dirty="0" smtClean="0">
                <a:latin typeface="Arial" charset="0"/>
                <a:cs typeface="Arial" charset="0"/>
              </a:rPr>
              <a:t>veřejné infrastruktury (např. silničního obchvatu obce, vedení VN, …)</a:t>
            </a:r>
          </a:p>
          <a:p>
            <a:pPr marL="801688" eaLnBrk="1" hangingPunct="1">
              <a:spcBef>
                <a:spcPts val="300"/>
              </a:spcBef>
              <a:spcAft>
                <a:spcPts val="300"/>
              </a:spcAft>
            </a:pPr>
            <a:r>
              <a:rPr lang="cs-CZ" sz="2200" dirty="0" smtClean="0">
                <a:latin typeface="Arial" charset="0"/>
                <a:cs typeface="Arial" charset="0"/>
              </a:rPr>
              <a:t>územního systému ekologické stability</a:t>
            </a:r>
          </a:p>
          <a:p>
            <a:pPr marL="801688" eaLnBrk="1" hangingPunct="1">
              <a:spcBef>
                <a:spcPts val="300"/>
              </a:spcBef>
              <a:spcAft>
                <a:spcPts val="300"/>
              </a:spcAft>
            </a:pPr>
            <a:r>
              <a:rPr lang="cs-CZ" sz="2200" dirty="0" smtClean="0">
                <a:latin typeface="Arial" charset="0"/>
                <a:cs typeface="Arial" charset="0"/>
              </a:rPr>
              <a:t>využití a uspořádání území (např. plochy pro bydlení vymezené v ÚP)</a:t>
            </a:r>
          </a:p>
          <a:p>
            <a:pPr eaLnBrk="1" hangingPunct="1">
              <a:spcBef>
                <a:spcPts val="600"/>
              </a:spcBef>
              <a:spcAft>
                <a:spcPts val="600"/>
              </a:spcAft>
            </a:pPr>
            <a:r>
              <a:rPr lang="cs-CZ" sz="2200" dirty="0">
                <a:latin typeface="Arial" charset="0"/>
                <a:cs typeface="Arial" charset="0"/>
              </a:rPr>
              <a:t>ověřuje možnosti a podmínky změn v území</a:t>
            </a:r>
          </a:p>
          <a:p>
            <a:pPr eaLnBrk="1" hangingPunct="1">
              <a:spcBef>
                <a:spcPts val="600"/>
              </a:spcBef>
              <a:spcAft>
                <a:spcPts val="600"/>
              </a:spcAft>
            </a:pPr>
            <a:r>
              <a:rPr lang="cs-CZ" sz="2200" dirty="0">
                <a:latin typeface="Arial" charset="0"/>
                <a:cs typeface="Arial" charset="0"/>
              </a:rPr>
              <a:t>slouží jako podklad k pořizování </a:t>
            </a:r>
            <a:r>
              <a:rPr lang="cs-CZ" sz="2200" dirty="0" smtClean="0">
                <a:latin typeface="Arial" charset="0"/>
                <a:cs typeface="Arial" charset="0"/>
              </a:rPr>
              <a:t>PÚR, ÚPD a </a:t>
            </a:r>
            <a:r>
              <a:rPr lang="cs-CZ" sz="2200" dirty="0">
                <a:latin typeface="Arial" charset="0"/>
                <a:cs typeface="Arial" charset="0"/>
              </a:rPr>
              <a:t>jejích změn</a:t>
            </a:r>
          </a:p>
          <a:p>
            <a:pPr eaLnBrk="1" hangingPunct="1">
              <a:spcBef>
                <a:spcPts val="600"/>
              </a:spcBef>
              <a:spcAft>
                <a:spcPts val="600"/>
              </a:spcAft>
            </a:pPr>
            <a:r>
              <a:rPr lang="cs-CZ" sz="2200" dirty="0">
                <a:latin typeface="Arial" charset="0"/>
                <a:cs typeface="Arial" charset="0"/>
              </a:rPr>
              <a:t>slouží jako podklad pro rozhodování v území </a:t>
            </a:r>
          </a:p>
          <a:p>
            <a:pPr marL="801688" eaLnBrk="1" hangingPunct="1">
              <a:spcBef>
                <a:spcPts val="300"/>
              </a:spcBef>
              <a:spcAft>
                <a:spcPts val="300"/>
              </a:spcAft>
            </a:pPr>
            <a:endParaRPr lang="cs-CZ" sz="2200" dirty="0" smtClean="0">
              <a:latin typeface="Arial" charset="0"/>
              <a:cs typeface="Arial" charset="0"/>
            </a:endParaRPr>
          </a:p>
        </p:txBody>
      </p:sp>
      <p:sp>
        <p:nvSpPr>
          <p:cNvPr id="46084" name="Zástupný symbol pro číslo snímku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3060D909-27A6-48E4-8E73-63E48B2EA92B}" type="slidenum">
              <a:rPr lang="cs-CZ" smtClean="0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46</a:t>
            </a:fld>
            <a:endParaRPr lang="cs-CZ" smtClean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3186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Nadpis 1"/>
          <p:cNvSpPr>
            <a:spLocks noGrp="1"/>
          </p:cNvSpPr>
          <p:nvPr>
            <p:ph type="title"/>
          </p:nvPr>
        </p:nvSpPr>
        <p:spPr>
          <a:xfrm>
            <a:off x="714375" y="1628800"/>
            <a:ext cx="7972425" cy="432049"/>
          </a:xfrm>
        </p:spPr>
        <p:txBody>
          <a:bodyPr/>
          <a:lstStyle/>
          <a:p>
            <a:pPr eaLnBrk="1" hangingPunct="1"/>
            <a:r>
              <a:rPr lang="cs-CZ" sz="2000" dirty="0">
                <a:latin typeface="Arial" charset="0"/>
                <a:cs typeface="Arial" charset="0"/>
              </a:rPr>
              <a:t>Územní studie (ÚS)</a:t>
            </a:r>
            <a:endParaRPr lang="cs-CZ" sz="2000" dirty="0" smtClean="0">
              <a:solidFill>
                <a:srgbClr val="7030A0"/>
              </a:solidFill>
              <a:latin typeface="Arial" charset="0"/>
              <a:cs typeface="Arial" charset="0"/>
            </a:endParaRPr>
          </a:p>
        </p:txBody>
      </p:sp>
      <p:sp>
        <p:nvSpPr>
          <p:cNvPr id="49155" name="Zástupný symbol pro obsah 2"/>
          <p:cNvSpPr>
            <a:spLocks noGrp="1"/>
          </p:cNvSpPr>
          <p:nvPr>
            <p:ph idx="1"/>
          </p:nvPr>
        </p:nvSpPr>
        <p:spPr>
          <a:xfrm>
            <a:off x="714375" y="2132856"/>
            <a:ext cx="7972425" cy="4582269"/>
          </a:xfrm>
        </p:spPr>
        <p:txBody>
          <a:bodyPr/>
          <a:lstStyle/>
          <a:p>
            <a:pPr eaLnBrk="1" hangingPunct="1">
              <a:spcBef>
                <a:spcPts val="300"/>
              </a:spcBef>
              <a:spcAft>
                <a:spcPts val="300"/>
              </a:spcAft>
              <a:buFont typeface="Arial" charset="0"/>
              <a:buNone/>
            </a:pPr>
            <a:r>
              <a:rPr lang="cs-CZ" sz="2000" b="1" dirty="0" smtClean="0">
                <a:latin typeface="Arial" charset="0"/>
                <a:cs typeface="Arial" charset="0"/>
              </a:rPr>
              <a:t>Pořizovatel pořizuje ÚS</a:t>
            </a:r>
          </a:p>
          <a:p>
            <a:pPr eaLnBrk="1" hangingPunct="1">
              <a:spcBef>
                <a:spcPts val="300"/>
              </a:spcBef>
              <a:spcAft>
                <a:spcPts val="300"/>
              </a:spcAft>
            </a:pPr>
            <a:r>
              <a:rPr lang="cs-CZ" sz="2000" dirty="0" smtClean="0">
                <a:latin typeface="Arial" charset="0"/>
                <a:cs typeface="Arial" charset="0"/>
              </a:rPr>
              <a:t>z vlastního podnětu </a:t>
            </a:r>
          </a:p>
          <a:p>
            <a:pPr eaLnBrk="1" hangingPunct="1">
              <a:spcBef>
                <a:spcPts val="300"/>
              </a:spcBef>
              <a:spcAft>
                <a:spcPts val="300"/>
              </a:spcAft>
            </a:pPr>
            <a:r>
              <a:rPr lang="cs-CZ" sz="2000" dirty="0" smtClean="0">
                <a:latin typeface="Arial" charset="0"/>
                <a:cs typeface="Arial" charset="0"/>
              </a:rPr>
              <a:t>z jiného podnětu (může podmínit úplnou nebo částečnou úhradou nákladů) </a:t>
            </a:r>
          </a:p>
          <a:p>
            <a:pPr eaLnBrk="1" hangingPunct="1">
              <a:spcBef>
                <a:spcPts val="300"/>
              </a:spcBef>
              <a:spcAft>
                <a:spcPts val="300"/>
              </a:spcAft>
            </a:pPr>
            <a:r>
              <a:rPr lang="cs-CZ" sz="2000" dirty="0" smtClean="0">
                <a:latin typeface="Arial" charset="0"/>
                <a:cs typeface="Arial" charset="0"/>
              </a:rPr>
              <a:t>pořizovatel může v zadání stanovit, že ten kdo bude realizovat změnu, může zajistit zpracování na své náklady </a:t>
            </a:r>
          </a:p>
          <a:p>
            <a:pPr eaLnBrk="1" hangingPunct="1">
              <a:spcBef>
                <a:spcPts val="300"/>
              </a:spcBef>
              <a:spcAft>
                <a:spcPts val="300"/>
              </a:spcAft>
            </a:pPr>
            <a:r>
              <a:rPr lang="cs-CZ" sz="2000" dirty="0" smtClean="0">
                <a:latin typeface="Arial" charset="0"/>
                <a:cs typeface="Arial" charset="0"/>
              </a:rPr>
              <a:t>úkol z </a:t>
            </a:r>
            <a:r>
              <a:rPr lang="cs-CZ" sz="2000" b="1" dirty="0" smtClean="0">
                <a:latin typeface="Arial" charset="0"/>
                <a:cs typeface="Arial" charset="0"/>
              </a:rPr>
              <a:t>územního plánu -  </a:t>
            </a:r>
            <a:r>
              <a:rPr lang="cs-CZ" sz="2000" dirty="0" smtClean="0">
                <a:latin typeface="Arial" charset="0"/>
                <a:cs typeface="Arial" charset="0"/>
              </a:rPr>
              <a:t>podmíní možnost využití plochy pořízením US </a:t>
            </a:r>
          </a:p>
          <a:p>
            <a:pPr marL="0" indent="0" eaLnBrk="1" hangingPunct="1">
              <a:spcBef>
                <a:spcPts val="300"/>
              </a:spcBef>
              <a:spcAft>
                <a:spcPts val="300"/>
              </a:spcAft>
              <a:buNone/>
              <a:tabLst>
                <a:tab pos="2867025" algn="l"/>
              </a:tabLst>
              <a:defRPr/>
            </a:pPr>
            <a:r>
              <a:rPr lang="cs-CZ" sz="2000" dirty="0"/>
              <a:t>úkol z </a:t>
            </a:r>
            <a:r>
              <a:rPr lang="cs-CZ" sz="2000" b="1" dirty="0"/>
              <a:t>územního plánu </a:t>
            </a:r>
            <a:r>
              <a:rPr lang="cs-CZ" sz="2000" dirty="0"/>
              <a:t>- možnost využití plochy podmíněna </a:t>
            </a:r>
            <a:r>
              <a:rPr lang="cs-CZ" sz="2000" dirty="0" smtClean="0"/>
              <a:t>		pořízením </a:t>
            </a:r>
            <a:r>
              <a:rPr lang="cs-CZ" sz="2000" dirty="0"/>
              <a:t>US </a:t>
            </a:r>
          </a:p>
          <a:p>
            <a:pPr eaLnBrk="1" hangingPunct="1">
              <a:spcBef>
                <a:spcPts val="300"/>
              </a:spcBef>
              <a:spcAft>
                <a:spcPts val="300"/>
              </a:spcAft>
              <a:defRPr/>
            </a:pPr>
            <a:r>
              <a:rPr lang="cs-CZ" sz="2000" dirty="0"/>
              <a:t>stanovena lhůta pro pořízení (</a:t>
            </a:r>
            <a:r>
              <a:rPr lang="cs-CZ" sz="2000" dirty="0" smtClean="0"/>
              <a:t>přiměřená – 4 roky)</a:t>
            </a:r>
            <a:endParaRPr lang="cs-CZ" sz="2000" dirty="0"/>
          </a:p>
          <a:p>
            <a:pPr eaLnBrk="1" hangingPunct="1">
              <a:spcBef>
                <a:spcPts val="300"/>
              </a:spcBef>
              <a:spcAft>
                <a:spcPts val="300"/>
              </a:spcAft>
              <a:defRPr/>
            </a:pPr>
            <a:r>
              <a:rPr lang="cs-CZ" sz="2000" dirty="0"/>
              <a:t>znamená „stavební uzávěru“</a:t>
            </a:r>
          </a:p>
          <a:p>
            <a:pPr eaLnBrk="1" hangingPunct="1">
              <a:spcBef>
                <a:spcPts val="300"/>
              </a:spcBef>
              <a:spcAft>
                <a:spcPts val="300"/>
              </a:spcAft>
              <a:defRPr/>
            </a:pPr>
            <a:r>
              <a:rPr lang="cs-CZ" sz="2000" dirty="0"/>
              <a:t>finanční náklady pro obec </a:t>
            </a:r>
          </a:p>
          <a:p>
            <a:pPr eaLnBrk="1" hangingPunct="1">
              <a:spcBef>
                <a:spcPts val="300"/>
              </a:spcBef>
              <a:spcAft>
                <a:spcPts val="300"/>
              </a:spcAft>
              <a:buFont typeface="Arial" charset="0"/>
              <a:buNone/>
            </a:pPr>
            <a:endParaRPr lang="cs-CZ" sz="2000" dirty="0" smtClean="0">
              <a:latin typeface="Arial" charset="0"/>
              <a:cs typeface="Arial" charset="0"/>
            </a:endParaRPr>
          </a:p>
        </p:txBody>
      </p:sp>
      <p:sp>
        <p:nvSpPr>
          <p:cNvPr id="49156" name="Zástupný symbol pro číslo snímku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8E69FD40-B729-435E-970E-D939D4857411}" type="slidenum">
              <a:rPr lang="cs-CZ" smtClean="0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47</a:t>
            </a:fld>
            <a:endParaRPr lang="cs-CZ" smtClean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6006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7500938" cy="67491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03" name="TextovéPole 2"/>
          <p:cNvSpPr txBox="1">
            <a:spLocks noChangeArrowheads="1"/>
          </p:cNvSpPr>
          <p:nvPr/>
        </p:nvSpPr>
        <p:spPr bwMode="auto">
          <a:xfrm>
            <a:off x="510109" y="836712"/>
            <a:ext cx="324036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cs-CZ" sz="2400" b="1" dirty="0"/>
              <a:t>ÚS – </a:t>
            </a:r>
            <a:r>
              <a:rPr lang="cs-CZ" sz="2400" dirty="0" smtClean="0"/>
              <a:t>příklad </a:t>
            </a:r>
            <a:r>
              <a:rPr lang="cs-CZ" sz="2400" dirty="0"/>
              <a:t>prověření vedení silničního obchvatu obce</a:t>
            </a:r>
          </a:p>
        </p:txBody>
      </p:sp>
      <p:sp>
        <p:nvSpPr>
          <p:cNvPr id="51204" name="Zástupný symbol pro číslo snímku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DF438EFA-D4C5-4882-8C1E-1FFDDC61A3F5}" type="slidenum">
              <a:rPr lang="cs-CZ" smtClean="0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48</a:t>
            </a:fld>
            <a:endParaRPr lang="cs-CZ" smtClean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7980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6" name="Object 4"/>
          <p:cNvGraphicFramePr>
            <a:graphicFrameLocks noChangeAspect="1"/>
          </p:cNvGraphicFramePr>
          <p:nvPr>
            <p:extLst/>
          </p:nvPr>
        </p:nvGraphicFramePr>
        <p:xfrm>
          <a:off x="179511" y="-15600"/>
          <a:ext cx="7092599" cy="6873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7" name="Acrobat Document" r:id="rId4" imgW="11344072" imgH="11344275" progId="AcroExch.Document.11">
                  <p:embed/>
                </p:oleObj>
              </mc:Choice>
              <mc:Fallback>
                <p:oleObj name="Acrobat Document" r:id="rId4" imgW="11344072" imgH="11344275" progId="AcroExch.Document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9511" y="-15600"/>
                        <a:ext cx="7092599" cy="6873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7" name="TextovéPole 2"/>
          <p:cNvSpPr txBox="1">
            <a:spLocks noChangeArrowheads="1"/>
          </p:cNvSpPr>
          <p:nvPr/>
        </p:nvSpPr>
        <p:spPr bwMode="auto">
          <a:xfrm>
            <a:off x="3023320" y="260648"/>
            <a:ext cx="612068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cs-CZ" sz="2400" b="1" dirty="0"/>
              <a:t>ÚS </a:t>
            </a:r>
            <a:r>
              <a:rPr lang="cs-CZ" sz="2400" b="1" dirty="0" smtClean="0"/>
              <a:t>– </a:t>
            </a:r>
            <a:r>
              <a:rPr lang="cs-CZ" sz="2400" dirty="0" smtClean="0"/>
              <a:t>příklad </a:t>
            </a:r>
            <a:r>
              <a:rPr lang="cs-CZ" sz="2400" dirty="0"/>
              <a:t>uspořádání plochy pro bydlení </a:t>
            </a:r>
          </a:p>
        </p:txBody>
      </p:sp>
      <p:sp>
        <p:nvSpPr>
          <p:cNvPr id="1028" name="Zástupný symbol pro číslo snímku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B9E8D1D9-6493-4CAB-A6AB-CCA2C4DE97B9}" type="slidenum">
              <a:rPr lang="cs-CZ" smtClean="0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49</a:t>
            </a:fld>
            <a:endParaRPr lang="cs-CZ" smtClean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4047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14375" y="1598837"/>
            <a:ext cx="7972425" cy="361678"/>
          </a:xfrm>
        </p:spPr>
        <p:txBody>
          <a:bodyPr/>
          <a:lstStyle/>
          <a:p>
            <a:pPr eaLnBrk="1" hangingPunct="1">
              <a:defRPr/>
            </a:pPr>
            <a:r>
              <a:rPr lang="cs-CZ" sz="2400" dirty="0" smtClean="0">
                <a:solidFill>
                  <a:schemeClr val="bg1">
                    <a:lumMod val="65000"/>
                  </a:schemeClr>
                </a:solidFill>
              </a:rPr>
              <a:t>Definice územního plánování </a:t>
            </a:r>
            <a:endParaRPr lang="cs-CZ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14375" y="2060849"/>
            <a:ext cx="7972425" cy="4654276"/>
          </a:xfrm>
        </p:spPr>
        <p:txBody>
          <a:bodyPr/>
          <a:lstStyle/>
          <a:p>
            <a:pPr eaLnBrk="1" hangingPunct="1">
              <a:spcBef>
                <a:spcPts val="1800"/>
              </a:spcBef>
              <a:buFont typeface="Arial" charset="0"/>
              <a:buNone/>
              <a:defRPr/>
            </a:pPr>
            <a:r>
              <a:rPr lang="cs-CZ" b="1" dirty="0" smtClean="0"/>
              <a:t>ECTP-CEU </a:t>
            </a:r>
            <a:r>
              <a:rPr lang="cs-CZ" sz="2400" b="1" dirty="0" smtClean="0"/>
              <a:t>- </a:t>
            </a:r>
            <a:r>
              <a:rPr lang="cs-CZ" sz="2400" dirty="0" smtClean="0"/>
              <a:t>Evropská rada urbanistů</a:t>
            </a:r>
          </a:p>
          <a:p>
            <a:pPr marL="0" indent="0" algn="just" eaLnBrk="1" hangingPunct="1">
              <a:spcBef>
                <a:spcPts val="1800"/>
              </a:spcBef>
              <a:buFont typeface="Arial" charset="0"/>
              <a:buNone/>
              <a:defRPr/>
            </a:pPr>
            <a:r>
              <a:rPr lang="cs-CZ" sz="2400" dirty="0" smtClean="0"/>
              <a:t>„……</a:t>
            </a:r>
            <a:r>
              <a:rPr lang="cs-CZ" sz="2400" u="sng" dirty="0" smtClean="0"/>
              <a:t>činnost,</a:t>
            </a:r>
            <a:r>
              <a:rPr lang="cs-CZ" sz="2400" dirty="0" smtClean="0"/>
              <a:t> </a:t>
            </a:r>
            <a:r>
              <a:rPr lang="cs-CZ" sz="2400" u="sng" dirty="0" smtClean="0"/>
              <a:t>rozvíjející</a:t>
            </a:r>
            <a:r>
              <a:rPr lang="cs-CZ" sz="2400" dirty="0" smtClean="0"/>
              <a:t> městské a venkovské </a:t>
            </a:r>
            <a:r>
              <a:rPr lang="cs-CZ" sz="2400" u="sng" dirty="0" smtClean="0"/>
              <a:t>prostředí</a:t>
            </a:r>
            <a:r>
              <a:rPr lang="cs-CZ" sz="2400" dirty="0" smtClean="0"/>
              <a:t>   s ohledem na </a:t>
            </a:r>
            <a:r>
              <a:rPr lang="cs-CZ" sz="2400" u="sng" dirty="0" smtClean="0"/>
              <a:t>zájmy společnosti</a:t>
            </a:r>
            <a:r>
              <a:rPr lang="cs-CZ" sz="2400" dirty="0" smtClean="0"/>
              <a:t> jako celku, </a:t>
            </a:r>
            <a:r>
              <a:rPr lang="cs-CZ" sz="2400" u="sng" dirty="0" smtClean="0"/>
              <a:t>potřeby sídel</a:t>
            </a:r>
            <a:r>
              <a:rPr lang="cs-CZ" sz="2400" dirty="0" smtClean="0"/>
              <a:t> a </a:t>
            </a:r>
            <a:r>
              <a:rPr lang="cs-CZ" sz="2400" u="sng" dirty="0" smtClean="0"/>
              <a:t>regionů</a:t>
            </a:r>
            <a:r>
              <a:rPr lang="cs-CZ" sz="2400" dirty="0" smtClean="0"/>
              <a:t> …s důrazem na </a:t>
            </a:r>
            <a:r>
              <a:rPr lang="cs-CZ" sz="2400" u="sng" dirty="0" smtClean="0"/>
              <a:t>dlouhodobé procesy</a:t>
            </a:r>
            <a:r>
              <a:rPr lang="cs-CZ" sz="2400" dirty="0" smtClean="0"/>
              <a:t> v území. </a:t>
            </a:r>
          </a:p>
          <a:p>
            <a:pPr marL="0" indent="0" eaLnBrk="1" hangingPunct="1">
              <a:spcBef>
                <a:spcPts val="2400"/>
              </a:spcBef>
              <a:buNone/>
            </a:pPr>
            <a:r>
              <a:rPr lang="cs-CZ" b="1" dirty="0">
                <a:latin typeface="Arial" charset="0"/>
                <a:cs typeface="Arial" charset="0"/>
              </a:rPr>
              <a:t>AUÚP ČR </a:t>
            </a:r>
            <a:r>
              <a:rPr lang="cs-CZ" sz="2400" dirty="0">
                <a:latin typeface="Arial" charset="0"/>
                <a:cs typeface="Arial" charset="0"/>
              </a:rPr>
              <a:t>– Asociace pro urbanismus a územní plánování</a:t>
            </a:r>
            <a:r>
              <a:rPr lang="cs-CZ" sz="2400" b="1" dirty="0">
                <a:latin typeface="Arial" charset="0"/>
                <a:cs typeface="Arial" charset="0"/>
              </a:rPr>
              <a:t> </a:t>
            </a:r>
            <a:r>
              <a:rPr lang="cs-CZ" sz="2000" b="1" dirty="0">
                <a:latin typeface="Arial" charset="0"/>
                <a:cs typeface="Arial" charset="0"/>
              </a:rPr>
              <a:t>(</a:t>
            </a:r>
            <a:r>
              <a:rPr lang="cs-CZ" sz="2000" dirty="0">
                <a:latin typeface="Arial" charset="0"/>
                <a:cs typeface="Arial" charset="0"/>
              </a:rPr>
              <a:t>je členem ECTP-CEU - Evropské rady urbanistů</a:t>
            </a:r>
            <a:r>
              <a:rPr lang="cs-CZ" sz="2000" b="1" dirty="0">
                <a:latin typeface="Arial" charset="0"/>
                <a:cs typeface="Arial" charset="0"/>
              </a:rPr>
              <a:t>) </a:t>
            </a:r>
          </a:p>
          <a:p>
            <a:pPr marL="0" indent="0" algn="just" eaLnBrk="1" hangingPunct="1">
              <a:spcBef>
                <a:spcPts val="1200"/>
              </a:spcBef>
              <a:buNone/>
            </a:pPr>
            <a:r>
              <a:rPr lang="cs-CZ" sz="2400" dirty="0" smtClean="0">
                <a:latin typeface="Arial" charset="0"/>
                <a:cs typeface="Arial" charset="0"/>
              </a:rPr>
              <a:t>„...cílem </a:t>
            </a:r>
            <a:r>
              <a:rPr lang="cs-CZ" sz="2400" dirty="0">
                <a:latin typeface="Arial" charset="0"/>
                <a:cs typeface="Arial" charset="0"/>
              </a:rPr>
              <a:t>je </a:t>
            </a:r>
            <a:r>
              <a:rPr lang="cs-CZ" sz="2400" u="sng" dirty="0">
                <a:latin typeface="Arial" charset="0"/>
                <a:cs typeface="Arial" charset="0"/>
              </a:rPr>
              <a:t>ovlivňovat lidské konání</a:t>
            </a:r>
            <a:r>
              <a:rPr lang="cs-CZ" sz="2400" dirty="0">
                <a:latin typeface="Arial" charset="0"/>
                <a:cs typeface="Arial" charset="0"/>
              </a:rPr>
              <a:t> tak, aby směřovalo </a:t>
            </a:r>
            <a:r>
              <a:rPr lang="cs-CZ" sz="2400" dirty="0" smtClean="0">
                <a:latin typeface="Arial" charset="0"/>
                <a:cs typeface="Arial" charset="0"/>
              </a:rPr>
              <a:t>k </a:t>
            </a:r>
            <a:r>
              <a:rPr lang="cs-CZ" sz="2400" u="sng" dirty="0">
                <a:latin typeface="Arial" charset="0"/>
                <a:cs typeface="Arial" charset="0"/>
              </a:rPr>
              <a:t>optimálnímu vývoji sídelních struktur</a:t>
            </a:r>
            <a:r>
              <a:rPr lang="cs-CZ" sz="2400" dirty="0">
                <a:latin typeface="Arial" charset="0"/>
                <a:cs typeface="Arial" charset="0"/>
              </a:rPr>
              <a:t>, </a:t>
            </a:r>
            <a:r>
              <a:rPr lang="cs-CZ" sz="2400" u="sng" dirty="0">
                <a:latin typeface="Arial" charset="0"/>
                <a:cs typeface="Arial" charset="0"/>
              </a:rPr>
              <a:t>harmonickému uspořádání území</a:t>
            </a:r>
            <a:r>
              <a:rPr lang="cs-CZ" sz="2400" dirty="0">
                <a:latin typeface="Arial" charset="0"/>
                <a:cs typeface="Arial" charset="0"/>
              </a:rPr>
              <a:t>, </a:t>
            </a:r>
            <a:r>
              <a:rPr lang="cs-CZ" sz="2400" u="sng" dirty="0">
                <a:latin typeface="Arial" charset="0"/>
                <a:cs typeface="Arial" charset="0"/>
              </a:rPr>
              <a:t>udržení ekologické rovnováhy</a:t>
            </a:r>
            <a:r>
              <a:rPr lang="cs-CZ" sz="2400" dirty="0">
                <a:latin typeface="Arial" charset="0"/>
                <a:cs typeface="Arial" charset="0"/>
              </a:rPr>
              <a:t> a </a:t>
            </a:r>
            <a:r>
              <a:rPr lang="cs-CZ" sz="2400" u="sng" dirty="0">
                <a:latin typeface="Arial" charset="0"/>
                <a:cs typeface="Arial" charset="0"/>
              </a:rPr>
              <a:t>ochraně kulturního dědictví</a:t>
            </a:r>
            <a:r>
              <a:rPr lang="cs-CZ" sz="2400" dirty="0">
                <a:latin typeface="Arial" charset="0"/>
                <a:cs typeface="Arial" charset="0"/>
              </a:rPr>
              <a:t>“</a:t>
            </a:r>
          </a:p>
          <a:p>
            <a:pPr marL="0" indent="0" algn="just" eaLnBrk="1" hangingPunct="1">
              <a:spcBef>
                <a:spcPts val="1800"/>
              </a:spcBef>
              <a:buFont typeface="Arial" charset="0"/>
              <a:buNone/>
              <a:defRPr/>
            </a:pPr>
            <a:endParaRPr lang="cs-CZ" sz="2400" dirty="0" smtClean="0"/>
          </a:p>
        </p:txBody>
      </p:sp>
      <p:sp>
        <p:nvSpPr>
          <p:cNvPr id="16388" name="Zástupný symbol pro číslo snímku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891044EA-AC35-45A2-A98D-59EAB0567DE1}" type="slidenum">
              <a:rPr lang="cs-CZ" smtClean="0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5</a:t>
            </a:fld>
            <a:endParaRPr lang="cs-CZ" dirty="0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Zástupný symbol pro obsah 3"/>
          <p:cNvGraphicFramePr>
            <a:graphicFrameLocks noGrp="1"/>
          </p:cNvGraphicFramePr>
          <p:nvPr>
            <p:ph idx="1"/>
          </p:nvPr>
        </p:nvGraphicFramePr>
        <p:xfrm>
          <a:off x="500034" y="1785927"/>
          <a:ext cx="8229600" cy="50720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2227" name="Picture 2" descr="C:\Users\jurackova.d\Desktop\Púr.pn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71500" y="3857625"/>
            <a:ext cx="2316163" cy="164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28" name="Picture 4" descr="C:\Users\jurackova.d\Desktop\Zúr.pn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071813" y="4143375"/>
            <a:ext cx="2390775" cy="173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29" name="Picture 5" descr="C:\Users\jurackova.d\Desktop\ÚP.pn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5624513" y="4429125"/>
            <a:ext cx="2447925" cy="1874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230" name="Nadpis 6"/>
          <p:cNvSpPr>
            <a:spLocks noGrp="1"/>
          </p:cNvSpPr>
          <p:nvPr>
            <p:ph type="title"/>
          </p:nvPr>
        </p:nvSpPr>
        <p:spPr>
          <a:xfrm>
            <a:off x="500063" y="1785938"/>
            <a:ext cx="8186737" cy="785812"/>
          </a:xfrm>
        </p:spPr>
        <p:txBody>
          <a:bodyPr/>
          <a:lstStyle/>
          <a:p>
            <a:pPr eaLnBrk="1" hangingPunct="1"/>
            <a:r>
              <a:rPr lang="cs-CZ" sz="2400" dirty="0" smtClean="0">
                <a:latin typeface="Arial" charset="0"/>
                <a:cs typeface="Arial" charset="0"/>
              </a:rPr>
              <a:t>Hierarchie Politika územního rozvoje ČR – územně plánovací dokumentace </a:t>
            </a:r>
          </a:p>
        </p:txBody>
      </p:sp>
      <p:sp>
        <p:nvSpPr>
          <p:cNvPr id="52231" name="Zástupný symbol pro číslo snímku 6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C887450-D333-4AA1-9B73-10B6AD678C22}" type="slidenum">
              <a:rPr lang="cs-CZ" smtClean="0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50</a:t>
            </a:fld>
            <a:endParaRPr lang="cs-CZ" smtClean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5967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42939" y="1556792"/>
            <a:ext cx="7972424" cy="642937"/>
          </a:xfrm>
        </p:spPr>
        <p:txBody>
          <a:bodyPr/>
          <a:lstStyle/>
          <a:p>
            <a:pPr eaLnBrk="1" hangingPunct="1">
              <a:defRPr/>
            </a:pPr>
            <a:r>
              <a:rPr lang="cs-CZ" sz="2800" dirty="0" smtClean="0"/>
              <a:t>Politika </a:t>
            </a:r>
            <a:r>
              <a:rPr lang="cs-CZ" sz="2800" dirty="0"/>
              <a:t>územního rozvoje </a:t>
            </a:r>
            <a:r>
              <a:rPr lang="cs-CZ" sz="2800" b="0" dirty="0"/>
              <a:t>- PÚR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42939" y="2199729"/>
            <a:ext cx="7972425" cy="4286250"/>
          </a:xfrm>
        </p:spPr>
        <p:txBody>
          <a:bodyPr/>
          <a:lstStyle/>
          <a:p>
            <a:pPr marL="0" indent="0" eaLnBrk="1" hangingPunct="1">
              <a:spcBef>
                <a:spcPts val="300"/>
              </a:spcBef>
              <a:spcAft>
                <a:spcPts val="300"/>
              </a:spcAft>
              <a:buFont typeface="Arial" charset="0"/>
              <a:buNone/>
              <a:defRPr/>
            </a:pPr>
            <a:r>
              <a:rPr lang="cs-CZ" sz="2400" dirty="0" smtClean="0"/>
              <a:t>(§ 31 – 35 SZ) </a:t>
            </a:r>
          </a:p>
          <a:p>
            <a:pPr eaLnBrk="1" hangingPunct="1">
              <a:spcBef>
                <a:spcPts val="300"/>
              </a:spcBef>
              <a:spcAft>
                <a:spcPts val="300"/>
              </a:spcAft>
              <a:defRPr/>
            </a:pPr>
            <a:r>
              <a:rPr lang="cs-CZ" sz="2400" dirty="0" smtClean="0"/>
              <a:t>pořizuje Ministerstvo pro místní rozvoj (dále MMR) </a:t>
            </a:r>
          </a:p>
          <a:p>
            <a:pPr eaLnBrk="1" hangingPunct="1">
              <a:spcBef>
                <a:spcPts val="300"/>
              </a:spcBef>
              <a:spcAft>
                <a:spcPts val="300"/>
              </a:spcAft>
              <a:defRPr/>
            </a:pPr>
            <a:r>
              <a:rPr lang="cs-CZ" sz="2400" dirty="0" smtClean="0"/>
              <a:t>pro celé území ČR</a:t>
            </a:r>
          </a:p>
          <a:p>
            <a:pPr eaLnBrk="1" hangingPunct="1">
              <a:spcBef>
                <a:spcPts val="300"/>
              </a:spcBef>
              <a:spcAft>
                <a:spcPts val="300"/>
              </a:spcAft>
              <a:defRPr/>
            </a:pPr>
            <a:r>
              <a:rPr lang="cs-CZ" sz="2400" dirty="0" smtClean="0"/>
              <a:t>schvaluje vláda</a:t>
            </a:r>
          </a:p>
          <a:p>
            <a:pPr eaLnBrk="1" hangingPunct="1">
              <a:spcBef>
                <a:spcPts val="300"/>
              </a:spcBef>
              <a:spcAft>
                <a:spcPts val="300"/>
              </a:spcAft>
              <a:buNone/>
              <a:defRPr/>
            </a:pPr>
            <a:r>
              <a:rPr lang="cs-CZ" sz="2400" dirty="0" smtClean="0"/>
              <a:t> </a:t>
            </a:r>
            <a:r>
              <a:rPr lang="cs-CZ" sz="2400" b="1" dirty="0"/>
              <a:t>závazná pro</a:t>
            </a:r>
          </a:p>
          <a:p>
            <a:pPr eaLnBrk="1" hangingPunct="1">
              <a:spcBef>
                <a:spcPts val="300"/>
              </a:spcBef>
              <a:spcAft>
                <a:spcPts val="300"/>
              </a:spcAft>
              <a:defRPr/>
            </a:pPr>
            <a:r>
              <a:rPr lang="cs-CZ" sz="2400" dirty="0"/>
              <a:t>zásady územního rozvoje</a:t>
            </a:r>
          </a:p>
          <a:p>
            <a:pPr eaLnBrk="1" hangingPunct="1">
              <a:spcBef>
                <a:spcPts val="300"/>
              </a:spcBef>
              <a:spcAft>
                <a:spcPts val="300"/>
              </a:spcAft>
              <a:defRPr/>
            </a:pPr>
            <a:r>
              <a:rPr lang="cs-CZ" sz="2400" dirty="0"/>
              <a:t>územní plány</a:t>
            </a:r>
          </a:p>
          <a:p>
            <a:pPr eaLnBrk="1" hangingPunct="1">
              <a:spcBef>
                <a:spcPts val="300"/>
              </a:spcBef>
              <a:spcAft>
                <a:spcPts val="300"/>
              </a:spcAft>
              <a:defRPr/>
            </a:pPr>
            <a:r>
              <a:rPr lang="cs-CZ" sz="2400" dirty="0"/>
              <a:t>regulační plány </a:t>
            </a:r>
          </a:p>
          <a:p>
            <a:pPr eaLnBrk="1" hangingPunct="1">
              <a:spcBef>
                <a:spcPts val="300"/>
              </a:spcBef>
              <a:spcAft>
                <a:spcPts val="300"/>
              </a:spcAft>
              <a:defRPr/>
            </a:pPr>
            <a:r>
              <a:rPr lang="cs-CZ" sz="2400" dirty="0"/>
              <a:t>rozhodování v území </a:t>
            </a:r>
          </a:p>
          <a:p>
            <a:pPr marL="0" indent="0" eaLnBrk="1" hangingPunct="1">
              <a:spcBef>
                <a:spcPts val="1200"/>
              </a:spcBef>
              <a:spcAft>
                <a:spcPts val="1200"/>
              </a:spcAft>
              <a:buFont typeface="Arial" charset="0"/>
              <a:buNone/>
              <a:defRPr/>
            </a:pPr>
            <a:endParaRPr lang="cs-CZ" sz="2400" dirty="0" smtClean="0"/>
          </a:p>
        </p:txBody>
      </p:sp>
      <p:sp>
        <p:nvSpPr>
          <p:cNvPr id="53252" name="Zástupný symbol pro číslo snímku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47F8557B-56BB-4502-A8EA-8DB64D9731EC}" type="slidenum">
              <a:rPr lang="cs-CZ" smtClean="0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51</a:t>
            </a:fld>
            <a:endParaRPr lang="cs-CZ" smtClean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420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Nadpis 1"/>
          <p:cNvSpPr>
            <a:spLocks noGrp="1"/>
          </p:cNvSpPr>
          <p:nvPr>
            <p:ph type="title"/>
          </p:nvPr>
        </p:nvSpPr>
        <p:spPr>
          <a:xfrm>
            <a:off x="714375" y="1714500"/>
            <a:ext cx="7972425" cy="346348"/>
          </a:xfrm>
        </p:spPr>
        <p:txBody>
          <a:bodyPr/>
          <a:lstStyle/>
          <a:p>
            <a:pPr eaLnBrk="1" hangingPunct="1"/>
            <a:r>
              <a:rPr lang="cs-CZ" sz="2000" dirty="0"/>
              <a:t>Politika územního rozvoje </a:t>
            </a:r>
            <a:r>
              <a:rPr lang="cs-CZ" sz="2000" b="0" dirty="0"/>
              <a:t>- PÚR</a:t>
            </a:r>
            <a:endParaRPr lang="cs-CZ" sz="2100" dirty="0" smtClean="0">
              <a:solidFill>
                <a:srgbClr val="7030A0"/>
              </a:solidFill>
              <a:latin typeface="Arial" charset="0"/>
              <a:cs typeface="Arial" charset="0"/>
            </a:endParaRPr>
          </a:p>
        </p:txBody>
      </p:sp>
      <p:sp>
        <p:nvSpPr>
          <p:cNvPr id="55299" name="Zástupný symbol pro obsah 2"/>
          <p:cNvSpPr>
            <a:spLocks noGrp="1"/>
          </p:cNvSpPr>
          <p:nvPr>
            <p:ph idx="1"/>
          </p:nvPr>
        </p:nvSpPr>
        <p:spPr>
          <a:xfrm>
            <a:off x="642938" y="2348880"/>
            <a:ext cx="7972425" cy="4366245"/>
          </a:xfrm>
        </p:spPr>
        <p:txBody>
          <a:bodyPr/>
          <a:lstStyle/>
          <a:p>
            <a:pPr eaLnBrk="1" hangingPunct="1">
              <a:spcAft>
                <a:spcPts val="1200"/>
              </a:spcAft>
              <a:buFont typeface="Arial" charset="0"/>
              <a:buNone/>
            </a:pPr>
            <a:r>
              <a:rPr lang="cs-CZ" sz="2400" b="1" dirty="0" smtClean="0">
                <a:latin typeface="Arial" charset="0"/>
                <a:cs typeface="Arial" charset="0"/>
              </a:rPr>
              <a:t>řeší problematiku v souvislostech </a:t>
            </a:r>
          </a:p>
          <a:p>
            <a:pPr eaLnBrk="1" hangingPunct="1">
              <a:spcBef>
                <a:spcPts val="600"/>
              </a:spcBef>
              <a:spcAft>
                <a:spcPts val="600"/>
              </a:spcAft>
            </a:pPr>
            <a:r>
              <a:rPr lang="cs-CZ" sz="2400" dirty="0" smtClean="0">
                <a:latin typeface="Arial" charset="0"/>
                <a:cs typeface="Arial" charset="0"/>
              </a:rPr>
              <a:t>republikových</a:t>
            </a:r>
          </a:p>
          <a:p>
            <a:pPr eaLnBrk="1" hangingPunct="1">
              <a:spcBef>
                <a:spcPts val="600"/>
              </a:spcBef>
              <a:spcAft>
                <a:spcPts val="600"/>
              </a:spcAft>
            </a:pPr>
            <a:r>
              <a:rPr lang="cs-CZ" sz="2400" dirty="0" smtClean="0">
                <a:latin typeface="Arial" charset="0"/>
                <a:cs typeface="Arial" charset="0"/>
              </a:rPr>
              <a:t>přeshraničních</a:t>
            </a:r>
          </a:p>
          <a:p>
            <a:pPr eaLnBrk="1" hangingPunct="1">
              <a:spcBef>
                <a:spcPts val="1200"/>
              </a:spcBef>
              <a:buFont typeface="Arial" charset="0"/>
              <a:buNone/>
            </a:pPr>
            <a:r>
              <a:rPr lang="cs-CZ" sz="2400" b="1" dirty="0" smtClean="0">
                <a:latin typeface="Arial" charset="0"/>
                <a:cs typeface="Arial" charset="0"/>
              </a:rPr>
              <a:t>„republikový“</a:t>
            </a:r>
            <a:r>
              <a:rPr lang="cs-CZ" sz="2400" dirty="0" smtClean="0">
                <a:latin typeface="Arial" charset="0"/>
                <a:cs typeface="Arial" charset="0"/>
              </a:rPr>
              <a:t> (koridor, plocha, oblast,…) – pokud ovlivní území více krajů </a:t>
            </a:r>
          </a:p>
          <a:p>
            <a:pPr eaLnBrk="1" hangingPunct="1">
              <a:spcBef>
                <a:spcPts val="600"/>
              </a:spcBef>
              <a:spcAft>
                <a:spcPts val="600"/>
              </a:spcAft>
            </a:pPr>
            <a:r>
              <a:rPr lang="cs-CZ" sz="2400" dirty="0" smtClean="0">
                <a:latin typeface="Arial" charset="0"/>
                <a:cs typeface="Arial" charset="0"/>
              </a:rPr>
              <a:t>významem</a:t>
            </a:r>
          </a:p>
          <a:p>
            <a:pPr eaLnBrk="1" hangingPunct="1">
              <a:spcBef>
                <a:spcPts val="600"/>
              </a:spcBef>
              <a:spcAft>
                <a:spcPts val="600"/>
              </a:spcAft>
            </a:pPr>
            <a:r>
              <a:rPr lang="cs-CZ" sz="2400" dirty="0" smtClean="0">
                <a:latin typeface="Arial" charset="0"/>
                <a:cs typeface="Arial" charset="0"/>
              </a:rPr>
              <a:t>rozsahem </a:t>
            </a:r>
          </a:p>
          <a:p>
            <a:pPr eaLnBrk="1" hangingPunct="1">
              <a:spcBef>
                <a:spcPts val="600"/>
              </a:spcBef>
              <a:spcAft>
                <a:spcPts val="600"/>
              </a:spcAft>
            </a:pPr>
            <a:r>
              <a:rPr lang="cs-CZ" sz="2400" dirty="0" smtClean="0">
                <a:latin typeface="Arial" charset="0"/>
                <a:cs typeface="Arial" charset="0"/>
              </a:rPr>
              <a:t>využitím </a:t>
            </a:r>
          </a:p>
        </p:txBody>
      </p:sp>
      <p:sp>
        <p:nvSpPr>
          <p:cNvPr id="55300" name="Zástupný symbol pro číslo snímku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F9A04226-8DB4-4605-81C6-6ECDB16FA233}" type="slidenum">
              <a:rPr lang="cs-CZ" smtClean="0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52</a:t>
            </a:fld>
            <a:endParaRPr lang="cs-CZ" smtClean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233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2938" y="0"/>
            <a:ext cx="4643437" cy="67945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  <p:sp>
        <p:nvSpPr>
          <p:cNvPr id="59395" name="Zástupný symbol pro číslo snímku 2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DEC6C3AB-7B53-426F-B9C2-434D91113B78}" type="slidenum">
              <a:rPr lang="cs-CZ" smtClean="0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53</a:t>
            </a:fld>
            <a:endParaRPr lang="cs-CZ" smtClean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3160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7" name="Zástupný symbol pro číslo snímku 2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36932B17-F215-4EF9-8252-F474D63B097B}" type="slidenum">
              <a:rPr lang="cs-CZ" smtClean="0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54</a:t>
            </a:fld>
            <a:endParaRPr lang="cs-CZ" smtClean="0">
              <a:latin typeface="Arial" charset="0"/>
              <a:cs typeface="Arial" charset="0"/>
            </a:endParaRPr>
          </a:p>
        </p:txBody>
      </p:sp>
      <p:pic>
        <p:nvPicPr>
          <p:cNvPr id="4" name="Obrázek 3"/>
          <p:cNvPicPr/>
          <p:nvPr/>
        </p:nvPicPr>
        <p:blipFill rotWithShape="1">
          <a:blip r:embed="rId3"/>
          <a:srcRect l="9864" t="22440" r="61318" b="13586"/>
          <a:stretch/>
        </p:blipFill>
        <p:spPr bwMode="auto">
          <a:xfrm>
            <a:off x="0" y="0"/>
            <a:ext cx="9144000" cy="63563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59453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428625"/>
            <a:ext cx="8420100" cy="5643563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  <p:sp>
        <p:nvSpPr>
          <p:cNvPr id="62467" name="Zástupný symbol pro číslo snímku 2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36932B17-F215-4EF9-8252-F474D63B097B}" type="slidenum">
              <a:rPr lang="cs-CZ" smtClean="0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55</a:t>
            </a:fld>
            <a:endParaRPr lang="cs-CZ" smtClean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7537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14375" y="1484785"/>
            <a:ext cx="7972425" cy="576064"/>
          </a:xfrm>
        </p:spPr>
        <p:txBody>
          <a:bodyPr/>
          <a:lstStyle/>
          <a:p>
            <a:pPr marL="0" indent="0" eaLnBrk="1" hangingPunct="1">
              <a:spcBef>
                <a:spcPts val="2400"/>
              </a:spcBef>
              <a:spcAft>
                <a:spcPts val="0"/>
              </a:spcAft>
              <a:buFont typeface="Arial" charset="0"/>
              <a:buNone/>
              <a:defRPr/>
            </a:pPr>
            <a:r>
              <a:rPr lang="cs-CZ" sz="2400" dirty="0"/>
              <a:t>Zásady územního rozvoje </a:t>
            </a:r>
            <a:r>
              <a:rPr lang="cs-CZ" sz="2400" b="0" dirty="0" smtClean="0"/>
              <a:t>- ZÚR</a:t>
            </a:r>
            <a:endParaRPr lang="cs-CZ" sz="2400" b="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14374" y="1989473"/>
            <a:ext cx="7972425" cy="4438253"/>
          </a:xfrm>
        </p:spPr>
        <p:txBody>
          <a:bodyPr/>
          <a:lstStyle/>
          <a:p>
            <a:pPr marL="0" indent="0" eaLnBrk="1" hangingPunct="1">
              <a:spcBef>
                <a:spcPts val="200"/>
              </a:spcBef>
              <a:spcAft>
                <a:spcPts val="200"/>
              </a:spcAft>
              <a:buFont typeface="Arial" charset="0"/>
              <a:buNone/>
              <a:defRPr/>
            </a:pPr>
            <a:r>
              <a:rPr lang="cs-CZ" sz="2000" dirty="0" smtClean="0"/>
              <a:t>(§ 36 - § 42 SZ, § 6 - § 10 vyhl. 500/2006 Sb. a příloha 4 vyhlášky) </a:t>
            </a:r>
          </a:p>
          <a:p>
            <a:pPr eaLnBrk="1" hangingPunct="1">
              <a:spcBef>
                <a:spcPts val="1200"/>
              </a:spcBef>
              <a:spcAft>
                <a:spcPts val="200"/>
              </a:spcAft>
              <a:defRPr/>
            </a:pPr>
            <a:r>
              <a:rPr lang="cs-CZ" sz="2000" dirty="0" smtClean="0"/>
              <a:t>zpřesňují a rozvíjí cíle a úkoly ÚP v souladu s PÚR</a:t>
            </a:r>
          </a:p>
          <a:p>
            <a:pPr eaLnBrk="1" hangingPunct="1">
              <a:spcBef>
                <a:spcPts val="200"/>
              </a:spcBef>
              <a:spcAft>
                <a:spcPts val="200"/>
              </a:spcAft>
              <a:defRPr/>
            </a:pPr>
            <a:r>
              <a:rPr lang="cs-CZ" sz="2000" dirty="0" smtClean="0"/>
              <a:t>koordinují územně plánovací činnost obcí </a:t>
            </a:r>
          </a:p>
          <a:p>
            <a:pPr eaLnBrk="1" hangingPunct="1">
              <a:spcBef>
                <a:spcPts val="200"/>
              </a:spcBef>
              <a:spcAft>
                <a:spcPts val="200"/>
              </a:spcAft>
              <a:buNone/>
              <a:defRPr/>
            </a:pPr>
            <a:r>
              <a:rPr lang="cs-CZ" sz="2000" dirty="0" smtClean="0"/>
              <a:t>pořizuje </a:t>
            </a:r>
            <a:r>
              <a:rPr lang="cs-CZ" sz="2000" dirty="0"/>
              <a:t>krajský </a:t>
            </a:r>
            <a:r>
              <a:rPr lang="cs-CZ" sz="2000" dirty="0" smtClean="0"/>
              <a:t>úřad pro </a:t>
            </a:r>
            <a:r>
              <a:rPr lang="cs-CZ" sz="2000" dirty="0"/>
              <a:t>celé území kraje</a:t>
            </a:r>
          </a:p>
          <a:p>
            <a:pPr eaLnBrk="1" hangingPunct="1">
              <a:spcBef>
                <a:spcPts val="200"/>
              </a:spcBef>
              <a:spcAft>
                <a:spcPts val="200"/>
              </a:spcAft>
              <a:defRPr/>
            </a:pPr>
            <a:r>
              <a:rPr lang="cs-CZ" sz="2000" dirty="0" smtClean="0"/>
              <a:t>na </a:t>
            </a:r>
            <a:r>
              <a:rPr lang="cs-CZ" sz="2000" dirty="0"/>
              <a:t>základě zadání nebo zprávy o uplatňování ZÚR</a:t>
            </a:r>
          </a:p>
          <a:p>
            <a:pPr eaLnBrk="1" hangingPunct="1">
              <a:spcBef>
                <a:spcPts val="200"/>
              </a:spcBef>
              <a:spcAft>
                <a:spcPts val="200"/>
              </a:spcAft>
              <a:defRPr/>
            </a:pPr>
            <a:r>
              <a:rPr lang="cs-CZ" sz="2000" dirty="0" smtClean="0"/>
              <a:t>vydává </a:t>
            </a:r>
            <a:r>
              <a:rPr lang="cs-CZ" sz="2000" dirty="0"/>
              <a:t>je </a:t>
            </a:r>
            <a:r>
              <a:rPr lang="cs-CZ" sz="2000" dirty="0" smtClean="0"/>
              <a:t>OOP </a:t>
            </a:r>
            <a:r>
              <a:rPr lang="cs-CZ" sz="2000" dirty="0"/>
              <a:t>zastupitelstvo kraje </a:t>
            </a:r>
          </a:p>
          <a:p>
            <a:pPr eaLnBrk="1" hangingPunct="1">
              <a:spcBef>
                <a:spcPts val="200"/>
              </a:spcBef>
              <a:spcAft>
                <a:spcPts val="200"/>
              </a:spcAft>
              <a:buNone/>
              <a:defRPr/>
            </a:pPr>
            <a:r>
              <a:rPr lang="cs-CZ" sz="2000" dirty="0" smtClean="0"/>
              <a:t>závazné </a:t>
            </a:r>
            <a:r>
              <a:rPr lang="cs-CZ" sz="2000" dirty="0"/>
              <a:t>pro pořizování a vydávání </a:t>
            </a:r>
          </a:p>
          <a:p>
            <a:pPr eaLnBrk="1" hangingPunct="1">
              <a:spcBef>
                <a:spcPts val="200"/>
              </a:spcBef>
              <a:spcAft>
                <a:spcPts val="200"/>
              </a:spcAft>
              <a:defRPr/>
            </a:pPr>
            <a:r>
              <a:rPr lang="cs-CZ" sz="2000" dirty="0"/>
              <a:t>územních plánů</a:t>
            </a:r>
          </a:p>
          <a:p>
            <a:pPr eaLnBrk="1" hangingPunct="1">
              <a:spcBef>
                <a:spcPts val="200"/>
              </a:spcBef>
              <a:spcAft>
                <a:spcPts val="200"/>
              </a:spcAft>
              <a:defRPr/>
            </a:pPr>
            <a:r>
              <a:rPr lang="cs-CZ" sz="2000" dirty="0"/>
              <a:t>regulačních plánů </a:t>
            </a:r>
          </a:p>
          <a:p>
            <a:pPr eaLnBrk="1" hangingPunct="1">
              <a:spcBef>
                <a:spcPts val="200"/>
              </a:spcBef>
              <a:spcAft>
                <a:spcPts val="200"/>
              </a:spcAft>
              <a:defRPr/>
            </a:pPr>
            <a:r>
              <a:rPr lang="cs-CZ" sz="2000" dirty="0"/>
              <a:t>pro rozhodování v území </a:t>
            </a:r>
          </a:p>
          <a:p>
            <a:pPr eaLnBrk="1" hangingPunct="1">
              <a:spcBef>
                <a:spcPts val="200"/>
              </a:spcBef>
              <a:spcAft>
                <a:spcPts val="200"/>
              </a:spcAft>
              <a:buNone/>
              <a:defRPr/>
            </a:pPr>
            <a:r>
              <a:rPr lang="cs-CZ" sz="2000" b="1" dirty="0"/>
              <a:t>řeš</a:t>
            </a:r>
            <a:r>
              <a:rPr lang="cs-CZ" sz="2000" dirty="0"/>
              <a:t>í problematiku v souvislostech </a:t>
            </a:r>
          </a:p>
          <a:p>
            <a:pPr eaLnBrk="1" hangingPunct="1">
              <a:spcBef>
                <a:spcPts val="200"/>
              </a:spcBef>
              <a:spcAft>
                <a:spcPts val="200"/>
              </a:spcAft>
              <a:defRPr/>
            </a:pPr>
            <a:r>
              <a:rPr lang="cs-CZ" sz="2000" dirty="0"/>
              <a:t>nadmístních </a:t>
            </a:r>
            <a:r>
              <a:rPr lang="cs-CZ" sz="2000" dirty="0" smtClean="0"/>
              <a:t>(nadmístní koridor</a:t>
            </a:r>
            <a:r>
              <a:rPr lang="cs-CZ" sz="2000" dirty="0"/>
              <a:t>, plocha, oblast,…) – pokud ovlivní území více obcí </a:t>
            </a:r>
            <a:r>
              <a:rPr lang="cs-CZ" sz="2000" dirty="0" smtClean="0"/>
              <a:t>– významem, rozsahem, využitím </a:t>
            </a:r>
            <a:r>
              <a:rPr lang="cs-CZ" sz="2000" b="1" dirty="0"/>
              <a:t> </a:t>
            </a:r>
            <a:endParaRPr lang="cs-CZ" sz="2000" dirty="0"/>
          </a:p>
          <a:p>
            <a:pPr eaLnBrk="1" hangingPunct="1">
              <a:spcBef>
                <a:spcPts val="200"/>
              </a:spcBef>
              <a:spcAft>
                <a:spcPts val="200"/>
              </a:spcAft>
              <a:buNone/>
              <a:defRPr/>
            </a:pPr>
            <a:r>
              <a:rPr lang="cs-CZ" sz="2400" b="1" dirty="0"/>
              <a:t> </a:t>
            </a:r>
          </a:p>
          <a:p>
            <a:pPr marL="0" indent="0" eaLnBrk="1" hangingPunct="1">
              <a:spcBef>
                <a:spcPts val="200"/>
              </a:spcBef>
              <a:spcAft>
                <a:spcPts val="200"/>
              </a:spcAft>
              <a:buFont typeface="Arial" charset="0"/>
              <a:buNone/>
              <a:defRPr/>
            </a:pPr>
            <a:endParaRPr lang="cs-CZ" sz="2400" dirty="0" smtClean="0"/>
          </a:p>
        </p:txBody>
      </p:sp>
      <p:sp>
        <p:nvSpPr>
          <p:cNvPr id="66564" name="Zástupný symbol pro číslo snímku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9FB5B828-EFF5-42B6-9563-48EE22D130C5}" type="slidenum">
              <a:rPr lang="cs-CZ" smtClean="0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56</a:t>
            </a:fld>
            <a:endParaRPr lang="cs-CZ" smtClean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0660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Nadpis 1"/>
          <p:cNvSpPr>
            <a:spLocks noGrp="1"/>
          </p:cNvSpPr>
          <p:nvPr>
            <p:ph type="title"/>
          </p:nvPr>
        </p:nvSpPr>
        <p:spPr>
          <a:xfrm>
            <a:off x="642938" y="1628800"/>
            <a:ext cx="8043861" cy="346918"/>
          </a:xfrm>
        </p:spPr>
        <p:txBody>
          <a:bodyPr/>
          <a:lstStyle/>
          <a:p>
            <a:pPr eaLnBrk="1" hangingPunct="1"/>
            <a:r>
              <a:rPr lang="cs-CZ" sz="2000" dirty="0"/>
              <a:t>Zásady územního rozvoje </a:t>
            </a:r>
            <a:r>
              <a:rPr lang="cs-CZ" sz="2000" b="0" dirty="0"/>
              <a:t>- ZÚR</a:t>
            </a:r>
            <a:endParaRPr lang="cs-CZ" sz="2000" dirty="0" smtClean="0">
              <a:solidFill>
                <a:srgbClr val="7030A0"/>
              </a:solidFill>
              <a:latin typeface="Arial" charset="0"/>
              <a:cs typeface="Arial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42938" y="1975718"/>
            <a:ext cx="7972425" cy="4739407"/>
          </a:xfrm>
        </p:spPr>
        <p:txBody>
          <a:bodyPr/>
          <a:lstStyle/>
          <a:p>
            <a:pPr eaLnBrk="1" hangingPunct="1">
              <a:spcBef>
                <a:spcPts val="200"/>
              </a:spcBef>
              <a:spcAft>
                <a:spcPts val="200"/>
              </a:spcAft>
              <a:buFont typeface="Arial" charset="0"/>
              <a:buNone/>
              <a:defRPr/>
            </a:pPr>
            <a:r>
              <a:rPr lang="cs-CZ" sz="1900" b="1" dirty="0" smtClean="0"/>
              <a:t>Obsah </a:t>
            </a:r>
            <a:r>
              <a:rPr lang="cs-CZ" sz="1900" dirty="0" smtClean="0"/>
              <a:t>– (Příloha 4 vyhlášky č. 500/2006 Sb.)</a:t>
            </a:r>
          </a:p>
          <a:p>
            <a:pPr eaLnBrk="1" hangingPunct="1">
              <a:spcBef>
                <a:spcPts val="200"/>
              </a:spcBef>
              <a:spcAft>
                <a:spcPts val="200"/>
              </a:spcAft>
              <a:defRPr/>
            </a:pPr>
            <a:r>
              <a:rPr lang="cs-CZ" sz="1900" dirty="0" smtClean="0"/>
              <a:t>krajské priority ÚP</a:t>
            </a:r>
          </a:p>
          <a:p>
            <a:pPr eaLnBrk="1" hangingPunct="1">
              <a:spcBef>
                <a:spcPts val="200"/>
              </a:spcBef>
              <a:spcAft>
                <a:spcPts val="200"/>
              </a:spcAft>
              <a:defRPr/>
            </a:pPr>
            <a:r>
              <a:rPr lang="cs-CZ" sz="1900" dirty="0" smtClean="0"/>
              <a:t>zpřesnění rozvojových os a rozvojových oblastí z PÚR</a:t>
            </a:r>
          </a:p>
          <a:p>
            <a:pPr eaLnBrk="1" hangingPunct="1">
              <a:spcBef>
                <a:spcPts val="200"/>
              </a:spcBef>
              <a:spcAft>
                <a:spcPts val="200"/>
              </a:spcAft>
              <a:defRPr/>
            </a:pPr>
            <a:r>
              <a:rPr lang="cs-CZ" sz="1900" dirty="0" smtClean="0"/>
              <a:t>rozvojové osy a rozvojové oblasti (nadmístního významu)</a:t>
            </a:r>
          </a:p>
          <a:p>
            <a:pPr eaLnBrk="1" hangingPunct="1">
              <a:spcBef>
                <a:spcPts val="200"/>
              </a:spcBef>
              <a:spcAft>
                <a:spcPts val="200"/>
              </a:spcAft>
              <a:defRPr/>
            </a:pPr>
            <a:r>
              <a:rPr lang="cs-CZ" sz="1900" dirty="0" smtClean="0"/>
              <a:t>zpřesnění specifických oblastí z PÚR</a:t>
            </a:r>
          </a:p>
          <a:p>
            <a:pPr eaLnBrk="1" hangingPunct="1">
              <a:spcBef>
                <a:spcPts val="200"/>
              </a:spcBef>
              <a:spcAft>
                <a:spcPts val="200"/>
              </a:spcAft>
              <a:defRPr/>
            </a:pPr>
            <a:r>
              <a:rPr lang="cs-CZ" sz="1900" dirty="0" smtClean="0"/>
              <a:t>specifické oblasti (nadmístního významu)</a:t>
            </a:r>
          </a:p>
          <a:p>
            <a:pPr eaLnBrk="1" hangingPunct="1">
              <a:spcBef>
                <a:spcPts val="200"/>
              </a:spcBef>
              <a:spcAft>
                <a:spcPts val="200"/>
              </a:spcAft>
              <a:defRPr/>
            </a:pPr>
            <a:r>
              <a:rPr lang="cs-CZ" sz="1900" dirty="0" smtClean="0"/>
              <a:t>zpřesnění ploch a koridorů z PÚR</a:t>
            </a:r>
          </a:p>
          <a:p>
            <a:pPr eaLnBrk="1" hangingPunct="1">
              <a:spcBef>
                <a:spcPts val="200"/>
              </a:spcBef>
              <a:spcAft>
                <a:spcPts val="200"/>
              </a:spcAft>
              <a:defRPr/>
            </a:pPr>
            <a:r>
              <a:rPr lang="cs-CZ" sz="1900" dirty="0"/>
              <a:t>plochy a koridory (nadmístního významu) např. (dopravní a technické infrastruktury, územní systémy ekologické stability, „územní rezervy"…)</a:t>
            </a:r>
          </a:p>
          <a:p>
            <a:pPr eaLnBrk="1" hangingPunct="1">
              <a:spcBef>
                <a:spcPts val="200"/>
              </a:spcBef>
              <a:spcAft>
                <a:spcPts val="200"/>
              </a:spcAft>
              <a:defRPr/>
            </a:pPr>
            <a:r>
              <a:rPr lang="cs-CZ" sz="1900" dirty="0" smtClean="0"/>
              <a:t>koncepce </a:t>
            </a:r>
            <a:r>
              <a:rPr lang="cs-CZ" sz="1900" dirty="0"/>
              <a:t>ochrany a rozvoje přírodních, kulturních a civilizačních hodnot </a:t>
            </a:r>
          </a:p>
          <a:p>
            <a:pPr eaLnBrk="1" hangingPunct="1">
              <a:spcBef>
                <a:spcPts val="200"/>
              </a:spcBef>
              <a:spcAft>
                <a:spcPts val="200"/>
              </a:spcAft>
              <a:defRPr/>
            </a:pPr>
            <a:r>
              <a:rPr lang="cs-CZ" sz="1900" dirty="0"/>
              <a:t>krajinné celky – cílové charakteristiky krajiny </a:t>
            </a:r>
          </a:p>
          <a:p>
            <a:pPr eaLnBrk="1" hangingPunct="1">
              <a:spcBef>
                <a:spcPts val="200"/>
              </a:spcBef>
              <a:spcAft>
                <a:spcPts val="200"/>
              </a:spcAft>
              <a:defRPr/>
            </a:pPr>
            <a:r>
              <a:rPr lang="cs-CZ" sz="1900" dirty="0"/>
              <a:t>k návrhu ZÚR </a:t>
            </a:r>
            <a:r>
              <a:rPr lang="cs-CZ" sz="1900" dirty="0" smtClean="0"/>
              <a:t>- vyhodnocení </a:t>
            </a:r>
            <a:r>
              <a:rPr lang="cs-CZ" sz="1900" dirty="0"/>
              <a:t>vlivů na udržitelný rozvoj území. </a:t>
            </a:r>
          </a:p>
          <a:p>
            <a:pPr eaLnBrk="1" hangingPunct="1">
              <a:spcBef>
                <a:spcPts val="600"/>
              </a:spcBef>
              <a:spcAft>
                <a:spcPts val="600"/>
              </a:spcAft>
              <a:defRPr/>
            </a:pPr>
            <a:endParaRPr lang="cs-CZ" sz="2400" dirty="0" smtClean="0"/>
          </a:p>
          <a:p>
            <a:pPr eaLnBrk="1" hangingPunct="1">
              <a:spcBef>
                <a:spcPts val="600"/>
              </a:spcBef>
              <a:spcAft>
                <a:spcPts val="600"/>
              </a:spcAft>
              <a:buFont typeface="Arial" charset="0"/>
              <a:buNone/>
              <a:defRPr/>
            </a:pPr>
            <a:endParaRPr lang="cs-CZ" sz="2400" b="1" dirty="0" smtClean="0"/>
          </a:p>
          <a:p>
            <a:pPr marL="0" indent="0" eaLnBrk="1" hangingPunct="1">
              <a:spcBef>
                <a:spcPts val="1200"/>
              </a:spcBef>
              <a:spcAft>
                <a:spcPts val="1200"/>
              </a:spcAft>
              <a:buFont typeface="Arial" charset="0"/>
              <a:buNone/>
              <a:defRPr/>
            </a:pPr>
            <a:endParaRPr lang="cs-CZ" sz="2400" dirty="0" smtClean="0"/>
          </a:p>
        </p:txBody>
      </p:sp>
      <p:sp>
        <p:nvSpPr>
          <p:cNvPr id="70660" name="Zástupný symbol pro číslo snímku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3F9D3DC3-31A2-41B9-96AD-3DEE01F9CE78}" type="slidenum">
              <a:rPr lang="cs-CZ" smtClean="0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57</a:t>
            </a:fld>
            <a:endParaRPr lang="cs-CZ" smtClean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4404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Nadpis 1"/>
          <p:cNvSpPr>
            <a:spLocks noGrp="1"/>
          </p:cNvSpPr>
          <p:nvPr>
            <p:ph type="title"/>
          </p:nvPr>
        </p:nvSpPr>
        <p:spPr>
          <a:xfrm>
            <a:off x="714375" y="1785938"/>
            <a:ext cx="7972425" cy="642937"/>
          </a:xfrm>
        </p:spPr>
        <p:txBody>
          <a:bodyPr/>
          <a:lstStyle/>
          <a:p>
            <a:pPr eaLnBrk="1" hangingPunct="1"/>
            <a:r>
              <a:rPr lang="cs-CZ" sz="2000" dirty="0"/>
              <a:t>Zásady územního rozvoje </a:t>
            </a:r>
            <a:r>
              <a:rPr lang="cs-CZ" sz="2000" b="0" dirty="0"/>
              <a:t>- ZÚR</a:t>
            </a:r>
            <a:endParaRPr lang="cs-CZ" sz="2000" dirty="0" smtClean="0">
              <a:solidFill>
                <a:srgbClr val="7030A0"/>
              </a:solidFill>
              <a:latin typeface="Arial" charset="0"/>
              <a:cs typeface="Arial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42938" y="2500313"/>
            <a:ext cx="7972425" cy="4214812"/>
          </a:xfrm>
        </p:spPr>
        <p:txBody>
          <a:bodyPr/>
          <a:lstStyle/>
          <a:p>
            <a:pPr eaLnBrk="1" hangingPunct="1">
              <a:buFont typeface="Arial" charset="0"/>
              <a:buNone/>
              <a:defRPr/>
            </a:pPr>
            <a:r>
              <a:rPr lang="cs-CZ" sz="2400" dirty="0" smtClean="0"/>
              <a:t>Zpráva o uplatňování ZÚR</a:t>
            </a:r>
          </a:p>
          <a:p>
            <a:pPr eaLnBrk="1" hangingPunct="1">
              <a:spcBef>
                <a:spcPts val="1200"/>
              </a:spcBef>
              <a:spcAft>
                <a:spcPts val="1200"/>
              </a:spcAft>
              <a:defRPr/>
            </a:pPr>
            <a:r>
              <a:rPr lang="cs-CZ" sz="2400" dirty="0" smtClean="0"/>
              <a:t>krajský úřad každé 4 roky</a:t>
            </a:r>
          </a:p>
          <a:p>
            <a:pPr marL="0" indent="0" eaLnBrk="1" hangingPunct="1">
              <a:spcBef>
                <a:spcPts val="1200"/>
              </a:spcBef>
              <a:spcAft>
                <a:spcPts val="1200"/>
              </a:spcAft>
              <a:buNone/>
              <a:defRPr/>
            </a:pPr>
            <a:r>
              <a:rPr lang="cs-CZ" sz="2400" dirty="0" smtClean="0"/>
              <a:t>Zastupitelstvo kraje rozhoduje o </a:t>
            </a:r>
          </a:p>
          <a:p>
            <a:pPr marL="342900" lvl="1" indent="-342900" eaLnBrk="1" hangingPunct="1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cs-CZ" dirty="0" smtClean="0"/>
              <a:t>aktualizaci ( i zkráceným postupem) </a:t>
            </a:r>
          </a:p>
          <a:p>
            <a:pPr marL="342900" lvl="1" indent="-342900" eaLnBrk="1" hangingPunct="1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cs-CZ" dirty="0" smtClean="0"/>
              <a:t>zpracování </a:t>
            </a:r>
            <a:r>
              <a:rPr lang="cs-CZ" dirty="0"/>
              <a:t>nového návrhu ZÚR</a:t>
            </a:r>
          </a:p>
          <a:p>
            <a:pPr eaLnBrk="1" hangingPunct="1">
              <a:spcBef>
                <a:spcPts val="1200"/>
              </a:spcBef>
              <a:spcAft>
                <a:spcPts val="1200"/>
              </a:spcAft>
              <a:buFont typeface="Arial" charset="0"/>
              <a:buNone/>
              <a:defRPr/>
            </a:pPr>
            <a:endParaRPr lang="cs-CZ" sz="2400" dirty="0"/>
          </a:p>
          <a:p>
            <a:pPr marL="0" indent="0" eaLnBrk="1" hangingPunct="1">
              <a:spcBef>
                <a:spcPts val="1200"/>
              </a:spcBef>
              <a:spcAft>
                <a:spcPts val="1200"/>
              </a:spcAft>
              <a:buFont typeface="Arial" charset="0"/>
              <a:buNone/>
              <a:defRPr/>
            </a:pPr>
            <a:endParaRPr lang="cs-CZ" sz="2400" dirty="0" smtClean="0"/>
          </a:p>
        </p:txBody>
      </p:sp>
      <p:sp>
        <p:nvSpPr>
          <p:cNvPr id="73732" name="Zástupný symbol pro číslo snímku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66B18937-F0BD-4ABE-80AE-1854D29A5BF5}" type="slidenum">
              <a:rPr lang="cs-CZ" smtClean="0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58</a:t>
            </a:fld>
            <a:endParaRPr lang="cs-CZ" smtClean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8922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5" name="Zástupný symbol pro číslo snímku 2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39C456F-A1B3-4AD0-9855-D00C7316CAF1}" type="slidenum">
              <a:rPr lang="cs-CZ" smtClean="0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59</a:t>
            </a:fld>
            <a:endParaRPr lang="cs-CZ" smtClean="0">
              <a:latin typeface="Arial" charset="0"/>
              <a:cs typeface="Arial" charset="0"/>
            </a:endParaRPr>
          </a:p>
        </p:txBody>
      </p:sp>
      <p:pic>
        <p:nvPicPr>
          <p:cNvPr id="6" name="Obrázek 5"/>
          <p:cNvPicPr/>
          <p:nvPr/>
        </p:nvPicPr>
        <p:blipFill rotWithShape="1">
          <a:blip r:embed="rId3"/>
          <a:srcRect l="66236" t="15363" r="15682" b="4759"/>
          <a:stretch/>
        </p:blipFill>
        <p:spPr bwMode="auto">
          <a:xfrm>
            <a:off x="10084" y="0"/>
            <a:ext cx="4996815" cy="689864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Obrázek 7"/>
          <p:cNvPicPr/>
          <p:nvPr/>
        </p:nvPicPr>
        <p:blipFill rotWithShape="1">
          <a:blip r:embed="rId4"/>
          <a:srcRect l="55994" t="12747" r="6879" b="4776"/>
          <a:stretch/>
        </p:blipFill>
        <p:spPr bwMode="auto">
          <a:xfrm>
            <a:off x="1979713" y="2420888"/>
            <a:ext cx="6840760" cy="443711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675339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14375" y="1785938"/>
            <a:ext cx="7972425" cy="346918"/>
          </a:xfrm>
        </p:spPr>
        <p:txBody>
          <a:bodyPr/>
          <a:lstStyle/>
          <a:p>
            <a:pPr eaLnBrk="1" hangingPunct="1">
              <a:defRPr/>
            </a:pPr>
            <a:r>
              <a:rPr lang="cs-CZ" sz="2400" dirty="0" smtClean="0">
                <a:solidFill>
                  <a:schemeClr val="bg1">
                    <a:lumMod val="65000"/>
                  </a:schemeClr>
                </a:solidFill>
              </a:rPr>
              <a:t>Definice územního plánování </a:t>
            </a:r>
            <a:r>
              <a:rPr lang="cs-CZ" sz="2400" dirty="0" smtClean="0"/>
              <a:t/>
            </a:r>
            <a:br>
              <a:rPr lang="cs-CZ" sz="2400" dirty="0" smtClean="0"/>
            </a:br>
            <a:endParaRPr lang="cs-CZ" sz="24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14375" y="2164466"/>
            <a:ext cx="7972425" cy="4191884"/>
          </a:xfrm>
        </p:spPr>
        <p:txBody>
          <a:bodyPr/>
          <a:lstStyle/>
          <a:p>
            <a:pPr eaLnBrk="1" hangingPunct="1">
              <a:spcBef>
                <a:spcPts val="600"/>
              </a:spcBef>
              <a:spcAft>
                <a:spcPts val="600"/>
              </a:spcAft>
              <a:buFont typeface="Arial" charset="0"/>
              <a:buNone/>
              <a:defRPr/>
            </a:pPr>
            <a:r>
              <a:rPr lang="cs-CZ" b="1" dirty="0" smtClean="0"/>
              <a:t>WIKIPEDIE</a:t>
            </a:r>
            <a:endParaRPr lang="cs-CZ" dirty="0" smtClean="0"/>
          </a:p>
          <a:p>
            <a:pPr marL="0" indent="0" eaLnBrk="1" hangingPunct="1">
              <a:spcBef>
                <a:spcPts val="600"/>
              </a:spcBef>
              <a:spcAft>
                <a:spcPts val="600"/>
              </a:spcAft>
              <a:buFont typeface="Arial" charset="0"/>
              <a:buNone/>
              <a:defRPr/>
            </a:pPr>
            <a:r>
              <a:rPr lang="cs-CZ" sz="2000" dirty="0" smtClean="0"/>
              <a:t>„…</a:t>
            </a:r>
            <a:r>
              <a:rPr lang="cs-CZ" sz="2400" u="sng" dirty="0" smtClean="0"/>
              <a:t>nástroj</a:t>
            </a:r>
            <a:r>
              <a:rPr lang="cs-CZ" sz="2400" dirty="0" smtClean="0"/>
              <a:t> státní správy </a:t>
            </a:r>
            <a:r>
              <a:rPr lang="cs-CZ" sz="2400" u="sng" dirty="0" smtClean="0"/>
              <a:t>pro racionální rozvoj</a:t>
            </a:r>
            <a:r>
              <a:rPr lang="cs-CZ" sz="2400" dirty="0" smtClean="0"/>
              <a:t> určitého </a:t>
            </a:r>
            <a:r>
              <a:rPr lang="cs-CZ" sz="2400" u="sng" dirty="0" smtClean="0"/>
              <a:t>území</a:t>
            </a:r>
            <a:r>
              <a:rPr lang="cs-CZ" sz="2400" dirty="0" smtClean="0"/>
              <a:t>.“</a:t>
            </a:r>
          </a:p>
          <a:p>
            <a:pPr marL="0" indent="0" eaLnBrk="1" hangingPunct="1">
              <a:spcBef>
                <a:spcPts val="600"/>
              </a:spcBef>
              <a:spcAft>
                <a:spcPts val="600"/>
              </a:spcAft>
              <a:buNone/>
              <a:defRPr/>
            </a:pPr>
            <a:r>
              <a:rPr lang="cs-CZ" sz="2400" dirty="0" smtClean="0"/>
              <a:t>„...</a:t>
            </a:r>
            <a:r>
              <a:rPr lang="cs-CZ" sz="2400" u="sng" dirty="0" smtClean="0"/>
              <a:t>trvalá</a:t>
            </a:r>
            <a:r>
              <a:rPr lang="cs-CZ" sz="2400" dirty="0"/>
              <a:t>, </a:t>
            </a:r>
            <a:r>
              <a:rPr lang="cs-CZ" sz="2400" u="sng" dirty="0"/>
              <a:t>soustavná</a:t>
            </a:r>
            <a:r>
              <a:rPr lang="cs-CZ" sz="2400" dirty="0"/>
              <a:t> a </a:t>
            </a:r>
            <a:r>
              <a:rPr lang="cs-CZ" sz="2400" u="sng" dirty="0"/>
              <a:t>komplexní</a:t>
            </a:r>
            <a:r>
              <a:rPr lang="cs-CZ" sz="2400" dirty="0"/>
              <a:t> </a:t>
            </a:r>
            <a:r>
              <a:rPr lang="cs-CZ" sz="2400" dirty="0" smtClean="0"/>
              <a:t>činnost…“ </a:t>
            </a:r>
          </a:p>
          <a:p>
            <a:pPr eaLnBrk="1" hangingPunct="1">
              <a:spcBef>
                <a:spcPts val="2400"/>
              </a:spcBef>
              <a:spcAft>
                <a:spcPts val="600"/>
              </a:spcAft>
              <a:buNone/>
              <a:defRPr/>
            </a:pPr>
            <a:r>
              <a:rPr lang="cs-CZ" b="1" dirty="0"/>
              <a:t>Ekologický právní servis </a:t>
            </a:r>
          </a:p>
          <a:p>
            <a:pPr marL="0" indent="0" eaLnBrk="1" hangingPunct="1">
              <a:spcBef>
                <a:spcPts val="600"/>
              </a:spcBef>
              <a:spcAft>
                <a:spcPts val="600"/>
              </a:spcAft>
              <a:buNone/>
              <a:defRPr/>
            </a:pPr>
            <a:r>
              <a:rPr lang="cs-CZ" sz="2400" dirty="0" smtClean="0"/>
              <a:t>„…</a:t>
            </a:r>
            <a:r>
              <a:rPr lang="cs-CZ" sz="2400" u="sng" dirty="0" smtClean="0"/>
              <a:t>určuje</a:t>
            </a:r>
            <a:r>
              <a:rPr lang="cs-CZ" sz="2400" u="sng" dirty="0"/>
              <a:t>, jak bude krajina a veřejné prostranství kolem nás vypadat</a:t>
            </a:r>
            <a:r>
              <a:rPr lang="cs-CZ" sz="2400" dirty="0" smtClean="0"/>
              <a:t>.“ </a:t>
            </a:r>
            <a:endParaRPr lang="cs-CZ" sz="2400" dirty="0"/>
          </a:p>
          <a:p>
            <a:pPr eaLnBrk="1" hangingPunct="1">
              <a:spcBef>
                <a:spcPts val="600"/>
              </a:spcBef>
              <a:spcAft>
                <a:spcPts val="600"/>
              </a:spcAft>
              <a:buNone/>
              <a:defRPr/>
            </a:pPr>
            <a:r>
              <a:rPr lang="cs-CZ" sz="2400" dirty="0" smtClean="0"/>
              <a:t>„…</a:t>
            </a:r>
            <a:r>
              <a:rPr lang="cs-CZ" sz="2400" u="sng" dirty="0" smtClean="0"/>
              <a:t>reguluje </a:t>
            </a:r>
            <a:r>
              <a:rPr lang="cs-CZ" sz="2400" u="sng" dirty="0"/>
              <a:t>prakticky vše</a:t>
            </a:r>
            <a:r>
              <a:rPr lang="cs-CZ" sz="2400" dirty="0"/>
              <a:t>.“  </a:t>
            </a:r>
          </a:p>
          <a:p>
            <a:pPr marL="0" indent="0" eaLnBrk="1" hangingPunct="1">
              <a:buFont typeface="Arial" charset="0"/>
              <a:buNone/>
              <a:defRPr/>
            </a:pPr>
            <a:endParaRPr lang="cs-CZ" sz="2400" dirty="0"/>
          </a:p>
        </p:txBody>
      </p:sp>
      <p:sp>
        <p:nvSpPr>
          <p:cNvPr id="18436" name="Zástupný symbol pro číslo snímku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CDD45550-98AB-4F0E-8532-033E30D759D6}" type="slidenum">
              <a:rPr lang="cs-CZ" smtClean="0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6</a:t>
            </a:fld>
            <a:endParaRPr lang="cs-CZ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3" name="Zástupný symbol pro číslo snímku 2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E92998F0-396C-4492-8A53-1108E80FE702}" type="slidenum">
              <a:rPr lang="cs-CZ" smtClean="0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60</a:t>
            </a:fld>
            <a:endParaRPr lang="cs-CZ" smtClean="0">
              <a:latin typeface="Arial" charset="0"/>
              <a:cs typeface="Arial" charset="0"/>
            </a:endParaRPr>
          </a:p>
        </p:txBody>
      </p:sp>
      <p:pic>
        <p:nvPicPr>
          <p:cNvPr id="4" name="Obrázek 3"/>
          <p:cNvPicPr/>
          <p:nvPr/>
        </p:nvPicPr>
        <p:blipFill rotWithShape="1">
          <a:blip r:embed="rId3"/>
          <a:srcRect l="55995" t="11777" r="7195" b="5289"/>
          <a:stretch/>
        </p:blipFill>
        <p:spPr bwMode="auto">
          <a:xfrm>
            <a:off x="0" y="404664"/>
            <a:ext cx="9143378" cy="630540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35691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14375" y="1556793"/>
            <a:ext cx="7972425" cy="432048"/>
          </a:xfrm>
        </p:spPr>
        <p:txBody>
          <a:bodyPr/>
          <a:lstStyle/>
          <a:p>
            <a:pPr eaLnBrk="1" hangingPunct="1">
              <a:defRPr/>
            </a:pPr>
            <a:r>
              <a:rPr lang="cs-CZ" sz="2400" dirty="0">
                <a:solidFill>
                  <a:schemeClr val="bg1">
                    <a:lumMod val="50000"/>
                  </a:schemeClr>
                </a:solidFill>
              </a:rPr>
              <a:t>Územní </a:t>
            </a:r>
            <a:r>
              <a:rPr lang="cs-CZ" sz="2400" dirty="0" smtClean="0">
                <a:solidFill>
                  <a:schemeClr val="bg1">
                    <a:lumMod val="50000"/>
                  </a:schemeClr>
                </a:solidFill>
              </a:rPr>
              <a:t>plán</a:t>
            </a:r>
            <a:r>
              <a:rPr lang="cs-CZ" sz="2400" dirty="0" smtClean="0">
                <a:solidFill>
                  <a:schemeClr val="bg1">
                    <a:lumMod val="50000"/>
                  </a:schemeClr>
                </a:solidFill>
                <a:ea typeface="+mn-ea"/>
              </a:rPr>
              <a:t> </a:t>
            </a:r>
            <a:r>
              <a:rPr lang="cs-CZ" sz="2400" dirty="0" smtClean="0">
                <a:solidFill>
                  <a:schemeClr val="bg1">
                    <a:lumMod val="50000"/>
                  </a:schemeClr>
                </a:solidFill>
              </a:rPr>
              <a:t>- ÚP</a:t>
            </a:r>
            <a:r>
              <a:rPr lang="cs-CZ" sz="2400" dirty="0" smtClean="0">
                <a:solidFill>
                  <a:srgbClr val="89A1A7"/>
                </a:solidFill>
              </a:rPr>
              <a:t> </a:t>
            </a:r>
            <a:endParaRPr lang="cs-CZ" sz="2400" dirty="0">
              <a:solidFill>
                <a:srgbClr val="89A1A7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42938" y="1988842"/>
            <a:ext cx="7972425" cy="4726284"/>
          </a:xfrm>
        </p:spPr>
        <p:txBody>
          <a:bodyPr/>
          <a:lstStyle/>
          <a:p>
            <a:pPr marL="0" indent="0" eaLnBrk="1" hangingPunct="1">
              <a:spcBef>
                <a:spcPts val="0"/>
              </a:spcBef>
              <a:buFont typeface="Arial" charset="0"/>
              <a:buNone/>
              <a:defRPr/>
            </a:pPr>
            <a:r>
              <a:rPr lang="cs-CZ" sz="1400" dirty="0" smtClean="0"/>
              <a:t>(§ 43 - § 57 SZ, § 11 - § 15 vyhl. 500/2006 Sb. a příloha 7 vyhlášky) </a:t>
            </a:r>
          </a:p>
          <a:p>
            <a:pPr eaLnBrk="1" hangingPunct="1">
              <a:spcBef>
                <a:spcPts val="300"/>
              </a:spcBef>
              <a:spcAft>
                <a:spcPts val="300"/>
              </a:spcAft>
              <a:defRPr/>
            </a:pPr>
            <a:r>
              <a:rPr lang="cs-CZ" sz="2400" dirty="0" smtClean="0"/>
              <a:t>zpřesňuje a rozvíjí cíle a úkoly ÚP v souladu s PÚR a ZÚR </a:t>
            </a:r>
          </a:p>
          <a:p>
            <a:pPr eaLnBrk="1" hangingPunct="1">
              <a:spcBef>
                <a:spcPts val="300"/>
              </a:spcBef>
              <a:spcAft>
                <a:spcPts val="300"/>
              </a:spcAft>
              <a:defRPr/>
            </a:pPr>
            <a:r>
              <a:rPr lang="cs-CZ" sz="2400" dirty="0" smtClean="0"/>
              <a:t>grafická část měřítka </a:t>
            </a:r>
            <a:r>
              <a:rPr lang="cs-CZ" sz="2400" b="1" dirty="0" smtClean="0"/>
              <a:t>1 : 5 000 </a:t>
            </a:r>
            <a:r>
              <a:rPr lang="cs-CZ" sz="2400" dirty="0" smtClean="0"/>
              <a:t>nebo</a:t>
            </a:r>
            <a:r>
              <a:rPr lang="cs-CZ" sz="2400" b="1" dirty="0" smtClean="0"/>
              <a:t> 1 : 10 000</a:t>
            </a:r>
            <a:endParaRPr lang="cs-CZ" sz="2400" dirty="0" smtClean="0"/>
          </a:p>
          <a:p>
            <a:pPr marL="0" indent="0" eaLnBrk="1" hangingPunct="1">
              <a:spcBef>
                <a:spcPts val="300"/>
              </a:spcBef>
              <a:spcAft>
                <a:spcPts val="300"/>
              </a:spcAft>
              <a:buNone/>
              <a:defRPr/>
            </a:pPr>
            <a:r>
              <a:rPr lang="cs-CZ" sz="2400" dirty="0"/>
              <a:t>pořizuje příslušný obecní úřad</a:t>
            </a:r>
          </a:p>
          <a:p>
            <a:pPr eaLnBrk="1" hangingPunct="1">
              <a:spcBef>
                <a:spcPts val="300"/>
              </a:spcBef>
              <a:spcAft>
                <a:spcPts val="300"/>
              </a:spcAft>
              <a:defRPr/>
            </a:pPr>
            <a:r>
              <a:rPr lang="cs-CZ" sz="2000" dirty="0"/>
              <a:t>na základě zadání </a:t>
            </a:r>
            <a:endParaRPr lang="cs-CZ" sz="2000" dirty="0" smtClean="0"/>
          </a:p>
          <a:p>
            <a:pPr eaLnBrk="1" hangingPunct="1">
              <a:spcBef>
                <a:spcPts val="300"/>
              </a:spcBef>
              <a:spcAft>
                <a:spcPts val="300"/>
              </a:spcAft>
              <a:defRPr/>
            </a:pPr>
            <a:r>
              <a:rPr lang="cs-CZ" sz="2000" dirty="0" smtClean="0"/>
              <a:t>pro </a:t>
            </a:r>
            <a:r>
              <a:rPr lang="cs-CZ" sz="2000" dirty="0"/>
              <a:t>celé území obce</a:t>
            </a:r>
          </a:p>
          <a:p>
            <a:pPr eaLnBrk="1" hangingPunct="1">
              <a:spcBef>
                <a:spcPts val="300"/>
              </a:spcBef>
              <a:spcAft>
                <a:spcPts val="300"/>
              </a:spcAft>
              <a:defRPr/>
            </a:pPr>
            <a:r>
              <a:rPr lang="cs-CZ" sz="2000" dirty="0"/>
              <a:t>vydává opatřením obecné povahy dle správního řádu </a:t>
            </a:r>
            <a:r>
              <a:rPr lang="cs-CZ" sz="2000" dirty="0" smtClean="0"/>
              <a:t>ZO </a:t>
            </a:r>
            <a:endParaRPr lang="cs-CZ" sz="2000" dirty="0"/>
          </a:p>
          <a:p>
            <a:pPr eaLnBrk="1" hangingPunct="1">
              <a:spcBef>
                <a:spcPts val="300"/>
              </a:spcBef>
              <a:spcAft>
                <a:spcPts val="300"/>
              </a:spcAft>
              <a:buNone/>
              <a:defRPr/>
            </a:pPr>
            <a:r>
              <a:rPr lang="cs-CZ" sz="2400" dirty="0"/>
              <a:t>závazný pro</a:t>
            </a:r>
          </a:p>
          <a:p>
            <a:pPr eaLnBrk="1" hangingPunct="1">
              <a:spcBef>
                <a:spcPts val="300"/>
              </a:spcBef>
              <a:spcAft>
                <a:spcPts val="300"/>
              </a:spcAft>
              <a:defRPr/>
            </a:pPr>
            <a:r>
              <a:rPr lang="cs-CZ" sz="2000" dirty="0"/>
              <a:t>regulační plány </a:t>
            </a:r>
          </a:p>
          <a:p>
            <a:pPr eaLnBrk="1" hangingPunct="1">
              <a:spcBef>
                <a:spcPts val="300"/>
              </a:spcBef>
              <a:spcAft>
                <a:spcPts val="300"/>
              </a:spcAft>
              <a:defRPr/>
            </a:pPr>
            <a:r>
              <a:rPr lang="cs-CZ" sz="2000" dirty="0"/>
              <a:t>pro rozhodování v území</a:t>
            </a:r>
          </a:p>
          <a:p>
            <a:pPr eaLnBrk="1" hangingPunct="1">
              <a:defRPr/>
            </a:pPr>
            <a:endParaRPr lang="cs-CZ" sz="1800" dirty="0"/>
          </a:p>
          <a:p>
            <a:pPr eaLnBrk="1" hangingPunct="1">
              <a:buFont typeface="Arial" charset="0"/>
              <a:buNone/>
              <a:defRPr/>
            </a:pPr>
            <a:r>
              <a:rPr lang="cs-CZ" sz="2400" dirty="0" smtClean="0"/>
              <a:t> </a:t>
            </a:r>
            <a:endParaRPr lang="cs-CZ" sz="2400" dirty="0"/>
          </a:p>
        </p:txBody>
      </p:sp>
      <p:sp>
        <p:nvSpPr>
          <p:cNvPr id="78852" name="Zástupný symbol pro číslo snímku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A9EA3233-459C-4853-AD8A-BD0F45A207E1}" type="slidenum">
              <a:rPr lang="cs-CZ" smtClean="0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61</a:t>
            </a:fld>
            <a:endParaRPr lang="cs-CZ" smtClean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3582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14375" y="1556792"/>
            <a:ext cx="7972425" cy="504057"/>
          </a:xfrm>
        </p:spPr>
        <p:txBody>
          <a:bodyPr/>
          <a:lstStyle/>
          <a:p>
            <a:pPr eaLnBrk="1" hangingPunct="1">
              <a:defRPr/>
            </a:pPr>
            <a:r>
              <a:rPr lang="cs-CZ" sz="2400" dirty="0">
                <a:solidFill>
                  <a:schemeClr val="bg1">
                    <a:lumMod val="50000"/>
                  </a:schemeClr>
                </a:solidFill>
              </a:rPr>
              <a:t>Územní </a:t>
            </a:r>
            <a:r>
              <a:rPr lang="cs-CZ" sz="2400" dirty="0" smtClean="0">
                <a:solidFill>
                  <a:schemeClr val="bg1">
                    <a:lumMod val="50000"/>
                  </a:schemeClr>
                </a:solidFill>
              </a:rPr>
              <a:t>plán</a:t>
            </a:r>
            <a:r>
              <a:rPr lang="cs-CZ" sz="2400" dirty="0" smtClean="0">
                <a:solidFill>
                  <a:schemeClr val="bg1">
                    <a:lumMod val="50000"/>
                  </a:schemeClr>
                </a:solidFill>
                <a:ea typeface="+mn-ea"/>
              </a:rPr>
              <a:t> </a:t>
            </a:r>
            <a:r>
              <a:rPr lang="cs-CZ" sz="2400" dirty="0" smtClean="0">
                <a:solidFill>
                  <a:schemeClr val="bg1">
                    <a:lumMod val="50000"/>
                  </a:schemeClr>
                </a:solidFill>
              </a:rPr>
              <a:t>- ÚP</a:t>
            </a:r>
            <a:r>
              <a:rPr lang="cs-CZ" sz="2400" dirty="0" smtClean="0">
                <a:solidFill>
                  <a:srgbClr val="89A1A7"/>
                </a:solidFill>
              </a:rPr>
              <a:t> </a:t>
            </a:r>
            <a:endParaRPr lang="cs-CZ" sz="2400" dirty="0">
              <a:solidFill>
                <a:srgbClr val="89A1A7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14374" y="1988840"/>
            <a:ext cx="7972425" cy="4869160"/>
          </a:xfrm>
        </p:spPr>
        <p:txBody>
          <a:bodyPr/>
          <a:lstStyle/>
          <a:p>
            <a:pPr eaLnBrk="1" hangingPunct="1">
              <a:buNone/>
              <a:defRPr/>
            </a:pPr>
            <a:r>
              <a:rPr lang="cs-CZ" sz="2000" b="1" dirty="0" smtClean="0"/>
              <a:t>Obsah </a:t>
            </a:r>
            <a:r>
              <a:rPr lang="cs-CZ" sz="2000" dirty="0"/>
              <a:t>– (Příloha 7 vyhlášky č. 500/2006 Sb.)</a:t>
            </a:r>
          </a:p>
          <a:p>
            <a:pPr eaLnBrk="1" hangingPunct="1">
              <a:spcBef>
                <a:spcPts val="200"/>
              </a:spcBef>
              <a:spcAft>
                <a:spcPts val="200"/>
              </a:spcAft>
              <a:defRPr/>
            </a:pPr>
            <a:r>
              <a:rPr lang="cs-CZ" sz="1900" dirty="0"/>
              <a:t>koncepce rozvoje obce</a:t>
            </a:r>
          </a:p>
          <a:p>
            <a:pPr eaLnBrk="1" hangingPunct="1">
              <a:spcBef>
                <a:spcPts val="200"/>
              </a:spcBef>
              <a:spcAft>
                <a:spcPts val="200"/>
              </a:spcAft>
              <a:defRPr/>
            </a:pPr>
            <a:r>
              <a:rPr lang="cs-CZ" sz="1900" dirty="0"/>
              <a:t>urbanistická koncepce</a:t>
            </a:r>
          </a:p>
          <a:p>
            <a:pPr eaLnBrk="1" hangingPunct="1">
              <a:spcBef>
                <a:spcPts val="200"/>
              </a:spcBef>
              <a:spcAft>
                <a:spcPts val="200"/>
              </a:spcAft>
              <a:defRPr/>
            </a:pPr>
            <a:r>
              <a:rPr lang="cs-CZ" sz="1900" dirty="0"/>
              <a:t>uspořádání krajiny </a:t>
            </a:r>
          </a:p>
          <a:p>
            <a:pPr eaLnBrk="1" hangingPunct="1">
              <a:spcBef>
                <a:spcPts val="200"/>
              </a:spcBef>
              <a:spcAft>
                <a:spcPts val="200"/>
              </a:spcAft>
              <a:defRPr/>
            </a:pPr>
            <a:r>
              <a:rPr lang="cs-CZ" sz="1900" dirty="0"/>
              <a:t>koncepce veřejné infrastruktury </a:t>
            </a:r>
          </a:p>
          <a:p>
            <a:pPr eaLnBrk="1" hangingPunct="1">
              <a:spcBef>
                <a:spcPts val="200"/>
              </a:spcBef>
              <a:spcAft>
                <a:spcPts val="200"/>
              </a:spcAft>
              <a:defRPr/>
            </a:pPr>
            <a:r>
              <a:rPr lang="cs-CZ" sz="1900" dirty="0"/>
              <a:t>vymezení zastavěného území </a:t>
            </a:r>
          </a:p>
          <a:p>
            <a:pPr eaLnBrk="1" hangingPunct="1">
              <a:spcBef>
                <a:spcPts val="200"/>
              </a:spcBef>
              <a:spcAft>
                <a:spcPts val="200"/>
              </a:spcAft>
              <a:defRPr/>
            </a:pPr>
            <a:r>
              <a:rPr lang="cs-CZ" sz="1900" dirty="0"/>
              <a:t>plochy a koridory </a:t>
            </a:r>
          </a:p>
          <a:p>
            <a:pPr eaLnBrk="1" hangingPunct="1">
              <a:spcBef>
                <a:spcPts val="200"/>
              </a:spcBef>
              <a:spcAft>
                <a:spcPts val="200"/>
              </a:spcAft>
              <a:defRPr/>
            </a:pPr>
            <a:r>
              <a:rPr lang="cs-CZ" sz="1900" dirty="0"/>
              <a:t>plochy pro veřejně prospěšné stavby a veřejně prospěšná opatření</a:t>
            </a:r>
          </a:p>
          <a:p>
            <a:pPr marL="631825" eaLnBrk="1" hangingPunct="1">
              <a:spcBef>
                <a:spcPts val="200"/>
              </a:spcBef>
              <a:spcAft>
                <a:spcPts val="200"/>
              </a:spcAft>
              <a:defRPr/>
            </a:pPr>
            <a:r>
              <a:rPr lang="cs-CZ" sz="1900" dirty="0"/>
              <a:t>územní rezervy</a:t>
            </a:r>
          </a:p>
          <a:p>
            <a:pPr marL="631825" eaLnBrk="1" hangingPunct="1">
              <a:spcBef>
                <a:spcPts val="200"/>
              </a:spcBef>
              <a:spcAft>
                <a:spcPts val="200"/>
              </a:spcAft>
              <a:defRPr/>
            </a:pPr>
            <a:r>
              <a:rPr lang="cs-CZ" sz="1900" dirty="0"/>
              <a:t>plochy nebo koridory - rozhodování podmíněno dohodou o parcelaci, zpracováním </a:t>
            </a:r>
            <a:r>
              <a:rPr lang="cs-CZ" sz="1900" dirty="0" smtClean="0"/>
              <a:t>územní studie nebo </a:t>
            </a:r>
            <a:r>
              <a:rPr lang="cs-CZ" sz="1900" dirty="0"/>
              <a:t>vydáním regulačního plánu (RP</a:t>
            </a:r>
            <a:r>
              <a:rPr lang="cs-CZ" sz="1900" dirty="0" smtClean="0"/>
              <a:t>)</a:t>
            </a:r>
          </a:p>
          <a:p>
            <a:pPr marL="2506663" indent="-2506663" eaLnBrk="1" hangingPunct="1">
              <a:spcBef>
                <a:spcPts val="200"/>
              </a:spcBef>
              <a:spcAft>
                <a:spcPts val="200"/>
              </a:spcAft>
              <a:buNone/>
              <a:defRPr/>
            </a:pPr>
            <a:r>
              <a:rPr lang="cs-CZ" sz="1900" dirty="0" smtClean="0"/>
              <a:t>!! </a:t>
            </a:r>
            <a:r>
              <a:rPr lang="cs-CZ" sz="2400" dirty="0" smtClean="0"/>
              <a:t>Pokud ZO rozhodne – </a:t>
            </a:r>
            <a:r>
              <a:rPr lang="cs-CZ" sz="2400" u="sng" dirty="0" smtClean="0"/>
              <a:t>ÚP nebo vymezená část území - s prvky regulačního plánu </a:t>
            </a:r>
          </a:p>
          <a:p>
            <a:pPr eaLnBrk="1" hangingPunct="1">
              <a:spcBef>
                <a:spcPts val="200"/>
              </a:spcBef>
              <a:spcAft>
                <a:spcPts val="200"/>
              </a:spcAft>
              <a:buNone/>
              <a:defRPr/>
            </a:pPr>
            <a:endParaRPr lang="cs-CZ" sz="2400" dirty="0"/>
          </a:p>
          <a:p>
            <a:pPr eaLnBrk="1" hangingPunct="1">
              <a:defRPr/>
            </a:pPr>
            <a:endParaRPr lang="cs-CZ" sz="2400" dirty="0"/>
          </a:p>
          <a:p>
            <a:pPr eaLnBrk="1" hangingPunct="1">
              <a:buFont typeface="Arial" charset="0"/>
              <a:buNone/>
              <a:defRPr/>
            </a:pPr>
            <a:r>
              <a:rPr lang="cs-CZ" sz="2400" dirty="0" smtClean="0"/>
              <a:t> </a:t>
            </a:r>
            <a:endParaRPr lang="cs-CZ" sz="2400" dirty="0"/>
          </a:p>
        </p:txBody>
      </p:sp>
      <p:sp>
        <p:nvSpPr>
          <p:cNvPr id="78852" name="Zástupný symbol pro číslo snímku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A9EA3233-459C-4853-AD8A-BD0F45A207E1}" type="slidenum">
              <a:rPr lang="cs-CZ" smtClean="0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62</a:t>
            </a:fld>
            <a:endParaRPr lang="cs-CZ" dirty="0" smtClean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5899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Nadpis 1"/>
          <p:cNvSpPr>
            <a:spLocks noGrp="1"/>
          </p:cNvSpPr>
          <p:nvPr>
            <p:ph type="title"/>
          </p:nvPr>
        </p:nvSpPr>
        <p:spPr>
          <a:xfrm>
            <a:off x="714375" y="1628801"/>
            <a:ext cx="7972425" cy="288032"/>
          </a:xfrm>
        </p:spPr>
        <p:txBody>
          <a:bodyPr/>
          <a:lstStyle/>
          <a:p>
            <a:pPr eaLnBrk="1" hangingPunct="1"/>
            <a:r>
              <a:rPr lang="cs-CZ" sz="2000" dirty="0">
                <a:solidFill>
                  <a:schemeClr val="bg1">
                    <a:lumMod val="50000"/>
                  </a:schemeClr>
                </a:solidFill>
              </a:rPr>
              <a:t>Územní plán - ÚP</a:t>
            </a:r>
            <a:r>
              <a:rPr lang="cs-CZ" sz="2000" dirty="0">
                <a:solidFill>
                  <a:srgbClr val="89A1A7"/>
                </a:solidFill>
              </a:rPr>
              <a:t> </a:t>
            </a:r>
            <a:endParaRPr lang="cs-CZ" sz="2000" dirty="0" smtClean="0">
              <a:solidFill>
                <a:srgbClr val="7030A0"/>
              </a:solidFill>
              <a:latin typeface="Arial" charset="0"/>
              <a:cs typeface="Arial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42938" y="1988840"/>
            <a:ext cx="7972425" cy="4726285"/>
          </a:xfrm>
        </p:spPr>
        <p:txBody>
          <a:bodyPr/>
          <a:lstStyle/>
          <a:p>
            <a:pPr eaLnBrk="1" hangingPunct="1">
              <a:buFont typeface="Arial" charset="0"/>
              <a:buNone/>
              <a:defRPr/>
            </a:pPr>
            <a:r>
              <a:rPr lang="cs-CZ" sz="2000" b="1" dirty="0" smtClean="0"/>
              <a:t>O pořízení rozhoduje zastupitelstvo obce </a:t>
            </a:r>
            <a:r>
              <a:rPr lang="cs-CZ" sz="2000" dirty="0" smtClean="0"/>
              <a:t>(§ 44 SZ)</a:t>
            </a:r>
          </a:p>
          <a:p>
            <a:pPr eaLnBrk="1" hangingPunct="1">
              <a:spcBef>
                <a:spcPts val="300"/>
              </a:spcBef>
              <a:spcAft>
                <a:spcPts val="300"/>
              </a:spcAft>
              <a:defRPr/>
            </a:pPr>
            <a:r>
              <a:rPr lang="cs-CZ" sz="2000" dirty="0" smtClean="0"/>
              <a:t>z vlastního podnětu</a:t>
            </a:r>
          </a:p>
          <a:p>
            <a:pPr eaLnBrk="1" hangingPunct="1">
              <a:spcBef>
                <a:spcPts val="300"/>
              </a:spcBef>
              <a:spcAft>
                <a:spcPts val="300"/>
              </a:spcAft>
              <a:defRPr/>
            </a:pPr>
            <a:r>
              <a:rPr lang="cs-CZ" sz="2000" dirty="0" smtClean="0"/>
              <a:t>na návrh orgánu veřejné správy</a:t>
            </a:r>
          </a:p>
          <a:p>
            <a:pPr eaLnBrk="1" hangingPunct="1">
              <a:spcBef>
                <a:spcPts val="300"/>
              </a:spcBef>
              <a:spcAft>
                <a:spcPts val="300"/>
              </a:spcAft>
              <a:defRPr/>
            </a:pPr>
            <a:r>
              <a:rPr lang="cs-CZ" sz="2000" dirty="0" smtClean="0"/>
              <a:t>na návrh občana obce</a:t>
            </a:r>
          </a:p>
          <a:p>
            <a:pPr eaLnBrk="1" hangingPunct="1">
              <a:spcBef>
                <a:spcPts val="300"/>
              </a:spcBef>
              <a:spcAft>
                <a:spcPts val="300"/>
              </a:spcAft>
              <a:defRPr/>
            </a:pPr>
            <a:r>
              <a:rPr lang="cs-CZ" sz="2000" dirty="0" smtClean="0"/>
              <a:t>na návrh fyzické nebo právnické osoby, která má vlastnická nebo obdobná práva k pozemku nebo stavbě na území obce</a:t>
            </a:r>
          </a:p>
          <a:p>
            <a:pPr eaLnBrk="1" hangingPunct="1">
              <a:spcBef>
                <a:spcPts val="300"/>
              </a:spcBef>
              <a:spcAft>
                <a:spcPts val="300"/>
              </a:spcAft>
              <a:defRPr/>
            </a:pPr>
            <a:r>
              <a:rPr lang="cs-CZ" sz="2000" dirty="0" smtClean="0"/>
              <a:t>na návrh oprávněného investora </a:t>
            </a:r>
          </a:p>
          <a:p>
            <a:pPr eaLnBrk="1" hangingPunct="1">
              <a:spcBef>
                <a:spcPts val="1800"/>
              </a:spcBef>
              <a:buNone/>
              <a:defRPr/>
            </a:pPr>
            <a:r>
              <a:rPr lang="cs-CZ" sz="2000" b="1" dirty="0"/>
              <a:t>Úhrada nákladů na pořízení územního plánu </a:t>
            </a:r>
            <a:r>
              <a:rPr lang="cs-CZ" sz="2000" dirty="0"/>
              <a:t>(§ </a:t>
            </a:r>
            <a:r>
              <a:rPr lang="cs-CZ" sz="2000" dirty="0" smtClean="0"/>
              <a:t>45 </a:t>
            </a:r>
            <a:r>
              <a:rPr lang="cs-CZ" sz="2000" dirty="0"/>
              <a:t>SZ)</a:t>
            </a:r>
          </a:p>
          <a:p>
            <a:pPr eaLnBrk="1" hangingPunct="1">
              <a:spcBef>
                <a:spcPts val="300"/>
              </a:spcBef>
              <a:spcAft>
                <a:spcPts val="300"/>
              </a:spcAft>
              <a:defRPr/>
            </a:pPr>
            <a:r>
              <a:rPr lang="cs-CZ" sz="2000" dirty="0" smtClean="0"/>
              <a:t>zpracování </a:t>
            </a:r>
            <a:r>
              <a:rPr lang="cs-CZ" sz="2000" dirty="0"/>
              <a:t>hradí obec </a:t>
            </a:r>
          </a:p>
          <a:p>
            <a:pPr eaLnBrk="1" hangingPunct="1">
              <a:spcBef>
                <a:spcPts val="300"/>
              </a:spcBef>
              <a:spcAft>
                <a:spcPts val="300"/>
              </a:spcAft>
              <a:defRPr/>
            </a:pPr>
            <a:r>
              <a:rPr lang="cs-CZ" sz="2000" dirty="0"/>
              <a:t>projednání </a:t>
            </a:r>
            <a:r>
              <a:rPr lang="cs-CZ" sz="2000" dirty="0" smtClean="0"/>
              <a:t>hradí </a:t>
            </a:r>
            <a:r>
              <a:rPr lang="cs-CZ" sz="2000" dirty="0"/>
              <a:t>pořizovatel </a:t>
            </a:r>
            <a:r>
              <a:rPr lang="cs-CZ" sz="2000" dirty="0" smtClean="0"/>
              <a:t>(úřad)</a:t>
            </a:r>
            <a:endParaRPr lang="cs-CZ" sz="2000" dirty="0"/>
          </a:p>
          <a:p>
            <a:pPr eaLnBrk="1" hangingPunct="1">
              <a:spcBef>
                <a:spcPts val="300"/>
              </a:spcBef>
              <a:spcAft>
                <a:spcPts val="300"/>
              </a:spcAft>
              <a:defRPr/>
            </a:pPr>
            <a:r>
              <a:rPr lang="cs-CZ" sz="2000" dirty="0"/>
              <a:t>změna ÚP z </a:t>
            </a:r>
            <a:r>
              <a:rPr lang="cs-CZ" sz="2000" dirty="0" smtClean="0"/>
              <a:t>výhradní </a:t>
            </a:r>
            <a:r>
              <a:rPr lang="cs-CZ" sz="2000" dirty="0"/>
              <a:t>potřeby navrhovatele – částečná nebo úplná úhrada navrhovatelem (obec může ale nemusí podmínit) </a:t>
            </a:r>
          </a:p>
          <a:p>
            <a:pPr eaLnBrk="1" hangingPunct="1">
              <a:spcBef>
                <a:spcPts val="1200"/>
              </a:spcBef>
              <a:spcAft>
                <a:spcPts val="1200"/>
              </a:spcAft>
              <a:buFont typeface="Arial" charset="0"/>
              <a:buNone/>
              <a:defRPr/>
            </a:pPr>
            <a:endParaRPr lang="cs-CZ" sz="2400" b="1" dirty="0" smtClean="0"/>
          </a:p>
          <a:p>
            <a:pPr marL="0" indent="0" eaLnBrk="1" hangingPunct="1">
              <a:spcBef>
                <a:spcPts val="1200"/>
              </a:spcBef>
              <a:spcAft>
                <a:spcPts val="1200"/>
              </a:spcAft>
              <a:buFont typeface="Arial" charset="0"/>
              <a:buNone/>
              <a:defRPr/>
            </a:pPr>
            <a:endParaRPr lang="cs-CZ" sz="2400" dirty="0" smtClean="0"/>
          </a:p>
        </p:txBody>
      </p:sp>
      <p:sp>
        <p:nvSpPr>
          <p:cNvPr id="83972" name="Zástupný symbol pro číslo snímku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BAE95C29-14E5-4C71-941F-951DAE7AE01C}" type="slidenum">
              <a:rPr lang="cs-CZ" smtClean="0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63</a:t>
            </a:fld>
            <a:endParaRPr lang="cs-CZ" smtClean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4312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Nadpis 1"/>
          <p:cNvSpPr>
            <a:spLocks noGrp="1"/>
          </p:cNvSpPr>
          <p:nvPr>
            <p:ph type="title"/>
          </p:nvPr>
        </p:nvSpPr>
        <p:spPr>
          <a:xfrm>
            <a:off x="714375" y="1785938"/>
            <a:ext cx="7972425" cy="642937"/>
          </a:xfrm>
        </p:spPr>
        <p:txBody>
          <a:bodyPr/>
          <a:lstStyle/>
          <a:p>
            <a:pPr eaLnBrk="1" hangingPunct="1"/>
            <a:r>
              <a:rPr lang="cs-CZ" sz="2000" dirty="0">
                <a:solidFill>
                  <a:schemeClr val="bg1">
                    <a:lumMod val="50000"/>
                  </a:schemeClr>
                </a:solidFill>
              </a:rPr>
              <a:t>Územní plán - ÚP</a:t>
            </a:r>
            <a:r>
              <a:rPr lang="cs-CZ" sz="2000" dirty="0">
                <a:solidFill>
                  <a:srgbClr val="89A1A7"/>
                </a:solidFill>
              </a:rPr>
              <a:t> </a:t>
            </a:r>
            <a:endParaRPr lang="cs-CZ" sz="2100" dirty="0" smtClean="0">
              <a:solidFill>
                <a:srgbClr val="7030A0"/>
              </a:solidFill>
              <a:latin typeface="Arial" charset="0"/>
              <a:cs typeface="Arial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42938" y="2348880"/>
            <a:ext cx="7972425" cy="4366245"/>
          </a:xfrm>
        </p:spPr>
        <p:txBody>
          <a:bodyPr/>
          <a:lstStyle/>
          <a:p>
            <a:pPr eaLnBrk="1" hangingPunct="1">
              <a:buFont typeface="Arial" charset="0"/>
              <a:buNone/>
              <a:defRPr/>
            </a:pPr>
            <a:r>
              <a:rPr lang="cs-CZ" b="1" dirty="0" smtClean="0"/>
              <a:t>projednáván postupem podle SZ s </a:t>
            </a:r>
            <a:endParaRPr lang="cs-CZ" dirty="0" smtClean="0"/>
          </a:p>
          <a:p>
            <a:pPr eaLnBrk="1" hangingPunct="1">
              <a:spcBef>
                <a:spcPts val="600"/>
              </a:spcBef>
              <a:spcAft>
                <a:spcPts val="600"/>
              </a:spcAft>
              <a:defRPr/>
            </a:pPr>
            <a:r>
              <a:rPr lang="cs-CZ" dirty="0" smtClean="0"/>
              <a:t>dotčenými orgány</a:t>
            </a:r>
          </a:p>
          <a:p>
            <a:pPr eaLnBrk="1" hangingPunct="1">
              <a:spcBef>
                <a:spcPts val="600"/>
              </a:spcBef>
              <a:spcAft>
                <a:spcPts val="600"/>
              </a:spcAft>
              <a:defRPr/>
            </a:pPr>
            <a:r>
              <a:rPr lang="cs-CZ" dirty="0" smtClean="0"/>
              <a:t>krajem</a:t>
            </a:r>
          </a:p>
          <a:p>
            <a:pPr eaLnBrk="1" hangingPunct="1">
              <a:spcBef>
                <a:spcPts val="600"/>
              </a:spcBef>
              <a:spcAft>
                <a:spcPts val="600"/>
              </a:spcAft>
              <a:defRPr/>
            </a:pPr>
            <a:r>
              <a:rPr lang="cs-CZ" dirty="0" smtClean="0"/>
              <a:t>sousedními obcemi</a:t>
            </a:r>
          </a:p>
          <a:p>
            <a:pPr eaLnBrk="1" hangingPunct="1">
              <a:spcBef>
                <a:spcPts val="600"/>
              </a:spcBef>
              <a:spcAft>
                <a:spcPts val="600"/>
              </a:spcAft>
              <a:defRPr/>
            </a:pPr>
            <a:r>
              <a:rPr lang="cs-CZ" dirty="0" smtClean="0"/>
              <a:t>oprávněnými investory</a:t>
            </a:r>
          </a:p>
          <a:p>
            <a:pPr eaLnBrk="1" hangingPunct="1">
              <a:spcBef>
                <a:spcPts val="600"/>
              </a:spcBef>
              <a:spcAft>
                <a:spcPts val="600"/>
              </a:spcAft>
              <a:defRPr/>
            </a:pPr>
            <a:r>
              <a:rPr lang="cs-CZ" dirty="0" smtClean="0"/>
              <a:t>sousedními státy (pokud je území ovlivněno)</a:t>
            </a:r>
          </a:p>
          <a:p>
            <a:pPr eaLnBrk="1" hangingPunct="1">
              <a:spcBef>
                <a:spcPts val="600"/>
              </a:spcBef>
              <a:spcAft>
                <a:spcPts val="600"/>
              </a:spcAft>
              <a:defRPr/>
            </a:pPr>
            <a:r>
              <a:rPr lang="cs-CZ" dirty="0" smtClean="0"/>
              <a:t>veřejností </a:t>
            </a:r>
          </a:p>
          <a:p>
            <a:pPr eaLnBrk="1" hangingPunct="1">
              <a:spcBef>
                <a:spcPts val="1200"/>
              </a:spcBef>
              <a:spcAft>
                <a:spcPts val="1200"/>
              </a:spcAft>
              <a:buFont typeface="Arial" charset="0"/>
              <a:buNone/>
              <a:defRPr/>
            </a:pPr>
            <a:endParaRPr lang="cs-CZ" sz="2400" b="1" dirty="0" smtClean="0"/>
          </a:p>
          <a:p>
            <a:pPr marL="0" indent="0" eaLnBrk="1" hangingPunct="1">
              <a:spcBef>
                <a:spcPts val="1200"/>
              </a:spcBef>
              <a:spcAft>
                <a:spcPts val="1200"/>
              </a:spcAft>
              <a:buFont typeface="Arial" charset="0"/>
              <a:buNone/>
              <a:defRPr/>
            </a:pPr>
            <a:endParaRPr lang="cs-CZ" sz="2400" dirty="0" smtClean="0"/>
          </a:p>
        </p:txBody>
      </p:sp>
      <p:sp>
        <p:nvSpPr>
          <p:cNvPr id="82948" name="Zástupný symbol pro číslo snímku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F4ED337-3BBF-4A40-8D2D-E1654E3E3ABC}" type="slidenum">
              <a:rPr lang="cs-CZ" smtClean="0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64</a:t>
            </a:fld>
            <a:endParaRPr lang="cs-CZ" smtClean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886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14375" y="1785938"/>
            <a:ext cx="7972425" cy="642937"/>
          </a:xfrm>
        </p:spPr>
        <p:txBody>
          <a:bodyPr/>
          <a:lstStyle/>
          <a:p>
            <a:pPr eaLnBrk="1" hangingPunct="1">
              <a:defRPr/>
            </a:pPr>
            <a:r>
              <a:rPr lang="cs-CZ" sz="2400" dirty="0">
                <a:solidFill>
                  <a:schemeClr val="bg1">
                    <a:lumMod val="50000"/>
                  </a:schemeClr>
                </a:solidFill>
              </a:rPr>
              <a:t>Územní plán - ÚP</a:t>
            </a:r>
            <a:r>
              <a:rPr lang="cs-CZ" sz="2400" dirty="0">
                <a:solidFill>
                  <a:srgbClr val="89A1A7"/>
                </a:solidFill>
              </a:rPr>
              <a:t> </a:t>
            </a:r>
            <a:endParaRPr lang="cs-CZ" sz="2100" dirty="0">
              <a:solidFill>
                <a:srgbClr val="7030A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42938" y="2714625"/>
            <a:ext cx="7972425" cy="4000500"/>
          </a:xfrm>
        </p:spPr>
        <p:txBody>
          <a:bodyPr/>
          <a:lstStyle/>
          <a:p>
            <a:pPr eaLnBrk="1" hangingPunct="1">
              <a:buFont typeface="Arial" charset="0"/>
              <a:buNone/>
              <a:defRPr/>
            </a:pPr>
            <a:r>
              <a:rPr lang="cs-CZ" b="1" dirty="0" smtClean="0"/>
              <a:t>Zpráva o uplatňování ÚP</a:t>
            </a:r>
          </a:p>
          <a:p>
            <a:pPr eaLnBrk="1" hangingPunct="1">
              <a:spcBef>
                <a:spcPts val="1200"/>
              </a:spcBef>
              <a:spcAft>
                <a:spcPts val="1200"/>
              </a:spcAft>
              <a:defRPr/>
            </a:pPr>
            <a:r>
              <a:rPr lang="cs-CZ" dirty="0" smtClean="0"/>
              <a:t>pořizovatel každé 4 roky</a:t>
            </a:r>
          </a:p>
          <a:p>
            <a:pPr eaLnBrk="1" hangingPunct="1">
              <a:spcBef>
                <a:spcPts val="1200"/>
              </a:spcBef>
              <a:spcAft>
                <a:spcPts val="1200"/>
              </a:spcAft>
              <a:defRPr/>
            </a:pPr>
            <a:r>
              <a:rPr lang="cs-CZ" dirty="0" smtClean="0"/>
              <a:t>zastupitelstvo obce rozhodne o </a:t>
            </a:r>
          </a:p>
          <a:p>
            <a:pPr lvl="1" eaLnBrk="1" hangingPunct="1">
              <a:spcBef>
                <a:spcPts val="1200"/>
              </a:spcBef>
              <a:spcAft>
                <a:spcPts val="1200"/>
              </a:spcAft>
              <a:defRPr/>
            </a:pPr>
            <a:r>
              <a:rPr lang="cs-CZ" sz="2800" dirty="0" smtClean="0"/>
              <a:t>pořízení změny</a:t>
            </a:r>
          </a:p>
          <a:p>
            <a:pPr lvl="1" eaLnBrk="1" hangingPunct="1">
              <a:spcBef>
                <a:spcPts val="1200"/>
              </a:spcBef>
              <a:spcAft>
                <a:spcPts val="1200"/>
              </a:spcAft>
              <a:defRPr/>
            </a:pPr>
            <a:r>
              <a:rPr lang="cs-CZ" sz="2800" dirty="0" smtClean="0"/>
              <a:t>zpracování nového návrhu ÚP</a:t>
            </a:r>
          </a:p>
          <a:p>
            <a:pPr eaLnBrk="1" hangingPunct="1">
              <a:spcBef>
                <a:spcPts val="1200"/>
              </a:spcBef>
              <a:spcAft>
                <a:spcPts val="1200"/>
              </a:spcAft>
              <a:buFont typeface="Arial" charset="0"/>
              <a:buNone/>
              <a:defRPr/>
            </a:pPr>
            <a:endParaRPr lang="cs-CZ" b="1" dirty="0" smtClean="0"/>
          </a:p>
          <a:p>
            <a:pPr marL="0" indent="0" eaLnBrk="1" hangingPunct="1">
              <a:spcBef>
                <a:spcPts val="1200"/>
              </a:spcBef>
              <a:spcAft>
                <a:spcPts val="1200"/>
              </a:spcAft>
              <a:buFont typeface="Arial" charset="0"/>
              <a:buNone/>
              <a:defRPr/>
            </a:pPr>
            <a:endParaRPr lang="cs-CZ" sz="2400" dirty="0" smtClean="0"/>
          </a:p>
        </p:txBody>
      </p:sp>
      <p:sp>
        <p:nvSpPr>
          <p:cNvPr id="87044" name="Zástupný symbol pro číslo snímku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5E04868-37A2-4E0D-B5FC-883C2A29A81A}" type="slidenum">
              <a:rPr lang="cs-CZ" smtClean="0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65</a:t>
            </a:fld>
            <a:endParaRPr lang="cs-CZ" smtClean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545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14375" y="1628801"/>
            <a:ext cx="7972425" cy="504056"/>
          </a:xfrm>
        </p:spPr>
        <p:txBody>
          <a:bodyPr/>
          <a:lstStyle/>
          <a:p>
            <a:pPr eaLnBrk="1" hangingPunct="1">
              <a:defRPr/>
            </a:pPr>
            <a:r>
              <a:rPr lang="cs-CZ" sz="2000" dirty="0">
                <a:solidFill>
                  <a:schemeClr val="bg1">
                    <a:lumMod val="50000"/>
                  </a:schemeClr>
                </a:solidFill>
              </a:rPr>
              <a:t>Územní plán - ÚP</a:t>
            </a:r>
            <a:endParaRPr lang="cs-CZ" sz="2100" dirty="0">
              <a:solidFill>
                <a:srgbClr val="7030A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42938" y="2132858"/>
            <a:ext cx="7972425" cy="4582268"/>
          </a:xfrm>
        </p:spPr>
        <p:txBody>
          <a:bodyPr/>
          <a:lstStyle/>
          <a:p>
            <a:pPr eaLnBrk="1" hangingPunct="1">
              <a:buFont typeface="Arial" charset="0"/>
              <a:buNone/>
              <a:defRPr/>
            </a:pPr>
            <a:r>
              <a:rPr lang="cs-CZ" sz="2400" b="1" dirty="0" smtClean="0"/>
              <a:t>Změny ÚP</a:t>
            </a:r>
          </a:p>
          <a:p>
            <a:pPr eaLnBrk="1" hangingPunct="1">
              <a:spcBef>
                <a:spcPts val="1200"/>
              </a:spcBef>
              <a:spcAft>
                <a:spcPts val="1200"/>
              </a:spcAft>
              <a:defRPr/>
            </a:pPr>
            <a:r>
              <a:rPr lang="cs-CZ" sz="2400" dirty="0" smtClean="0"/>
              <a:t>na základě zprávy o uplatňování ÚP (</a:t>
            </a:r>
            <a:r>
              <a:rPr lang="cs-CZ" sz="2400" b="1" dirty="0" smtClean="0"/>
              <a:t>pokyny </a:t>
            </a:r>
            <a:r>
              <a:rPr lang="cs-CZ" sz="2400" dirty="0" smtClean="0"/>
              <a:t>pro pořízení změny)</a:t>
            </a:r>
          </a:p>
          <a:p>
            <a:pPr eaLnBrk="1" hangingPunct="1">
              <a:spcBef>
                <a:spcPts val="1200"/>
              </a:spcBef>
              <a:spcAft>
                <a:spcPts val="1200"/>
              </a:spcAft>
              <a:defRPr/>
            </a:pPr>
            <a:r>
              <a:rPr lang="cs-CZ" sz="2400" dirty="0" smtClean="0"/>
              <a:t>na základě samostatného </a:t>
            </a:r>
            <a:r>
              <a:rPr lang="cs-CZ" sz="2400" b="1" dirty="0" smtClean="0"/>
              <a:t>zadání</a:t>
            </a:r>
            <a:r>
              <a:rPr lang="cs-CZ" sz="2400" dirty="0" smtClean="0"/>
              <a:t> (z vlastního podnětu, na návrh orgánu veřejné správy, občana obce, fyzické nebo právnické osoby, oprávněného investora)</a:t>
            </a:r>
          </a:p>
          <a:p>
            <a:pPr marL="0" indent="0" eaLnBrk="1" hangingPunct="1">
              <a:spcBef>
                <a:spcPts val="1200"/>
              </a:spcBef>
              <a:spcAft>
                <a:spcPts val="1200"/>
              </a:spcAft>
              <a:buNone/>
              <a:defRPr/>
            </a:pPr>
            <a:r>
              <a:rPr lang="cs-CZ" sz="2400" b="1" dirty="0" smtClean="0"/>
              <a:t>na změnu není právní nárok – o pořizování rozhoduje zastupitelstvo </a:t>
            </a:r>
            <a:r>
              <a:rPr lang="cs-CZ" sz="2400" dirty="0" smtClean="0"/>
              <a:t>(</a:t>
            </a:r>
            <a:r>
              <a:rPr lang="cs-CZ" sz="2400" dirty="0"/>
              <a:t>možnost zkráceného postupu)</a:t>
            </a:r>
          </a:p>
          <a:p>
            <a:pPr marL="0" indent="0" eaLnBrk="1" hangingPunct="1">
              <a:spcBef>
                <a:spcPts val="1200"/>
              </a:spcBef>
              <a:spcAft>
                <a:spcPts val="1200"/>
              </a:spcAft>
              <a:buNone/>
              <a:defRPr/>
            </a:pPr>
            <a:endParaRPr lang="cs-CZ" sz="2400" b="1" dirty="0" smtClean="0"/>
          </a:p>
          <a:p>
            <a:pPr eaLnBrk="1" hangingPunct="1">
              <a:spcBef>
                <a:spcPts val="1200"/>
              </a:spcBef>
              <a:spcAft>
                <a:spcPts val="1200"/>
              </a:spcAft>
              <a:buFont typeface="Arial" charset="0"/>
              <a:buNone/>
              <a:defRPr/>
            </a:pPr>
            <a:endParaRPr lang="cs-CZ" sz="2400" b="1" dirty="0" smtClean="0"/>
          </a:p>
          <a:p>
            <a:pPr marL="0" indent="0" eaLnBrk="1" hangingPunct="1">
              <a:spcBef>
                <a:spcPts val="1200"/>
              </a:spcBef>
              <a:spcAft>
                <a:spcPts val="1200"/>
              </a:spcAft>
              <a:buFont typeface="Arial" charset="0"/>
              <a:buNone/>
              <a:defRPr/>
            </a:pPr>
            <a:endParaRPr lang="cs-CZ" sz="2000" dirty="0" smtClean="0"/>
          </a:p>
        </p:txBody>
      </p:sp>
      <p:sp>
        <p:nvSpPr>
          <p:cNvPr id="88068" name="Zástupný symbol pro číslo snímku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355D816E-C9BF-4414-95D6-CED9D66AECEE}" type="slidenum">
              <a:rPr lang="cs-CZ" smtClean="0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66</a:t>
            </a:fld>
            <a:endParaRPr lang="cs-CZ" smtClean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4906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14375" y="1628801"/>
            <a:ext cx="7972425" cy="504056"/>
          </a:xfrm>
        </p:spPr>
        <p:txBody>
          <a:bodyPr/>
          <a:lstStyle/>
          <a:p>
            <a:pPr eaLnBrk="1" hangingPunct="1">
              <a:buFont typeface="Arial" charset="0"/>
              <a:buNone/>
              <a:defRPr/>
            </a:pPr>
            <a:r>
              <a:rPr lang="cs-CZ" sz="2800" dirty="0" smtClean="0"/>
              <a:t>Změny </a:t>
            </a:r>
            <a:r>
              <a:rPr lang="cs-CZ" sz="2800" dirty="0"/>
              <a:t>ÚP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14374" y="2060848"/>
            <a:ext cx="7972425" cy="4797152"/>
          </a:xfrm>
        </p:spPr>
        <p:txBody>
          <a:bodyPr/>
          <a:lstStyle/>
          <a:p>
            <a:pPr marL="0" indent="0" eaLnBrk="1" hangingPunct="1">
              <a:spcBef>
                <a:spcPts val="300"/>
              </a:spcBef>
              <a:spcAft>
                <a:spcPts val="300"/>
              </a:spcAft>
              <a:buNone/>
              <a:defRPr/>
            </a:pPr>
            <a:r>
              <a:rPr lang="cs-CZ" b="1" dirty="0" smtClean="0"/>
              <a:t>povinnost</a:t>
            </a:r>
            <a:r>
              <a:rPr lang="cs-CZ" dirty="0" smtClean="0"/>
              <a:t> pořídit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cs-CZ" sz="2200" b="1" dirty="0" smtClean="0"/>
              <a:t>nesoulad</a:t>
            </a:r>
            <a:r>
              <a:rPr lang="cs-CZ" sz="2200" dirty="0" smtClean="0"/>
              <a:t> ÚP s PÚR, ZÚR, RP (</a:t>
            </a:r>
            <a:r>
              <a:rPr lang="cs-CZ" sz="2200" dirty="0" err="1" smtClean="0"/>
              <a:t>poř</a:t>
            </a:r>
            <a:r>
              <a:rPr lang="cs-CZ" sz="2200" dirty="0" smtClean="0"/>
              <a:t>. </a:t>
            </a:r>
            <a:r>
              <a:rPr lang="cs-CZ" sz="2200" dirty="0"/>
              <a:t>k</a:t>
            </a:r>
            <a:r>
              <a:rPr lang="cs-CZ" sz="2200" dirty="0" smtClean="0"/>
              <a:t>rajem), </a:t>
            </a:r>
            <a:r>
              <a:rPr lang="cs-CZ" sz="2200" b="1" dirty="0" smtClean="0"/>
              <a:t>nelze </a:t>
            </a:r>
            <a:r>
              <a:rPr lang="cs-CZ" sz="2200" b="1" dirty="0"/>
              <a:t>rozhodovat </a:t>
            </a:r>
            <a:r>
              <a:rPr lang="cs-CZ" sz="2200" dirty="0"/>
              <a:t>podle částí </a:t>
            </a:r>
            <a:r>
              <a:rPr lang="cs-CZ" sz="2200" dirty="0" smtClean="0"/>
              <a:t>ÚP, </a:t>
            </a:r>
            <a:r>
              <a:rPr lang="cs-CZ" sz="2200" dirty="0"/>
              <a:t>které jsou v rozporu </a:t>
            </a:r>
            <a:endParaRPr lang="cs-CZ" sz="2200" dirty="0" smtClean="0"/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cs-CZ" sz="2200" b="1" dirty="0"/>
              <a:t>zrušení části </a:t>
            </a:r>
            <a:r>
              <a:rPr lang="cs-CZ" sz="2200" b="1" dirty="0" smtClean="0"/>
              <a:t>ÚP </a:t>
            </a:r>
            <a:r>
              <a:rPr lang="cs-CZ" sz="2200" dirty="0" smtClean="0"/>
              <a:t>– přezkum soudem či krajem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cs-CZ" sz="2200" b="1" dirty="0" smtClean="0"/>
              <a:t>změna </a:t>
            </a:r>
            <a:r>
              <a:rPr lang="cs-CZ" sz="2200" b="1" dirty="0"/>
              <a:t>nebo zrušení rozhodnutí o námitkách</a:t>
            </a:r>
            <a:r>
              <a:rPr lang="cs-CZ" sz="2200" dirty="0"/>
              <a:t>, </a:t>
            </a:r>
            <a:r>
              <a:rPr lang="cs-CZ" sz="2200" b="1" dirty="0" smtClean="0"/>
              <a:t>nelze </a:t>
            </a:r>
            <a:r>
              <a:rPr lang="cs-CZ" sz="2200" b="1" dirty="0"/>
              <a:t>rozhodovat </a:t>
            </a:r>
            <a:r>
              <a:rPr lang="cs-CZ" sz="2200" dirty="0" smtClean="0"/>
              <a:t>podle částí ÚP, </a:t>
            </a:r>
            <a:r>
              <a:rPr lang="cs-CZ" sz="2200" dirty="0"/>
              <a:t>které jsou vymezeny v rozhodnutí o zrušení </a:t>
            </a:r>
            <a:endParaRPr lang="cs-CZ" sz="2200" dirty="0" smtClean="0"/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cs-CZ" sz="2200" dirty="0" smtClean="0"/>
              <a:t>ZO </a:t>
            </a:r>
            <a:r>
              <a:rPr lang="cs-CZ" sz="2200" b="1" dirty="0"/>
              <a:t>bezodkladně rozhodne o pořízení</a:t>
            </a:r>
            <a:r>
              <a:rPr lang="cs-CZ" sz="2200" dirty="0"/>
              <a:t> </a:t>
            </a:r>
            <a:r>
              <a:rPr lang="cs-CZ" sz="2200" dirty="0" smtClean="0"/>
              <a:t>ÚP </a:t>
            </a:r>
            <a:r>
              <a:rPr lang="cs-CZ" sz="2200" dirty="0"/>
              <a:t>nebo </a:t>
            </a:r>
            <a:r>
              <a:rPr lang="cs-CZ" sz="2200" dirty="0" smtClean="0"/>
              <a:t>změny </a:t>
            </a:r>
            <a:r>
              <a:rPr lang="cs-CZ" sz="2200" dirty="0"/>
              <a:t>a o jejím </a:t>
            </a:r>
            <a:r>
              <a:rPr lang="cs-CZ" sz="2200" dirty="0" smtClean="0"/>
              <a:t>obsahu</a:t>
            </a:r>
            <a:endParaRPr lang="cs-CZ" sz="2200" dirty="0"/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cs-CZ" sz="2200" dirty="0"/>
              <a:t>Část </a:t>
            </a:r>
            <a:r>
              <a:rPr lang="cs-CZ" sz="2200" dirty="0" smtClean="0"/>
              <a:t>ÚP, </a:t>
            </a:r>
            <a:r>
              <a:rPr lang="cs-CZ" sz="2200" dirty="0"/>
              <a:t>která </a:t>
            </a:r>
            <a:r>
              <a:rPr lang="cs-CZ" sz="2200" b="1" dirty="0" smtClean="0"/>
              <a:t>znemožňuje </a:t>
            </a:r>
            <a:r>
              <a:rPr lang="cs-CZ" sz="2200" b="1" dirty="0"/>
              <a:t>realizaci záměru </a:t>
            </a:r>
            <a:r>
              <a:rPr lang="cs-CZ" sz="2200" b="1" dirty="0" smtClean="0"/>
              <a:t>z </a:t>
            </a:r>
            <a:r>
              <a:rPr lang="cs-CZ" sz="2200" dirty="0" smtClean="0"/>
              <a:t>PÚR nebo ZÚR, </a:t>
            </a:r>
            <a:r>
              <a:rPr lang="cs-CZ" sz="2200" b="1" dirty="0"/>
              <a:t>se</a:t>
            </a:r>
            <a:r>
              <a:rPr lang="cs-CZ" sz="2200" dirty="0"/>
              <a:t> při rozhodování </a:t>
            </a:r>
            <a:r>
              <a:rPr lang="cs-CZ" sz="2200" b="1" dirty="0" smtClean="0"/>
              <a:t>nepoužije</a:t>
            </a:r>
            <a:r>
              <a:rPr lang="cs-CZ" sz="2200" dirty="0" smtClean="0"/>
              <a:t> 	</a:t>
            </a:r>
            <a:endParaRPr lang="cs-CZ" sz="2200" b="1" dirty="0" smtClean="0"/>
          </a:p>
          <a:p>
            <a:pPr marL="0" indent="0" eaLnBrk="1" hangingPunct="1">
              <a:spcBef>
                <a:spcPts val="600"/>
              </a:spcBef>
              <a:spcAft>
                <a:spcPts val="600"/>
              </a:spcAft>
              <a:buFont typeface="Arial" charset="0"/>
              <a:buNone/>
              <a:defRPr/>
            </a:pPr>
            <a:endParaRPr lang="cs-CZ" sz="2000" dirty="0" smtClean="0"/>
          </a:p>
        </p:txBody>
      </p:sp>
      <p:sp>
        <p:nvSpPr>
          <p:cNvPr id="88068" name="Zástupný symbol pro číslo snímku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355D816E-C9BF-4414-95D6-CED9D66AECEE}" type="slidenum">
              <a:rPr lang="cs-CZ" smtClean="0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67</a:t>
            </a:fld>
            <a:endParaRPr lang="cs-CZ" smtClean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534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961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5048250" cy="681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35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89091" name="TextovéPole 2"/>
          <p:cNvSpPr txBox="1">
            <a:spLocks noChangeArrowheads="1"/>
          </p:cNvSpPr>
          <p:nvPr/>
        </p:nvSpPr>
        <p:spPr bwMode="auto">
          <a:xfrm>
            <a:off x="5048250" y="2143125"/>
            <a:ext cx="384423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cs-CZ" sz="2400" b="1" dirty="0"/>
              <a:t>MMR </a:t>
            </a:r>
          </a:p>
          <a:p>
            <a:r>
              <a:rPr lang="cs-CZ" sz="2400" dirty="0"/>
              <a:t>Metodický pokyn </a:t>
            </a:r>
            <a:r>
              <a:rPr lang="cs-CZ" sz="2400" dirty="0" smtClean="0"/>
              <a:t>k </a:t>
            </a:r>
            <a:r>
              <a:rPr lang="cs-CZ" sz="2400" dirty="0"/>
              <a:t>obsahu ÚP </a:t>
            </a:r>
          </a:p>
        </p:txBody>
      </p:sp>
      <p:sp>
        <p:nvSpPr>
          <p:cNvPr id="89092" name="Zástupný symbol pro číslo snímku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AA03F38C-AC6F-4C40-AC85-4CFC2F83AB69}" type="slidenum">
              <a:rPr lang="cs-CZ" smtClean="0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68</a:t>
            </a:fld>
            <a:endParaRPr lang="cs-CZ" smtClean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322629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6227763" cy="68580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  <p:sp>
        <p:nvSpPr>
          <p:cNvPr id="90115" name="Zástupný symbol pro číslo snímku 2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9FF52879-1618-4B57-BBD9-896B977C9683}" type="slidenum">
              <a:rPr lang="cs-CZ" smtClean="0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69</a:t>
            </a:fld>
            <a:endParaRPr lang="cs-CZ" smtClean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4360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Nadpis 1"/>
          <p:cNvSpPr>
            <a:spLocks noGrp="1"/>
          </p:cNvSpPr>
          <p:nvPr>
            <p:ph type="title"/>
          </p:nvPr>
        </p:nvSpPr>
        <p:spPr>
          <a:xfrm>
            <a:off x="714375" y="1785938"/>
            <a:ext cx="7972425" cy="642937"/>
          </a:xfrm>
        </p:spPr>
        <p:txBody>
          <a:bodyPr/>
          <a:lstStyle/>
          <a:p>
            <a:pPr eaLnBrk="1" hangingPunct="1"/>
            <a:r>
              <a:rPr lang="cs-CZ" sz="3200" dirty="0" smtClean="0"/>
              <a:t/>
            </a:r>
            <a:br>
              <a:rPr lang="cs-CZ" sz="3200" dirty="0" smtClean="0"/>
            </a:br>
            <a:r>
              <a:rPr lang="cs-CZ" sz="3200" dirty="0" smtClean="0">
                <a:solidFill>
                  <a:schemeClr val="tx1"/>
                </a:solidFill>
              </a:rPr>
              <a:t>Úvodem </a:t>
            </a:r>
            <a:r>
              <a:rPr lang="cs-CZ" sz="3200" dirty="0">
                <a:solidFill>
                  <a:schemeClr val="tx1"/>
                </a:solidFill>
              </a:rPr>
              <a:t>– Ústecký kraj </a:t>
            </a:r>
            <a:r>
              <a:rPr lang="cs-CZ" sz="3200" dirty="0"/>
              <a:t/>
            </a:r>
            <a:br>
              <a:rPr lang="cs-CZ" sz="3200" dirty="0"/>
            </a:br>
            <a:endParaRPr lang="cs-CZ" sz="3200" dirty="0" smtClean="0">
              <a:solidFill>
                <a:schemeClr val="bg1">
                  <a:lumMod val="65000"/>
                </a:schemeClr>
              </a:solidFill>
              <a:latin typeface="Arial" charset="0"/>
              <a:cs typeface="Arial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42938" y="2428875"/>
            <a:ext cx="7972425" cy="4429125"/>
          </a:xfrm>
        </p:spPr>
        <p:txBody>
          <a:bodyPr/>
          <a:lstStyle/>
          <a:p>
            <a:pPr eaLnBrk="1" hangingPunct="1">
              <a:spcBef>
                <a:spcPts val="1800"/>
              </a:spcBef>
              <a:spcAft>
                <a:spcPts val="300"/>
              </a:spcAft>
              <a:defRPr/>
            </a:pPr>
            <a:r>
              <a:rPr lang="cs-CZ" sz="2400" dirty="0" smtClean="0"/>
              <a:t>rozloha kraje 	</a:t>
            </a:r>
            <a:r>
              <a:rPr lang="cs-CZ" sz="2400" b="1" dirty="0" smtClean="0"/>
              <a:t>             5 339 km2 </a:t>
            </a:r>
            <a:r>
              <a:rPr lang="cs-CZ" sz="2400" dirty="0" smtClean="0"/>
              <a:t>(6,8 % z ČR)</a:t>
            </a:r>
          </a:p>
          <a:p>
            <a:pPr lvl="1" eaLnBrk="1" hangingPunct="1">
              <a:spcBef>
                <a:spcPts val="300"/>
              </a:spcBef>
              <a:spcAft>
                <a:spcPts val="300"/>
              </a:spcAft>
              <a:defRPr/>
            </a:pPr>
            <a:r>
              <a:rPr lang="cs-CZ" dirty="0" smtClean="0"/>
              <a:t>zemědělská půda 	</a:t>
            </a:r>
            <a:r>
              <a:rPr lang="cs-CZ" b="1" dirty="0" smtClean="0"/>
              <a:t>         </a:t>
            </a:r>
            <a:r>
              <a:rPr lang="cs-CZ" dirty="0" smtClean="0"/>
              <a:t>52 % </a:t>
            </a:r>
          </a:p>
          <a:p>
            <a:pPr lvl="1" eaLnBrk="1" hangingPunct="1">
              <a:spcBef>
                <a:spcPts val="300"/>
              </a:spcBef>
              <a:spcAft>
                <a:spcPts val="300"/>
              </a:spcAft>
              <a:defRPr/>
            </a:pPr>
            <a:r>
              <a:rPr lang="cs-CZ" dirty="0" smtClean="0"/>
              <a:t>lesy 			         30 % </a:t>
            </a:r>
          </a:p>
          <a:p>
            <a:pPr lvl="1" eaLnBrk="1" hangingPunct="1">
              <a:spcBef>
                <a:spcPts val="300"/>
              </a:spcBef>
              <a:spcAft>
                <a:spcPts val="300"/>
              </a:spcAft>
              <a:defRPr/>
            </a:pPr>
            <a:r>
              <a:rPr lang="cs-CZ" dirty="0" smtClean="0"/>
              <a:t>vodní  plochy 		           2 % </a:t>
            </a:r>
          </a:p>
          <a:p>
            <a:pPr lvl="1" eaLnBrk="1" hangingPunct="1">
              <a:spcBef>
                <a:spcPts val="300"/>
              </a:spcBef>
              <a:spcAft>
                <a:spcPts val="300"/>
              </a:spcAft>
              <a:defRPr/>
            </a:pPr>
            <a:r>
              <a:rPr lang="cs-CZ" dirty="0" smtClean="0"/>
              <a:t>podíl chráněných území (ŽP)    27 %</a:t>
            </a:r>
          </a:p>
          <a:p>
            <a:pPr marL="342900" lvl="1" indent="-342900" eaLnBrk="1" hangingPunct="1">
              <a:spcBef>
                <a:spcPts val="300"/>
              </a:spcBef>
              <a:spcAft>
                <a:spcPts val="300"/>
              </a:spcAft>
              <a:buFont typeface="Arial" charset="0"/>
              <a:buChar char="•"/>
              <a:defRPr/>
            </a:pPr>
            <a:r>
              <a:rPr lang="cs-CZ" dirty="0" smtClean="0"/>
              <a:t>počet obyvatel 	              </a:t>
            </a:r>
            <a:r>
              <a:rPr lang="cs-CZ" b="1" dirty="0" smtClean="0"/>
              <a:t>820 434 </a:t>
            </a:r>
            <a:r>
              <a:rPr lang="cs-CZ" dirty="0" smtClean="0"/>
              <a:t>(k 12.12.2018)</a:t>
            </a:r>
          </a:p>
          <a:p>
            <a:pPr marL="342900" lvl="1" indent="-342900" eaLnBrk="1" hangingPunct="1">
              <a:spcBef>
                <a:spcPts val="300"/>
              </a:spcBef>
              <a:spcAft>
                <a:spcPts val="300"/>
              </a:spcAft>
              <a:buFont typeface="Arial" charset="0"/>
              <a:buChar char="•"/>
              <a:defRPr/>
            </a:pPr>
            <a:r>
              <a:rPr lang="cs-CZ" dirty="0" smtClean="0"/>
              <a:t>hustota obyvatel 	      </a:t>
            </a:r>
            <a:r>
              <a:rPr lang="cs-CZ" b="1" dirty="0" smtClean="0"/>
              <a:t>154 ob/km</a:t>
            </a:r>
            <a:r>
              <a:rPr lang="cs-CZ" b="1" baseline="30000" dirty="0" smtClean="0"/>
              <a:t>2</a:t>
            </a:r>
            <a:r>
              <a:rPr lang="cs-CZ" b="1" dirty="0" smtClean="0"/>
              <a:t> </a:t>
            </a:r>
            <a:r>
              <a:rPr lang="cs-CZ" dirty="0" smtClean="0"/>
              <a:t>(průměr ČR 133 ob/km</a:t>
            </a:r>
            <a:r>
              <a:rPr lang="cs-CZ" baseline="30000" dirty="0" smtClean="0"/>
              <a:t>2 </a:t>
            </a:r>
            <a:r>
              <a:rPr lang="cs-CZ" dirty="0" smtClean="0"/>
              <a:t>)</a:t>
            </a:r>
          </a:p>
          <a:p>
            <a:pPr marL="342900" lvl="1" indent="-342900" eaLnBrk="1" hangingPunct="1">
              <a:spcBef>
                <a:spcPts val="300"/>
              </a:spcBef>
              <a:spcAft>
                <a:spcPts val="300"/>
              </a:spcAft>
              <a:buFont typeface="Arial" charset="0"/>
              <a:buChar char="•"/>
              <a:defRPr/>
            </a:pPr>
            <a:r>
              <a:rPr lang="cs-CZ" dirty="0" smtClean="0"/>
              <a:t>podíl obyvatel města              </a:t>
            </a:r>
            <a:r>
              <a:rPr lang="cs-CZ" b="1" dirty="0" smtClean="0"/>
              <a:t>81</a:t>
            </a:r>
            <a:r>
              <a:rPr lang="cs-CZ" dirty="0" smtClean="0"/>
              <a:t> %</a:t>
            </a:r>
          </a:p>
        </p:txBody>
      </p:sp>
      <p:sp>
        <p:nvSpPr>
          <p:cNvPr id="107524" name="Zástupný symbol pro číslo snímku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8EB00B1-8646-4279-955E-880DF6F70E18}" type="slidenum">
              <a:rPr lang="cs-CZ" smtClean="0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7</a:t>
            </a:fld>
            <a:endParaRPr lang="cs-CZ" smtClean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2731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166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7715250" cy="642937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>
            <a:outerShdw dist="107763" dir="135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91139" name="TextovéPole 2"/>
          <p:cNvSpPr txBox="1">
            <a:spLocks noChangeArrowheads="1"/>
          </p:cNvSpPr>
          <p:nvPr/>
        </p:nvSpPr>
        <p:spPr bwMode="auto">
          <a:xfrm>
            <a:off x="6084168" y="3933056"/>
            <a:ext cx="2808312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cs-CZ" sz="3200" b="1" dirty="0"/>
              <a:t>Hlavní výkres </a:t>
            </a:r>
            <a:r>
              <a:rPr lang="cs-CZ" sz="3200" dirty="0"/>
              <a:t>- výřez</a:t>
            </a:r>
          </a:p>
        </p:txBody>
      </p:sp>
      <p:sp>
        <p:nvSpPr>
          <p:cNvPr id="91140" name="Zástupný symbol pro číslo snímku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B3CD8A0B-17C8-4A4F-A580-DDFA214EAC8D}" type="slidenum">
              <a:rPr lang="cs-CZ" smtClean="0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70</a:t>
            </a:fld>
            <a:endParaRPr lang="cs-CZ" smtClean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2144658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269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5357813" cy="67691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>
            <a:outerShdw dist="107763" dir="135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92163" name="TextovéPole 2"/>
          <p:cNvSpPr txBox="1">
            <a:spLocks noChangeArrowheads="1"/>
          </p:cNvSpPr>
          <p:nvPr/>
        </p:nvSpPr>
        <p:spPr bwMode="auto">
          <a:xfrm>
            <a:off x="6000750" y="2643188"/>
            <a:ext cx="2857500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2800" b="1" dirty="0"/>
              <a:t>Výkres základního členění území </a:t>
            </a:r>
            <a:r>
              <a:rPr lang="cs-CZ" sz="2800" dirty="0"/>
              <a:t>– výřez </a:t>
            </a:r>
          </a:p>
        </p:txBody>
      </p:sp>
      <p:sp>
        <p:nvSpPr>
          <p:cNvPr id="92164" name="Zástupný symbol pro číslo snímku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3A59B086-05E2-43F5-B179-CF48927EF5D7}" type="slidenum">
              <a:rPr lang="cs-CZ" smtClean="0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71</a:t>
            </a:fld>
            <a:endParaRPr lang="cs-CZ" smtClean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4967387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Nadpis 1"/>
          <p:cNvSpPr>
            <a:spLocks noGrp="1"/>
          </p:cNvSpPr>
          <p:nvPr>
            <p:ph type="title"/>
          </p:nvPr>
        </p:nvSpPr>
        <p:spPr>
          <a:xfrm>
            <a:off x="714375" y="1785938"/>
            <a:ext cx="7972425" cy="642937"/>
          </a:xfrm>
        </p:spPr>
        <p:txBody>
          <a:bodyPr/>
          <a:lstStyle/>
          <a:p>
            <a:pPr eaLnBrk="1" hangingPunct="1"/>
            <a:r>
              <a:rPr lang="cs-CZ" sz="2400" dirty="0">
                <a:solidFill>
                  <a:schemeClr val="bg1">
                    <a:lumMod val="50000"/>
                  </a:schemeClr>
                </a:solidFill>
              </a:rPr>
              <a:t>Regulační plán ( RP)</a:t>
            </a:r>
            <a:endParaRPr lang="cs-CZ" sz="2100" dirty="0" smtClean="0">
              <a:solidFill>
                <a:srgbClr val="7030A0"/>
              </a:solidFill>
              <a:latin typeface="Arial" charset="0"/>
              <a:cs typeface="Arial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42938" y="2643188"/>
            <a:ext cx="7972425" cy="4071937"/>
          </a:xfrm>
        </p:spPr>
        <p:txBody>
          <a:bodyPr/>
          <a:lstStyle/>
          <a:p>
            <a:pPr eaLnBrk="1" hangingPunct="1">
              <a:buFont typeface="Arial" charset="0"/>
              <a:buNone/>
              <a:defRPr/>
            </a:pPr>
            <a:r>
              <a:rPr lang="cs-CZ" b="1" dirty="0" smtClean="0"/>
              <a:t>RP stanoví v ploše </a:t>
            </a:r>
            <a:endParaRPr lang="cs-CZ" dirty="0" smtClean="0"/>
          </a:p>
          <a:p>
            <a:pPr eaLnBrk="1" hangingPunct="1">
              <a:spcBef>
                <a:spcPts val="1800"/>
              </a:spcBef>
              <a:spcAft>
                <a:spcPts val="1800"/>
              </a:spcAft>
              <a:defRPr/>
            </a:pPr>
            <a:r>
              <a:rPr lang="cs-CZ" sz="2600" dirty="0" smtClean="0"/>
              <a:t>využití pozemků                                                           </a:t>
            </a:r>
            <a:r>
              <a:rPr lang="cs-CZ" sz="2000" dirty="0" smtClean="0"/>
              <a:t>(stavba, zeleň, stavební čáry, odstupy staveb, …..)  </a:t>
            </a:r>
          </a:p>
          <a:p>
            <a:pPr eaLnBrk="1" hangingPunct="1">
              <a:spcBef>
                <a:spcPts val="1800"/>
              </a:spcBef>
              <a:spcAft>
                <a:spcPts val="1800"/>
              </a:spcAft>
              <a:defRPr/>
            </a:pPr>
            <a:r>
              <a:rPr lang="cs-CZ" sz="2600" dirty="0" smtClean="0"/>
              <a:t>podmínky pro stavby                                                          </a:t>
            </a:r>
            <a:r>
              <a:rPr lang="cs-CZ" sz="2000" dirty="0" smtClean="0"/>
              <a:t>(velikost, výška, tvar střechy, materiály,….)</a:t>
            </a:r>
            <a:endParaRPr lang="cs-CZ" sz="2000" dirty="0"/>
          </a:p>
          <a:p>
            <a:pPr eaLnBrk="1" hangingPunct="1">
              <a:spcBef>
                <a:spcPts val="1800"/>
              </a:spcBef>
              <a:spcAft>
                <a:spcPts val="1800"/>
              </a:spcAft>
              <a:defRPr/>
            </a:pPr>
            <a:r>
              <a:rPr lang="cs-CZ" sz="2600" dirty="0" smtClean="0"/>
              <a:t>lze jím nahradit územní rozhodnutí</a:t>
            </a:r>
          </a:p>
          <a:p>
            <a:pPr eaLnBrk="1" hangingPunct="1">
              <a:spcBef>
                <a:spcPts val="1800"/>
              </a:spcBef>
              <a:spcAft>
                <a:spcPts val="1800"/>
              </a:spcAft>
              <a:buFont typeface="Arial" charset="0"/>
              <a:buNone/>
              <a:defRPr/>
            </a:pPr>
            <a:r>
              <a:rPr lang="cs-CZ" sz="2400" dirty="0" smtClean="0"/>
              <a:t>  </a:t>
            </a:r>
          </a:p>
          <a:p>
            <a:pPr eaLnBrk="1" hangingPunct="1">
              <a:buFont typeface="Arial" charset="0"/>
              <a:buNone/>
              <a:defRPr/>
            </a:pPr>
            <a:r>
              <a:rPr lang="cs-CZ" sz="2400" dirty="0" smtClean="0"/>
              <a:t> </a:t>
            </a:r>
            <a:endParaRPr lang="cs-CZ" sz="2400" dirty="0"/>
          </a:p>
        </p:txBody>
      </p:sp>
      <p:sp>
        <p:nvSpPr>
          <p:cNvPr id="101380" name="Zástupný symbol pro číslo snímku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ADE5E53-08CE-4624-9D7F-F6C2E4EBD573}" type="slidenum">
              <a:rPr lang="cs-CZ" smtClean="0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72</a:t>
            </a:fld>
            <a:endParaRPr lang="cs-CZ" smtClean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9609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14375" y="1785939"/>
            <a:ext cx="7972425" cy="346918"/>
          </a:xfrm>
        </p:spPr>
        <p:txBody>
          <a:bodyPr/>
          <a:lstStyle/>
          <a:p>
            <a:pPr marL="0" indent="0" eaLnBrk="1" hangingPunct="1">
              <a:buFont typeface="Arial" charset="0"/>
              <a:buNone/>
              <a:defRPr/>
            </a:pPr>
            <a:r>
              <a:rPr lang="cs-CZ" sz="2400" dirty="0">
                <a:solidFill>
                  <a:schemeClr val="bg1">
                    <a:lumMod val="50000"/>
                  </a:schemeClr>
                </a:solidFill>
              </a:rPr>
              <a:t>Regulační plán </a:t>
            </a:r>
            <a:r>
              <a:rPr lang="cs-CZ" sz="2400" dirty="0" smtClean="0">
                <a:solidFill>
                  <a:schemeClr val="bg1">
                    <a:lumMod val="50000"/>
                  </a:schemeClr>
                </a:solidFill>
              </a:rPr>
              <a:t>( RP)</a:t>
            </a:r>
            <a:endParaRPr lang="cs-CZ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42938" y="2132858"/>
            <a:ext cx="7972425" cy="4582268"/>
          </a:xfrm>
        </p:spPr>
        <p:txBody>
          <a:bodyPr/>
          <a:lstStyle/>
          <a:p>
            <a:pPr marL="0" indent="0" eaLnBrk="1" hangingPunct="1">
              <a:spcAft>
                <a:spcPts val="600"/>
              </a:spcAft>
              <a:buFont typeface="Arial" charset="0"/>
              <a:buNone/>
              <a:defRPr/>
            </a:pPr>
            <a:r>
              <a:rPr lang="cs-CZ" sz="1600" dirty="0" smtClean="0"/>
              <a:t>(§ 61 - § 71 SZ, § 17 - § 21 vyhl. 500/2006 Sb. a přílohy 8 - 11 vyhlášky) </a:t>
            </a:r>
            <a:r>
              <a:rPr lang="cs-CZ" sz="2400" b="1" dirty="0" smtClean="0"/>
              <a:t>RP </a:t>
            </a:r>
          </a:p>
          <a:p>
            <a:pPr marL="0" indent="0" eaLnBrk="1" hangingPunct="1">
              <a:spcBef>
                <a:spcPts val="300"/>
              </a:spcBef>
              <a:spcAft>
                <a:spcPts val="300"/>
              </a:spcAft>
              <a:buFont typeface="Arial" charset="0"/>
              <a:buNone/>
              <a:defRPr/>
            </a:pPr>
            <a:r>
              <a:rPr lang="cs-CZ" sz="1800" b="1" dirty="0" smtClean="0"/>
              <a:t>pořizován pro </a:t>
            </a:r>
            <a:endParaRPr lang="cs-CZ" sz="1800" dirty="0" smtClean="0"/>
          </a:p>
          <a:p>
            <a:pPr eaLnBrk="1" hangingPunct="1">
              <a:spcBef>
                <a:spcPts val="300"/>
              </a:spcBef>
              <a:spcAft>
                <a:spcPts val="300"/>
              </a:spcAft>
              <a:defRPr/>
            </a:pPr>
            <a:r>
              <a:rPr lang="cs-CZ" sz="1800" dirty="0" smtClean="0"/>
              <a:t>vybranou část území obce</a:t>
            </a:r>
          </a:p>
          <a:p>
            <a:pPr eaLnBrk="1" hangingPunct="1">
              <a:spcBef>
                <a:spcPts val="300"/>
              </a:spcBef>
              <a:spcAft>
                <a:spcPts val="300"/>
              </a:spcAft>
              <a:defRPr/>
            </a:pPr>
            <a:r>
              <a:rPr lang="cs-CZ" sz="1800" dirty="0" smtClean="0"/>
              <a:t>celé území obce</a:t>
            </a:r>
          </a:p>
          <a:p>
            <a:pPr eaLnBrk="1" hangingPunct="1">
              <a:spcBef>
                <a:spcPts val="300"/>
              </a:spcBef>
              <a:spcAft>
                <a:spcPts val="300"/>
              </a:spcAft>
              <a:defRPr/>
            </a:pPr>
            <a:r>
              <a:rPr lang="cs-CZ" sz="1800" dirty="0" smtClean="0"/>
              <a:t>grafická část měřítka </a:t>
            </a:r>
            <a:r>
              <a:rPr lang="cs-CZ" sz="1800" b="1" dirty="0" smtClean="0"/>
              <a:t>1 : 1 000  </a:t>
            </a:r>
            <a:r>
              <a:rPr lang="cs-CZ" sz="1800" dirty="0" smtClean="0"/>
              <a:t>nebo </a:t>
            </a:r>
            <a:r>
              <a:rPr lang="cs-CZ" sz="1800" b="1" dirty="0" smtClean="0"/>
              <a:t>1 : 500                                    </a:t>
            </a:r>
            <a:r>
              <a:rPr lang="cs-CZ" sz="1800" dirty="0" smtClean="0"/>
              <a:t>(výkres VPS, VPO – katastrální mapa, pokud nenahrazuje ÚR 1 : 2 000)</a:t>
            </a:r>
          </a:p>
          <a:p>
            <a:pPr eaLnBrk="1" hangingPunct="1">
              <a:spcBef>
                <a:spcPts val="300"/>
              </a:spcBef>
              <a:spcAft>
                <a:spcPts val="300"/>
              </a:spcAft>
              <a:buNone/>
            </a:pPr>
            <a:r>
              <a:rPr lang="cs-CZ" sz="1800" b="1" dirty="0">
                <a:latin typeface="Arial" charset="0"/>
                <a:cs typeface="Arial" charset="0"/>
              </a:rPr>
              <a:t>RP se pořizuje na základě </a:t>
            </a:r>
            <a:endParaRPr lang="cs-CZ" sz="1800" dirty="0">
              <a:latin typeface="Arial" charset="0"/>
              <a:cs typeface="Arial" charset="0"/>
            </a:endParaRPr>
          </a:p>
          <a:p>
            <a:pPr eaLnBrk="1" hangingPunct="1">
              <a:spcBef>
                <a:spcPts val="300"/>
              </a:spcBef>
              <a:spcAft>
                <a:spcPts val="300"/>
              </a:spcAft>
            </a:pPr>
            <a:r>
              <a:rPr lang="cs-CZ" sz="1800" dirty="0">
                <a:latin typeface="Arial" charset="0"/>
                <a:cs typeface="Arial" charset="0"/>
              </a:rPr>
              <a:t>zadání v </a:t>
            </a:r>
            <a:r>
              <a:rPr lang="cs-CZ" sz="1800" dirty="0" smtClean="0">
                <a:latin typeface="Arial" charset="0"/>
                <a:cs typeface="Arial" charset="0"/>
              </a:rPr>
              <a:t>ÚP, ZÚR</a:t>
            </a:r>
            <a:endParaRPr lang="cs-CZ" sz="1800" dirty="0">
              <a:latin typeface="Arial" charset="0"/>
              <a:cs typeface="Arial" charset="0"/>
            </a:endParaRPr>
          </a:p>
          <a:p>
            <a:pPr eaLnBrk="1" hangingPunct="1">
              <a:spcBef>
                <a:spcPts val="300"/>
              </a:spcBef>
              <a:spcAft>
                <a:spcPts val="300"/>
              </a:spcAft>
            </a:pPr>
            <a:r>
              <a:rPr lang="cs-CZ" sz="1800" dirty="0" smtClean="0">
                <a:latin typeface="Arial" charset="0"/>
                <a:cs typeface="Arial" charset="0"/>
              </a:rPr>
              <a:t>zadání </a:t>
            </a:r>
            <a:r>
              <a:rPr lang="cs-CZ" sz="1800" dirty="0">
                <a:latin typeface="Arial" charset="0"/>
                <a:cs typeface="Arial" charset="0"/>
              </a:rPr>
              <a:t>zpracovaného pořizovatelem </a:t>
            </a:r>
          </a:p>
          <a:p>
            <a:pPr eaLnBrk="1" hangingPunct="1">
              <a:spcBef>
                <a:spcPts val="300"/>
              </a:spcBef>
              <a:spcAft>
                <a:spcPts val="300"/>
              </a:spcAft>
              <a:buNone/>
            </a:pPr>
            <a:r>
              <a:rPr lang="cs-CZ" sz="1800" dirty="0">
                <a:latin typeface="Arial" charset="0"/>
                <a:cs typeface="Arial" charset="0"/>
              </a:rPr>
              <a:t> </a:t>
            </a:r>
            <a:r>
              <a:rPr lang="cs-CZ" sz="1800" b="1" dirty="0">
                <a:latin typeface="Arial" charset="0"/>
                <a:cs typeface="Arial" charset="0"/>
              </a:rPr>
              <a:t>RP se vydává  </a:t>
            </a:r>
            <a:endParaRPr lang="cs-CZ" sz="1800" dirty="0">
              <a:latin typeface="Arial" charset="0"/>
              <a:cs typeface="Arial" charset="0"/>
            </a:endParaRPr>
          </a:p>
          <a:p>
            <a:pPr eaLnBrk="1" hangingPunct="1">
              <a:spcBef>
                <a:spcPts val="300"/>
              </a:spcBef>
              <a:spcAft>
                <a:spcPts val="300"/>
              </a:spcAft>
            </a:pPr>
            <a:r>
              <a:rPr lang="cs-CZ" sz="1800" dirty="0">
                <a:latin typeface="Arial" charset="0"/>
                <a:cs typeface="Arial" charset="0"/>
              </a:rPr>
              <a:t>z vlastního podnětu </a:t>
            </a:r>
          </a:p>
          <a:p>
            <a:pPr eaLnBrk="1" hangingPunct="1">
              <a:spcBef>
                <a:spcPts val="300"/>
              </a:spcBef>
              <a:spcAft>
                <a:spcPts val="300"/>
              </a:spcAft>
            </a:pPr>
            <a:r>
              <a:rPr lang="cs-CZ" sz="1800" dirty="0">
                <a:latin typeface="Arial" charset="0"/>
                <a:cs typeface="Arial" charset="0"/>
              </a:rPr>
              <a:t>z jiného podnětu </a:t>
            </a:r>
          </a:p>
          <a:p>
            <a:pPr eaLnBrk="1" hangingPunct="1">
              <a:spcBef>
                <a:spcPts val="300"/>
              </a:spcBef>
              <a:spcAft>
                <a:spcPts val="300"/>
              </a:spcAft>
            </a:pPr>
            <a:r>
              <a:rPr lang="cs-CZ" sz="1800" dirty="0">
                <a:latin typeface="Arial" charset="0"/>
                <a:cs typeface="Arial" charset="0"/>
              </a:rPr>
              <a:t>na žádost </a:t>
            </a:r>
          </a:p>
          <a:p>
            <a:pPr eaLnBrk="1" hangingPunct="1">
              <a:spcBef>
                <a:spcPts val="300"/>
              </a:spcBef>
              <a:spcAft>
                <a:spcPts val="300"/>
              </a:spcAft>
              <a:buFont typeface="Arial" charset="0"/>
              <a:buNone/>
              <a:defRPr/>
            </a:pPr>
            <a:endParaRPr lang="cs-CZ" sz="1800" dirty="0"/>
          </a:p>
        </p:txBody>
      </p:sp>
      <p:sp>
        <p:nvSpPr>
          <p:cNvPr id="98308" name="Zástupný symbol pro číslo snímku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39774A9D-2A9E-461D-B231-F995B531CEE1}" type="slidenum">
              <a:rPr lang="cs-CZ" smtClean="0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73</a:t>
            </a:fld>
            <a:endParaRPr lang="cs-CZ" smtClean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4106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Nadpis 1"/>
          <p:cNvSpPr>
            <a:spLocks noGrp="1"/>
          </p:cNvSpPr>
          <p:nvPr>
            <p:ph type="title"/>
          </p:nvPr>
        </p:nvSpPr>
        <p:spPr>
          <a:xfrm>
            <a:off x="714375" y="1785939"/>
            <a:ext cx="7972425" cy="490934"/>
          </a:xfrm>
        </p:spPr>
        <p:txBody>
          <a:bodyPr/>
          <a:lstStyle/>
          <a:p>
            <a:pPr eaLnBrk="1" hangingPunct="1"/>
            <a:r>
              <a:rPr lang="cs-CZ" sz="2000" dirty="0">
                <a:solidFill>
                  <a:schemeClr val="bg1">
                    <a:lumMod val="50000"/>
                  </a:schemeClr>
                </a:solidFill>
              </a:rPr>
              <a:t>Regulační plán ( RP)</a:t>
            </a:r>
            <a:endParaRPr lang="cs-CZ" sz="2100" dirty="0" smtClean="0">
              <a:solidFill>
                <a:srgbClr val="7030A0"/>
              </a:solidFill>
              <a:latin typeface="Arial" charset="0"/>
              <a:cs typeface="Arial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14375" y="2276874"/>
            <a:ext cx="7972425" cy="4258864"/>
          </a:xfrm>
        </p:spPr>
        <p:txBody>
          <a:bodyPr/>
          <a:lstStyle/>
          <a:p>
            <a:pPr marL="0" indent="0" eaLnBrk="1" hangingPunct="1">
              <a:spcBef>
                <a:spcPts val="200"/>
              </a:spcBef>
              <a:spcAft>
                <a:spcPts val="200"/>
              </a:spcAft>
              <a:buFont typeface="Arial" charset="0"/>
              <a:buNone/>
              <a:defRPr/>
            </a:pPr>
            <a:r>
              <a:rPr lang="cs-CZ" sz="2000" dirty="0" smtClean="0"/>
              <a:t>vydává opatřením obecné povahy zastupitelstvo obce (kraje)</a:t>
            </a:r>
          </a:p>
          <a:p>
            <a:pPr marL="0" indent="0" eaLnBrk="1" hangingPunct="1">
              <a:spcBef>
                <a:spcPts val="200"/>
              </a:spcBef>
              <a:spcAft>
                <a:spcPts val="200"/>
              </a:spcAft>
              <a:buFont typeface="Arial" charset="0"/>
              <a:buNone/>
              <a:defRPr/>
            </a:pPr>
            <a:r>
              <a:rPr lang="cs-CZ" sz="2000" dirty="0" smtClean="0"/>
              <a:t>je závazný pro  </a:t>
            </a:r>
          </a:p>
          <a:p>
            <a:pPr eaLnBrk="1" hangingPunct="1">
              <a:spcBef>
                <a:spcPts val="200"/>
              </a:spcBef>
              <a:spcAft>
                <a:spcPts val="200"/>
              </a:spcAft>
              <a:defRPr/>
            </a:pPr>
            <a:r>
              <a:rPr lang="cs-CZ" sz="2000" dirty="0" smtClean="0"/>
              <a:t>pro rozhodování v území</a:t>
            </a:r>
          </a:p>
          <a:p>
            <a:pPr marL="0" indent="0" eaLnBrk="1" hangingPunct="1">
              <a:spcBef>
                <a:spcPts val="200"/>
              </a:spcBef>
              <a:spcAft>
                <a:spcPts val="200"/>
              </a:spcAft>
              <a:buFont typeface="Arial" charset="0"/>
              <a:buNone/>
              <a:defRPr/>
            </a:pPr>
            <a:r>
              <a:rPr lang="cs-CZ" sz="2000" dirty="0" smtClean="0"/>
              <a:t>vydaný krajem je závazný pro</a:t>
            </a:r>
          </a:p>
          <a:p>
            <a:pPr eaLnBrk="1" hangingPunct="1">
              <a:spcBef>
                <a:spcPts val="200"/>
              </a:spcBef>
              <a:spcAft>
                <a:spcPts val="200"/>
              </a:spcAft>
              <a:defRPr/>
            </a:pPr>
            <a:r>
              <a:rPr lang="cs-CZ" sz="2000" dirty="0" smtClean="0"/>
              <a:t>územní plány </a:t>
            </a:r>
          </a:p>
          <a:p>
            <a:pPr eaLnBrk="1" hangingPunct="1">
              <a:spcBef>
                <a:spcPts val="200"/>
              </a:spcBef>
              <a:spcAft>
                <a:spcPts val="200"/>
              </a:spcAft>
              <a:defRPr/>
            </a:pPr>
            <a:r>
              <a:rPr lang="cs-CZ" sz="2000" dirty="0" smtClean="0"/>
              <a:t>regulační plány vydávané obcemi</a:t>
            </a:r>
          </a:p>
          <a:p>
            <a:pPr eaLnBrk="1" hangingPunct="1">
              <a:spcBef>
                <a:spcPts val="200"/>
              </a:spcBef>
              <a:spcAft>
                <a:spcPts val="200"/>
              </a:spcAft>
              <a:buNone/>
              <a:defRPr/>
            </a:pPr>
            <a:r>
              <a:rPr lang="cs-CZ" sz="2000" dirty="0" smtClean="0"/>
              <a:t> stanoví </a:t>
            </a:r>
            <a:r>
              <a:rPr lang="cs-CZ" sz="2000" dirty="0"/>
              <a:t>v ploše </a:t>
            </a:r>
          </a:p>
          <a:p>
            <a:pPr eaLnBrk="1" hangingPunct="1">
              <a:spcBef>
                <a:spcPts val="200"/>
              </a:spcBef>
              <a:spcAft>
                <a:spcPts val="200"/>
              </a:spcAft>
              <a:defRPr/>
            </a:pPr>
            <a:r>
              <a:rPr lang="cs-CZ" sz="2000" dirty="0"/>
              <a:t>využití pozemků, </a:t>
            </a:r>
          </a:p>
          <a:p>
            <a:pPr eaLnBrk="1" hangingPunct="1">
              <a:spcBef>
                <a:spcPts val="200"/>
              </a:spcBef>
              <a:spcAft>
                <a:spcPts val="200"/>
              </a:spcAft>
              <a:defRPr/>
            </a:pPr>
            <a:r>
              <a:rPr lang="cs-CZ" sz="2000" dirty="0"/>
              <a:t>umístění staveb </a:t>
            </a:r>
          </a:p>
          <a:p>
            <a:pPr eaLnBrk="1" hangingPunct="1">
              <a:spcBef>
                <a:spcPts val="200"/>
              </a:spcBef>
              <a:spcAft>
                <a:spcPts val="200"/>
              </a:spcAft>
              <a:defRPr/>
            </a:pPr>
            <a:r>
              <a:rPr lang="cs-CZ" sz="2000" dirty="0"/>
              <a:t>lze jím nahradit územní rozhodnutí</a:t>
            </a:r>
          </a:p>
          <a:p>
            <a:pPr eaLnBrk="1" hangingPunct="1">
              <a:buFont typeface="Arial" charset="0"/>
              <a:buNone/>
              <a:defRPr/>
            </a:pPr>
            <a:r>
              <a:rPr lang="cs-CZ" sz="2000" dirty="0" smtClean="0"/>
              <a:t>Změny RP (lze i zkráceným postupem)</a:t>
            </a:r>
          </a:p>
          <a:p>
            <a:pPr eaLnBrk="1" hangingPunct="1">
              <a:buFont typeface="Arial" charset="0"/>
              <a:buNone/>
              <a:defRPr/>
            </a:pPr>
            <a:r>
              <a:rPr lang="cs-CZ" sz="2400" dirty="0" smtClean="0"/>
              <a:t> </a:t>
            </a:r>
            <a:endParaRPr lang="cs-CZ" sz="2400" dirty="0"/>
          </a:p>
        </p:txBody>
      </p:sp>
      <p:sp>
        <p:nvSpPr>
          <p:cNvPr id="100356" name="Zástupný symbol pro číslo snímku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1AB8710E-7226-4F03-A2E9-C43C6AB78142}" type="slidenum">
              <a:rPr lang="cs-CZ" smtClean="0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74</a:t>
            </a:fld>
            <a:endParaRPr lang="cs-CZ" smtClean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1938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7786688" cy="6659563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  <p:sp>
        <p:nvSpPr>
          <p:cNvPr id="102403" name="TextovéPole 2"/>
          <p:cNvSpPr txBox="1">
            <a:spLocks noChangeArrowheads="1"/>
          </p:cNvSpPr>
          <p:nvPr/>
        </p:nvSpPr>
        <p:spPr bwMode="auto">
          <a:xfrm>
            <a:off x="7786688" y="2420888"/>
            <a:ext cx="1212403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cs-CZ" sz="2000" b="1" dirty="0"/>
              <a:t>RP </a:t>
            </a:r>
            <a:endParaRPr lang="cs-CZ" sz="2000" b="1" dirty="0" smtClean="0"/>
          </a:p>
          <a:p>
            <a:r>
              <a:rPr lang="cs-CZ" sz="2000" dirty="0" smtClean="0"/>
              <a:t>příklad </a:t>
            </a:r>
            <a:r>
              <a:rPr lang="cs-CZ" sz="2000" dirty="0"/>
              <a:t>– bydlení </a:t>
            </a:r>
          </a:p>
        </p:txBody>
      </p:sp>
      <p:sp>
        <p:nvSpPr>
          <p:cNvPr id="102404" name="Zástupný symbol pro číslo snímku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FE36D324-EBD6-4EF8-8E25-215D00ABAA5F}" type="slidenum">
              <a:rPr lang="cs-CZ" smtClean="0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75</a:t>
            </a:fld>
            <a:endParaRPr lang="cs-CZ" smtClean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0560039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8077200" cy="5643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427" name="TextovéPole 2"/>
          <p:cNvSpPr txBox="1">
            <a:spLocks noChangeArrowheads="1"/>
          </p:cNvSpPr>
          <p:nvPr/>
        </p:nvSpPr>
        <p:spPr bwMode="auto">
          <a:xfrm>
            <a:off x="1143000" y="5857875"/>
            <a:ext cx="724542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cs-CZ" sz="2800" b="1" dirty="0"/>
              <a:t>RP </a:t>
            </a:r>
            <a:r>
              <a:rPr lang="cs-CZ" sz="2800" b="1" dirty="0" smtClean="0"/>
              <a:t>- </a:t>
            </a:r>
            <a:r>
              <a:rPr lang="cs-CZ" sz="2800" dirty="0" smtClean="0"/>
              <a:t>příklad – městská památková zóna </a:t>
            </a:r>
            <a:endParaRPr lang="cs-CZ" sz="2800" dirty="0"/>
          </a:p>
        </p:txBody>
      </p:sp>
      <p:sp>
        <p:nvSpPr>
          <p:cNvPr id="103428" name="Zástupný symbol pro číslo snímku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839A5268-49F9-44B6-9DFE-19C50BE8D958}" type="slidenum">
              <a:rPr lang="cs-CZ" smtClean="0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76</a:t>
            </a:fld>
            <a:endParaRPr lang="cs-CZ" smtClean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8343681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Nadpis 1"/>
          <p:cNvSpPr>
            <a:spLocks noGrp="1"/>
          </p:cNvSpPr>
          <p:nvPr>
            <p:ph type="title"/>
          </p:nvPr>
        </p:nvSpPr>
        <p:spPr>
          <a:xfrm>
            <a:off x="653955" y="1631146"/>
            <a:ext cx="8043862" cy="717733"/>
          </a:xfrm>
        </p:spPr>
        <p:txBody>
          <a:bodyPr/>
          <a:lstStyle/>
          <a:p>
            <a:pPr eaLnBrk="1" hangingPunct="1"/>
            <a:r>
              <a:rPr lang="cs-CZ" sz="2400" dirty="0" smtClean="0">
                <a:solidFill>
                  <a:schemeClr val="tx1"/>
                </a:solidFill>
              </a:rPr>
              <a:t>Obecná ustanovení a společné postupy v územním plánování </a:t>
            </a:r>
            <a:endParaRPr lang="cs-CZ" sz="2400" dirty="0" smtClean="0">
              <a:solidFill>
                <a:schemeClr val="tx1"/>
              </a:solidFill>
              <a:latin typeface="Arial" charset="0"/>
              <a:cs typeface="Arial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53954" y="2348880"/>
            <a:ext cx="8032845" cy="4509120"/>
          </a:xfrm>
        </p:spPr>
        <p:txBody>
          <a:bodyPr/>
          <a:lstStyle/>
          <a:p>
            <a:pPr marL="0" indent="0" eaLnBrk="1" hangingPunct="1">
              <a:spcBef>
                <a:spcPts val="600"/>
              </a:spcBef>
              <a:spcAft>
                <a:spcPts val="600"/>
              </a:spcAft>
              <a:buFont typeface="Arial" charset="0"/>
              <a:buNone/>
              <a:defRPr/>
            </a:pPr>
            <a:r>
              <a:rPr lang="cs-CZ" sz="1600" dirty="0" smtClean="0"/>
              <a:t>(§ 20 – § 24 SZ)</a:t>
            </a:r>
          </a:p>
          <a:p>
            <a:pPr eaLnBrk="1" hangingPunct="1">
              <a:spcBef>
                <a:spcPts val="1200"/>
              </a:spcBef>
              <a:spcAft>
                <a:spcPts val="1200"/>
              </a:spcAft>
              <a:defRPr/>
            </a:pPr>
            <a:r>
              <a:rPr lang="cs-CZ" dirty="0" smtClean="0"/>
              <a:t>zveřejňování písemností </a:t>
            </a:r>
          </a:p>
          <a:p>
            <a:pPr eaLnBrk="1" hangingPunct="1">
              <a:spcBef>
                <a:spcPts val="1200"/>
              </a:spcBef>
              <a:spcAft>
                <a:spcPts val="1200"/>
              </a:spcAft>
              <a:defRPr/>
            </a:pPr>
            <a:r>
              <a:rPr lang="cs-CZ" dirty="0" smtClean="0"/>
              <a:t>ÚPD a změny rovněž v </a:t>
            </a:r>
            <a:r>
              <a:rPr lang="cs-CZ" u="sng" dirty="0" smtClean="0"/>
              <a:t>elektronické verzi ve strojově čitelném formátu</a:t>
            </a:r>
          </a:p>
          <a:p>
            <a:pPr eaLnBrk="1" hangingPunct="1">
              <a:spcBef>
                <a:spcPts val="1200"/>
              </a:spcBef>
              <a:spcAft>
                <a:spcPts val="1200"/>
              </a:spcAft>
              <a:defRPr/>
            </a:pPr>
            <a:r>
              <a:rPr lang="cs-CZ" dirty="0" smtClean="0"/>
              <a:t>veřejné projednání</a:t>
            </a:r>
          </a:p>
          <a:p>
            <a:pPr eaLnBrk="1" hangingPunct="1">
              <a:spcBef>
                <a:spcPts val="1200"/>
              </a:spcBef>
              <a:spcAft>
                <a:spcPts val="1200"/>
              </a:spcAft>
              <a:defRPr/>
            </a:pPr>
            <a:r>
              <a:rPr lang="cs-CZ" dirty="0" smtClean="0"/>
              <a:t>zástupce veřejnosti, oprávněný investor</a:t>
            </a:r>
          </a:p>
          <a:p>
            <a:pPr eaLnBrk="1" hangingPunct="1">
              <a:spcBef>
                <a:spcPts val="1200"/>
              </a:spcBef>
              <a:spcAft>
                <a:spcPts val="1200"/>
              </a:spcAft>
              <a:defRPr/>
            </a:pPr>
            <a:r>
              <a:rPr lang="cs-CZ" dirty="0" smtClean="0"/>
              <a:t>kvalifikační požadavky</a:t>
            </a:r>
            <a:endParaRPr lang="cs-CZ" b="1" dirty="0" smtClean="0"/>
          </a:p>
          <a:p>
            <a:pPr eaLnBrk="1" hangingPunct="1">
              <a:spcBef>
                <a:spcPts val="1200"/>
              </a:spcBef>
              <a:spcAft>
                <a:spcPts val="1200"/>
              </a:spcAft>
              <a:defRPr/>
            </a:pPr>
            <a:endParaRPr lang="cs-CZ" dirty="0"/>
          </a:p>
          <a:p>
            <a:pPr marL="0" indent="0" eaLnBrk="1" hangingPunct="1">
              <a:spcBef>
                <a:spcPts val="200"/>
              </a:spcBef>
              <a:spcAft>
                <a:spcPts val="200"/>
              </a:spcAft>
              <a:buNone/>
              <a:defRPr/>
            </a:pPr>
            <a:endParaRPr lang="cs-CZ" sz="1600" dirty="0"/>
          </a:p>
        </p:txBody>
      </p:sp>
      <p:sp>
        <p:nvSpPr>
          <p:cNvPr id="134148" name="Zástupný symbol pro číslo snímku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12F3D070-174B-460D-9728-49DCB792B58D}" type="slidenum">
              <a:rPr lang="cs-CZ" smtClean="0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77</a:t>
            </a:fld>
            <a:endParaRPr lang="cs-CZ" smtClean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0146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Nadpis 1"/>
          <p:cNvSpPr>
            <a:spLocks noGrp="1"/>
          </p:cNvSpPr>
          <p:nvPr>
            <p:ph type="title"/>
          </p:nvPr>
        </p:nvSpPr>
        <p:spPr>
          <a:xfrm>
            <a:off x="653954" y="1631147"/>
            <a:ext cx="8094510" cy="357694"/>
          </a:xfrm>
        </p:spPr>
        <p:txBody>
          <a:bodyPr/>
          <a:lstStyle/>
          <a:p>
            <a:pPr eaLnBrk="1" hangingPunct="1"/>
            <a:r>
              <a:rPr lang="cs-CZ" sz="3200" dirty="0">
                <a:solidFill>
                  <a:schemeClr val="tx1"/>
                </a:solidFill>
              </a:rPr>
              <a:t>Náhrady za změnu v území § 102 SZ</a:t>
            </a:r>
            <a:endParaRPr lang="cs-CZ" sz="3200" dirty="0" smtClean="0">
              <a:solidFill>
                <a:schemeClr val="tx1"/>
              </a:solidFill>
              <a:latin typeface="Arial" charset="0"/>
              <a:cs typeface="Arial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53954" y="2132856"/>
            <a:ext cx="8032845" cy="4725144"/>
          </a:xfrm>
        </p:spPr>
        <p:txBody>
          <a:bodyPr/>
          <a:lstStyle/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cs-CZ" sz="2400" b="1" dirty="0"/>
              <a:t>zrušení určení pozemku k zastavění</a:t>
            </a:r>
            <a:r>
              <a:rPr lang="cs-CZ" sz="2400" dirty="0"/>
              <a:t> na základě změny </a:t>
            </a:r>
            <a:r>
              <a:rPr lang="cs-CZ" sz="2400" dirty="0" smtClean="0"/>
              <a:t>ÚP </a:t>
            </a:r>
            <a:r>
              <a:rPr lang="cs-CZ" sz="2400" dirty="0"/>
              <a:t>nebo vydáním nového </a:t>
            </a:r>
            <a:r>
              <a:rPr lang="cs-CZ" sz="2400" dirty="0" smtClean="0"/>
              <a:t>ÚP</a:t>
            </a:r>
            <a:endParaRPr lang="cs-CZ" sz="2400" dirty="0"/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cs-CZ" sz="2400" dirty="0" smtClean="0"/>
              <a:t>náleží </a:t>
            </a:r>
            <a:r>
              <a:rPr lang="cs-CZ" sz="2400" b="1" dirty="0"/>
              <a:t>náhrada</a:t>
            </a:r>
            <a:r>
              <a:rPr lang="cs-CZ" sz="2400" dirty="0"/>
              <a:t> </a:t>
            </a:r>
            <a:endParaRPr lang="cs-CZ" sz="2400" dirty="0" smtClean="0"/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cs-CZ" sz="2400" dirty="0" smtClean="0"/>
              <a:t>vynaložených </a:t>
            </a:r>
            <a:r>
              <a:rPr lang="cs-CZ" sz="2400" dirty="0"/>
              <a:t>nákladů na přípravu výstavby v obvyklé výši, zejména </a:t>
            </a:r>
            <a:endParaRPr lang="cs-CZ" sz="2400" dirty="0" smtClean="0"/>
          </a:p>
          <a:p>
            <a:pPr lvl="1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dirty="0" smtClean="0"/>
              <a:t>na </a:t>
            </a:r>
            <a:r>
              <a:rPr lang="cs-CZ" b="1" dirty="0"/>
              <a:t>koupi </a:t>
            </a:r>
            <a:r>
              <a:rPr lang="cs-CZ" b="1" dirty="0" smtClean="0"/>
              <a:t>pozemku</a:t>
            </a:r>
          </a:p>
          <a:p>
            <a:pPr lvl="1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dirty="0" smtClean="0"/>
              <a:t>na </a:t>
            </a:r>
            <a:r>
              <a:rPr lang="cs-CZ" b="1" dirty="0"/>
              <a:t>projektovou přípravu</a:t>
            </a:r>
            <a:r>
              <a:rPr lang="cs-CZ" dirty="0"/>
              <a:t> výstavby </a:t>
            </a:r>
            <a:endParaRPr lang="cs-CZ" dirty="0" smtClean="0"/>
          </a:p>
          <a:p>
            <a:pPr lvl="1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dirty="0" smtClean="0"/>
              <a:t>nebo </a:t>
            </a:r>
            <a:r>
              <a:rPr lang="cs-CZ" dirty="0"/>
              <a:t>v souvislosti se </a:t>
            </a:r>
            <a:r>
              <a:rPr lang="cs-CZ" b="1" dirty="0"/>
              <a:t>snížením hodnoty pozemku</a:t>
            </a:r>
            <a:r>
              <a:rPr lang="cs-CZ" dirty="0"/>
              <a:t>, který slouží k zajištění závazku</a:t>
            </a:r>
          </a:p>
          <a:p>
            <a:pPr>
              <a:spcBef>
                <a:spcPts val="900"/>
              </a:spcBef>
              <a:spcAft>
                <a:spcPts val="900"/>
              </a:spcAft>
              <a:buFont typeface="Arial" panose="020B0604020202020204" pitchFamily="34" charset="0"/>
              <a:buChar char="•"/>
            </a:pPr>
            <a:endParaRPr lang="cs-CZ" sz="2400" dirty="0"/>
          </a:p>
        </p:txBody>
      </p:sp>
      <p:sp>
        <p:nvSpPr>
          <p:cNvPr id="134148" name="Zástupný symbol pro číslo snímku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12F3D070-174B-460D-9728-49DCB792B58D}" type="slidenum">
              <a:rPr lang="cs-CZ" smtClean="0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78</a:t>
            </a:fld>
            <a:endParaRPr lang="cs-CZ" smtClean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5536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Nadpis 1"/>
          <p:cNvSpPr>
            <a:spLocks noGrp="1"/>
          </p:cNvSpPr>
          <p:nvPr>
            <p:ph type="title"/>
          </p:nvPr>
        </p:nvSpPr>
        <p:spPr>
          <a:xfrm>
            <a:off x="653954" y="1631147"/>
            <a:ext cx="8094510" cy="357694"/>
          </a:xfrm>
        </p:spPr>
        <p:txBody>
          <a:bodyPr/>
          <a:lstStyle/>
          <a:p>
            <a:pPr eaLnBrk="1" hangingPunct="1"/>
            <a:r>
              <a:rPr lang="cs-CZ" sz="3200" dirty="0">
                <a:solidFill>
                  <a:schemeClr val="tx1"/>
                </a:solidFill>
              </a:rPr>
              <a:t>Náhrady za změnu v území § 102 SZ</a:t>
            </a:r>
            <a:endParaRPr lang="cs-CZ" sz="3200" dirty="0" smtClean="0">
              <a:solidFill>
                <a:schemeClr val="tx1"/>
              </a:solidFill>
              <a:latin typeface="Arial" charset="0"/>
              <a:cs typeface="Arial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53954" y="2132856"/>
            <a:ext cx="8094510" cy="4725144"/>
          </a:xfrm>
        </p:spPr>
        <p:txBody>
          <a:bodyPr/>
          <a:lstStyle/>
          <a:p>
            <a:pPr marL="0" indent="0">
              <a:spcBef>
                <a:spcPts val="300"/>
              </a:spcBef>
              <a:spcAft>
                <a:spcPts val="300"/>
              </a:spcAft>
              <a:buNone/>
            </a:pPr>
            <a:r>
              <a:rPr lang="cs-CZ" sz="2200" b="1" dirty="0" smtClean="0"/>
              <a:t>nenáleží náhrada</a:t>
            </a:r>
            <a:r>
              <a:rPr lang="cs-CZ" sz="2200" dirty="0" smtClean="0"/>
              <a:t>, </a:t>
            </a:r>
            <a:r>
              <a:rPr lang="cs-CZ" sz="2200" dirty="0"/>
              <a:t>jestliže </a:t>
            </a:r>
            <a:r>
              <a:rPr lang="cs-CZ" sz="2200" dirty="0" smtClean="0"/>
              <a:t>ke </a:t>
            </a:r>
            <a:r>
              <a:rPr lang="cs-CZ" sz="2200" dirty="0"/>
              <a:t>zrušení </a:t>
            </a:r>
            <a:r>
              <a:rPr lang="cs-CZ" sz="2200" dirty="0" smtClean="0"/>
              <a:t>zastavitelnosti došlo </a:t>
            </a:r>
            <a:endParaRPr lang="cs-CZ" sz="2200" dirty="0"/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cs-CZ" sz="2200" dirty="0"/>
              <a:t>na základě </a:t>
            </a:r>
            <a:r>
              <a:rPr lang="cs-CZ" sz="2200" b="1" dirty="0"/>
              <a:t>jeho návrhu </a:t>
            </a: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cs-CZ" sz="2200" dirty="0"/>
              <a:t>po uplynutí </a:t>
            </a:r>
            <a:r>
              <a:rPr lang="cs-CZ" sz="2200" b="1" dirty="0"/>
              <a:t>5 let od nabytí účinnosti ÚP </a:t>
            </a:r>
            <a:r>
              <a:rPr lang="cs-CZ" sz="2200" dirty="0"/>
              <a:t>nebo jeho změny, </a:t>
            </a:r>
            <a:r>
              <a:rPr lang="cs-CZ" sz="2200" dirty="0" smtClean="0"/>
              <a:t>která </a:t>
            </a:r>
            <a:r>
              <a:rPr lang="cs-CZ" sz="2200" dirty="0"/>
              <a:t>zastavění </a:t>
            </a:r>
            <a:r>
              <a:rPr lang="cs-CZ" sz="2200" dirty="0" smtClean="0"/>
              <a:t>pozemku umožnila </a:t>
            </a:r>
            <a:endParaRPr lang="cs-CZ" sz="2200" dirty="0"/>
          </a:p>
          <a:p>
            <a:pPr marL="0" indent="0">
              <a:spcBef>
                <a:spcPts val="300"/>
              </a:spcBef>
              <a:spcAft>
                <a:spcPts val="300"/>
              </a:spcAft>
              <a:buNone/>
            </a:pPr>
            <a:r>
              <a:rPr lang="cs-CZ" sz="2200" dirty="0" smtClean="0"/>
              <a:t>ustanovení </a:t>
            </a:r>
            <a:r>
              <a:rPr lang="cs-CZ" sz="2200" dirty="0"/>
              <a:t>o uplynutí lhůty </a:t>
            </a:r>
            <a:r>
              <a:rPr lang="cs-CZ" sz="2200" b="1" dirty="0"/>
              <a:t>5 let se neuplatní</a:t>
            </a:r>
            <a:r>
              <a:rPr lang="cs-CZ" sz="2200" dirty="0"/>
              <a:t>, pokud v této lhůtě </a:t>
            </a: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cs-CZ" sz="2200" dirty="0"/>
              <a:t>nabylo účinnosti </a:t>
            </a:r>
            <a:r>
              <a:rPr lang="cs-CZ" sz="2200" b="1" dirty="0"/>
              <a:t>rozhodnutí o umístění stavby </a:t>
            </a:r>
            <a:r>
              <a:rPr lang="cs-CZ" sz="2200" dirty="0"/>
              <a:t>nebo územní souhlas pro </a:t>
            </a:r>
            <a:r>
              <a:rPr lang="cs-CZ" sz="2200" dirty="0" smtClean="0"/>
              <a:t>stavbu </a:t>
            </a:r>
            <a:endParaRPr lang="cs-CZ" sz="2200" dirty="0"/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cs-CZ" sz="2200" dirty="0"/>
              <a:t>před uplynutím lhůty </a:t>
            </a:r>
            <a:r>
              <a:rPr lang="cs-CZ" sz="2200" dirty="0" smtClean="0"/>
              <a:t>byla </a:t>
            </a:r>
            <a:r>
              <a:rPr lang="cs-CZ" sz="2200" b="1" dirty="0"/>
              <a:t>uzavřena veřejnoprávní smlouva</a:t>
            </a:r>
            <a:r>
              <a:rPr lang="cs-CZ" sz="2200" dirty="0"/>
              <a:t> nahrazující územní rozhodnutí a tato veřejnoprávní smlouva je </a:t>
            </a:r>
            <a:r>
              <a:rPr lang="cs-CZ" sz="2200" dirty="0" smtClean="0"/>
              <a:t>účinná </a:t>
            </a:r>
            <a:endParaRPr lang="cs-CZ" sz="2200" dirty="0"/>
          </a:p>
          <a:p>
            <a:pPr marL="0" indent="0">
              <a:buNone/>
            </a:pPr>
            <a:endParaRPr lang="cs-CZ" sz="2400" dirty="0"/>
          </a:p>
          <a:p>
            <a:pPr>
              <a:spcBef>
                <a:spcPts val="900"/>
              </a:spcBef>
              <a:spcAft>
                <a:spcPts val="900"/>
              </a:spcAft>
              <a:buFont typeface="Arial" panose="020B0604020202020204" pitchFamily="34" charset="0"/>
              <a:buChar char="•"/>
            </a:pPr>
            <a:endParaRPr lang="cs-CZ" sz="2400" dirty="0"/>
          </a:p>
        </p:txBody>
      </p:sp>
      <p:sp>
        <p:nvSpPr>
          <p:cNvPr id="134148" name="Zástupný symbol pro číslo snímku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12F3D070-174B-460D-9728-49DCB792B58D}" type="slidenum">
              <a:rPr lang="cs-CZ" smtClean="0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79</a:t>
            </a:fld>
            <a:endParaRPr lang="cs-CZ" smtClean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7523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Nadpis 1"/>
          <p:cNvSpPr>
            <a:spLocks noGrp="1"/>
          </p:cNvSpPr>
          <p:nvPr>
            <p:ph type="title"/>
          </p:nvPr>
        </p:nvSpPr>
        <p:spPr>
          <a:xfrm>
            <a:off x="714375" y="1785938"/>
            <a:ext cx="7972425" cy="642937"/>
          </a:xfrm>
        </p:spPr>
        <p:txBody>
          <a:bodyPr/>
          <a:lstStyle/>
          <a:p>
            <a:pPr eaLnBrk="1" hangingPunct="1"/>
            <a:r>
              <a:rPr lang="cs-CZ" sz="2400" dirty="0" smtClean="0">
                <a:solidFill>
                  <a:schemeClr val="bg1">
                    <a:lumMod val="65000"/>
                  </a:schemeClr>
                </a:solidFill>
                <a:latin typeface="Arial" charset="0"/>
                <a:cs typeface="Arial" charset="0"/>
              </a:rPr>
              <a:t>Výkon veřejné správy</a:t>
            </a:r>
          </a:p>
        </p:txBody>
      </p:sp>
      <p:sp>
        <p:nvSpPr>
          <p:cNvPr id="108547" name="Zástupný symbol pro obsah 2"/>
          <p:cNvSpPr>
            <a:spLocks noGrp="1"/>
          </p:cNvSpPr>
          <p:nvPr>
            <p:ph idx="1"/>
          </p:nvPr>
        </p:nvSpPr>
        <p:spPr>
          <a:xfrm>
            <a:off x="642938" y="2714625"/>
            <a:ext cx="7972425" cy="4143375"/>
          </a:xfrm>
        </p:spPr>
        <p:txBody>
          <a:bodyPr/>
          <a:lstStyle/>
          <a:p>
            <a:pPr eaLnBrk="1" hangingPunct="1">
              <a:spcBef>
                <a:spcPct val="0"/>
              </a:spcBef>
              <a:spcAft>
                <a:spcPts val="1200"/>
              </a:spcAft>
            </a:pPr>
            <a:r>
              <a:rPr lang="cs-CZ" b="1" dirty="0" smtClean="0">
                <a:latin typeface="Arial" charset="0"/>
                <a:cs typeface="Arial" charset="0"/>
              </a:rPr>
              <a:t>obce</a:t>
            </a:r>
            <a:r>
              <a:rPr lang="cs-CZ" dirty="0" smtClean="0">
                <a:latin typeface="Arial" charset="0"/>
                <a:cs typeface="Arial" charset="0"/>
              </a:rPr>
              <a:t> 						</a:t>
            </a:r>
            <a:r>
              <a:rPr lang="cs-CZ" b="1" dirty="0" smtClean="0">
                <a:latin typeface="Arial" charset="0"/>
                <a:cs typeface="Arial" charset="0"/>
              </a:rPr>
              <a:t>354</a:t>
            </a:r>
          </a:p>
          <a:p>
            <a:pPr eaLnBrk="1" hangingPunct="1">
              <a:spcBef>
                <a:spcPts val="1200"/>
              </a:spcBef>
            </a:pPr>
            <a:r>
              <a:rPr lang="cs-CZ" b="1" dirty="0" smtClean="0">
                <a:latin typeface="Arial" charset="0"/>
                <a:cs typeface="Arial" charset="0"/>
              </a:rPr>
              <a:t>obce s rozšířenou působností </a:t>
            </a:r>
          </a:p>
          <a:p>
            <a:pPr eaLnBrk="1" hangingPunct="1">
              <a:spcBef>
                <a:spcPct val="0"/>
              </a:spcBef>
              <a:spcAft>
                <a:spcPts val="1200"/>
              </a:spcAft>
              <a:buFont typeface="Arial" charset="0"/>
              <a:buNone/>
            </a:pPr>
            <a:r>
              <a:rPr lang="cs-CZ" dirty="0" smtClean="0">
                <a:latin typeface="Arial" charset="0"/>
                <a:cs typeface="Arial" charset="0"/>
              </a:rPr>
              <a:t>    (ORP, obec typu III)		             	  </a:t>
            </a:r>
            <a:r>
              <a:rPr lang="cs-CZ" b="1" dirty="0" smtClean="0">
                <a:latin typeface="Arial" charset="0"/>
                <a:cs typeface="Arial" charset="0"/>
              </a:rPr>
              <a:t>16</a:t>
            </a:r>
            <a:endParaRPr lang="cs-CZ" b="1" dirty="0">
              <a:latin typeface="Arial" charset="0"/>
              <a:cs typeface="Arial" charset="0"/>
            </a:endParaRPr>
          </a:p>
          <a:p>
            <a:pPr eaLnBrk="1" hangingPunct="1">
              <a:spcBef>
                <a:spcPts val="1200"/>
              </a:spcBef>
              <a:spcAft>
                <a:spcPts val="1200"/>
              </a:spcAft>
            </a:pPr>
            <a:r>
              <a:rPr lang="cs-CZ" b="1" dirty="0" smtClean="0">
                <a:latin typeface="Arial" charset="0"/>
                <a:cs typeface="Arial" charset="0"/>
              </a:rPr>
              <a:t>obce </a:t>
            </a:r>
            <a:r>
              <a:rPr lang="cs-CZ" b="1" dirty="0">
                <a:latin typeface="Arial" charset="0"/>
                <a:cs typeface="Arial" charset="0"/>
              </a:rPr>
              <a:t>s pověřeným obecním                                úřadem</a:t>
            </a:r>
            <a:r>
              <a:rPr lang="cs-CZ" dirty="0">
                <a:latin typeface="Arial" charset="0"/>
                <a:cs typeface="Arial" charset="0"/>
              </a:rPr>
              <a:t> (POU, obec typu II)		</a:t>
            </a:r>
            <a:r>
              <a:rPr lang="cs-CZ" dirty="0" smtClean="0">
                <a:latin typeface="Arial" charset="0"/>
                <a:cs typeface="Arial" charset="0"/>
              </a:rPr>
              <a:t>  </a:t>
            </a:r>
            <a:r>
              <a:rPr lang="cs-CZ" b="1" dirty="0" smtClean="0">
                <a:latin typeface="Arial" charset="0"/>
                <a:cs typeface="Arial" charset="0"/>
              </a:rPr>
              <a:t>30</a:t>
            </a:r>
            <a:endParaRPr lang="cs-CZ" b="1" dirty="0">
              <a:latin typeface="Arial" charset="0"/>
              <a:cs typeface="Arial" charset="0"/>
            </a:endParaRPr>
          </a:p>
          <a:p>
            <a:pPr eaLnBrk="1" hangingPunct="1">
              <a:spcBef>
                <a:spcPct val="0"/>
              </a:spcBef>
              <a:spcAft>
                <a:spcPts val="1200"/>
              </a:spcAft>
            </a:pPr>
            <a:endParaRPr lang="cs-CZ" b="1" dirty="0" smtClean="0">
              <a:latin typeface="Arial" charset="0"/>
              <a:cs typeface="Arial" charset="0"/>
            </a:endParaRPr>
          </a:p>
        </p:txBody>
      </p:sp>
      <p:sp>
        <p:nvSpPr>
          <p:cNvPr id="108548" name="Zástupný symbol pro číslo snímku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95249F03-51A4-4E95-94E2-A29E689D07C0}" type="slidenum">
              <a:rPr lang="cs-CZ" smtClean="0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8</a:t>
            </a:fld>
            <a:endParaRPr lang="cs-CZ" dirty="0" smtClean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5745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Nadpis 1"/>
          <p:cNvSpPr>
            <a:spLocks noGrp="1"/>
          </p:cNvSpPr>
          <p:nvPr>
            <p:ph type="title"/>
          </p:nvPr>
        </p:nvSpPr>
        <p:spPr>
          <a:xfrm>
            <a:off x="642938" y="1556792"/>
            <a:ext cx="7972425" cy="792087"/>
          </a:xfrm>
        </p:spPr>
        <p:txBody>
          <a:bodyPr/>
          <a:lstStyle/>
          <a:p>
            <a:pPr eaLnBrk="1" hangingPunct="1"/>
            <a:r>
              <a:rPr lang="cs-CZ" sz="2400" dirty="0">
                <a:solidFill>
                  <a:schemeClr val="tx1"/>
                </a:solidFill>
              </a:rPr>
              <a:t>Evidence územně plánovací činnosti, ukládání písemností a nahlížení do nich </a:t>
            </a:r>
            <a:endParaRPr lang="cs-CZ" sz="2400" dirty="0" smtClean="0">
              <a:solidFill>
                <a:schemeClr val="tx1"/>
              </a:solidFill>
              <a:latin typeface="Arial" charset="0"/>
              <a:cs typeface="Arial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42938" y="2348879"/>
            <a:ext cx="7972425" cy="4509121"/>
          </a:xfrm>
        </p:spPr>
        <p:txBody>
          <a:bodyPr/>
          <a:lstStyle/>
          <a:p>
            <a:pPr marL="0" indent="0" eaLnBrk="1" hangingPunct="1">
              <a:spcBef>
                <a:spcPts val="300"/>
              </a:spcBef>
              <a:spcAft>
                <a:spcPts val="300"/>
              </a:spcAft>
              <a:buNone/>
              <a:defRPr/>
            </a:pPr>
            <a:r>
              <a:rPr lang="cs-CZ" sz="1600" dirty="0" smtClean="0"/>
              <a:t>(§ </a:t>
            </a:r>
            <a:r>
              <a:rPr lang="cs-CZ" sz="1600" dirty="0"/>
              <a:t>162 – § 168 SZ</a:t>
            </a:r>
            <a:r>
              <a:rPr lang="cs-CZ" sz="1600" dirty="0" smtClean="0"/>
              <a:t>)</a:t>
            </a:r>
          </a:p>
          <a:p>
            <a:pPr eaLnBrk="1" hangingPunct="1">
              <a:spcBef>
                <a:spcPts val="200"/>
              </a:spcBef>
              <a:spcAft>
                <a:spcPts val="200"/>
              </a:spcAft>
              <a:defRPr/>
            </a:pPr>
            <a:r>
              <a:rPr lang="cs-CZ" sz="2200" dirty="0" smtClean="0"/>
              <a:t>evidence </a:t>
            </a:r>
            <a:r>
              <a:rPr lang="cs-CZ" sz="2200" dirty="0"/>
              <a:t>ÚPČ obcí </a:t>
            </a:r>
            <a:r>
              <a:rPr lang="cs-CZ" sz="2200" b="1" u="sng" dirty="0" smtClean="0"/>
              <a:t>iLAS</a:t>
            </a:r>
          </a:p>
          <a:p>
            <a:pPr marL="0" indent="0" eaLnBrk="1" hangingPunct="1">
              <a:spcBef>
                <a:spcPts val="200"/>
              </a:spcBef>
              <a:spcAft>
                <a:spcPts val="200"/>
              </a:spcAft>
              <a:buNone/>
              <a:defRPr/>
            </a:pPr>
            <a:r>
              <a:rPr lang="cs-CZ" sz="2200" dirty="0"/>
              <a:t>	</a:t>
            </a:r>
            <a:r>
              <a:rPr lang="cs-CZ" sz="2200" b="1" dirty="0" smtClean="0"/>
              <a:t> </a:t>
            </a:r>
            <a:r>
              <a:rPr lang="cs-CZ" sz="2200" u="sng" dirty="0" smtClean="0">
                <a:hlinkClick r:id="rId3"/>
              </a:rPr>
              <a:t>http</a:t>
            </a:r>
            <a:r>
              <a:rPr lang="cs-CZ" sz="2200" u="sng" dirty="0">
                <a:hlinkClick r:id="rId3"/>
              </a:rPr>
              <a:t>://www.uur.cz/iLAS/iLAS.asp</a:t>
            </a:r>
            <a:endParaRPr lang="cs-CZ" sz="2200" dirty="0"/>
          </a:p>
          <a:p>
            <a:pPr eaLnBrk="1" hangingPunct="1">
              <a:spcBef>
                <a:spcPts val="200"/>
              </a:spcBef>
              <a:spcAft>
                <a:spcPts val="200"/>
              </a:spcAft>
              <a:defRPr/>
            </a:pPr>
            <a:r>
              <a:rPr lang="cs-CZ" sz="2200" dirty="0"/>
              <a:t>evidence ÚPČ </a:t>
            </a:r>
            <a:r>
              <a:rPr lang="cs-CZ" sz="2200" dirty="0" smtClean="0"/>
              <a:t>krajů </a:t>
            </a:r>
            <a:r>
              <a:rPr lang="cs-CZ" sz="2200" b="1" u="sng" dirty="0" err="1" smtClean="0"/>
              <a:t>iKAS</a:t>
            </a:r>
            <a:r>
              <a:rPr lang="cs-CZ" sz="2200" dirty="0" smtClean="0"/>
              <a:t> 	</a:t>
            </a:r>
            <a:r>
              <a:rPr lang="cs-CZ" sz="2200" u="sng" dirty="0" smtClean="0">
                <a:hlinkClick r:id="rId4"/>
              </a:rPr>
              <a:t>http</a:t>
            </a:r>
            <a:r>
              <a:rPr lang="cs-CZ" sz="2200" u="sng" dirty="0">
                <a:hlinkClick r:id="rId4"/>
              </a:rPr>
              <a:t>://</a:t>
            </a:r>
            <a:r>
              <a:rPr lang="cs-CZ" sz="2200" u="sng" dirty="0" smtClean="0">
                <a:hlinkClick r:id="rId4"/>
              </a:rPr>
              <a:t>www.uur.cz/iLAS/ikas/ikas.asp</a:t>
            </a:r>
            <a:endParaRPr lang="cs-CZ" sz="2200" u="sng" dirty="0" smtClean="0"/>
          </a:p>
          <a:p>
            <a:pPr eaLnBrk="1" hangingPunct="1">
              <a:spcBef>
                <a:spcPts val="1200"/>
              </a:spcBef>
              <a:spcAft>
                <a:spcPts val="1200"/>
              </a:spcAft>
              <a:buNone/>
              <a:defRPr/>
            </a:pPr>
            <a:r>
              <a:rPr lang="cs-CZ" sz="2200" dirty="0" smtClean="0"/>
              <a:t>ÚP </a:t>
            </a:r>
            <a:r>
              <a:rPr lang="cs-CZ" sz="2200" dirty="0"/>
              <a:t>a RP ukládá pořizovatel u </a:t>
            </a:r>
          </a:p>
          <a:p>
            <a:pPr eaLnBrk="1" hangingPunct="1">
              <a:spcBef>
                <a:spcPts val="1200"/>
              </a:spcBef>
              <a:spcAft>
                <a:spcPts val="1200"/>
              </a:spcAft>
              <a:defRPr/>
            </a:pPr>
            <a:r>
              <a:rPr lang="cs-CZ" sz="2200" dirty="0"/>
              <a:t>obce (pro kterou byl pořízen</a:t>
            </a:r>
            <a:r>
              <a:rPr lang="cs-CZ" sz="2200" dirty="0" smtClean="0"/>
              <a:t>), stavebního úřadu, úřadu </a:t>
            </a:r>
            <a:r>
              <a:rPr lang="cs-CZ" sz="2200" dirty="0"/>
              <a:t>územního plánování (ORP</a:t>
            </a:r>
            <a:r>
              <a:rPr lang="cs-CZ" sz="2200" dirty="0" smtClean="0"/>
              <a:t>), krajského </a:t>
            </a:r>
            <a:r>
              <a:rPr lang="cs-CZ" sz="2200" dirty="0"/>
              <a:t>úřadu</a:t>
            </a:r>
          </a:p>
          <a:p>
            <a:pPr marL="0" indent="0" algn="just" eaLnBrk="1" hangingPunct="1">
              <a:spcBef>
                <a:spcPts val="1200"/>
              </a:spcBef>
              <a:spcAft>
                <a:spcPts val="1200"/>
              </a:spcAft>
              <a:buNone/>
              <a:defRPr/>
            </a:pPr>
            <a:r>
              <a:rPr lang="cs-CZ" sz="2200" b="1" dirty="0" smtClean="0"/>
              <a:t>Poznámka:</a:t>
            </a:r>
            <a:r>
              <a:rPr lang="cs-CZ" sz="2200" dirty="0" smtClean="0"/>
              <a:t> záznam </a:t>
            </a:r>
            <a:r>
              <a:rPr lang="cs-CZ" sz="2200" dirty="0"/>
              <a:t>o </a:t>
            </a:r>
            <a:r>
              <a:rPr lang="cs-CZ" sz="2200" dirty="0" smtClean="0"/>
              <a:t>účinnosti, úplné znění po změnách !!!!, el. verze ve strojově čitelném formátu !!!! </a:t>
            </a:r>
            <a:endParaRPr lang="cs-CZ" sz="2200" dirty="0"/>
          </a:p>
          <a:p>
            <a:pPr eaLnBrk="1" hangingPunct="1">
              <a:spcBef>
                <a:spcPts val="200"/>
              </a:spcBef>
              <a:spcAft>
                <a:spcPts val="200"/>
              </a:spcAft>
              <a:defRPr/>
            </a:pPr>
            <a:endParaRPr lang="cs-CZ" sz="2200" dirty="0"/>
          </a:p>
          <a:p>
            <a:pPr marL="0" indent="0" eaLnBrk="1" hangingPunct="1">
              <a:spcBef>
                <a:spcPts val="200"/>
              </a:spcBef>
              <a:spcAft>
                <a:spcPts val="200"/>
              </a:spcAft>
              <a:buNone/>
              <a:defRPr/>
            </a:pPr>
            <a:endParaRPr lang="cs-CZ" sz="1600" dirty="0"/>
          </a:p>
        </p:txBody>
      </p:sp>
      <p:sp>
        <p:nvSpPr>
          <p:cNvPr id="134148" name="Zástupný symbol pro číslo snímku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12F3D070-174B-460D-9728-49DCB792B58D}" type="slidenum">
              <a:rPr lang="cs-CZ" smtClean="0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80</a:t>
            </a:fld>
            <a:endParaRPr lang="cs-CZ" smtClean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8548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218" name="obrázek 1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7219" name="Zástupný symbol pro číslo snímku 2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C1A2B003-FD68-4D59-AC3D-01F045642212}" type="slidenum">
              <a:rPr lang="cs-CZ" smtClean="0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81</a:t>
            </a:fld>
            <a:endParaRPr lang="cs-CZ" smtClean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3024767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Nadpis 1"/>
          <p:cNvSpPr>
            <a:spLocks noGrp="1"/>
          </p:cNvSpPr>
          <p:nvPr>
            <p:ph type="title"/>
          </p:nvPr>
        </p:nvSpPr>
        <p:spPr>
          <a:xfrm>
            <a:off x="693138" y="1700808"/>
            <a:ext cx="7972425" cy="288032"/>
          </a:xfrm>
        </p:spPr>
        <p:txBody>
          <a:bodyPr/>
          <a:lstStyle/>
          <a:p>
            <a:pPr eaLnBrk="1" hangingPunct="1"/>
            <a:r>
              <a:rPr lang="cs-CZ" sz="2400" dirty="0" smtClean="0">
                <a:solidFill>
                  <a:schemeClr val="bg1">
                    <a:lumMod val="50000"/>
                  </a:schemeClr>
                </a:solidFill>
                <a:latin typeface="Arial" charset="0"/>
                <a:cs typeface="Arial" charset="0"/>
              </a:rPr>
              <a:t>Výkon veřejné správy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93138" y="2060849"/>
            <a:ext cx="7972425" cy="4797152"/>
          </a:xfrm>
        </p:spPr>
        <p:txBody>
          <a:bodyPr/>
          <a:lstStyle/>
          <a:p>
            <a:pPr marL="0" indent="0" algn="just" eaLnBrk="1" hangingPunct="1">
              <a:buFont typeface="Arial" charset="0"/>
              <a:buNone/>
              <a:defRPr/>
            </a:pPr>
            <a:r>
              <a:rPr lang="cs-CZ" sz="2000" b="1" dirty="0" smtClean="0"/>
              <a:t>Obecné požadavky na výstavbu, účely vyvlastnění a úprava některých dalších práv a povinností </a:t>
            </a:r>
            <a:r>
              <a:rPr lang="cs-CZ" sz="2000" dirty="0" smtClean="0"/>
              <a:t>(§ 169 - §174 SZ)</a:t>
            </a:r>
          </a:p>
          <a:p>
            <a:pPr marL="0" indent="0" eaLnBrk="1" hangingPunct="1">
              <a:spcBef>
                <a:spcPts val="1200"/>
              </a:spcBef>
              <a:spcAft>
                <a:spcPts val="300"/>
              </a:spcAft>
              <a:buNone/>
              <a:defRPr/>
            </a:pPr>
            <a:r>
              <a:rPr lang="cs-CZ" b="1" dirty="0" smtClean="0"/>
              <a:t>Účely vyvlastnění</a:t>
            </a:r>
          </a:p>
          <a:p>
            <a:pPr marL="0" indent="0" eaLnBrk="1" hangingPunct="1">
              <a:spcBef>
                <a:spcPts val="300"/>
              </a:spcBef>
              <a:spcAft>
                <a:spcPts val="300"/>
              </a:spcAft>
              <a:buNone/>
              <a:defRPr/>
            </a:pPr>
            <a:r>
              <a:rPr lang="cs-CZ" sz="2000" dirty="0" smtClean="0"/>
              <a:t>práva k pozemkům a stavbám lze odejmout, </a:t>
            </a:r>
            <a:r>
              <a:rPr lang="cs-CZ" sz="2000" dirty="0" err="1" smtClean="0"/>
              <a:t>omezit,jsou-li</a:t>
            </a:r>
            <a:r>
              <a:rPr lang="cs-CZ" sz="2000" dirty="0" smtClean="0"/>
              <a:t> vymezeny ve vydané ÚPD a jde o:</a:t>
            </a:r>
          </a:p>
          <a:p>
            <a:pPr marL="541338" eaLnBrk="1" hangingPunct="1">
              <a:spcBef>
                <a:spcPts val="300"/>
              </a:spcBef>
              <a:spcAft>
                <a:spcPts val="300"/>
              </a:spcAft>
              <a:defRPr/>
            </a:pPr>
            <a:r>
              <a:rPr lang="cs-CZ" sz="2000" b="1" dirty="0" smtClean="0"/>
              <a:t>veřejně </a:t>
            </a:r>
            <a:r>
              <a:rPr lang="cs-CZ" sz="2000" b="1" dirty="0"/>
              <a:t>prospěšná stavba</a:t>
            </a:r>
            <a:r>
              <a:rPr lang="cs-CZ" sz="2000" dirty="0"/>
              <a:t> </a:t>
            </a:r>
            <a:r>
              <a:rPr lang="cs-CZ" sz="2000" dirty="0" smtClean="0"/>
              <a:t>- dopravní </a:t>
            </a:r>
            <a:r>
              <a:rPr lang="cs-CZ" sz="2000" dirty="0"/>
              <a:t>infrastruktury (např. silniční obchvat</a:t>
            </a:r>
            <a:r>
              <a:rPr lang="cs-CZ" sz="2000" dirty="0" smtClean="0"/>
              <a:t>,..), technické </a:t>
            </a:r>
            <a:r>
              <a:rPr lang="cs-CZ" sz="2000" dirty="0"/>
              <a:t>infrastruktury (např. vodovod,..)</a:t>
            </a:r>
          </a:p>
          <a:p>
            <a:pPr marL="541338" eaLnBrk="1" hangingPunct="1">
              <a:spcBef>
                <a:spcPts val="300"/>
              </a:spcBef>
              <a:spcAft>
                <a:spcPts val="300"/>
              </a:spcAft>
              <a:defRPr/>
            </a:pPr>
            <a:r>
              <a:rPr lang="cs-CZ" sz="2000" b="1" dirty="0"/>
              <a:t>veřejně prospěšné </a:t>
            </a:r>
            <a:r>
              <a:rPr lang="cs-CZ" sz="2000" b="1" dirty="0" smtClean="0"/>
              <a:t>opatření </a:t>
            </a:r>
            <a:r>
              <a:rPr lang="cs-CZ" sz="2000" dirty="0" smtClean="0"/>
              <a:t>- snižování </a:t>
            </a:r>
            <a:r>
              <a:rPr lang="cs-CZ" sz="2000" dirty="0"/>
              <a:t>ohrožení v území (např. povodně,.. suchý poldr</a:t>
            </a:r>
            <a:r>
              <a:rPr lang="cs-CZ" sz="2000" dirty="0" smtClean="0"/>
              <a:t>), založení </a:t>
            </a:r>
            <a:r>
              <a:rPr lang="cs-CZ" sz="2000" dirty="0"/>
              <a:t>prvků územního systému ekologické </a:t>
            </a:r>
            <a:r>
              <a:rPr lang="cs-CZ" sz="2000" dirty="0" smtClean="0"/>
              <a:t>stability, ochrana </a:t>
            </a:r>
            <a:r>
              <a:rPr lang="cs-CZ" sz="2000" dirty="0"/>
              <a:t>archeologického dědictví </a:t>
            </a:r>
          </a:p>
          <a:p>
            <a:pPr marL="541338" eaLnBrk="1" hangingPunct="1">
              <a:spcBef>
                <a:spcPts val="300"/>
              </a:spcBef>
              <a:spcAft>
                <a:spcPts val="300"/>
              </a:spcAft>
              <a:defRPr/>
            </a:pPr>
            <a:r>
              <a:rPr lang="cs-CZ" sz="2000" b="1" dirty="0"/>
              <a:t>stavby a opatření</a:t>
            </a:r>
            <a:r>
              <a:rPr lang="cs-CZ" sz="2000" dirty="0"/>
              <a:t> pro </a:t>
            </a:r>
            <a:r>
              <a:rPr lang="cs-CZ" sz="2000" dirty="0" smtClean="0"/>
              <a:t>zajištění - obrany státu, bezpečnosti </a:t>
            </a:r>
            <a:r>
              <a:rPr lang="cs-CZ" sz="2000" dirty="0"/>
              <a:t>státu </a:t>
            </a:r>
          </a:p>
          <a:p>
            <a:pPr marL="541338" eaLnBrk="1" hangingPunct="1">
              <a:spcBef>
                <a:spcPts val="300"/>
              </a:spcBef>
              <a:spcAft>
                <a:spcPts val="300"/>
              </a:spcAft>
              <a:defRPr/>
            </a:pPr>
            <a:r>
              <a:rPr lang="cs-CZ" sz="2000" b="1" dirty="0"/>
              <a:t>asanaci</a:t>
            </a:r>
            <a:r>
              <a:rPr lang="cs-CZ" sz="2000" dirty="0"/>
              <a:t> (ozdravění) území </a:t>
            </a:r>
          </a:p>
          <a:p>
            <a:pPr eaLnBrk="1" hangingPunct="1">
              <a:spcBef>
                <a:spcPts val="300"/>
              </a:spcBef>
              <a:spcAft>
                <a:spcPts val="300"/>
              </a:spcAft>
              <a:buFont typeface="Arial" charset="0"/>
              <a:buNone/>
              <a:defRPr/>
            </a:pPr>
            <a:endParaRPr lang="cs-CZ" sz="1800" b="1" dirty="0" smtClean="0"/>
          </a:p>
          <a:p>
            <a:pPr marL="0" indent="0" eaLnBrk="1" hangingPunct="1">
              <a:spcBef>
                <a:spcPts val="300"/>
              </a:spcBef>
              <a:spcAft>
                <a:spcPts val="300"/>
              </a:spcAft>
              <a:buFont typeface="Arial" charset="0"/>
              <a:buNone/>
              <a:defRPr/>
            </a:pPr>
            <a:endParaRPr lang="cs-CZ" sz="1800" dirty="0"/>
          </a:p>
        </p:txBody>
      </p:sp>
      <p:sp>
        <p:nvSpPr>
          <p:cNvPr id="139268" name="Zástupný symbol pro číslo snímku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E4AC638-32C8-4BA5-8C45-12466096714D}" type="slidenum">
              <a:rPr lang="cs-CZ" smtClean="0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82</a:t>
            </a:fld>
            <a:endParaRPr lang="cs-CZ" smtClean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1413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Nadpis 1"/>
          <p:cNvSpPr>
            <a:spLocks noGrp="1"/>
          </p:cNvSpPr>
          <p:nvPr>
            <p:ph type="title"/>
          </p:nvPr>
        </p:nvSpPr>
        <p:spPr>
          <a:xfrm>
            <a:off x="714375" y="1772816"/>
            <a:ext cx="7972425" cy="354905"/>
          </a:xfrm>
        </p:spPr>
        <p:txBody>
          <a:bodyPr/>
          <a:lstStyle/>
          <a:p>
            <a:pPr eaLnBrk="1" hangingPunct="1"/>
            <a:r>
              <a:rPr lang="cs-CZ" sz="2400" dirty="0" smtClean="0">
                <a:solidFill>
                  <a:schemeClr val="bg1">
                    <a:lumMod val="50000"/>
                  </a:schemeClr>
                </a:solidFill>
                <a:latin typeface="Arial" charset="0"/>
                <a:cs typeface="Arial" charset="0"/>
              </a:rPr>
              <a:t>Výkon veřejné správy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42938" y="2348880"/>
            <a:ext cx="7972425" cy="4509120"/>
          </a:xfrm>
        </p:spPr>
        <p:txBody>
          <a:bodyPr/>
          <a:lstStyle/>
          <a:p>
            <a:pPr marL="0" indent="0" eaLnBrk="1" hangingPunct="1">
              <a:spcBef>
                <a:spcPts val="1800"/>
              </a:spcBef>
              <a:spcAft>
                <a:spcPts val="600"/>
              </a:spcAft>
              <a:buNone/>
              <a:defRPr/>
            </a:pPr>
            <a:r>
              <a:rPr lang="cs-CZ" b="1" dirty="0" smtClean="0"/>
              <a:t>Státní </a:t>
            </a:r>
            <a:r>
              <a:rPr lang="cs-CZ" b="1" dirty="0"/>
              <a:t>dozor ve věcech územního plánování   </a:t>
            </a:r>
            <a:endParaRPr lang="cs-CZ" b="1" dirty="0" smtClean="0"/>
          </a:p>
          <a:p>
            <a:pPr marL="0" indent="0" eaLnBrk="1" hangingPunct="1">
              <a:spcBef>
                <a:spcPts val="1800"/>
              </a:spcBef>
              <a:spcAft>
                <a:spcPts val="600"/>
              </a:spcAft>
              <a:buNone/>
              <a:defRPr/>
            </a:pPr>
            <a:r>
              <a:rPr lang="cs-CZ" sz="2400" dirty="0" smtClean="0"/>
              <a:t>MMR – kraje; krajské </a:t>
            </a:r>
            <a:r>
              <a:rPr lang="cs-CZ" sz="2400" dirty="0"/>
              <a:t>úřady – ÚÚP (ORP), obce  </a:t>
            </a:r>
          </a:p>
          <a:p>
            <a:pPr marL="1073150" indent="-285750" eaLnBrk="1" hangingPunct="1">
              <a:spcBef>
                <a:spcPts val="300"/>
              </a:spcBef>
              <a:spcAft>
                <a:spcPts val="300"/>
              </a:spcAft>
              <a:buNone/>
              <a:defRPr/>
            </a:pPr>
            <a:r>
              <a:rPr lang="cs-CZ" sz="2400" dirty="0"/>
              <a:t>Pokud zjistí </a:t>
            </a:r>
            <a:r>
              <a:rPr lang="cs-CZ" sz="2400" b="1" dirty="0"/>
              <a:t>nedostatky </a:t>
            </a:r>
            <a:endParaRPr lang="cs-CZ" sz="2400" dirty="0"/>
          </a:p>
          <a:p>
            <a:pPr marL="1073150" indent="-285750" eaLnBrk="1" hangingPunct="1">
              <a:spcBef>
                <a:spcPts val="300"/>
              </a:spcBef>
              <a:spcAft>
                <a:spcPts val="300"/>
              </a:spcAft>
              <a:defRPr/>
            </a:pPr>
            <a:r>
              <a:rPr lang="cs-CZ" sz="2400" dirty="0"/>
              <a:t>výzva k nápravě </a:t>
            </a:r>
          </a:p>
          <a:p>
            <a:pPr marL="1073150" indent="-285750" eaLnBrk="1" hangingPunct="1">
              <a:spcBef>
                <a:spcPts val="300"/>
              </a:spcBef>
              <a:spcAft>
                <a:spcPts val="300"/>
              </a:spcAft>
              <a:defRPr/>
            </a:pPr>
            <a:r>
              <a:rPr lang="cs-CZ" sz="2400" dirty="0"/>
              <a:t>rozhodnutí - uložení povinnosti zjednat nápravu </a:t>
            </a:r>
          </a:p>
          <a:p>
            <a:pPr marL="1433513" lvl="1" eaLnBrk="1" hangingPunct="1">
              <a:spcBef>
                <a:spcPts val="300"/>
              </a:spcBef>
              <a:spcAft>
                <a:spcPts val="300"/>
              </a:spcAft>
              <a:defRPr/>
            </a:pPr>
            <a:r>
              <a:rPr lang="cs-CZ" dirty="0"/>
              <a:t>přiměřená lhůta</a:t>
            </a:r>
          </a:p>
          <a:p>
            <a:pPr marL="1433513" lvl="1" eaLnBrk="1" hangingPunct="1">
              <a:spcBef>
                <a:spcPts val="300"/>
              </a:spcBef>
              <a:spcAft>
                <a:spcPts val="300"/>
              </a:spcAft>
              <a:defRPr/>
            </a:pPr>
            <a:r>
              <a:rPr lang="cs-CZ" dirty="0"/>
              <a:t>může pozastavit nebo omezit výkon činnosti </a:t>
            </a:r>
          </a:p>
          <a:p>
            <a:pPr eaLnBrk="1" hangingPunct="1">
              <a:spcBef>
                <a:spcPts val="300"/>
              </a:spcBef>
              <a:spcAft>
                <a:spcPts val="300"/>
              </a:spcAft>
              <a:buFont typeface="Arial" charset="0"/>
              <a:buNone/>
              <a:defRPr/>
            </a:pPr>
            <a:endParaRPr lang="cs-CZ" sz="2400" b="1" dirty="0" smtClean="0"/>
          </a:p>
          <a:p>
            <a:pPr marL="0" indent="0" eaLnBrk="1" hangingPunct="1">
              <a:spcBef>
                <a:spcPts val="300"/>
              </a:spcBef>
              <a:spcAft>
                <a:spcPts val="300"/>
              </a:spcAft>
              <a:buFont typeface="Arial" charset="0"/>
              <a:buNone/>
              <a:defRPr/>
            </a:pPr>
            <a:endParaRPr lang="cs-CZ" sz="2400" dirty="0"/>
          </a:p>
        </p:txBody>
      </p:sp>
      <p:sp>
        <p:nvSpPr>
          <p:cNvPr id="139268" name="Zástupný symbol pro číslo snímku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E4AC638-32C8-4BA5-8C45-12466096714D}" type="slidenum">
              <a:rPr lang="cs-CZ" smtClean="0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83</a:t>
            </a:fld>
            <a:endParaRPr lang="cs-CZ" smtClean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3084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Nadpis 1"/>
          <p:cNvSpPr>
            <a:spLocks noGrp="1"/>
          </p:cNvSpPr>
          <p:nvPr>
            <p:ph type="title"/>
          </p:nvPr>
        </p:nvSpPr>
        <p:spPr>
          <a:xfrm>
            <a:off x="714375" y="1772816"/>
            <a:ext cx="7972425" cy="354905"/>
          </a:xfrm>
        </p:spPr>
        <p:txBody>
          <a:bodyPr/>
          <a:lstStyle/>
          <a:p>
            <a:pPr eaLnBrk="1" hangingPunct="1"/>
            <a:r>
              <a:rPr lang="cs-CZ" sz="2400" dirty="0" smtClean="0">
                <a:solidFill>
                  <a:schemeClr val="bg1">
                    <a:lumMod val="50000"/>
                  </a:schemeClr>
                </a:solidFill>
                <a:latin typeface="Arial" charset="0"/>
                <a:cs typeface="Arial" charset="0"/>
              </a:rPr>
              <a:t>Výkon veřejné správy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42938" y="2276871"/>
            <a:ext cx="7972425" cy="4581129"/>
          </a:xfrm>
        </p:spPr>
        <p:txBody>
          <a:bodyPr/>
          <a:lstStyle/>
          <a:p>
            <a:pPr marL="0" indent="0" algn="just" eaLnBrk="1" hangingPunct="1">
              <a:buNone/>
              <a:defRPr/>
            </a:pPr>
            <a:r>
              <a:rPr lang="cs-CZ" b="1" dirty="0"/>
              <a:t>Přechodná ustanovení </a:t>
            </a:r>
            <a:r>
              <a:rPr lang="cs-CZ" dirty="0"/>
              <a:t>(§ 185 - §192 SZ)</a:t>
            </a:r>
          </a:p>
          <a:p>
            <a:pPr eaLnBrk="1" hangingPunct="1">
              <a:spcBef>
                <a:spcPts val="300"/>
              </a:spcBef>
              <a:spcAft>
                <a:spcPts val="300"/>
              </a:spcAft>
              <a:buNone/>
              <a:defRPr/>
            </a:pPr>
            <a:r>
              <a:rPr lang="cs-CZ" sz="2400" dirty="0" smtClean="0"/>
              <a:t>Územní plán </a:t>
            </a:r>
            <a:endParaRPr lang="cs-CZ" sz="2400" dirty="0"/>
          </a:p>
          <a:p>
            <a:pPr eaLnBrk="1" hangingPunct="1">
              <a:spcBef>
                <a:spcPts val="300"/>
              </a:spcBef>
              <a:spcAft>
                <a:spcPts val="300"/>
              </a:spcAft>
              <a:defRPr/>
            </a:pPr>
            <a:r>
              <a:rPr lang="cs-CZ" sz="2400" dirty="0"/>
              <a:t>sídelního útvaru (ÚPn SÚ)</a:t>
            </a:r>
          </a:p>
          <a:p>
            <a:pPr eaLnBrk="1" hangingPunct="1">
              <a:spcBef>
                <a:spcPts val="300"/>
              </a:spcBef>
              <a:spcAft>
                <a:spcPts val="300"/>
              </a:spcAft>
              <a:defRPr/>
            </a:pPr>
            <a:r>
              <a:rPr lang="cs-CZ" sz="2400" dirty="0"/>
              <a:t>zóny </a:t>
            </a:r>
          </a:p>
          <a:p>
            <a:pPr eaLnBrk="1" hangingPunct="1">
              <a:spcBef>
                <a:spcPts val="300"/>
              </a:spcBef>
              <a:spcAft>
                <a:spcPts val="300"/>
              </a:spcAft>
              <a:defRPr/>
            </a:pPr>
            <a:r>
              <a:rPr lang="cs-CZ" sz="2400" dirty="0"/>
              <a:t>obce (ÚPO)</a:t>
            </a:r>
          </a:p>
          <a:p>
            <a:pPr eaLnBrk="1" hangingPunct="1">
              <a:spcBef>
                <a:spcPts val="300"/>
              </a:spcBef>
              <a:spcAft>
                <a:spcPts val="300"/>
              </a:spcAft>
              <a:defRPr/>
            </a:pPr>
            <a:r>
              <a:rPr lang="cs-CZ" sz="2400" dirty="0"/>
              <a:t>regulační plán (RP) </a:t>
            </a:r>
          </a:p>
          <a:p>
            <a:pPr marL="0" indent="0" eaLnBrk="1" hangingPunct="1">
              <a:spcBef>
                <a:spcPts val="1200"/>
              </a:spcBef>
              <a:spcAft>
                <a:spcPts val="300"/>
              </a:spcAft>
              <a:buNone/>
              <a:defRPr/>
            </a:pPr>
            <a:r>
              <a:rPr lang="cs-CZ" sz="2400" dirty="0" smtClean="0"/>
              <a:t>lze do </a:t>
            </a:r>
            <a:r>
              <a:rPr lang="cs-CZ" sz="2400" b="1" dirty="0" smtClean="0"/>
              <a:t>31.12.2022</a:t>
            </a:r>
            <a:r>
              <a:rPr lang="cs-CZ" sz="2400" dirty="0" smtClean="0"/>
              <a:t> podle SZ upravit, v rozsahu provedené úpravy projednat a vydat</a:t>
            </a:r>
          </a:p>
          <a:p>
            <a:pPr marL="0" indent="0" eaLnBrk="1" hangingPunct="1">
              <a:spcBef>
                <a:spcPts val="600"/>
              </a:spcBef>
              <a:spcAft>
                <a:spcPts val="600"/>
              </a:spcAft>
              <a:buNone/>
              <a:defRPr/>
            </a:pPr>
            <a:r>
              <a:rPr lang="cs-CZ" sz="2400" dirty="0" smtClean="0"/>
              <a:t>jinak </a:t>
            </a:r>
            <a:r>
              <a:rPr lang="cs-CZ" sz="2400" b="1" dirty="0" smtClean="0"/>
              <a:t>pozbývají platnosti</a:t>
            </a:r>
            <a:r>
              <a:rPr lang="cs-CZ" sz="2400" dirty="0" smtClean="0"/>
              <a:t>!!!!.</a:t>
            </a:r>
          </a:p>
          <a:p>
            <a:pPr marL="0" indent="0" eaLnBrk="1" hangingPunct="1">
              <a:spcBef>
                <a:spcPts val="300"/>
              </a:spcBef>
              <a:spcAft>
                <a:spcPts val="300"/>
              </a:spcAft>
              <a:buFont typeface="Arial" charset="0"/>
              <a:buNone/>
              <a:defRPr/>
            </a:pPr>
            <a:endParaRPr lang="cs-CZ" sz="2400" dirty="0"/>
          </a:p>
        </p:txBody>
      </p:sp>
      <p:sp>
        <p:nvSpPr>
          <p:cNvPr id="139268" name="Zástupný symbol pro číslo snímku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E4AC638-32C8-4BA5-8C45-12466096714D}" type="slidenum">
              <a:rPr lang="cs-CZ" smtClean="0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84</a:t>
            </a:fld>
            <a:endParaRPr lang="cs-CZ" smtClean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5130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Nadpis 1"/>
          <p:cNvSpPr>
            <a:spLocks noGrp="1"/>
          </p:cNvSpPr>
          <p:nvPr>
            <p:ph type="title"/>
          </p:nvPr>
        </p:nvSpPr>
        <p:spPr>
          <a:xfrm>
            <a:off x="642939" y="1628800"/>
            <a:ext cx="8043862" cy="721221"/>
          </a:xfrm>
        </p:spPr>
        <p:txBody>
          <a:bodyPr/>
          <a:lstStyle/>
          <a:p>
            <a:pPr eaLnBrk="1" hangingPunct="1"/>
            <a:r>
              <a:rPr lang="cs-CZ" sz="3200" dirty="0" smtClean="0">
                <a:solidFill>
                  <a:schemeClr val="tx1"/>
                </a:solidFill>
              </a:rPr>
              <a:t>Proč </a:t>
            </a:r>
            <a:r>
              <a:rPr lang="cs-CZ" sz="3200" dirty="0">
                <a:solidFill>
                  <a:schemeClr val="tx1"/>
                </a:solidFill>
              </a:rPr>
              <a:t>mít územní plán? </a:t>
            </a:r>
            <a:endParaRPr lang="cs-CZ" sz="3200" u="sng" dirty="0" smtClean="0">
              <a:solidFill>
                <a:schemeClr val="tx1"/>
              </a:solidFill>
              <a:latin typeface="Arial" charset="0"/>
              <a:cs typeface="Arial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42938" y="2350021"/>
            <a:ext cx="8043861" cy="4507979"/>
          </a:xfrm>
        </p:spPr>
        <p:txBody>
          <a:bodyPr/>
          <a:lstStyle/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cs-CZ" dirty="0" smtClean="0"/>
              <a:t>bez ÚP nelze v obci vymezit plochy pro novou výstavbu (lze stavět jen v zastavěném území obce) </a:t>
            </a:r>
          </a:p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cs-CZ" dirty="0" smtClean="0"/>
              <a:t>v řadě případů je ÚP podmínka pro dotace </a:t>
            </a:r>
          </a:p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cs-CZ" dirty="0" smtClean="0"/>
              <a:t>lze uplatnit předkupní právo a vyvlastnění  u veřejně prospěšných staveb a opatření </a:t>
            </a:r>
          </a:p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cs-CZ" dirty="0" smtClean="0"/>
              <a:t>……….</a:t>
            </a:r>
            <a:endParaRPr lang="cs-CZ" dirty="0"/>
          </a:p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cs-CZ" dirty="0" smtClean="0"/>
              <a:t>…………</a:t>
            </a:r>
          </a:p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cs-CZ" dirty="0" smtClean="0"/>
              <a:t>……………</a:t>
            </a:r>
            <a:endParaRPr lang="cs-CZ" dirty="0"/>
          </a:p>
          <a:p>
            <a:pPr>
              <a:spcBef>
                <a:spcPts val="1200"/>
              </a:spcBef>
              <a:spcAft>
                <a:spcPts val="1200"/>
              </a:spcAft>
            </a:pPr>
            <a:endParaRPr lang="cs-CZ" sz="2400" dirty="0" smtClean="0"/>
          </a:p>
          <a:p>
            <a:pPr eaLnBrk="1" hangingPunct="1">
              <a:spcBef>
                <a:spcPts val="1200"/>
              </a:spcBef>
              <a:spcAft>
                <a:spcPts val="1200"/>
              </a:spcAft>
              <a:buFont typeface="Arial" charset="0"/>
              <a:buNone/>
              <a:defRPr/>
            </a:pPr>
            <a:r>
              <a:rPr lang="cs-CZ" sz="2400" dirty="0" smtClean="0"/>
              <a:t> </a:t>
            </a:r>
          </a:p>
          <a:p>
            <a:pPr marL="0" indent="0" eaLnBrk="1" hangingPunct="1">
              <a:spcBef>
                <a:spcPts val="600"/>
              </a:spcBef>
              <a:spcAft>
                <a:spcPts val="600"/>
              </a:spcAft>
              <a:buFont typeface="Arial" charset="0"/>
              <a:buNone/>
              <a:defRPr/>
            </a:pPr>
            <a:endParaRPr lang="cs-CZ" sz="2400" dirty="0" smtClean="0"/>
          </a:p>
          <a:p>
            <a:pPr eaLnBrk="1" hangingPunct="1">
              <a:spcBef>
                <a:spcPts val="1200"/>
              </a:spcBef>
              <a:spcAft>
                <a:spcPts val="1200"/>
              </a:spcAft>
              <a:buFont typeface="Arial" charset="0"/>
              <a:buNone/>
              <a:defRPr/>
            </a:pPr>
            <a:endParaRPr lang="cs-CZ" sz="2400" b="1" dirty="0" smtClean="0"/>
          </a:p>
          <a:p>
            <a:pPr marL="0" indent="0" eaLnBrk="1" hangingPunct="1">
              <a:spcBef>
                <a:spcPts val="600"/>
              </a:spcBef>
              <a:spcAft>
                <a:spcPts val="600"/>
              </a:spcAft>
              <a:buFont typeface="Arial" charset="0"/>
              <a:buNone/>
              <a:defRPr/>
            </a:pPr>
            <a:endParaRPr lang="cs-CZ" sz="2400" dirty="0"/>
          </a:p>
        </p:txBody>
      </p:sp>
      <p:sp>
        <p:nvSpPr>
          <p:cNvPr id="142340" name="Zástupný symbol pro číslo snímku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ACCF2D52-8AF7-47A5-A35E-7296195470B3}" type="slidenum">
              <a:rPr lang="cs-CZ" smtClean="0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85</a:t>
            </a:fld>
            <a:endParaRPr lang="cs-CZ" smtClean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6859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Nadpis 1"/>
          <p:cNvSpPr>
            <a:spLocks noGrp="1"/>
          </p:cNvSpPr>
          <p:nvPr>
            <p:ph type="title"/>
          </p:nvPr>
        </p:nvSpPr>
        <p:spPr>
          <a:xfrm rot="10800000" flipV="1">
            <a:off x="6349819" y="188640"/>
            <a:ext cx="2776935" cy="1360165"/>
          </a:xfrm>
        </p:spPr>
        <p:txBody>
          <a:bodyPr/>
          <a:lstStyle/>
          <a:p>
            <a:pPr eaLnBrk="1" hangingPunct="1"/>
            <a:r>
              <a:rPr lang="cs-CZ" sz="2800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Ilustrační schéma vazeb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42938" y="2492896"/>
            <a:ext cx="7972425" cy="4365104"/>
          </a:xfrm>
        </p:spPr>
        <p:txBody>
          <a:bodyPr/>
          <a:lstStyle/>
          <a:p>
            <a:pPr marL="0" indent="0">
              <a:spcBef>
                <a:spcPts val="1200"/>
              </a:spcBef>
              <a:spcAft>
                <a:spcPts val="1200"/>
              </a:spcAft>
              <a:buNone/>
            </a:pPr>
            <a:endParaRPr lang="cs-CZ" sz="2400" u="sng" dirty="0" smtClean="0"/>
          </a:p>
          <a:p>
            <a:pPr eaLnBrk="1" hangingPunct="1">
              <a:spcBef>
                <a:spcPts val="1200"/>
              </a:spcBef>
              <a:spcAft>
                <a:spcPts val="1200"/>
              </a:spcAft>
              <a:buFont typeface="Arial" charset="0"/>
              <a:buNone/>
              <a:defRPr/>
            </a:pPr>
            <a:r>
              <a:rPr lang="cs-CZ" sz="2400" dirty="0" smtClean="0"/>
              <a:t> </a:t>
            </a:r>
          </a:p>
          <a:p>
            <a:pPr marL="0" indent="0" eaLnBrk="1" hangingPunct="1">
              <a:spcBef>
                <a:spcPts val="600"/>
              </a:spcBef>
              <a:spcAft>
                <a:spcPts val="600"/>
              </a:spcAft>
              <a:buFont typeface="Arial" charset="0"/>
              <a:buNone/>
              <a:defRPr/>
            </a:pPr>
            <a:endParaRPr lang="cs-CZ" sz="2400" dirty="0" smtClean="0"/>
          </a:p>
          <a:p>
            <a:pPr eaLnBrk="1" hangingPunct="1">
              <a:spcBef>
                <a:spcPts val="1200"/>
              </a:spcBef>
              <a:spcAft>
                <a:spcPts val="1200"/>
              </a:spcAft>
              <a:buFont typeface="Arial" charset="0"/>
              <a:buNone/>
              <a:defRPr/>
            </a:pPr>
            <a:endParaRPr lang="cs-CZ" sz="2400" b="1" dirty="0" smtClean="0"/>
          </a:p>
          <a:p>
            <a:pPr marL="0" indent="0" eaLnBrk="1" hangingPunct="1">
              <a:spcBef>
                <a:spcPts val="600"/>
              </a:spcBef>
              <a:spcAft>
                <a:spcPts val="600"/>
              </a:spcAft>
              <a:buFont typeface="Arial" charset="0"/>
              <a:buNone/>
              <a:defRPr/>
            </a:pPr>
            <a:endParaRPr lang="cs-CZ" sz="2400" dirty="0"/>
          </a:p>
        </p:txBody>
      </p:sp>
      <p:sp>
        <p:nvSpPr>
          <p:cNvPr id="142340" name="Zástupný symbol pro číslo snímku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ACCF2D52-8AF7-47A5-A35E-7296195470B3}" type="slidenum">
              <a:rPr lang="cs-CZ" smtClean="0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86</a:t>
            </a:fld>
            <a:endParaRPr lang="cs-CZ" smtClean="0">
              <a:latin typeface="Arial" charset="0"/>
              <a:cs typeface="Arial" charset="0"/>
            </a:endParaRPr>
          </a:p>
        </p:txBody>
      </p:sp>
      <p:pic>
        <p:nvPicPr>
          <p:cNvPr id="5" name="Obrázek 4"/>
          <p:cNvPicPr/>
          <p:nvPr/>
        </p:nvPicPr>
        <p:blipFill rotWithShape="1">
          <a:blip r:embed="rId3"/>
          <a:srcRect l="4457" t="17740" r="77775" b="11295"/>
          <a:stretch/>
        </p:blipFill>
        <p:spPr bwMode="auto">
          <a:xfrm>
            <a:off x="467544" y="0"/>
            <a:ext cx="5616624" cy="6858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291988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Nadpis 1"/>
          <p:cNvSpPr>
            <a:spLocks noGrp="1"/>
          </p:cNvSpPr>
          <p:nvPr>
            <p:ph type="title"/>
          </p:nvPr>
        </p:nvSpPr>
        <p:spPr>
          <a:xfrm>
            <a:off x="323528" y="1556792"/>
            <a:ext cx="8496944" cy="864095"/>
          </a:xfrm>
        </p:spPr>
        <p:txBody>
          <a:bodyPr/>
          <a:lstStyle/>
          <a:p>
            <a:pPr eaLnBrk="1" hangingPunct="1"/>
            <a:r>
              <a:rPr lang="cs-CZ" sz="2400" dirty="0" smtClean="0">
                <a:solidFill>
                  <a:schemeClr val="accent2">
                    <a:lumMod val="75000"/>
                  </a:schemeClr>
                </a:solidFill>
              </a:rPr>
              <a:t>Jak je na tom Vaše obec, Vaše město? Kladete si otázky?</a:t>
            </a:r>
            <a:endParaRPr lang="cs-CZ" sz="2400" u="sng" dirty="0" smtClean="0">
              <a:solidFill>
                <a:schemeClr val="accent2">
                  <a:lumMod val="75000"/>
                </a:schemeClr>
              </a:solidFill>
              <a:latin typeface="Arial" charset="0"/>
              <a:cs typeface="Arial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2" y="2420888"/>
            <a:ext cx="8640960" cy="4294238"/>
          </a:xfrm>
        </p:spPr>
        <p:txBody>
          <a:bodyPr/>
          <a:lstStyle/>
          <a:p>
            <a:pPr marL="363538" indent="-363538" algn="just" eaLnBrk="1" hangingPunct="1">
              <a:spcBef>
                <a:spcPts val="600"/>
              </a:spcBef>
              <a:spcAft>
                <a:spcPts val="600"/>
              </a:spcAft>
              <a:defRPr/>
            </a:pPr>
            <a:r>
              <a:rPr lang="cs-CZ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jak </a:t>
            </a:r>
            <a:r>
              <a:rPr lang="cs-CZ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plníme úkoly </a:t>
            </a:r>
            <a:r>
              <a:rPr lang="cs-CZ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územního plánování, </a:t>
            </a:r>
            <a:r>
              <a:rPr lang="cs-CZ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blížíme se k cílům</a:t>
            </a:r>
            <a:r>
              <a:rPr lang="cs-CZ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územního plánování?</a:t>
            </a:r>
          </a:p>
          <a:p>
            <a:pPr marL="363538" indent="-363538" algn="just" eaLnBrk="1" hangingPunct="1">
              <a:spcBef>
                <a:spcPts val="600"/>
              </a:spcBef>
              <a:spcAft>
                <a:spcPts val="600"/>
              </a:spcAft>
              <a:defRPr/>
            </a:pPr>
            <a:r>
              <a:rPr lang="cs-CZ" sz="2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dbáme</a:t>
            </a:r>
            <a:r>
              <a:rPr lang="cs-CZ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vždy na ochranu a rozvoj hodnot území (historický vývoj a typ sídla, kulturní krajina, urbanistická hodnota města, veřejná prostranství, významná místa a jejich „genius loci“,……….)</a:t>
            </a:r>
          </a:p>
          <a:p>
            <a:pPr marL="363538" indent="-363538" algn="just" eaLnBrk="1" hangingPunct="1">
              <a:spcBef>
                <a:spcPts val="600"/>
              </a:spcBef>
              <a:spcAft>
                <a:spcPts val="600"/>
              </a:spcAft>
              <a:defRPr/>
            </a:pPr>
            <a:r>
              <a:rPr lang="cs-CZ" sz="2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sledujeme</a:t>
            </a:r>
            <a:r>
              <a:rPr lang="cs-CZ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soustavně problémy a záměry v území </a:t>
            </a:r>
            <a:r>
              <a:rPr lang="cs-CZ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           a </a:t>
            </a:r>
            <a:r>
              <a:rPr lang="cs-CZ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uplatňujeme je do územně analytických podkladů?</a:t>
            </a:r>
          </a:p>
          <a:p>
            <a:pPr marL="363538" indent="-363538" algn="just" eaLnBrk="1" hangingPunct="1">
              <a:spcBef>
                <a:spcPts val="600"/>
              </a:spcBef>
              <a:spcAft>
                <a:spcPts val="600"/>
              </a:spcAft>
              <a:defRPr/>
            </a:pPr>
            <a:r>
              <a:rPr lang="cs-CZ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máme územní plán</a:t>
            </a:r>
            <a:r>
              <a:rPr lang="cs-CZ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odpovídající době a podmínkám                    v území?</a:t>
            </a:r>
          </a:p>
          <a:p>
            <a:pPr marL="0" indent="0" eaLnBrk="1" hangingPunct="1">
              <a:spcBef>
                <a:spcPts val="1200"/>
              </a:spcBef>
              <a:spcAft>
                <a:spcPts val="1200"/>
              </a:spcAft>
              <a:buFont typeface="Arial" charset="0"/>
              <a:buNone/>
              <a:defRPr/>
            </a:pPr>
            <a:endParaRPr lang="cs-CZ" sz="2400" dirty="0" smtClean="0"/>
          </a:p>
          <a:p>
            <a:pPr eaLnBrk="1" hangingPunct="1">
              <a:spcBef>
                <a:spcPts val="1200"/>
              </a:spcBef>
              <a:spcAft>
                <a:spcPts val="1200"/>
              </a:spcAft>
              <a:buFont typeface="Arial" charset="0"/>
              <a:buNone/>
              <a:defRPr/>
            </a:pPr>
            <a:endParaRPr lang="cs-CZ" sz="2400" b="1" dirty="0" smtClean="0"/>
          </a:p>
          <a:p>
            <a:pPr marL="0" indent="0" eaLnBrk="1" hangingPunct="1">
              <a:spcBef>
                <a:spcPts val="1200"/>
              </a:spcBef>
              <a:spcAft>
                <a:spcPts val="1200"/>
              </a:spcAft>
              <a:buFont typeface="Arial" charset="0"/>
              <a:buNone/>
              <a:defRPr/>
            </a:pPr>
            <a:endParaRPr lang="cs-CZ" sz="2400" dirty="0"/>
          </a:p>
        </p:txBody>
      </p:sp>
      <p:sp>
        <p:nvSpPr>
          <p:cNvPr id="142340" name="Zástupný symbol pro číslo snímku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ACCF2D52-8AF7-47A5-A35E-7296195470B3}" type="slidenum">
              <a:rPr lang="cs-CZ" smtClean="0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87</a:t>
            </a:fld>
            <a:endParaRPr lang="cs-CZ" smtClean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3238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Nadpis 1"/>
          <p:cNvSpPr>
            <a:spLocks noGrp="1"/>
          </p:cNvSpPr>
          <p:nvPr>
            <p:ph type="title"/>
          </p:nvPr>
        </p:nvSpPr>
        <p:spPr>
          <a:xfrm>
            <a:off x="323528" y="1556792"/>
            <a:ext cx="8496944" cy="864095"/>
          </a:xfrm>
        </p:spPr>
        <p:txBody>
          <a:bodyPr/>
          <a:lstStyle/>
          <a:p>
            <a:pPr eaLnBrk="1" hangingPunct="1"/>
            <a:r>
              <a:rPr lang="cs-CZ" sz="2400" dirty="0" smtClean="0">
                <a:solidFill>
                  <a:schemeClr val="accent2">
                    <a:lumMod val="75000"/>
                  </a:schemeClr>
                </a:solidFill>
              </a:rPr>
              <a:t>Jak je na tom Vaše obec, Vaše město? Kladete si otázky?</a:t>
            </a:r>
            <a:endParaRPr lang="cs-CZ" sz="2400" u="sng" dirty="0" smtClean="0">
              <a:solidFill>
                <a:schemeClr val="accent2">
                  <a:lumMod val="75000"/>
                </a:schemeClr>
              </a:solidFill>
              <a:latin typeface="Arial" charset="0"/>
              <a:cs typeface="Arial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2" y="2420888"/>
            <a:ext cx="8640960" cy="4294238"/>
          </a:xfrm>
        </p:spPr>
        <p:txBody>
          <a:bodyPr/>
          <a:lstStyle/>
          <a:p>
            <a:pPr marL="363538" indent="-363538" algn="just" eaLnBrk="1" hangingPunct="1">
              <a:spcBef>
                <a:spcPts val="1200"/>
              </a:spcBef>
              <a:spcAft>
                <a:spcPts val="1200"/>
              </a:spcAft>
              <a:defRPr/>
            </a:pPr>
            <a:r>
              <a:rPr lang="cs-CZ" sz="2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vyhodnocujeme</a:t>
            </a:r>
            <a:r>
              <a:rPr lang="cs-CZ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pravidelně jeho uplatňování, co sledujeme a zajišťujeme její soulad s nadřazenou dokumentací?</a:t>
            </a:r>
          </a:p>
          <a:p>
            <a:pPr marL="363538" indent="-363538" algn="just" eaLnBrk="1" hangingPunct="1">
              <a:spcBef>
                <a:spcPts val="1200"/>
              </a:spcBef>
              <a:spcAft>
                <a:spcPts val="1200"/>
              </a:spcAft>
              <a:defRPr/>
            </a:pPr>
            <a:r>
              <a:rPr lang="cs-CZ" sz="2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máme tým</a:t>
            </a:r>
            <a:r>
              <a:rPr lang="cs-CZ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pro územně plánovací činnost (úplný, kvalifikovaný, zodpovědný, ….)</a:t>
            </a:r>
          </a:p>
          <a:p>
            <a:pPr marL="363538" indent="-363538" algn="just" eaLnBrk="1" hangingPunct="1">
              <a:spcBef>
                <a:spcPts val="1200"/>
              </a:spcBef>
              <a:spcAft>
                <a:spcPts val="1200"/>
              </a:spcAft>
              <a:defRPr/>
            </a:pPr>
            <a:r>
              <a:rPr lang="cs-CZ" sz="2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dbáme</a:t>
            </a:r>
            <a:r>
              <a:rPr lang="cs-CZ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vždy </a:t>
            </a:r>
            <a:r>
              <a:rPr lang="cs-CZ" sz="2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na soulad zájmů</a:t>
            </a:r>
            <a:r>
              <a:rPr lang="cs-CZ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soukromých se zájmy veřejnými? </a:t>
            </a:r>
            <a:endParaRPr lang="cs-CZ" sz="2400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363538" indent="-363538" algn="just" eaLnBrk="1" hangingPunct="1">
              <a:spcBef>
                <a:spcPts val="1200"/>
              </a:spcBef>
              <a:spcAft>
                <a:spcPts val="1200"/>
              </a:spcAft>
              <a:defRPr/>
            </a:pPr>
            <a:r>
              <a:rPr lang="cs-CZ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………………</a:t>
            </a:r>
            <a:endParaRPr lang="cs-CZ" sz="2400" b="1" dirty="0" smtClean="0"/>
          </a:p>
          <a:p>
            <a:pPr marL="0" indent="0" eaLnBrk="1" hangingPunct="1">
              <a:spcBef>
                <a:spcPts val="1200"/>
              </a:spcBef>
              <a:spcAft>
                <a:spcPts val="1200"/>
              </a:spcAft>
              <a:buFont typeface="Arial" charset="0"/>
              <a:buNone/>
              <a:defRPr/>
            </a:pPr>
            <a:endParaRPr lang="cs-CZ" sz="2400" dirty="0"/>
          </a:p>
        </p:txBody>
      </p:sp>
      <p:sp>
        <p:nvSpPr>
          <p:cNvPr id="142340" name="Zástupný symbol pro číslo snímku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ACCF2D52-8AF7-47A5-A35E-7296195470B3}" type="slidenum">
              <a:rPr lang="cs-CZ" smtClean="0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88</a:t>
            </a:fld>
            <a:endParaRPr lang="cs-CZ" smtClean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3436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40" name="Zástupný symbol pro číslo snímku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ACCF2D52-8AF7-47A5-A35E-7296195470B3}" type="slidenum">
              <a:rPr lang="cs-CZ" smtClean="0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89</a:t>
            </a:fld>
            <a:endParaRPr lang="cs-CZ" smtClean="0">
              <a:latin typeface="Arial" charset="0"/>
              <a:cs typeface="Arial" charset="0"/>
            </a:endParaRPr>
          </a:p>
        </p:txBody>
      </p:sp>
      <p:pic>
        <p:nvPicPr>
          <p:cNvPr id="5" name="Obrázek 4"/>
          <p:cNvPicPr/>
          <p:nvPr/>
        </p:nvPicPr>
        <p:blipFill rotWithShape="1">
          <a:blip r:embed="rId3"/>
          <a:srcRect l="56111" t="5082" r="6128" b="9654"/>
          <a:stretch/>
        </p:blipFill>
        <p:spPr bwMode="auto">
          <a:xfrm>
            <a:off x="25760" y="188640"/>
            <a:ext cx="9118240" cy="641910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031238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z="2800" dirty="0" smtClean="0">
                <a:latin typeface="Arial" charset="0"/>
                <a:cs typeface="Arial" charset="0"/>
              </a:rPr>
              <a:t/>
            </a:r>
            <a:br>
              <a:rPr lang="cs-CZ" sz="2800" dirty="0" smtClean="0">
                <a:latin typeface="Arial" charset="0"/>
                <a:cs typeface="Arial" charset="0"/>
              </a:rPr>
            </a:br>
            <a:r>
              <a:rPr lang="cs-CZ" sz="2400" dirty="0" smtClean="0">
                <a:solidFill>
                  <a:schemeClr val="bg1">
                    <a:lumMod val="65000"/>
                  </a:schemeClr>
                </a:solidFill>
                <a:latin typeface="Arial" charset="0"/>
                <a:cs typeface="Arial" charset="0"/>
              </a:rPr>
              <a:t>Legislativní rámec ÚP</a:t>
            </a:r>
            <a:r>
              <a:rPr lang="cs-CZ" sz="2400" dirty="0" smtClean="0">
                <a:latin typeface="Arial" charset="0"/>
                <a:cs typeface="Arial" charset="0"/>
              </a:rPr>
              <a:t/>
            </a:r>
            <a:br>
              <a:rPr lang="cs-CZ" sz="2400" dirty="0" smtClean="0">
                <a:latin typeface="Arial" charset="0"/>
                <a:cs typeface="Arial" charset="0"/>
              </a:rPr>
            </a:br>
            <a:r>
              <a:rPr lang="cs-CZ" dirty="0" smtClean="0">
                <a:latin typeface="Arial" charset="0"/>
                <a:cs typeface="Arial" charset="0"/>
              </a:rPr>
              <a:t/>
            </a:r>
            <a:br>
              <a:rPr lang="cs-CZ" dirty="0" smtClean="0">
                <a:latin typeface="Arial" charset="0"/>
                <a:cs typeface="Arial" charset="0"/>
              </a:rPr>
            </a:br>
            <a:endParaRPr lang="cs-CZ" dirty="0" smtClean="0">
              <a:latin typeface="Arial" charset="0"/>
              <a:cs typeface="Arial" charset="0"/>
            </a:endParaRPr>
          </a:p>
        </p:txBody>
      </p:sp>
      <p:sp>
        <p:nvSpPr>
          <p:cNvPr id="20483" name="Zástupný symbol pro obsah 2"/>
          <p:cNvSpPr>
            <a:spLocks noGrp="1"/>
          </p:cNvSpPr>
          <p:nvPr>
            <p:ph idx="1"/>
          </p:nvPr>
        </p:nvSpPr>
        <p:spPr>
          <a:xfrm>
            <a:off x="714375" y="2428875"/>
            <a:ext cx="7602041" cy="3697288"/>
          </a:xfrm>
        </p:spPr>
        <p:txBody>
          <a:bodyPr/>
          <a:lstStyle/>
          <a:p>
            <a:pPr marL="0" indent="0" eaLnBrk="1" hangingPunct="1">
              <a:spcBef>
                <a:spcPts val="600"/>
              </a:spcBef>
              <a:spcAft>
                <a:spcPts val="600"/>
              </a:spcAft>
              <a:buFont typeface="Arial" charset="0"/>
              <a:buNone/>
            </a:pPr>
            <a:r>
              <a:rPr lang="cs-CZ" b="1" dirty="0" smtClean="0">
                <a:latin typeface="Arial" charset="0"/>
                <a:cs typeface="Arial" charset="0"/>
              </a:rPr>
              <a:t>Zákon č. 183/2006 Sb</a:t>
            </a:r>
            <a:r>
              <a:rPr lang="cs-CZ" dirty="0" smtClean="0">
                <a:latin typeface="Arial" charset="0"/>
                <a:cs typeface="Arial" charset="0"/>
              </a:rPr>
              <a:t>. o územním plánování a stavebním řádu (stavební zákon) </a:t>
            </a:r>
            <a:r>
              <a:rPr lang="cs-CZ" sz="2400" dirty="0" smtClean="0">
                <a:latin typeface="Arial" charset="0"/>
                <a:cs typeface="Arial" charset="0"/>
              </a:rPr>
              <a:t>- dále jen SZ</a:t>
            </a:r>
          </a:p>
          <a:p>
            <a:pPr marL="0" indent="0" eaLnBrk="1" hangingPunct="1">
              <a:spcBef>
                <a:spcPts val="1800"/>
              </a:spcBef>
              <a:spcAft>
                <a:spcPts val="600"/>
              </a:spcAft>
              <a:buFont typeface="Arial" charset="0"/>
              <a:buNone/>
            </a:pPr>
            <a:r>
              <a:rPr lang="cs-CZ" sz="2000" b="1" dirty="0" smtClean="0">
                <a:latin typeface="Arial" charset="0"/>
                <a:cs typeface="Arial" charset="0"/>
              </a:rPr>
              <a:t>Vyhláška č. 500/2006 Sb.</a:t>
            </a:r>
            <a:r>
              <a:rPr lang="cs-CZ" sz="2000" dirty="0" smtClean="0">
                <a:latin typeface="Arial" charset="0"/>
                <a:cs typeface="Arial" charset="0"/>
              </a:rPr>
              <a:t> o územně analytických podkladech, územně plánovací činnosti a způsobu evidence územně plánovací činnosti </a:t>
            </a:r>
          </a:p>
          <a:p>
            <a:pPr marL="0" indent="0" eaLnBrk="1" hangingPunct="1">
              <a:spcBef>
                <a:spcPts val="600"/>
              </a:spcBef>
              <a:spcAft>
                <a:spcPts val="600"/>
              </a:spcAft>
              <a:buFont typeface="Arial" charset="0"/>
              <a:buNone/>
            </a:pPr>
            <a:r>
              <a:rPr lang="cs-CZ" sz="2000" b="1" dirty="0" smtClean="0">
                <a:latin typeface="Arial" charset="0"/>
                <a:cs typeface="Arial" charset="0"/>
              </a:rPr>
              <a:t>Vyhláška č. 501/2006 Sb.</a:t>
            </a:r>
            <a:r>
              <a:rPr lang="cs-CZ" sz="2000" dirty="0" smtClean="0">
                <a:latin typeface="Arial" charset="0"/>
                <a:cs typeface="Arial" charset="0"/>
              </a:rPr>
              <a:t> o obecných požadavcích na využívání území</a:t>
            </a:r>
          </a:p>
          <a:p>
            <a:pPr marL="0" indent="0" eaLnBrk="1" hangingPunct="1">
              <a:buFont typeface="Arial" charset="0"/>
              <a:buNone/>
            </a:pPr>
            <a:r>
              <a:rPr lang="cs-CZ" sz="2000" b="1" dirty="0" smtClean="0">
                <a:latin typeface="Arial" charset="0"/>
                <a:cs typeface="Arial" charset="0"/>
              </a:rPr>
              <a:t>Vyhláška č. 503/2006 Sb. </a:t>
            </a:r>
            <a:r>
              <a:rPr lang="cs-CZ" sz="2000" dirty="0" smtClean="0">
                <a:latin typeface="Arial" charset="0"/>
                <a:cs typeface="Arial" charset="0"/>
              </a:rPr>
              <a:t>o podrobnější úpravě územního rozhodování, územního opatření a stavebního řádu</a:t>
            </a:r>
          </a:p>
        </p:txBody>
      </p:sp>
      <p:sp>
        <p:nvSpPr>
          <p:cNvPr id="20484" name="Zástupný symbol pro číslo snímku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395FB831-F92A-49B9-9D24-9C6F67F6AC4B}" type="slidenum">
              <a:rPr lang="cs-CZ" smtClean="0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9</a:t>
            </a:fld>
            <a:endParaRPr lang="cs-CZ" smtClean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7303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Nadpis 1"/>
          <p:cNvSpPr>
            <a:spLocks noGrp="1"/>
          </p:cNvSpPr>
          <p:nvPr>
            <p:ph type="title"/>
          </p:nvPr>
        </p:nvSpPr>
        <p:spPr>
          <a:xfrm>
            <a:off x="714375" y="1785938"/>
            <a:ext cx="7972425" cy="500062"/>
          </a:xfrm>
        </p:spPr>
        <p:txBody>
          <a:bodyPr/>
          <a:lstStyle/>
          <a:p>
            <a:pPr eaLnBrk="1" hangingPunct="1"/>
            <a:r>
              <a:rPr lang="cs-CZ" sz="2400" dirty="0" smtClean="0">
                <a:solidFill>
                  <a:schemeClr val="bg1">
                    <a:lumMod val="50000"/>
                  </a:schemeClr>
                </a:solidFill>
                <a:latin typeface="Arial" charset="0"/>
                <a:cs typeface="Arial" charset="0"/>
              </a:rPr>
              <a:t>Užitečné odkazy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42938" y="2357438"/>
            <a:ext cx="7972425" cy="4500562"/>
          </a:xfrm>
        </p:spPr>
        <p:txBody>
          <a:bodyPr/>
          <a:lstStyle/>
          <a:p>
            <a:pPr marL="0" indent="0" eaLnBrk="1" hangingPunct="1">
              <a:spcBef>
                <a:spcPts val="300"/>
              </a:spcBef>
              <a:spcAft>
                <a:spcPts val="300"/>
              </a:spcAft>
              <a:buNone/>
              <a:defRPr/>
            </a:pPr>
            <a:r>
              <a:rPr lang="cs-CZ" sz="2000" b="1" dirty="0" smtClean="0"/>
              <a:t>Ministerstvo pro místní rozvoj ČR  </a:t>
            </a:r>
            <a:r>
              <a:rPr lang="cs-CZ" sz="2000" b="1" u="sng" dirty="0">
                <a:hlinkClick r:id="rId3"/>
              </a:rPr>
              <a:t>www.mmr.cz</a:t>
            </a:r>
            <a:r>
              <a:rPr lang="cs-CZ" sz="2000" dirty="0"/>
              <a:t>  </a:t>
            </a:r>
          </a:p>
          <a:p>
            <a:pPr marL="0" indent="0" eaLnBrk="1" hangingPunct="1">
              <a:spcBef>
                <a:spcPts val="300"/>
              </a:spcBef>
              <a:spcAft>
                <a:spcPts val="300"/>
              </a:spcAft>
              <a:buNone/>
              <a:defRPr/>
            </a:pPr>
            <a:r>
              <a:rPr lang="cs-CZ" sz="1600" u="sng" dirty="0">
                <a:solidFill>
                  <a:srgbClr val="0033CC"/>
                </a:solidFill>
              </a:rPr>
              <a:t>https://www.mmr.cz/cs/Ministerstvo/Stavebni-pravo/Stanoviska-a-metodiky/Stanoviska-odboru-uzemniho-planovani-MMR </a:t>
            </a:r>
          </a:p>
          <a:p>
            <a:pPr marL="0" indent="0" eaLnBrk="1" hangingPunct="1">
              <a:spcBef>
                <a:spcPts val="1200"/>
              </a:spcBef>
              <a:spcAft>
                <a:spcPts val="300"/>
              </a:spcAft>
              <a:buNone/>
              <a:defRPr/>
            </a:pPr>
            <a:r>
              <a:rPr lang="cs-CZ" sz="2000" b="1" dirty="0" smtClean="0"/>
              <a:t>Ústav územního rozvoje  </a:t>
            </a:r>
            <a:r>
              <a:rPr lang="cs-CZ" sz="2000" b="1" u="sng" dirty="0">
                <a:hlinkClick r:id="rId4"/>
              </a:rPr>
              <a:t>www.uur.cz</a:t>
            </a:r>
            <a:r>
              <a:rPr lang="cs-CZ" sz="2000" dirty="0"/>
              <a:t> </a:t>
            </a:r>
          </a:p>
          <a:p>
            <a:pPr marL="0" indent="0" eaLnBrk="1" hangingPunct="1">
              <a:spcBef>
                <a:spcPts val="300"/>
              </a:spcBef>
              <a:spcAft>
                <a:spcPts val="300"/>
              </a:spcAft>
              <a:buFont typeface="Arial" charset="0"/>
              <a:buNone/>
              <a:defRPr/>
            </a:pPr>
            <a:r>
              <a:rPr lang="cs-CZ" sz="1600" dirty="0" smtClean="0"/>
              <a:t>Portál územního plánování UUR   </a:t>
            </a:r>
            <a:r>
              <a:rPr lang="cs-CZ" sz="1600" u="sng" dirty="0" smtClean="0">
                <a:hlinkClick r:id="rId5"/>
              </a:rPr>
              <a:t>http://portal.uur.cz/</a:t>
            </a:r>
            <a:r>
              <a:rPr lang="cs-CZ" sz="1600" dirty="0" smtClean="0"/>
              <a:t> </a:t>
            </a:r>
          </a:p>
          <a:p>
            <a:pPr marL="0" indent="0" eaLnBrk="1" hangingPunct="1">
              <a:spcBef>
                <a:spcPts val="1200"/>
              </a:spcBef>
              <a:spcAft>
                <a:spcPts val="300"/>
              </a:spcAft>
              <a:buFont typeface="Arial" charset="0"/>
              <a:buNone/>
              <a:defRPr/>
            </a:pPr>
            <a:r>
              <a:rPr lang="cs-CZ" sz="1800" b="1" dirty="0" smtClean="0"/>
              <a:t>Ústecký kraj </a:t>
            </a:r>
            <a:r>
              <a:rPr lang="cs-CZ" sz="1800" b="1" dirty="0" smtClean="0">
                <a:hlinkClick r:id="rId6"/>
              </a:rPr>
              <a:t>www.kr-ustecky.cz</a:t>
            </a:r>
            <a:endParaRPr lang="cs-CZ" sz="1800" dirty="0" smtClean="0"/>
          </a:p>
          <a:p>
            <a:pPr marL="0" indent="0" eaLnBrk="1" hangingPunct="1">
              <a:spcBef>
                <a:spcPts val="300"/>
              </a:spcBef>
              <a:spcAft>
                <a:spcPts val="300"/>
              </a:spcAft>
              <a:buFont typeface="Arial" charset="0"/>
              <a:buNone/>
              <a:defRPr/>
            </a:pPr>
            <a:r>
              <a:rPr lang="cs-CZ" sz="1600" dirty="0" smtClean="0"/>
              <a:t>Geoportál Ústeckého kraje   </a:t>
            </a:r>
            <a:r>
              <a:rPr lang="cs-CZ" sz="1600" u="sng" dirty="0" smtClean="0">
                <a:hlinkClick r:id="rId7"/>
              </a:rPr>
              <a:t>http://geoportal.kr-ustecky.cz/gs/</a:t>
            </a:r>
            <a:r>
              <a:rPr lang="cs-CZ" sz="1600" dirty="0" smtClean="0"/>
              <a:t> </a:t>
            </a:r>
          </a:p>
          <a:p>
            <a:pPr marL="0" indent="0" eaLnBrk="1" hangingPunct="1">
              <a:spcBef>
                <a:spcPts val="300"/>
              </a:spcBef>
              <a:spcAft>
                <a:spcPts val="300"/>
              </a:spcAft>
              <a:buFont typeface="Arial" charset="0"/>
              <a:buNone/>
              <a:defRPr/>
            </a:pPr>
            <a:r>
              <a:rPr lang="cs-CZ" sz="1600" dirty="0" smtClean="0"/>
              <a:t>KÚ ÚK UPS      </a:t>
            </a:r>
            <a:r>
              <a:rPr lang="cs-CZ" sz="1600" u="sng" dirty="0" smtClean="0">
                <a:hlinkClick r:id="rId8"/>
              </a:rPr>
              <a:t>http://www.kr-ustecky.cz/uzemni-planovani/ms-204646/p1=204646</a:t>
            </a:r>
            <a:r>
              <a:rPr lang="cs-CZ" sz="1600" u="sng" dirty="0" smtClean="0"/>
              <a:t> </a:t>
            </a:r>
            <a:endParaRPr lang="cs-CZ" sz="1600" dirty="0" smtClean="0"/>
          </a:p>
          <a:p>
            <a:pPr marL="0" indent="0" eaLnBrk="1" hangingPunct="1">
              <a:spcBef>
                <a:spcPts val="1200"/>
              </a:spcBef>
              <a:spcAft>
                <a:spcPts val="300"/>
              </a:spcAft>
              <a:buFont typeface="Arial" charset="0"/>
              <a:buNone/>
              <a:defRPr/>
            </a:pPr>
            <a:r>
              <a:rPr lang="cs-CZ" sz="2000" b="1" dirty="0" smtClean="0"/>
              <a:t>Asociace pro urbanismus a územní plánování ČR </a:t>
            </a:r>
            <a:r>
              <a:rPr lang="cs-CZ" sz="1800" b="1" u="sng" dirty="0" smtClean="0">
                <a:hlinkClick r:id="rId9"/>
              </a:rPr>
              <a:t>www.urbanismus.cz</a:t>
            </a:r>
            <a:r>
              <a:rPr lang="cs-CZ" sz="1800" b="1" dirty="0" smtClean="0"/>
              <a:t> </a:t>
            </a:r>
            <a:endParaRPr lang="cs-CZ" sz="1800" dirty="0" smtClean="0"/>
          </a:p>
          <a:p>
            <a:pPr eaLnBrk="1" hangingPunct="1">
              <a:spcBef>
                <a:spcPts val="1200"/>
              </a:spcBef>
              <a:spcAft>
                <a:spcPts val="300"/>
              </a:spcAft>
              <a:buFont typeface="Arial" charset="0"/>
              <a:buNone/>
              <a:defRPr/>
            </a:pPr>
            <a:r>
              <a:rPr lang="cs-CZ" sz="2000" b="1" dirty="0" smtClean="0"/>
              <a:t>Česká komora architektů </a:t>
            </a:r>
            <a:r>
              <a:rPr lang="cs-CZ" sz="1800" b="1" u="sng" dirty="0" smtClean="0">
                <a:hlinkClick r:id="rId10"/>
              </a:rPr>
              <a:t>www.cka.cz</a:t>
            </a:r>
            <a:r>
              <a:rPr lang="cs-CZ" sz="1800" u="sng" dirty="0" smtClean="0"/>
              <a:t> </a:t>
            </a:r>
            <a:endParaRPr lang="cs-CZ" sz="1800" dirty="0"/>
          </a:p>
        </p:txBody>
      </p:sp>
      <p:sp>
        <p:nvSpPr>
          <p:cNvPr id="144388" name="Zástupný symbol pro číslo snímku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6C684D29-9953-4CE8-81F9-00A81C3350EE}" type="slidenum">
              <a:rPr lang="cs-CZ" smtClean="0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90</a:t>
            </a:fld>
            <a:endParaRPr lang="cs-CZ" smtClean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9048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E57B1BC-0E22-4632-9504-FB6582CA5905}" type="slidenum">
              <a:rPr lang="cs-CZ" smtClean="0"/>
              <a:pPr>
                <a:defRPr/>
              </a:pPr>
              <a:t>91</a:t>
            </a:fld>
            <a:endParaRPr lang="cs-CZ" dirty="0"/>
          </a:p>
        </p:txBody>
      </p:sp>
      <p:pic>
        <p:nvPicPr>
          <p:cNvPr id="3" name="Obrázek 2"/>
          <p:cNvPicPr/>
          <p:nvPr/>
        </p:nvPicPr>
        <p:blipFill rotWithShape="1">
          <a:blip r:embed="rId3"/>
          <a:srcRect l="54155" r="2890" b="5333"/>
          <a:stretch/>
        </p:blipFill>
        <p:spPr bwMode="auto">
          <a:xfrm>
            <a:off x="0" y="27856"/>
            <a:ext cx="7544588" cy="451318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Obrázek 3"/>
          <p:cNvPicPr/>
          <p:nvPr/>
        </p:nvPicPr>
        <p:blipFill rotWithShape="1">
          <a:blip r:embed="rId4"/>
          <a:srcRect l="59700" t="17051" r="9958" b="5332"/>
          <a:stretch/>
        </p:blipFill>
        <p:spPr bwMode="auto">
          <a:xfrm>
            <a:off x="2267744" y="1557932"/>
            <a:ext cx="6876256" cy="530006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TextovéPole 5"/>
          <p:cNvSpPr txBox="1"/>
          <p:nvPr/>
        </p:nvSpPr>
        <p:spPr>
          <a:xfrm>
            <a:off x="6084168" y="445347"/>
            <a:ext cx="32403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 smtClean="0">
                <a:hlinkClick r:id="rId5"/>
              </a:rPr>
              <a:t>www.mmr.cz</a:t>
            </a:r>
            <a:endParaRPr lang="cs-CZ" sz="3600" b="1" dirty="0"/>
          </a:p>
        </p:txBody>
      </p:sp>
      <p:sp>
        <p:nvSpPr>
          <p:cNvPr id="7" name="TextovéPole 6"/>
          <p:cNvSpPr txBox="1"/>
          <p:nvPr/>
        </p:nvSpPr>
        <p:spPr>
          <a:xfrm>
            <a:off x="971600" y="5857135"/>
            <a:ext cx="30243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>
                <a:hlinkClick r:id="rId6"/>
              </a:rPr>
              <a:t>www.uur.cz</a:t>
            </a:r>
            <a:endParaRPr lang="cs-CZ" sz="3600" b="1" dirty="0"/>
          </a:p>
        </p:txBody>
      </p:sp>
    </p:spTree>
    <p:extLst>
      <p:ext uri="{BB962C8B-B14F-4D97-AF65-F5344CB8AC3E}">
        <p14:creationId xmlns:p14="http://schemas.microsoft.com/office/powerpoint/2010/main" val="2967626985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E57B1BC-0E22-4632-9504-FB6582CA5905}" type="slidenum">
              <a:rPr lang="cs-CZ" smtClean="0"/>
              <a:pPr>
                <a:defRPr/>
              </a:pPr>
              <a:t>92</a:t>
            </a:fld>
            <a:endParaRPr lang="cs-CZ" dirty="0"/>
          </a:p>
        </p:txBody>
      </p:sp>
      <p:pic>
        <p:nvPicPr>
          <p:cNvPr id="9" name="Obrázek 8"/>
          <p:cNvPicPr/>
          <p:nvPr/>
        </p:nvPicPr>
        <p:blipFill rotWithShape="1">
          <a:blip r:embed="rId3"/>
          <a:srcRect l="11553" t="26998" r="73255" b="40372"/>
          <a:stretch/>
        </p:blipFill>
        <p:spPr bwMode="auto">
          <a:xfrm>
            <a:off x="20538" y="28550"/>
            <a:ext cx="9123462" cy="63278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840433908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E57B1BC-0E22-4632-9504-FB6582CA5905}" type="slidenum">
              <a:rPr lang="cs-CZ" smtClean="0"/>
              <a:pPr>
                <a:defRPr/>
              </a:pPr>
              <a:t>93</a:t>
            </a:fld>
            <a:endParaRPr lang="cs-CZ" dirty="0"/>
          </a:p>
        </p:txBody>
      </p:sp>
      <p:pic>
        <p:nvPicPr>
          <p:cNvPr id="4" name="Obrázek 3"/>
          <p:cNvPicPr/>
          <p:nvPr/>
        </p:nvPicPr>
        <p:blipFill rotWithShape="1">
          <a:blip r:embed="rId3"/>
          <a:srcRect l="26626" t="26165" r="62097" b="23536"/>
          <a:stretch/>
        </p:blipFill>
        <p:spPr bwMode="auto">
          <a:xfrm>
            <a:off x="755576" y="0"/>
            <a:ext cx="5040560" cy="6858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5436996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Nadpis 1"/>
          <p:cNvSpPr>
            <a:spLocks noGrp="1"/>
          </p:cNvSpPr>
          <p:nvPr>
            <p:ph type="ctrTitle"/>
          </p:nvPr>
        </p:nvSpPr>
        <p:spPr>
          <a:xfrm>
            <a:off x="714375" y="2130425"/>
            <a:ext cx="8001000" cy="1470025"/>
          </a:xfrm>
        </p:spPr>
        <p:txBody>
          <a:bodyPr/>
          <a:lstStyle/>
          <a:p>
            <a:pPr eaLnBrk="1" hangingPunct="1"/>
            <a:r>
              <a:rPr lang="cs-CZ" smtClean="0">
                <a:latin typeface="Arial" charset="0"/>
                <a:cs typeface="Arial" charset="0"/>
              </a:rPr>
              <a:t>Děkuji Vám za pozornost 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714375" y="3886200"/>
            <a:ext cx="8001000" cy="1752600"/>
          </a:xfrm>
        </p:spPr>
        <p:txBody>
          <a:bodyPr/>
          <a:lstStyle/>
          <a:p>
            <a:pPr eaLnBrk="1" hangingPunct="1">
              <a:defRPr/>
            </a:pPr>
            <a:r>
              <a:rPr lang="cs-CZ" b="1" dirty="0" smtClean="0">
                <a:solidFill>
                  <a:schemeClr val="tx1"/>
                </a:solidFill>
              </a:rPr>
              <a:t>Pavel Šťovíček </a:t>
            </a:r>
          </a:p>
          <a:p>
            <a:pPr eaLnBrk="1" hangingPunct="1">
              <a:defRPr/>
            </a:pPr>
            <a:r>
              <a:rPr lang="cs-CZ" sz="2400" dirty="0" err="1" smtClean="0">
                <a:solidFill>
                  <a:schemeClr val="tx1"/>
                </a:solidFill>
                <a:hlinkClick r:id="rId3"/>
              </a:rPr>
              <a:t>stovicek.p</a:t>
            </a:r>
            <a:r>
              <a:rPr lang="cs-CZ" sz="2400" dirty="0" smtClean="0">
                <a:solidFill>
                  <a:schemeClr val="tx1"/>
                </a:solidFill>
                <a:hlinkClick r:id="rId3"/>
              </a:rPr>
              <a:t>@</a:t>
            </a:r>
            <a:r>
              <a:rPr lang="cs-CZ" sz="2400" dirty="0" err="1" smtClean="0">
                <a:solidFill>
                  <a:schemeClr val="tx1"/>
                </a:solidFill>
                <a:hlinkClick r:id="rId3"/>
              </a:rPr>
              <a:t>kr</a:t>
            </a:r>
            <a:r>
              <a:rPr lang="cs-CZ" sz="2400" dirty="0" smtClean="0">
                <a:solidFill>
                  <a:schemeClr val="tx1"/>
                </a:solidFill>
                <a:hlinkClick r:id="rId3"/>
              </a:rPr>
              <a:t>-</a:t>
            </a:r>
            <a:r>
              <a:rPr lang="cs-CZ" sz="2400" dirty="0" err="1" smtClean="0">
                <a:solidFill>
                  <a:schemeClr val="tx1"/>
                </a:solidFill>
                <a:hlinkClick r:id="rId3"/>
              </a:rPr>
              <a:t>ustecky.cz</a:t>
            </a:r>
            <a:endParaRPr lang="cs-CZ" sz="2400" dirty="0" smtClean="0">
              <a:solidFill>
                <a:schemeClr val="tx1"/>
              </a:solidFill>
            </a:endParaRPr>
          </a:p>
          <a:p>
            <a:pPr eaLnBrk="1" hangingPunct="1">
              <a:defRPr/>
            </a:pPr>
            <a:r>
              <a:rPr lang="cs-CZ" sz="2400" dirty="0" smtClean="0">
                <a:solidFill>
                  <a:schemeClr val="tx1"/>
                </a:solidFill>
              </a:rPr>
              <a:t>tel. 475 657 502</a:t>
            </a:r>
          </a:p>
          <a:p>
            <a:pPr eaLnBrk="1" hangingPunct="1">
              <a:defRPr/>
            </a:pPr>
            <a:endParaRPr lang="cs-CZ" b="1" dirty="0" smtClean="0">
              <a:solidFill>
                <a:schemeClr val="tx1"/>
              </a:solidFill>
            </a:endParaRPr>
          </a:p>
          <a:p>
            <a:pPr eaLnBrk="1" hangingPunct="1">
              <a:defRPr/>
            </a:pPr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145412" name="Zástupný symbol pro číslo snímku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EDEF5E26-6446-4137-8927-96FB95286624}" type="slidenum">
              <a:rPr lang="cs-CZ" smtClean="0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94</a:t>
            </a:fld>
            <a:endParaRPr lang="cs-CZ" smtClean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5722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>
  <documentManagement>
    <Vnit_x0159_n_x00ed__x0020_p_x0159_edpis xmlns="2d632ede-d24e-494b-b407-b19ccbe77e6c" xsi:nil="true"/>
    <Pozn_x00e1_mka xmlns="2d632ede-d24e-494b-b407-b19ccbe77e6c" xsi:nil="true"/>
    <Typ_x0020_formul_x00e1__x0159_e xmlns="2d632ede-d24e-494b-b407-b19ccbe77e6c">Powerpoint prezentace</Typ_x0020_formul_x00e1__x0159_e>
  </documentManagement>
</p:properties>
</file>

<file path=customXml/item3.xml><?xml version="1.0" encoding="utf-8"?>
<LongProperties xmlns="http://schemas.microsoft.com/office/2006/metadata/longProperties"/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C2AC8A32A294A24D92A111A87B178C33" ma:contentTypeVersion="8" ma:contentTypeDescription="Vytvoří nový dokument" ma:contentTypeScope="" ma:versionID="2c2d495ce2e96be08558f88c3d209193">
  <xsd:schema xmlns:xsd="http://www.w3.org/2001/XMLSchema" xmlns:xs="http://www.w3.org/2001/XMLSchema" xmlns:p="http://schemas.microsoft.com/office/2006/metadata/properties" xmlns:ns2="2d632ede-d24e-494b-b407-b19ccbe77e6c" targetNamespace="http://schemas.microsoft.com/office/2006/metadata/properties" ma:root="true" ma:fieldsID="bdad6afa7a074953918e3d9ae465010e" ns2:_="">
    <xsd:import namespace="2d632ede-d24e-494b-b407-b19ccbe77e6c"/>
    <xsd:element name="properties">
      <xsd:complexType>
        <xsd:sequence>
          <xsd:element name="documentManagement">
            <xsd:complexType>
              <xsd:all>
                <xsd:element ref="ns2:Typ_x0020_formul_x00e1__x0159_e" minOccurs="0"/>
                <xsd:element ref="ns2:Pozn_x00e1_mka" minOccurs="0"/>
                <xsd:element ref="ns2:Vnit_x0159_n_x00ed__x0020_p_x0159_edpi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d632ede-d24e-494b-b407-b19ccbe77e6c" elementFormDefault="qualified">
    <xsd:import namespace="http://schemas.microsoft.com/office/2006/documentManagement/types"/>
    <xsd:import namespace="http://schemas.microsoft.com/office/infopath/2007/PartnerControls"/>
    <xsd:element name="Typ_x0020_formul_x00e1__x0159_e" ma:index="8" nillable="true" ma:displayName="Typ formuláře" ma:internalName="Typ_x0020_formul_x00e1__x0159_e">
      <xsd:simpleType>
        <xsd:restriction base="dms:Choice">
          <xsd:enumeration value="Symboly Ústeckého kraje"/>
          <xsd:enumeration value="Vzory smluv"/>
          <xsd:enumeration value="Personální"/>
          <xsd:enumeration value="Veřejné zakázky nedosahující 250 tis. ‎Kč bez DPH"/>
          <xsd:enumeration value="Šablony logomanuálu"/>
          <xsd:enumeration value="Veřejné zakázky od 1 mil. Kč nedosahující 3 mil. Kč bez DPH stavební práce"/>
          <xsd:enumeration value="Veřejné zakázky – Zjednodušené podlimitní řízení"/>
          <xsd:enumeration value="Zřizovací listiny"/>
          <xsd:enumeration value="Kontrolní činnost"/>
          <xsd:enumeration value="Powerpoint prezentace"/>
          <xsd:enumeration value="Veřejné zakázky od 250 tis. Kč nedosahující 1 mil. ‎Kč bez DPH"/>
          <xsd:enumeration value="Služební cesty"/>
          <xsd:enumeration value="Ekonomická činnost"/>
          <xsd:enumeration value="Rada a zastupitelstvo"/>
          <xsd:enumeration value="Archivace a skartace"/>
          <xsd:enumeration value="Správní řád"/>
          <xsd:enumeration value="Plná moc, pověření, zmocnění"/>
          <xsd:enumeration value="Jmenovky a vizitky"/>
          <xsd:enumeration value="Ostatní - nezařazené"/>
          <xsd:enumeration value="Nákup"/>
          <xsd:enumeration value="Veřejné zakázky od 1 mil.Kč nedosahující 2 mil.Kč (dodávky, služby), od 3 mil.Kč nedosahující 6 mil.Kč (stavební práce) ‎"/>
          <xsd:enumeration value="Veřejné zakázky od 250 tis.Kč nedosahující 1 mil.Kč (dodávky, služby), od 250 tis.Kč nedosahující 3 mil.Kč (stavební práce)"/>
          <xsd:enumeration value="Veřejné zakázky od 1 mil.Kč nedosahující 2 mil.Kč (dodávky, služby), od 3 mil.Kč nedosahující 6 mil.Kč (stavební práce)"/>
        </xsd:restriction>
      </xsd:simpleType>
    </xsd:element>
    <xsd:element name="Pozn_x00e1_mka" ma:index="9" nillable="true" ma:displayName="Poznámka" ma:internalName="Pozn_x00e1_mka">
      <xsd:simpleType>
        <xsd:restriction base="dms:Note">
          <xsd:maxLength value="255"/>
        </xsd:restriction>
      </xsd:simpleType>
    </xsd:element>
    <xsd:element name="Vnit_x0159_n_x00ed__x0020_p_x0159_edpis" ma:index="10" nillable="true" ma:displayName="Vnitřní předpis" ma:list="{90dd1e70-125a-4334-99db-a2a6450ed166}" ma:internalName="Vnit_x0159_n_x00ed__x0020_p_x0159_edpis" ma:showField="_x010c__x00ed_slo_x0020_p_x0159_">
      <xsd:simpleType>
        <xsd:restriction base="dms:Lookup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CDF5275-7A60-4857-B4E8-2DD894D6A3B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803F3D1-39FA-4991-9EFB-CC4658341FB8}">
  <ds:schemaRefs>
    <ds:schemaRef ds:uri="http://purl.org/dc/elements/1.1/"/>
    <ds:schemaRef ds:uri="http://purl.org/dc/dcmitype/"/>
    <ds:schemaRef ds:uri="http://schemas.microsoft.com/office/2006/documentManagement/types"/>
    <ds:schemaRef ds:uri="2d632ede-d24e-494b-b407-b19ccbe77e6c"/>
    <ds:schemaRef ds:uri="http://schemas.openxmlformats.org/package/2006/metadata/core-properties"/>
    <ds:schemaRef ds:uri="http://www.w3.org/XML/1998/namespace"/>
    <ds:schemaRef ds:uri="http://schemas.microsoft.com/office/infopath/2007/PartnerControls"/>
    <ds:schemaRef ds:uri="http://schemas.microsoft.com/office/2006/metadata/properties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47DEEB29-E310-4A8B-8987-DAE6AD2FEADD}">
  <ds:schemaRefs>
    <ds:schemaRef ds:uri="http://schemas.microsoft.com/office/2006/metadata/longProperties"/>
  </ds:schemaRefs>
</ds:datastoreItem>
</file>

<file path=customXml/itemProps4.xml><?xml version="1.0" encoding="utf-8"?>
<ds:datastoreItem xmlns:ds="http://schemas.openxmlformats.org/officeDocument/2006/customXml" ds:itemID="{1C514E30-E7E0-492C-8687-7238C099717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d632ede-d24e-494b-b407-b19ccbe77e6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5103</TotalTime>
  <Words>4788</Words>
  <Application>Microsoft Office PowerPoint</Application>
  <PresentationFormat>Předvádění na obrazovce (4:3)</PresentationFormat>
  <Paragraphs>886</Paragraphs>
  <Slides>94</Slides>
  <Notes>92</Notes>
  <HiddenSlides>0</HiddenSlides>
  <MMClips>0</MMClips>
  <ScaleCrop>false</ScaleCrop>
  <HeadingPairs>
    <vt:vector size="8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94</vt:i4>
      </vt:variant>
    </vt:vector>
  </HeadingPairs>
  <TitlesOfParts>
    <vt:vector size="102" baseType="lpstr">
      <vt:lpstr>Arial Unicode MS</vt:lpstr>
      <vt:lpstr>宋体</vt:lpstr>
      <vt:lpstr>Arial</vt:lpstr>
      <vt:lpstr>Arial Narrow</vt:lpstr>
      <vt:lpstr>Calibri</vt:lpstr>
      <vt:lpstr>Times New Roman</vt:lpstr>
      <vt:lpstr>Motiv sady Office</vt:lpstr>
      <vt:lpstr>Acrobat Document</vt:lpstr>
      <vt:lpstr>Prezentace aplikace PowerPoint</vt:lpstr>
      <vt:lpstr>Prezentace aplikace PowerPoint</vt:lpstr>
      <vt:lpstr>Prezentace aplikace PowerPoint</vt:lpstr>
      <vt:lpstr>1) Úvod, legislativa územního plánování </vt:lpstr>
      <vt:lpstr>Definice územního plánování </vt:lpstr>
      <vt:lpstr>Definice územního plánování  </vt:lpstr>
      <vt:lpstr> Úvodem – Ústecký kraj  </vt:lpstr>
      <vt:lpstr>Výkon veřejné správy</vt:lpstr>
      <vt:lpstr> Legislativní rámec ÚP  </vt:lpstr>
      <vt:lpstr> Legislativní rámec ÚP  </vt:lpstr>
      <vt:lpstr> Legislativní rámec ÚP  </vt:lpstr>
      <vt:lpstr>V legislativním rámci řešíme….. </vt:lpstr>
      <vt:lpstr>Prezentace aplikace PowerPoint</vt:lpstr>
      <vt:lpstr>Prezentace aplikace PowerPoint</vt:lpstr>
      <vt:lpstr>Prezentace aplikace PowerPoint</vt:lpstr>
      <vt:lpstr>V legislativním rámci ÚP řešíme ……</vt:lpstr>
      <vt:lpstr>Působnost ve věcech ÚP (§ 5 – 17 SZ)</vt:lpstr>
      <vt:lpstr>Působnost ve věcech ÚP</vt:lpstr>
      <vt:lpstr>Působnost ve věcech ÚP</vt:lpstr>
      <vt:lpstr>Působnost ve věcech ÚP</vt:lpstr>
      <vt:lpstr>Výkon veřejné správy na úseku ÚP </vt:lpstr>
      <vt:lpstr>Výkon veřejné správy na úseku ÚP </vt:lpstr>
      <vt:lpstr>Výkon veřejné správy na úseku ÚP </vt:lpstr>
      <vt:lpstr>Výkon veřejné správy na úseku ÚP </vt:lpstr>
      <vt:lpstr>Výkon veřejné správy na úseku ÚP </vt:lpstr>
      <vt:lpstr>Výkon veřejné správy na úseku ÚP </vt:lpstr>
      <vt:lpstr>Výkon veřejné správy – zastupitelstvo obce</vt:lpstr>
      <vt:lpstr>Výkon veřejné správy – zastupitelstvo obce</vt:lpstr>
      <vt:lpstr>Výkon veřejné správy – rada obce</vt:lpstr>
      <vt:lpstr>Výkon veřejné správy - postavení starosty v ÚP  </vt:lpstr>
      <vt:lpstr>Tým pro územně plánovací činnost obce, resp. pořizování</vt:lpstr>
      <vt:lpstr>Tým pro pořizování ÚP - pořizovatel </vt:lpstr>
      <vt:lpstr>Tým pro pořizování ÚP - pořizovatel </vt:lpstr>
      <vt:lpstr>Tým pro pořizování ÚP - určený zastupitel </vt:lpstr>
      <vt:lpstr>Tým pro pořizování ÚP – úkoly pro tým 2 </vt:lpstr>
      <vt:lpstr>Tým pro pořizování ÚP - projektant </vt:lpstr>
      <vt:lpstr>Tým pro pořizování ÚP - projektant </vt:lpstr>
      <vt:lpstr>Výběr projektanta ÚP </vt:lpstr>
      <vt:lpstr>V legislativním rámci ÚP řešíme …. </vt:lpstr>
      <vt:lpstr>Nástroje  ÚP</vt:lpstr>
      <vt:lpstr>Územně analytické podklady - ÚAP</vt:lpstr>
      <vt:lpstr>Územně analytické podklady - ÚAP</vt:lpstr>
      <vt:lpstr>Prezentace aplikace PowerPoint</vt:lpstr>
      <vt:lpstr>Prezentace aplikace PowerPoint</vt:lpstr>
      <vt:lpstr>Prezentace aplikace PowerPoint</vt:lpstr>
      <vt:lpstr>Územní studie (ÚS)</vt:lpstr>
      <vt:lpstr>Územní studie (ÚS)</vt:lpstr>
      <vt:lpstr>Prezentace aplikace PowerPoint</vt:lpstr>
      <vt:lpstr>Prezentace aplikace PowerPoint</vt:lpstr>
      <vt:lpstr>Hierarchie Politika územního rozvoje ČR – územně plánovací dokumentace </vt:lpstr>
      <vt:lpstr>Politika územního rozvoje - PÚR</vt:lpstr>
      <vt:lpstr>Politika územního rozvoje - PÚR</vt:lpstr>
      <vt:lpstr>Prezentace aplikace PowerPoint</vt:lpstr>
      <vt:lpstr>Prezentace aplikace PowerPoint</vt:lpstr>
      <vt:lpstr>Prezentace aplikace PowerPoint</vt:lpstr>
      <vt:lpstr>Zásady územního rozvoje - ZÚR</vt:lpstr>
      <vt:lpstr>Zásady územního rozvoje - ZÚR</vt:lpstr>
      <vt:lpstr>Zásady územního rozvoje - ZÚR</vt:lpstr>
      <vt:lpstr>Prezentace aplikace PowerPoint</vt:lpstr>
      <vt:lpstr>Prezentace aplikace PowerPoint</vt:lpstr>
      <vt:lpstr>Územní plán - ÚP </vt:lpstr>
      <vt:lpstr>Územní plán - ÚP </vt:lpstr>
      <vt:lpstr>Územní plán - ÚP </vt:lpstr>
      <vt:lpstr>Územní plán - ÚP </vt:lpstr>
      <vt:lpstr>Územní plán - ÚP </vt:lpstr>
      <vt:lpstr>Územní plán - ÚP</vt:lpstr>
      <vt:lpstr>Změny ÚP</vt:lpstr>
      <vt:lpstr>Prezentace aplikace PowerPoint</vt:lpstr>
      <vt:lpstr>Prezentace aplikace PowerPoint</vt:lpstr>
      <vt:lpstr>Prezentace aplikace PowerPoint</vt:lpstr>
      <vt:lpstr>Prezentace aplikace PowerPoint</vt:lpstr>
      <vt:lpstr>Regulační plán ( RP)</vt:lpstr>
      <vt:lpstr>Regulační plán ( RP)</vt:lpstr>
      <vt:lpstr>Regulační plán ( RP)</vt:lpstr>
      <vt:lpstr>Prezentace aplikace PowerPoint</vt:lpstr>
      <vt:lpstr>Prezentace aplikace PowerPoint</vt:lpstr>
      <vt:lpstr>Obecná ustanovení a společné postupy v územním plánování </vt:lpstr>
      <vt:lpstr>Náhrady za změnu v území § 102 SZ</vt:lpstr>
      <vt:lpstr>Náhrady za změnu v území § 102 SZ</vt:lpstr>
      <vt:lpstr>Evidence územně plánovací činnosti, ukládání písemností a nahlížení do nich </vt:lpstr>
      <vt:lpstr>Prezentace aplikace PowerPoint</vt:lpstr>
      <vt:lpstr>Výkon veřejné správy</vt:lpstr>
      <vt:lpstr>Výkon veřejné správy</vt:lpstr>
      <vt:lpstr>Výkon veřejné správy</vt:lpstr>
      <vt:lpstr>Proč mít územní plán? </vt:lpstr>
      <vt:lpstr>Ilustrační schéma vazeb </vt:lpstr>
      <vt:lpstr>Jak je na tom Vaše obec, Vaše město? Kladete si otázky?</vt:lpstr>
      <vt:lpstr>Jak je na tom Vaše obec, Vaše město? Kladete si otázky?</vt:lpstr>
      <vt:lpstr>Prezentace aplikace PowerPoint</vt:lpstr>
      <vt:lpstr>Užitečné odkazy </vt:lpstr>
      <vt:lpstr>Prezentace aplikace PowerPoint</vt:lpstr>
      <vt:lpstr>Prezentace aplikace PowerPoint</vt:lpstr>
      <vt:lpstr>Prezentace aplikace PowerPoint</vt:lpstr>
      <vt:lpstr>Děkuji Vám za pozornost 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Jakub Žídek</dc:creator>
  <cp:lastModifiedBy>Šťovíček Pavel</cp:lastModifiedBy>
  <cp:revision>585</cp:revision>
  <dcterms:created xsi:type="dcterms:W3CDTF">2009-03-16T23:21:44Z</dcterms:created>
  <dcterms:modified xsi:type="dcterms:W3CDTF">2019-04-12T09:03:05Z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Order">
    <vt:lpwstr>64500.0000000000</vt:lpwstr>
  </property>
</Properties>
</file>