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6">
  <p:sldMasterIdLst>
    <p:sldMasterId id="2147483671" r:id="rId1"/>
    <p:sldMasterId id="2147483683" r:id="rId2"/>
  </p:sldMasterIdLst>
  <p:notesMasterIdLst>
    <p:notesMasterId r:id="rId12"/>
  </p:notesMasterIdLst>
  <p:handoutMasterIdLst>
    <p:handoutMasterId r:id="rId13"/>
  </p:handoutMasterIdLst>
  <p:sldIdLst>
    <p:sldId id="420" r:id="rId3"/>
    <p:sldId id="414" r:id="rId4"/>
    <p:sldId id="398" r:id="rId5"/>
    <p:sldId id="415" r:id="rId6"/>
    <p:sldId id="399" r:id="rId7"/>
    <p:sldId id="400" r:id="rId8"/>
    <p:sldId id="419" r:id="rId9"/>
    <p:sldId id="421" r:id="rId10"/>
    <p:sldId id="413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9988" autoAdjust="0"/>
  </p:normalViewPr>
  <p:slideViewPr>
    <p:cSldViewPr showGuides="1">
      <p:cViewPr varScale="1">
        <p:scale>
          <a:sx n="122" d="100"/>
          <a:sy n="122" d="100"/>
        </p:scale>
        <p:origin x="1248" y="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0"/>
          </a:xfrm>
          <a:prstGeom prst="rect">
            <a:avLst/>
          </a:prstGeom>
        </p:spPr>
        <p:txBody>
          <a:bodyPr vert="horz" lIns="88197" tIns="44099" rIns="88197" bIns="4409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94" y="1"/>
            <a:ext cx="2946065" cy="495870"/>
          </a:xfrm>
          <a:prstGeom prst="rect">
            <a:avLst/>
          </a:prstGeom>
        </p:spPr>
        <p:txBody>
          <a:bodyPr vert="horz" lIns="88197" tIns="44099" rIns="88197" bIns="44099" rtlCol="0"/>
          <a:lstStyle>
            <a:lvl1pPr algn="r">
              <a:defRPr sz="1200"/>
            </a:lvl1pPr>
          </a:lstStyle>
          <a:p>
            <a:r>
              <a:rPr lang="cs-CZ" dirty="0" smtClean="0"/>
              <a:t>Výzva 03_15_032</a:t>
            </a:r>
          </a:p>
          <a:p>
            <a:r>
              <a:rPr lang="cs-CZ" dirty="0" smtClean="0"/>
              <a:t>Seminář </a:t>
            </a:r>
            <a:r>
              <a:rPr lang="cs-CZ" dirty="0"/>
              <a:t>pro </a:t>
            </a:r>
            <a:r>
              <a:rPr lang="cs-CZ" dirty="0" smtClean="0"/>
              <a:t>žadatele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94" y="9429230"/>
            <a:ext cx="2946065" cy="495870"/>
          </a:xfrm>
          <a:prstGeom prst="rect">
            <a:avLst/>
          </a:prstGeom>
        </p:spPr>
        <p:txBody>
          <a:bodyPr vert="horz" lIns="88197" tIns="44099" rIns="88197" bIns="44099" rtlCol="0" anchor="b"/>
          <a:lstStyle>
            <a:lvl1pPr algn="r">
              <a:defRPr sz="1200"/>
            </a:lvl1pPr>
          </a:lstStyle>
          <a:p>
            <a:fld id="{96BB9ACD-6644-4663-983F-9E4F2C853C1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" y="67557"/>
            <a:ext cx="1689943" cy="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88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46" tIns="47772" rIns="95546" bIns="47772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46" tIns="47772" rIns="95546" bIns="47772" rtlCol="0"/>
          <a:lstStyle>
            <a:lvl1pPr algn="r">
              <a:defRPr sz="1300"/>
            </a:lvl1pPr>
          </a:lstStyle>
          <a:p>
            <a:fld id="{703916EA-B297-4F0B-851D-BD5704B201B7}" type="datetimeFigureOut">
              <a:rPr lang="cs-CZ" smtClean="0"/>
              <a:t>16.01.2019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2" rIns="95546" bIns="4777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46" tIns="47772" rIns="95546" bIns="4777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r">
              <a:defRPr sz="13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0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0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23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2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79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7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343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674984"/>
          </a:xfrm>
        </p:spPr>
        <p:txBody>
          <a:bodyPr/>
          <a:lstStyle/>
          <a:p>
            <a:r>
              <a:rPr lang="cs-CZ" dirty="0"/>
              <a:t>TRANSFER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475656" y="3356992"/>
            <a:ext cx="7488832" cy="1152128"/>
          </a:xfrm>
        </p:spPr>
        <p:txBody>
          <a:bodyPr/>
          <a:lstStyle/>
          <a:p>
            <a:r>
              <a:rPr lang="cs-CZ" sz="2800" dirty="0"/>
              <a:t>CZ.03.1.49/0.0/0.0/15_116/0001786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Ústí nad Labem, 15.1.2019</a:t>
            </a: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  <p:pic>
        <p:nvPicPr>
          <p:cNvPr id="8" name="Picture 2" descr="Výsledek obrázku pro ústecký kraj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71430" cy="14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TRANSFER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8064000" cy="5229200"/>
          </a:xfrm>
        </p:spPr>
        <p:txBody>
          <a:bodyPr numCol="1"/>
          <a:lstStyle/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 smtClean="0">
              <a:solidFill>
                <a:srgbClr val="14407E"/>
              </a:solidFill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cs-CZ" altLang="cs-CZ" sz="2000" dirty="0" smtClean="0">
                <a:solidFill>
                  <a:srgbClr val="14407E"/>
                </a:solidFill>
              </a:rPr>
              <a:t>Hlavním </a:t>
            </a:r>
            <a:r>
              <a:rPr lang="cs-CZ" altLang="cs-CZ" sz="2000" dirty="0">
                <a:solidFill>
                  <a:srgbClr val="14407E"/>
                </a:solidFill>
              </a:rPr>
              <a:t>cílem projektu </a:t>
            </a:r>
            <a:r>
              <a:rPr lang="cs-CZ" altLang="cs-CZ" sz="2000" dirty="0" smtClean="0">
                <a:solidFill>
                  <a:srgbClr val="14407E"/>
                </a:solidFill>
              </a:rPr>
              <a:t>bylo zvýšit zaměstnanost </a:t>
            </a:r>
            <a:r>
              <a:rPr lang="cs-CZ" altLang="cs-CZ" sz="2000" dirty="0">
                <a:solidFill>
                  <a:srgbClr val="14407E"/>
                </a:solidFill>
              </a:rPr>
              <a:t>a zaměstnatelnost mladých lidí do 29 let věku, kteří </a:t>
            </a:r>
            <a:r>
              <a:rPr lang="cs-CZ" altLang="cs-CZ" sz="2000" dirty="0" smtClean="0">
                <a:solidFill>
                  <a:srgbClr val="14407E"/>
                </a:solidFill>
              </a:rPr>
              <a:t>nebyli </a:t>
            </a:r>
            <a:r>
              <a:rPr lang="cs-CZ" altLang="cs-CZ" sz="2000" dirty="0">
                <a:solidFill>
                  <a:srgbClr val="14407E"/>
                </a:solidFill>
              </a:rPr>
              <a:t>zapojeni na trhu práce ani </a:t>
            </a:r>
            <a:r>
              <a:rPr lang="cs-CZ" altLang="cs-CZ" sz="2000" dirty="0" smtClean="0">
                <a:solidFill>
                  <a:srgbClr val="14407E"/>
                </a:solidFill>
              </a:rPr>
              <a:t>nebyli </a:t>
            </a:r>
            <a:r>
              <a:rPr lang="cs-CZ" altLang="cs-CZ" sz="2000" dirty="0">
                <a:solidFill>
                  <a:srgbClr val="14407E"/>
                </a:solidFill>
              </a:rPr>
              <a:t>součástí vzdělávacího proudu v Ústeckém </a:t>
            </a:r>
            <a:r>
              <a:rPr lang="cs-CZ" altLang="cs-CZ" sz="2000" dirty="0" smtClean="0">
                <a:solidFill>
                  <a:srgbClr val="14407E"/>
                </a:solidFill>
              </a:rPr>
              <a:t>kraji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srgbClr val="14407E"/>
              </a:solidFill>
            </a:endParaRPr>
          </a:p>
          <a:p>
            <a:pPr algn="just"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14407E"/>
                </a:solidFill>
              </a:rPr>
              <a:t>od 1.6.2016 do 31.12.2018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 smtClean="0">
              <a:solidFill>
                <a:srgbClr val="14407E"/>
              </a:solidFill>
            </a:endParaRPr>
          </a:p>
          <a:p>
            <a:pPr algn="just"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14407E"/>
                </a:solidFill>
              </a:rPr>
              <a:t>rozpočet 99 378 864,60 Kč</a:t>
            </a:r>
          </a:p>
          <a:p>
            <a:pPr algn="just">
              <a:spcAft>
                <a:spcPts val="0"/>
              </a:spcAft>
              <a:defRPr/>
            </a:pPr>
            <a:endParaRPr lang="cs-CZ" altLang="cs-CZ" sz="2000" dirty="0">
              <a:solidFill>
                <a:srgbClr val="14407E"/>
              </a:solidFill>
            </a:endParaRPr>
          </a:p>
          <a:p>
            <a:pPr algn="just"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14407E"/>
                </a:solidFill>
              </a:rPr>
              <a:t>místo realizace </a:t>
            </a:r>
            <a:r>
              <a:rPr lang="cs-CZ" altLang="cs-CZ" sz="2000" dirty="0">
                <a:solidFill>
                  <a:srgbClr val="14407E"/>
                </a:solidFill>
              </a:rPr>
              <a:t>- </a:t>
            </a:r>
            <a:r>
              <a:rPr lang="cs-CZ" altLang="cs-CZ" sz="2000" dirty="0" smtClean="0">
                <a:solidFill>
                  <a:srgbClr val="14407E"/>
                </a:solidFill>
              </a:rPr>
              <a:t>okresy Chomutov, Louny, Litoměřice, Most, Teplice a Ústí nad Labem</a:t>
            </a:r>
            <a:endParaRPr lang="cs-CZ" altLang="cs-CZ" sz="2000" dirty="0">
              <a:solidFill>
                <a:srgbClr val="14407E"/>
              </a:solidFill>
            </a:endParaRPr>
          </a:p>
          <a:p>
            <a:pPr algn="just">
              <a:spcAft>
                <a:spcPts val="0"/>
              </a:spcAft>
              <a:defRPr/>
            </a:pPr>
            <a:endParaRPr lang="cs-CZ" altLang="cs-CZ" sz="2000" dirty="0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8064000" cy="5229200"/>
          </a:xfrm>
        </p:spPr>
        <p:txBody>
          <a:bodyPr numCol="1"/>
          <a:lstStyle/>
          <a:p>
            <a:pPr>
              <a:spcAft>
                <a:spcPts val="0"/>
              </a:spcAft>
              <a:defRPr/>
            </a:pPr>
            <a:endParaRPr lang="cs-CZ" sz="2000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              </a:t>
            </a:r>
            <a:r>
              <a:rPr lang="cs-CZ" b="1" dirty="0" smtClean="0"/>
              <a:t>Ústecký kraj – realizátor</a:t>
            </a:r>
            <a:endParaRPr lang="cs-CZ" sz="2000" b="1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sz="2000" b="1" dirty="0" smtClean="0"/>
              <a:t>         Projektové partnerství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cs-CZ" sz="2000" b="1" dirty="0" smtClean="0"/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Člověk v tísni, o.p.s</a:t>
            </a:r>
            <a:r>
              <a:rPr lang="cs-CZ" dirty="0" smtClean="0"/>
              <a:t>.</a:t>
            </a:r>
            <a:endParaRPr lang="cs-CZ" sz="800" dirty="0" smtClean="0"/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Most k </a:t>
            </a:r>
            <a:r>
              <a:rPr lang="cs-CZ" dirty="0" smtClean="0"/>
              <a:t>naději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 smtClean="0"/>
              <a:t>OMNI </a:t>
            </a:r>
            <a:r>
              <a:rPr lang="cs-CZ" dirty="0"/>
              <a:t>TEMPORE o.p.s</a:t>
            </a:r>
            <a:r>
              <a:rPr lang="cs-CZ" dirty="0" smtClean="0"/>
              <a:t>.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DŮM ROMSKÉ KULTURY o.p.s</a:t>
            </a:r>
            <a:r>
              <a:rPr lang="cs-CZ" dirty="0" smtClean="0"/>
              <a:t>.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PRO LITVÍNOV, o.p.s</a:t>
            </a:r>
            <a:r>
              <a:rPr lang="cs-CZ" dirty="0" smtClean="0"/>
              <a:t>.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I. 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 smtClean="0"/>
              <a:t>Hospodářská </a:t>
            </a:r>
            <a:r>
              <a:rPr lang="cs-CZ" dirty="0"/>
              <a:t>a sociální rada Ústeckého </a:t>
            </a:r>
            <a:r>
              <a:rPr lang="cs-CZ" dirty="0" smtClean="0"/>
              <a:t>kraje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Krajská hospodářská komora Ústeckého </a:t>
            </a:r>
            <a:r>
              <a:rPr lang="cs-CZ" dirty="0" smtClean="0"/>
              <a:t>kraje</a:t>
            </a:r>
          </a:p>
          <a:p>
            <a:pPr lvl="1">
              <a:spcAft>
                <a:spcPts val="0"/>
              </a:spcAft>
              <a:defRPr/>
            </a:pPr>
            <a:r>
              <a:rPr lang="cs-CZ" dirty="0"/>
              <a:t>Úřad práce České republiky – partner bez finančního příspěvku</a:t>
            </a:r>
          </a:p>
          <a:p>
            <a:pPr lvl="1">
              <a:spcAft>
                <a:spcPts val="0"/>
              </a:spcAft>
              <a:defRPr/>
            </a:pPr>
            <a:endParaRPr lang="cs-CZ" dirty="0"/>
          </a:p>
          <a:p>
            <a:pPr lvl="1">
              <a:spcAft>
                <a:spcPts val="0"/>
              </a:spcAft>
              <a:defRPr/>
            </a:pPr>
            <a:endParaRPr lang="cs-CZ" altLang="cs-CZ" sz="2000" dirty="0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68152"/>
            <a:ext cx="8640960" cy="5229200"/>
          </a:xfrm>
        </p:spPr>
        <p:txBody>
          <a:bodyPr numCol="1"/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400" dirty="0" smtClean="0"/>
              <a:t>A) Mladí </a:t>
            </a:r>
            <a:r>
              <a:rPr lang="cs-CZ" sz="1400" dirty="0"/>
              <a:t>lidé - sociálně vyloučení či ohrožení sociálním vyloučením. Mladí lidé, kteří předčasně ukončili vzdělávání, a ocitli se ve slepé uličce, postrádají kvalifikaci, pracovní dovednosti či zkušenosti, což snižuje jejich šanci na uplatnění se na trhu </a:t>
            </a:r>
            <a:r>
              <a:rPr lang="cs-CZ" sz="1400" dirty="0" smtClean="0"/>
              <a:t>práce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B) Mladí lidé - absolventi středních škol a středních odborných učilišť, kteří ukončili školský systém a jsou motivování poprvé vstoupit na trh </a:t>
            </a:r>
            <a:r>
              <a:rPr lang="cs-CZ" sz="1400" dirty="0" smtClean="0"/>
              <a:t>práce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C) Mladí lidé - kteří ukončili vysokoškolské vzdělávání, mají odbornost, kvalifikaci a hledají udržitelné zaměstnání v regionu Ústeckého </a:t>
            </a:r>
            <a:r>
              <a:rPr lang="cs-CZ" sz="1400" dirty="0" smtClean="0"/>
              <a:t>kraje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D) Mladí lidé - absolventi středních škol a středních odborných učilišť, kteří ukončili školský systém a jsou motivování zahájit samostatně výdělečnou </a:t>
            </a:r>
            <a:r>
              <a:rPr lang="cs-CZ" sz="1400" dirty="0" smtClean="0"/>
              <a:t>činnost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E) Mladí lidé - ohrožení sociálním vyloučením z jiných důvodů </a:t>
            </a:r>
            <a:br>
              <a:rPr lang="cs-CZ" sz="1400" dirty="0"/>
            </a:br>
            <a:r>
              <a:rPr lang="cs-CZ" sz="1400" dirty="0"/>
              <a:t>- mladí lidé po výkonu trestu</a:t>
            </a:r>
            <a:br>
              <a:rPr lang="cs-CZ" sz="1400" dirty="0"/>
            </a:br>
            <a:r>
              <a:rPr lang="cs-CZ" sz="1400" dirty="0"/>
              <a:t>- mladí lidé ve věku 15-18 let opouštějící dětské domovy</a:t>
            </a:r>
            <a:br>
              <a:rPr lang="cs-CZ" sz="1400" dirty="0"/>
            </a:br>
            <a:r>
              <a:rPr lang="cs-CZ" sz="1400" dirty="0"/>
              <a:t>- mladé matky po mateřské dovolené</a:t>
            </a:r>
            <a:endParaRPr lang="cs-CZ" altLang="cs-CZ" sz="1100" dirty="0">
              <a:solidFill>
                <a:srgbClr val="14407E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6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8064000" cy="5229200"/>
          </a:xfrm>
        </p:spPr>
        <p:txBody>
          <a:bodyPr numCol="1"/>
          <a:lstStyle/>
          <a:p>
            <a:pPr>
              <a:spcAft>
                <a:spcPts val="0"/>
              </a:spcAft>
              <a:defRPr/>
            </a:pPr>
            <a:endParaRPr lang="cs-CZ" sz="2000" dirty="0" smtClean="0"/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01 Ustavení krajského poradenského týmu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KA 02 Ustanovení sítě krajských poradenských pracovišť - TRANSFER HELP DESK (THD</a:t>
            </a:r>
            <a:r>
              <a:rPr lang="cs-CZ" sz="2000" dirty="0" smtClean="0"/>
              <a:t>)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16 pracovišť napříč 6 okresy ÚK	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03 Krajská motivační informační kampaň</a:t>
            </a:r>
            <a:endParaRPr lang="cs-CZ" sz="2000" dirty="0"/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04 Oslovení a výběr účastníků do </a:t>
            </a:r>
            <a:r>
              <a:rPr lang="cs-CZ" sz="2000" dirty="0" smtClean="0"/>
              <a:t>projektu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1 122 klientů projektu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05 Poradenská </a:t>
            </a:r>
            <a:r>
              <a:rPr lang="cs-CZ" sz="2000" dirty="0" smtClean="0"/>
              <a:t>činnost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70 absolventů BDG</a:t>
            </a:r>
          </a:p>
          <a:p>
            <a:pPr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2822468" cy="200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6043"/>
            <a:ext cx="2459956" cy="18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8064000" cy="5229200"/>
          </a:xfrm>
        </p:spPr>
        <p:txBody>
          <a:bodyPr numCol="1"/>
          <a:lstStyle/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06 Poradenský program "Nová perspektiva„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241 absolventů</a:t>
            </a:r>
          </a:p>
          <a:p>
            <a:pPr lvl="1">
              <a:spcAft>
                <a:spcPts val="0"/>
              </a:spcAft>
              <a:defRPr/>
            </a:pPr>
            <a:endParaRPr lang="cs-CZ" sz="1600" dirty="0" smtClean="0"/>
          </a:p>
          <a:p>
            <a:pPr lvl="1">
              <a:spcAft>
                <a:spcPts val="0"/>
              </a:spcAft>
              <a:defRPr/>
            </a:pPr>
            <a:endParaRPr lang="cs-CZ" sz="1600" dirty="0"/>
          </a:p>
          <a:p>
            <a:pPr lvl="1">
              <a:spcAft>
                <a:spcPts val="0"/>
              </a:spcAft>
              <a:defRPr/>
            </a:pPr>
            <a:endParaRPr lang="cs-CZ" sz="1600" dirty="0" smtClean="0"/>
          </a:p>
          <a:p>
            <a:pPr lvl="1">
              <a:spcAft>
                <a:spcPts val="0"/>
              </a:spcAft>
              <a:defRPr/>
            </a:pPr>
            <a:endParaRPr lang="cs-CZ" sz="1600" dirty="0"/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KA 07 Poradenský program "Ze školy do </a:t>
            </a:r>
            <a:r>
              <a:rPr lang="cs-CZ" sz="2000" dirty="0" smtClean="0"/>
              <a:t>podnikání„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50 absolventů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08 Program individuálního </a:t>
            </a:r>
            <a:r>
              <a:rPr lang="cs-CZ" sz="2000" dirty="0" err="1" smtClean="0"/>
              <a:t>koučinku</a:t>
            </a:r>
            <a:endParaRPr lang="cs-CZ" sz="2000" dirty="0" smtClean="0"/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35 absolventů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09 Odborné a rekvalifikační </a:t>
            </a:r>
            <a:r>
              <a:rPr lang="cs-CZ" sz="2000" dirty="0" smtClean="0"/>
              <a:t>vzdělávání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237 klientů se zúčastnilo rekvalifikačních a odborných kurzů</a:t>
            </a:r>
            <a:endParaRPr lang="cs-CZ" sz="1600" dirty="0"/>
          </a:p>
          <a:p>
            <a:pPr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168352" cy="163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933056"/>
            <a:ext cx="2255837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5344836" cy="5229200"/>
          </a:xfrm>
        </p:spPr>
        <p:txBody>
          <a:bodyPr numCol="1"/>
          <a:lstStyle/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10 Poradenský program Motivace do práce </a:t>
            </a:r>
            <a:endParaRPr lang="cs-CZ" sz="2000" dirty="0" smtClean="0"/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11 Poradenský program </a:t>
            </a:r>
            <a:r>
              <a:rPr lang="cs-CZ" sz="2000" dirty="0" smtClean="0"/>
              <a:t>Team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45 absolventů cvičných dílen či programu Beru to za své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12 Zprostředkování </a:t>
            </a:r>
            <a:r>
              <a:rPr lang="cs-CZ" sz="2000" dirty="0" smtClean="0"/>
              <a:t>zaměstnání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197 zprostředkovaných dotovaných zaměstnání</a:t>
            </a:r>
          </a:p>
          <a:p>
            <a:pPr lvl="1">
              <a:spcAft>
                <a:spcPts val="0"/>
              </a:spcAft>
              <a:defRPr/>
            </a:pPr>
            <a:r>
              <a:rPr lang="cs-CZ" sz="1600" dirty="0" smtClean="0"/>
              <a:t>172 zprostředkovaných nedotovaných zaměstnání 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KA </a:t>
            </a:r>
            <a:r>
              <a:rPr lang="cs-CZ" sz="2000" dirty="0"/>
              <a:t>13 Doprovodná opatření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KA 14 Koordinace </a:t>
            </a:r>
            <a:r>
              <a:rPr lang="cs-CZ" sz="2000" dirty="0" smtClean="0"/>
              <a:t>projektových aktivit </a:t>
            </a:r>
            <a:r>
              <a:rPr lang="cs-CZ" sz="2000" dirty="0"/>
              <a:t>a průběžná evaluace</a:t>
            </a:r>
            <a:endParaRPr lang="cs-CZ" altLang="cs-CZ" sz="1600" dirty="0">
              <a:solidFill>
                <a:srgbClr val="14407E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37" y="1340768"/>
            <a:ext cx="3015675" cy="2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9" y="4221088"/>
            <a:ext cx="3187243" cy="23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CELKOVÉ SHRNUTÍ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7992440" cy="5229200"/>
          </a:xfrm>
        </p:spPr>
        <p:txBody>
          <a:bodyPr numCol="1"/>
          <a:lstStyle/>
          <a:p>
            <a:pPr>
              <a:spcAft>
                <a:spcPts val="0"/>
              </a:spcAft>
              <a:defRPr/>
            </a:pPr>
            <a:endParaRPr lang="cs-CZ" sz="2000" dirty="0" smtClean="0"/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Monitorovací indikátory projektu splněny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Úspěšný projekt v nelehké době (nízká míra nezaměstnanosti)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Zacílený na vhodnou cílovou skupinu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/>
              <a:t>Nositelem Ústecký kraj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Celokrajské řešení</a:t>
            </a:r>
          </a:p>
          <a:p>
            <a:pPr>
              <a:spcAft>
                <a:spcPts val="0"/>
              </a:spcAft>
              <a:defRPr/>
            </a:pPr>
            <a:r>
              <a:rPr lang="cs-CZ" sz="2000" dirty="0" smtClean="0"/>
              <a:t>Vhodná skladba partnerů</a:t>
            </a:r>
          </a:p>
          <a:p>
            <a:pPr>
              <a:spcAft>
                <a:spcPts val="0"/>
              </a:spcAft>
              <a:defRPr/>
            </a:pPr>
            <a:endParaRPr lang="cs-CZ" sz="2000" dirty="0" smtClean="0"/>
          </a:p>
          <a:p>
            <a:pPr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804850" cy="269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TRANSFER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68152"/>
            <a:ext cx="8064000" cy="5229200"/>
          </a:xfrm>
        </p:spPr>
        <p:txBody>
          <a:bodyPr numCol="1"/>
          <a:lstStyle/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 smtClean="0">
              <a:solidFill>
                <a:srgbClr val="14407E"/>
              </a:solidFill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 smtClean="0">
              <a:solidFill>
                <a:srgbClr val="14407E"/>
              </a:solidFill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cs-CZ" altLang="cs-CZ" sz="2000" dirty="0" smtClean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cs-CZ" altLang="cs-CZ" sz="2800" b="1" dirty="0" smtClean="0">
                <a:solidFill>
                  <a:srgbClr val="14407E"/>
                </a:solidFill>
              </a:rPr>
              <a:t>www.projekt-transfer.cz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2800" b="1" dirty="0" smtClean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2800" b="1" dirty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2800" b="1" dirty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cs-CZ" altLang="cs-CZ" sz="2800" b="1" dirty="0" smtClean="0">
                <a:solidFill>
                  <a:srgbClr val="14407E"/>
                </a:solidFill>
              </a:rPr>
              <a:t>Děkuji za pozornost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2800" b="1" dirty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cs-CZ" altLang="cs-CZ" sz="2800" b="1" dirty="0" smtClean="0">
                <a:solidFill>
                  <a:srgbClr val="14407E"/>
                </a:solidFill>
              </a:rPr>
              <a:t>Aleš Janeček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2000" b="1" dirty="0">
              <a:solidFill>
                <a:srgbClr val="14407E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endParaRPr lang="cs-CZ" altLang="cs-CZ" sz="1600" b="1" dirty="0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Předvádění na obrazovce (4:3)</PresentationFormat>
  <Paragraphs>94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prezentace</vt:lpstr>
      <vt:lpstr>1_prezentace</vt:lpstr>
      <vt:lpstr>TRANSFER</vt:lpstr>
      <vt:lpstr>PROJEKT TRANSFER</vt:lpstr>
      <vt:lpstr>PROJEKTOVÉ PARTNERSTVÍ</vt:lpstr>
      <vt:lpstr>CÍLOVÉ SKUPINY PROJEKTU</vt:lpstr>
      <vt:lpstr>KLÍČOVÉ AKTIVITY PROJEKTU</vt:lpstr>
      <vt:lpstr>KLÍČOVÉ AKTIVITY PROJEKTU</vt:lpstr>
      <vt:lpstr>KLÍČOVÉ AKTIVITY PROJEKTU</vt:lpstr>
      <vt:lpstr>CELKOVÉ SHRNUTÍ PROJEKTU</vt:lpstr>
      <vt:lpstr>PROJEKT TRANSFER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2019-01-16T05:42:23Z</dcterms:modified>
</cp:coreProperties>
</file>