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58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3" r:id="rId16"/>
    <p:sldId id="272" r:id="rId17"/>
    <p:sldId id="274" r:id="rId18"/>
    <p:sldId id="275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CBAE"/>
    <a:srgbClr val="6B51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0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6BFFF-FD67-486E-A5FF-4B46B0E03821}" type="datetimeFigureOut">
              <a:rPr lang="cs-CZ" smtClean="0"/>
              <a:t>23.11.2022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FA90-1FAB-4B12-A4A9-4284EA6B2D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2763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6BFFF-FD67-486E-A5FF-4B46B0E03821}" type="datetimeFigureOut">
              <a:rPr lang="cs-CZ" smtClean="0"/>
              <a:t>23.11.2022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FA90-1FAB-4B12-A4A9-4284EA6B2D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0239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6BFFF-FD67-486E-A5FF-4B46B0E03821}" type="datetimeFigureOut">
              <a:rPr lang="cs-CZ" smtClean="0"/>
              <a:t>23.11.2022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FA90-1FAB-4B12-A4A9-4284EA6B2D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0157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6BFFF-FD67-486E-A5FF-4B46B0E03821}" type="datetimeFigureOut">
              <a:rPr lang="cs-CZ" smtClean="0"/>
              <a:t>23.11.2022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FA90-1FAB-4B12-A4A9-4284EA6B2D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3067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6BFFF-FD67-486E-A5FF-4B46B0E03821}" type="datetimeFigureOut">
              <a:rPr lang="cs-CZ" smtClean="0"/>
              <a:t>23.11.2022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FA90-1FAB-4B12-A4A9-4284EA6B2D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2531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6BFFF-FD67-486E-A5FF-4B46B0E03821}" type="datetimeFigureOut">
              <a:rPr lang="cs-CZ" smtClean="0"/>
              <a:t>23.11.2022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FA90-1FAB-4B12-A4A9-4284EA6B2D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9982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6BFFF-FD67-486E-A5FF-4B46B0E03821}" type="datetimeFigureOut">
              <a:rPr lang="cs-CZ" smtClean="0"/>
              <a:t>23.11.2022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FA90-1FAB-4B12-A4A9-4284EA6B2D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1039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6BFFF-FD67-486E-A5FF-4B46B0E03821}" type="datetimeFigureOut">
              <a:rPr lang="cs-CZ" smtClean="0"/>
              <a:t>23.11.2022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FA90-1FAB-4B12-A4A9-4284EA6B2D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9667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6BFFF-FD67-486E-A5FF-4B46B0E03821}" type="datetimeFigureOut">
              <a:rPr lang="cs-CZ" smtClean="0"/>
              <a:t>23.11.2022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FA90-1FAB-4B12-A4A9-4284EA6B2D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6213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6BFFF-FD67-486E-A5FF-4B46B0E03821}" type="datetimeFigureOut">
              <a:rPr lang="cs-CZ" smtClean="0"/>
              <a:t>23.11.2022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FA90-1FAB-4B12-A4A9-4284EA6B2D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147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6BFFF-FD67-486E-A5FF-4B46B0E03821}" type="datetimeFigureOut">
              <a:rPr lang="cs-CZ" smtClean="0"/>
              <a:t>23.11.2022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FA90-1FAB-4B12-A4A9-4284EA6B2D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0796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6BFFF-FD67-486E-A5FF-4B46B0E03821}" type="datetimeFigureOut">
              <a:rPr lang="cs-CZ" smtClean="0"/>
              <a:t>23.11.2022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FFA90-1FAB-4B12-A4A9-4284EA6B2D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2001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0" y="-1"/>
            <a:ext cx="12192000" cy="4786185"/>
          </a:xfrm>
          <a:prstGeom prst="rect">
            <a:avLst/>
          </a:prstGeom>
          <a:solidFill>
            <a:srgbClr val="D9CBAE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28" y="602085"/>
            <a:ext cx="3715780" cy="3582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ovéPole 11"/>
          <p:cNvSpPr txBox="1"/>
          <p:nvPr/>
        </p:nvSpPr>
        <p:spPr>
          <a:xfrm>
            <a:off x="0" y="4786184"/>
            <a:ext cx="12192000" cy="2071816"/>
          </a:xfrm>
          <a:prstGeom prst="rect">
            <a:avLst/>
          </a:prstGeom>
          <a:solidFill>
            <a:srgbClr val="6B5142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44328" y="5160372"/>
            <a:ext cx="11203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rgbClr val="D9CBAE"/>
                </a:solidFill>
                <a:latin typeface="Lucida Handwriting" panose="03010101010101010101" pitchFamily="66" charset="0"/>
              </a:rPr>
              <a:t>p</a:t>
            </a:r>
            <a:r>
              <a:rPr lang="cs-CZ" sz="4000" dirty="0" smtClean="0">
                <a:solidFill>
                  <a:srgbClr val="D9CBAE"/>
                </a:solidFill>
                <a:latin typeface="Lucida Handwriting" panose="03010101010101010101" pitchFamily="66" charset="0"/>
              </a:rPr>
              <a:t>erla saské renesance</a:t>
            </a:r>
          </a:p>
          <a:p>
            <a:pPr algn="ctr"/>
            <a:r>
              <a:rPr lang="cs-CZ" sz="4000" dirty="0" smtClean="0">
                <a:solidFill>
                  <a:srgbClr val="D9CBAE"/>
                </a:solidFill>
                <a:latin typeface="Lucida Handwriting" panose="03010101010101010101" pitchFamily="66" charset="0"/>
              </a:rPr>
              <a:t>2022</a:t>
            </a:r>
            <a:endParaRPr lang="cs-CZ" sz="4000" dirty="0">
              <a:solidFill>
                <a:srgbClr val="D9CBAE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712044" y="1562095"/>
            <a:ext cx="693625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6B5142"/>
                </a:solidFill>
                <a:latin typeface="Lucida Handwriting" panose="03010101010101010101" pitchFamily="66" charset="0"/>
              </a:rPr>
              <a:t>Šluknovský zámek</a:t>
            </a:r>
          </a:p>
          <a:p>
            <a:endParaRPr lang="cs-CZ" sz="3600" dirty="0">
              <a:solidFill>
                <a:srgbClr val="6B5142"/>
              </a:solidFill>
              <a:latin typeface="Lucida Handwriting" panose="03010101010101010101" pitchFamily="66" charset="0"/>
            </a:endParaRPr>
          </a:p>
          <a:p>
            <a:r>
              <a:rPr lang="cs-CZ" sz="3000" dirty="0" smtClean="0">
                <a:solidFill>
                  <a:srgbClr val="6B5142"/>
                </a:solidFill>
                <a:latin typeface="Lucida Handwriting" panose="03010101010101010101" pitchFamily="66" charset="0"/>
              </a:rPr>
              <a:t>… zámek, který vstal z popela</a:t>
            </a:r>
            <a:endParaRPr lang="cs-CZ" sz="3000" dirty="0">
              <a:solidFill>
                <a:srgbClr val="6B5142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72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B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585" y="276892"/>
            <a:ext cx="5225143" cy="348255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584" y="3158302"/>
            <a:ext cx="5225143" cy="348255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54" y="330261"/>
            <a:ext cx="5225143" cy="348255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54" y="3158302"/>
            <a:ext cx="5225143" cy="348255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6323583" y="3123025"/>
            <a:ext cx="5225143" cy="707886"/>
          </a:xfrm>
          <a:prstGeom prst="rect">
            <a:avLst/>
          </a:prstGeom>
          <a:solidFill>
            <a:srgbClr val="6B5142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>
                <a:solidFill>
                  <a:srgbClr val="D9CBAE"/>
                </a:solidFill>
                <a:latin typeface="Lucida Handwriting" panose="03010101010101010101" pitchFamily="66" charset="0"/>
              </a:rPr>
              <a:t>Den dětí v parku</a:t>
            </a:r>
            <a:endParaRPr lang="cs-CZ" sz="4000" dirty="0">
              <a:solidFill>
                <a:srgbClr val="D9CBAE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21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B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51" y="182821"/>
            <a:ext cx="5204770" cy="348069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365" y="2982446"/>
            <a:ext cx="5382057" cy="358803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621" y="182822"/>
            <a:ext cx="5484801" cy="363459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08" y="2978871"/>
            <a:ext cx="5382057" cy="359161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287678" y="5862597"/>
            <a:ext cx="5495829" cy="707886"/>
          </a:xfrm>
          <a:prstGeom prst="rect">
            <a:avLst/>
          </a:prstGeom>
          <a:solidFill>
            <a:srgbClr val="6B5142"/>
          </a:solidFill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rgbClr val="D9CBAE"/>
                </a:solidFill>
                <a:latin typeface="Lucida Handwriting" panose="03010101010101010101" pitchFamily="66" charset="0"/>
              </a:rPr>
              <a:t>Zámecké slavnosti</a:t>
            </a:r>
            <a:endParaRPr lang="cs-CZ" sz="4000" dirty="0">
              <a:solidFill>
                <a:srgbClr val="D9CBAE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660" y="2536161"/>
            <a:ext cx="2141136" cy="12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95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B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335" y="358622"/>
            <a:ext cx="5480720" cy="365381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36" y="3410118"/>
            <a:ext cx="4846494" cy="321161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335" y="3000144"/>
            <a:ext cx="5475403" cy="365026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36" y="358622"/>
            <a:ext cx="4846494" cy="323339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759019" y="5942526"/>
            <a:ext cx="4543719" cy="707886"/>
          </a:xfrm>
          <a:prstGeom prst="rect">
            <a:avLst/>
          </a:prstGeom>
          <a:solidFill>
            <a:srgbClr val="6B5142"/>
          </a:solidFill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rgbClr val="D9CBAE"/>
                </a:solidFill>
                <a:latin typeface="Lucida Handwriting" panose="03010101010101010101" pitchFamily="66" charset="0"/>
              </a:rPr>
              <a:t>Pivní slavnosti</a:t>
            </a:r>
            <a:endParaRPr lang="cs-CZ" sz="4000" dirty="0">
              <a:solidFill>
                <a:srgbClr val="D9CBAE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953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B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897" y="272690"/>
            <a:ext cx="5593237" cy="419492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28" y="3326663"/>
            <a:ext cx="4604935" cy="344650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28" y="272690"/>
            <a:ext cx="5352853" cy="354715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897" y="3640391"/>
            <a:ext cx="4544034" cy="303212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196446" y="6065283"/>
            <a:ext cx="9888717" cy="707886"/>
          </a:xfrm>
          <a:prstGeom prst="rect">
            <a:avLst/>
          </a:prstGeom>
          <a:solidFill>
            <a:srgbClr val="6B5142"/>
          </a:solidFill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rgbClr val="D9CBAE"/>
                </a:solidFill>
                <a:latin typeface="Lucida Handwriting" panose="03010101010101010101" pitchFamily="66" charset="0"/>
              </a:rPr>
              <a:t>Koncerty a divadelní představení</a:t>
            </a:r>
            <a:endParaRPr lang="cs-CZ" sz="4000" dirty="0">
              <a:solidFill>
                <a:srgbClr val="D9CBAE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713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B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03" y="399207"/>
            <a:ext cx="2639505" cy="197962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108" y="399207"/>
            <a:ext cx="1484721" cy="197962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29" y="387391"/>
            <a:ext cx="1486258" cy="198167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550" y="385215"/>
            <a:ext cx="2986926" cy="198385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35080" y="2479249"/>
            <a:ext cx="11863029" cy="646331"/>
          </a:xfrm>
          <a:prstGeom prst="rect">
            <a:avLst/>
          </a:prstGeom>
          <a:solidFill>
            <a:srgbClr val="6B5142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>
                <a:solidFill>
                  <a:srgbClr val="D9CBAE"/>
                </a:solidFill>
                <a:latin typeface="Lucida Handwriting" panose="03010101010101010101" pitchFamily="66" charset="0"/>
              </a:rPr>
              <a:t>Výstavy v zámku</a:t>
            </a:r>
            <a:endParaRPr lang="cs-CZ" sz="3600" dirty="0">
              <a:solidFill>
                <a:srgbClr val="D9CBAE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35080" y="3780149"/>
            <a:ext cx="118630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sz="2200" dirty="0" smtClean="0">
              <a:solidFill>
                <a:srgbClr val="6B5142"/>
              </a:solidFill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 smtClean="0">
                <a:solidFill>
                  <a:srgbClr val="6B5142"/>
                </a:solidFill>
                <a:latin typeface="Constantia" panose="02030602050306030303" pitchFamily="18" charset="0"/>
              </a:rPr>
              <a:t>leden – únor – vánoční výstava „Pojďme spolu do Betléma“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6B5142"/>
                </a:solidFill>
                <a:latin typeface="Constantia" panose="02030602050306030303" pitchFamily="18" charset="0"/>
              </a:rPr>
              <a:t>ú</a:t>
            </a:r>
            <a:r>
              <a:rPr lang="cs-CZ" sz="2200" dirty="0" smtClean="0">
                <a:solidFill>
                  <a:srgbClr val="6B5142"/>
                </a:solidFill>
                <a:latin typeface="Constantia" panose="02030602050306030303" pitchFamily="18" charset="0"/>
              </a:rPr>
              <a:t>nor – červen – výstava historických kanónů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6B5142"/>
                </a:solidFill>
                <a:latin typeface="Constantia" panose="02030602050306030303" pitchFamily="18" charset="0"/>
              </a:rPr>
              <a:t>d</a:t>
            </a:r>
            <a:r>
              <a:rPr lang="cs-CZ" sz="2200" dirty="0" smtClean="0">
                <a:solidFill>
                  <a:srgbClr val="6B5142"/>
                </a:solidFill>
                <a:latin typeface="Constantia" panose="02030602050306030303" pitchFamily="18" charset="0"/>
              </a:rPr>
              <a:t>uben – červen – výstava skleněných objektů / vitráží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6B5142"/>
                </a:solidFill>
                <a:latin typeface="Constantia" panose="02030602050306030303" pitchFamily="18" charset="0"/>
              </a:rPr>
              <a:t>duben – červen – výstava „Dějiny českého udatného národa</a:t>
            </a:r>
            <a:r>
              <a:rPr lang="cs-CZ" sz="2200" dirty="0" smtClean="0">
                <a:solidFill>
                  <a:srgbClr val="6B5142"/>
                </a:solidFill>
                <a:latin typeface="Constantia" panose="02030602050306030303" pitchFamily="18" charset="0"/>
              </a:rPr>
              <a:t>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6B5142"/>
                </a:solidFill>
                <a:latin typeface="Constantia" panose="02030602050306030303" pitchFamily="18" charset="0"/>
              </a:rPr>
              <a:t>květen – září - výstava </a:t>
            </a:r>
            <a:r>
              <a:rPr lang="cs-CZ" sz="2200" dirty="0" smtClean="0">
                <a:solidFill>
                  <a:srgbClr val="6B5142"/>
                </a:solidFill>
                <a:latin typeface="Constantia" panose="02030602050306030303" pitchFamily="18" charset="0"/>
              </a:rPr>
              <a:t>„Knoflíková </a:t>
            </a:r>
            <a:r>
              <a:rPr lang="cs-CZ" sz="2200" dirty="0">
                <a:solidFill>
                  <a:srgbClr val="6B5142"/>
                </a:solidFill>
                <a:latin typeface="Constantia" panose="02030602050306030303" pitchFamily="18" charset="0"/>
              </a:rPr>
              <a:t>krása a uniformy“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 smtClean="0">
                <a:solidFill>
                  <a:srgbClr val="6B5142"/>
                </a:solidFill>
                <a:latin typeface="Constantia" panose="02030602050306030303" pitchFamily="18" charset="0"/>
              </a:rPr>
              <a:t>červenec – září – herna pro děti i dospělé „Česká hračka“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6B5142"/>
                </a:solidFill>
                <a:latin typeface="Constantia" panose="02030602050306030303" pitchFamily="18" charset="0"/>
              </a:rPr>
              <a:t>č</a:t>
            </a:r>
            <a:r>
              <a:rPr lang="cs-CZ" sz="2200" dirty="0" smtClean="0">
                <a:solidFill>
                  <a:srgbClr val="6B5142"/>
                </a:solidFill>
                <a:latin typeface="Constantia" panose="02030602050306030303" pitchFamily="18" charset="0"/>
              </a:rPr>
              <a:t>ervenec – září – interaktivní výstava „Za pokladem ztraceného města“</a:t>
            </a:r>
          </a:p>
          <a:p>
            <a:endParaRPr lang="cs-CZ" sz="2200" dirty="0">
              <a:solidFill>
                <a:srgbClr val="6B5142"/>
              </a:solidFill>
              <a:latin typeface="Constantia" panose="02030602050306030303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516" y="385215"/>
            <a:ext cx="2993744" cy="198385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35080" y="3242821"/>
            <a:ext cx="11863029" cy="461665"/>
          </a:xfrm>
          <a:prstGeom prst="rect">
            <a:avLst/>
          </a:prstGeom>
          <a:solidFill>
            <a:srgbClr val="6B5142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9CBAE"/>
                </a:solidFill>
                <a:latin typeface="Lucida Handwriting" panose="03010101010101010101" pitchFamily="66" charset="0"/>
              </a:rPr>
              <a:t>Plán výstav pro rok 2023</a:t>
            </a:r>
            <a:endParaRPr lang="cs-CZ" sz="2400" dirty="0">
              <a:solidFill>
                <a:srgbClr val="D9CBAE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29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5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148" y="509047"/>
            <a:ext cx="8784910" cy="585715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33081" y="5401559"/>
            <a:ext cx="11858919" cy="707886"/>
          </a:xfrm>
          <a:prstGeom prst="rect">
            <a:avLst/>
          </a:prstGeom>
          <a:solidFill>
            <a:srgbClr val="6B5142"/>
          </a:solidFill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rgbClr val="D9CBAE"/>
                </a:solidFill>
                <a:latin typeface="Lucida Handwriting" panose="03010101010101010101" pitchFamily="66" charset="0"/>
              </a:rPr>
              <a:t>Svatební obřady ve Šluknovském zámku</a:t>
            </a:r>
            <a:endParaRPr lang="cs-CZ" sz="4000" dirty="0">
              <a:solidFill>
                <a:srgbClr val="D9CBAE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53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5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02" y="311083"/>
            <a:ext cx="2878317" cy="215873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736" y="311084"/>
            <a:ext cx="2878322" cy="215874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058" y="311083"/>
            <a:ext cx="2878317" cy="21587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419" y="311083"/>
            <a:ext cx="2878322" cy="215874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23102" y="2696066"/>
            <a:ext cx="11513273" cy="707886"/>
          </a:xfrm>
          <a:prstGeom prst="rect">
            <a:avLst/>
          </a:prstGeom>
          <a:solidFill>
            <a:srgbClr val="D9CB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>
                <a:solidFill>
                  <a:srgbClr val="6B5142"/>
                </a:solidFill>
                <a:latin typeface="Lucida Handwriting" panose="03010101010101010101" pitchFamily="66" charset="0"/>
              </a:rPr>
              <a:t>Svatební obřad v zámku</a:t>
            </a:r>
            <a:endParaRPr lang="cs-CZ" sz="4000" dirty="0">
              <a:solidFill>
                <a:srgbClr val="6B5142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23102" y="3676454"/>
            <a:ext cx="1151327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D9CBAE"/>
                </a:solidFill>
                <a:latin typeface="Constantia" panose="02030602050306030303" pitchFamily="18" charset="0"/>
              </a:rPr>
              <a:t>s</a:t>
            </a:r>
            <a:r>
              <a:rPr lang="cs-CZ" sz="2200" dirty="0" smtClean="0">
                <a:solidFill>
                  <a:srgbClr val="D9CBAE"/>
                </a:solidFill>
                <a:latin typeface="Constantia" panose="02030602050306030303" pitchFamily="18" charset="0"/>
              </a:rPr>
              <a:t>vatební obřady na hlavním sále, na malém sále zámku a na zámecké půdě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D9CBAE"/>
                </a:solidFill>
                <a:latin typeface="Constantia" panose="02030602050306030303" pitchFamily="18" charset="0"/>
              </a:rPr>
              <a:t>v</a:t>
            </a:r>
            <a:r>
              <a:rPr lang="cs-CZ" sz="2200" dirty="0" smtClean="0">
                <a:solidFill>
                  <a:srgbClr val="D9CBAE"/>
                </a:solidFill>
                <a:latin typeface="Constantia" panose="02030602050306030303" pitchFamily="18" charset="0"/>
              </a:rPr>
              <a:t>enkovní svatební obřady v zámeckém parku – altánu, růžové zahradě a u rybníčku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D9CBAE"/>
                </a:solidFill>
                <a:latin typeface="Constantia" panose="02030602050306030303" pitchFamily="18" charset="0"/>
              </a:rPr>
              <a:t>m</a:t>
            </a:r>
            <a:r>
              <a:rPr lang="cs-CZ" sz="2200" dirty="0" smtClean="0">
                <a:solidFill>
                  <a:srgbClr val="D9CBAE"/>
                </a:solidFill>
                <a:latin typeface="Constantia" panose="02030602050306030303" pitchFamily="18" charset="0"/>
              </a:rPr>
              <a:t>ožnost pronájmu dobových zámeckých expozic pro svatební fotografování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D9CBAE"/>
                </a:solidFill>
                <a:latin typeface="Constantia" panose="02030602050306030303" pitchFamily="18" charset="0"/>
              </a:rPr>
              <a:t>r</a:t>
            </a:r>
            <a:r>
              <a:rPr lang="cs-CZ" sz="2200" dirty="0" smtClean="0">
                <a:solidFill>
                  <a:srgbClr val="D9CBAE"/>
                </a:solidFill>
                <a:latin typeface="Constantia" panose="02030602050306030303" pitchFamily="18" charset="0"/>
              </a:rPr>
              <a:t>enesanční svatba (oddávající v dobovém kostýmu)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D9CBAE"/>
                </a:solidFill>
                <a:latin typeface="Constantia" panose="02030602050306030303" pitchFamily="18" charset="0"/>
              </a:rPr>
              <a:t>v</a:t>
            </a:r>
            <a:r>
              <a:rPr lang="cs-CZ" sz="2200" dirty="0" smtClean="0">
                <a:solidFill>
                  <a:srgbClr val="D9CBAE"/>
                </a:solidFill>
                <a:latin typeface="Constantia" panose="02030602050306030303" pitchFamily="18" charset="0"/>
              </a:rPr>
              <a:t>elký výběr ze svatební výzdoby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D9CBAE"/>
                </a:solidFill>
                <a:latin typeface="Constantia" panose="02030602050306030303" pitchFamily="18" charset="0"/>
              </a:rPr>
              <a:t>h</a:t>
            </a:r>
            <a:r>
              <a:rPr lang="cs-CZ" sz="2200" dirty="0" smtClean="0">
                <a:solidFill>
                  <a:srgbClr val="D9CBAE"/>
                </a:solidFill>
                <a:latin typeface="Constantia" panose="02030602050306030303" pitchFamily="18" charset="0"/>
              </a:rPr>
              <a:t>udba dle vlastního přání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D9CBAE"/>
                </a:solidFill>
                <a:latin typeface="Constantia" panose="02030602050306030303" pitchFamily="18" charset="0"/>
              </a:rPr>
              <a:t>p</a:t>
            </a:r>
            <a:r>
              <a:rPr lang="cs-CZ" sz="2200" dirty="0" smtClean="0">
                <a:solidFill>
                  <a:srgbClr val="D9CBAE"/>
                </a:solidFill>
                <a:latin typeface="Constantia" panose="02030602050306030303" pitchFamily="18" charset="0"/>
              </a:rPr>
              <a:t>arkování před zámkem</a:t>
            </a:r>
            <a:endParaRPr lang="cs-CZ" sz="2200" dirty="0">
              <a:solidFill>
                <a:srgbClr val="D9CBAE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988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B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75403" y="-1422550"/>
            <a:ext cx="3240091" cy="665532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110" y="285065"/>
            <a:ext cx="2430070" cy="324009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28587" y="3525157"/>
            <a:ext cx="11524593" cy="647196"/>
          </a:xfrm>
          <a:prstGeom prst="rect">
            <a:avLst/>
          </a:prstGeom>
          <a:solidFill>
            <a:srgbClr val="6B5142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>
                <a:solidFill>
                  <a:srgbClr val="D9CBAE"/>
                </a:solidFill>
                <a:latin typeface="Lucida Handwriting" panose="03010101010101010101" pitchFamily="66" charset="0"/>
              </a:rPr>
              <a:t>Regionální informační centrum</a:t>
            </a:r>
            <a:endParaRPr lang="cs-CZ" sz="3600" dirty="0">
              <a:solidFill>
                <a:srgbClr val="D9CBAE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28587" y="4172353"/>
            <a:ext cx="1152459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6B5142"/>
                </a:solidFill>
                <a:latin typeface="Constantia" panose="02030602050306030303" pitchFamily="18" charset="0"/>
              </a:rPr>
              <a:t>p</a:t>
            </a:r>
            <a:r>
              <a:rPr lang="cs-CZ" sz="2200" dirty="0" smtClean="0">
                <a:solidFill>
                  <a:srgbClr val="6B5142"/>
                </a:solidFill>
                <a:latin typeface="Constantia" panose="02030602050306030303" pitchFamily="18" charset="0"/>
              </a:rPr>
              <a:t>rodej turistických a cyklistických map, různých brožur a publikací, sběratelských </a:t>
            </a:r>
          </a:p>
          <a:p>
            <a:r>
              <a:rPr lang="cs-CZ" sz="2200" dirty="0">
                <a:solidFill>
                  <a:srgbClr val="6B5142"/>
                </a:solidFill>
                <a:latin typeface="Constantia" panose="02030602050306030303" pitchFamily="18" charset="0"/>
              </a:rPr>
              <a:t> </a:t>
            </a:r>
            <a:r>
              <a:rPr lang="cs-CZ" sz="2200" dirty="0" smtClean="0">
                <a:solidFill>
                  <a:srgbClr val="6B5142"/>
                </a:solidFill>
                <a:latin typeface="Constantia" panose="02030602050306030303" pitchFamily="18" charset="0"/>
              </a:rPr>
              <a:t>   a upomínkových předmětů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6B5142"/>
                </a:solidFill>
                <a:latin typeface="Constantia" panose="02030602050306030303" pitchFamily="18" charset="0"/>
              </a:rPr>
              <a:t>p</a:t>
            </a:r>
            <a:r>
              <a:rPr lang="cs-CZ" sz="2200" dirty="0" smtClean="0">
                <a:solidFill>
                  <a:srgbClr val="6B5142"/>
                </a:solidFill>
                <a:latin typeface="Constantia" panose="02030602050306030303" pitchFamily="18" charset="0"/>
              </a:rPr>
              <a:t>rodej vstupného do Městského divadla Varnsdorf, Domu kultury Rumburk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6B5142"/>
                </a:solidFill>
                <a:latin typeface="Constantia" panose="02030602050306030303" pitchFamily="18" charset="0"/>
              </a:rPr>
              <a:t>p</a:t>
            </a:r>
            <a:r>
              <a:rPr lang="cs-CZ" sz="2200" dirty="0" smtClean="0">
                <a:solidFill>
                  <a:srgbClr val="6B5142"/>
                </a:solidFill>
                <a:latin typeface="Constantia" panose="02030602050306030303" pitchFamily="18" charset="0"/>
              </a:rPr>
              <a:t>oskytování služeb – tisk, kopie, laminování, kroužková vazba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6B5142"/>
                </a:solidFill>
                <a:latin typeface="Constantia" panose="02030602050306030303" pitchFamily="18" charset="0"/>
              </a:rPr>
              <a:t>d</a:t>
            </a:r>
            <a:r>
              <a:rPr lang="cs-CZ" sz="2200" dirty="0" smtClean="0">
                <a:solidFill>
                  <a:srgbClr val="6B5142"/>
                </a:solidFill>
                <a:latin typeface="Constantia" panose="02030602050306030303" pitchFamily="18" charset="0"/>
              </a:rPr>
              <a:t>oporučení typů na výlety ve městě a okolí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6B5142"/>
                </a:solidFill>
                <a:latin typeface="Constantia" panose="02030602050306030303" pitchFamily="18" charset="0"/>
              </a:rPr>
              <a:t>v</a:t>
            </a:r>
            <a:r>
              <a:rPr lang="cs-CZ" sz="2200" dirty="0" smtClean="0">
                <a:solidFill>
                  <a:srgbClr val="6B5142"/>
                </a:solidFill>
                <a:latin typeface="Constantia" panose="02030602050306030303" pitchFamily="18" charset="0"/>
              </a:rPr>
              <a:t>eřejný internet						</a:t>
            </a:r>
            <a:r>
              <a:rPr lang="cs-CZ" b="1" dirty="0" smtClean="0">
                <a:solidFill>
                  <a:srgbClr val="6B5142"/>
                </a:solidFill>
                <a:latin typeface="Constantia" panose="02030602050306030303" pitchFamily="18" charset="0"/>
              </a:rPr>
              <a:t>Navštívit nás můžete celoročně:</a:t>
            </a:r>
          </a:p>
          <a:p>
            <a:r>
              <a:rPr lang="cs-CZ" sz="2200" dirty="0">
                <a:solidFill>
                  <a:srgbClr val="6B5142"/>
                </a:solidFill>
                <a:latin typeface="Constantia" panose="02030602050306030303" pitchFamily="18" charset="0"/>
              </a:rPr>
              <a:t>	</a:t>
            </a:r>
            <a:r>
              <a:rPr lang="cs-CZ" sz="2200" dirty="0" smtClean="0">
                <a:solidFill>
                  <a:srgbClr val="6B5142"/>
                </a:solidFill>
                <a:latin typeface="Constantia" panose="02030602050306030303" pitchFamily="18" charset="0"/>
              </a:rPr>
              <a:t>							</a:t>
            </a:r>
            <a:r>
              <a:rPr lang="cs-CZ" dirty="0" smtClean="0">
                <a:solidFill>
                  <a:srgbClr val="6B5142"/>
                </a:solidFill>
                <a:latin typeface="Constantia" panose="02030602050306030303" pitchFamily="18" charset="0"/>
              </a:rPr>
              <a:t>pondělí – neděle: 09.00 – 12.00,</a:t>
            </a:r>
          </a:p>
          <a:p>
            <a:r>
              <a:rPr lang="cs-CZ" dirty="0">
                <a:solidFill>
                  <a:srgbClr val="6B5142"/>
                </a:solidFill>
                <a:latin typeface="Constantia" panose="02030602050306030303" pitchFamily="18" charset="0"/>
              </a:rPr>
              <a:t>	</a:t>
            </a:r>
            <a:r>
              <a:rPr lang="cs-CZ" dirty="0" smtClean="0">
                <a:solidFill>
                  <a:srgbClr val="6B5142"/>
                </a:solidFill>
                <a:latin typeface="Constantia" panose="02030602050306030303" pitchFamily="18" charset="0"/>
              </a:rPr>
              <a:t>							12.30 – 17.00 hodin.</a:t>
            </a:r>
            <a:endParaRPr lang="cs-CZ" dirty="0">
              <a:solidFill>
                <a:srgbClr val="6B5142"/>
              </a:solidFill>
              <a:latin typeface="Constantia" panose="02030602050306030303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87" y="285065"/>
            <a:ext cx="2329074" cy="120161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17" y="1592402"/>
            <a:ext cx="1569032" cy="179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79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5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782424" y="414779"/>
            <a:ext cx="1063343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>
                <a:solidFill>
                  <a:srgbClr val="D9CBAE"/>
                </a:solidFill>
                <a:latin typeface="Lucida Handwriting" panose="03010101010101010101" pitchFamily="66" charset="0"/>
              </a:rPr>
              <a:t>Šluknovský zámek</a:t>
            </a:r>
          </a:p>
          <a:p>
            <a:pPr algn="ctr"/>
            <a:r>
              <a:rPr lang="cs-CZ" sz="2200" dirty="0" smtClean="0">
                <a:solidFill>
                  <a:srgbClr val="D9CBAE"/>
                </a:solidFill>
                <a:latin typeface="Lucida Handwriting" panose="03010101010101010101" pitchFamily="66" charset="0"/>
              </a:rPr>
              <a:t>Děkujeme Vám za pozornost a těšíme se na Vaši návštěvu.</a:t>
            </a:r>
          </a:p>
          <a:p>
            <a:pPr algn="ctr"/>
            <a:endParaRPr lang="cs-CZ" sz="3000" dirty="0">
              <a:solidFill>
                <a:srgbClr val="D9CBAE"/>
              </a:solidFill>
              <a:latin typeface="Lucida Handwriting" panose="03010101010101010101" pitchFamily="66" charset="0"/>
            </a:endParaRPr>
          </a:p>
          <a:p>
            <a:pPr algn="ctr"/>
            <a:r>
              <a:rPr lang="cs-CZ" sz="2200" dirty="0" smtClean="0">
                <a:solidFill>
                  <a:srgbClr val="D9CBAE"/>
                </a:solidFill>
                <a:latin typeface="Constantia" panose="02030602050306030303" pitchFamily="18" charset="0"/>
              </a:rPr>
              <a:t>Otevřeno celoročně: pondělí – neděle,</a:t>
            </a:r>
          </a:p>
          <a:p>
            <a:pPr algn="ctr"/>
            <a:r>
              <a:rPr lang="cs-CZ" sz="2200" dirty="0" smtClean="0">
                <a:solidFill>
                  <a:srgbClr val="D9CBAE"/>
                </a:solidFill>
                <a:latin typeface="Constantia" panose="02030602050306030303" pitchFamily="18" charset="0"/>
              </a:rPr>
              <a:t>09.00 – 12.00, 12.30 – 17.00 hodin.</a:t>
            </a:r>
          </a:p>
          <a:p>
            <a:pPr algn="ctr"/>
            <a:endParaRPr lang="cs-CZ" sz="2200" dirty="0">
              <a:solidFill>
                <a:srgbClr val="D9CBAE"/>
              </a:solidFill>
              <a:latin typeface="Constantia" panose="02030602050306030303" pitchFamily="18" charset="0"/>
            </a:endParaRPr>
          </a:p>
          <a:p>
            <a:pPr algn="ctr"/>
            <a:r>
              <a:rPr lang="cs-CZ" sz="2200" dirty="0" smtClean="0">
                <a:solidFill>
                  <a:srgbClr val="D9CBAE"/>
                </a:solidFill>
                <a:latin typeface="Constantia" panose="02030602050306030303" pitchFamily="18" charset="0"/>
              </a:rPr>
              <a:t>Adresa:</a:t>
            </a:r>
          </a:p>
          <a:p>
            <a:pPr algn="ctr"/>
            <a:r>
              <a:rPr lang="cs-CZ" sz="2200" dirty="0" smtClean="0">
                <a:solidFill>
                  <a:srgbClr val="D9CBAE"/>
                </a:solidFill>
                <a:latin typeface="Constantia" panose="02030602050306030303" pitchFamily="18" charset="0"/>
              </a:rPr>
              <a:t>Zámecká 642, 407 77 Šluknov</a:t>
            </a:r>
          </a:p>
          <a:p>
            <a:pPr algn="ctr"/>
            <a:endParaRPr lang="cs-CZ" sz="2200" dirty="0">
              <a:solidFill>
                <a:srgbClr val="D9CBAE"/>
              </a:solidFill>
              <a:latin typeface="Constantia" panose="02030602050306030303" pitchFamily="18" charset="0"/>
            </a:endParaRPr>
          </a:p>
          <a:p>
            <a:pPr algn="ctr"/>
            <a:r>
              <a:rPr lang="cs-CZ" sz="2200" dirty="0" smtClean="0">
                <a:solidFill>
                  <a:srgbClr val="D9CBAE"/>
                </a:solidFill>
                <a:latin typeface="Constantia" panose="02030602050306030303" pitchFamily="18" charset="0"/>
              </a:rPr>
              <a:t>Kontakty:</a:t>
            </a:r>
          </a:p>
          <a:p>
            <a:pPr algn="ctr"/>
            <a:r>
              <a:rPr lang="cs-CZ" sz="2200" dirty="0" smtClean="0">
                <a:solidFill>
                  <a:srgbClr val="D9CBAE"/>
                </a:solidFill>
                <a:latin typeface="Constantia" panose="02030602050306030303" pitchFamily="18" charset="0"/>
              </a:rPr>
              <a:t>Tel.: +420 412 332 711, +420 739 593 014</a:t>
            </a:r>
          </a:p>
          <a:p>
            <a:pPr algn="ctr"/>
            <a:r>
              <a:rPr lang="cs-CZ" sz="2200" dirty="0" smtClean="0">
                <a:solidFill>
                  <a:srgbClr val="D9CBAE"/>
                </a:solidFill>
                <a:latin typeface="Constantia" panose="02030602050306030303" pitchFamily="18" charset="0"/>
              </a:rPr>
              <a:t>E-mail: ic@mesto-sluknov.cz, zamek@mesto-sluknov.cz</a:t>
            </a:r>
          </a:p>
          <a:p>
            <a:pPr algn="ctr"/>
            <a:r>
              <a:rPr lang="cs-CZ" sz="2200" dirty="0" smtClean="0">
                <a:solidFill>
                  <a:srgbClr val="D9CBAE"/>
                </a:solidFill>
                <a:latin typeface="Constantia" panose="02030602050306030303" pitchFamily="18" charset="0"/>
              </a:rPr>
              <a:t>Web: zamek.mestosluknov.cz</a:t>
            </a:r>
            <a:endParaRPr lang="cs-CZ" sz="2200" dirty="0">
              <a:solidFill>
                <a:srgbClr val="D9CBAE"/>
              </a:solidFill>
              <a:latin typeface="Constantia" panose="02030602050306030303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561" y="5308426"/>
            <a:ext cx="1276775" cy="12767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084" y="5135891"/>
            <a:ext cx="1626615" cy="144588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333" y="5215739"/>
            <a:ext cx="2297418" cy="136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404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5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15" y="2789046"/>
            <a:ext cx="5772658" cy="3805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805" y="2798860"/>
            <a:ext cx="5430160" cy="3796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01" y="337971"/>
            <a:ext cx="7982464" cy="2306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ovéPole 5"/>
          <p:cNvSpPr txBox="1"/>
          <p:nvPr/>
        </p:nvSpPr>
        <p:spPr>
          <a:xfrm>
            <a:off x="313915" y="444938"/>
            <a:ext cx="309912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 smtClean="0">
                <a:solidFill>
                  <a:srgbClr val="D9CBAE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Šluknovský zámek s přilehlým zámeckým</a:t>
            </a:r>
          </a:p>
          <a:p>
            <a:r>
              <a:rPr lang="cs-CZ" sz="2600" dirty="0">
                <a:solidFill>
                  <a:srgbClr val="D9CBAE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p</a:t>
            </a:r>
            <a:r>
              <a:rPr lang="cs-CZ" sz="2600" dirty="0" smtClean="0">
                <a:solidFill>
                  <a:srgbClr val="D9CBAE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arkem v anglickém stylu.</a:t>
            </a:r>
            <a:endParaRPr lang="cs-CZ" sz="2600" dirty="0">
              <a:solidFill>
                <a:srgbClr val="D9CBAE"/>
              </a:solidFill>
              <a:latin typeface="Constantia" panose="0203060205030603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85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5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3" y="265579"/>
            <a:ext cx="10048973" cy="633281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418895" y="5024487"/>
            <a:ext cx="4147794" cy="707886"/>
          </a:xfrm>
          <a:prstGeom prst="rect">
            <a:avLst/>
          </a:prstGeom>
          <a:solidFill>
            <a:srgbClr val="6B5142"/>
          </a:solidFill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rgbClr val="D9CBAE"/>
                </a:solidFill>
                <a:latin typeface="Lucida Handwriting" panose="03010101010101010101" pitchFamily="66" charset="0"/>
              </a:rPr>
              <a:t>Požár zámku</a:t>
            </a:r>
            <a:endParaRPr lang="cs-CZ" sz="4000" dirty="0">
              <a:solidFill>
                <a:srgbClr val="D9CBAE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75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B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55" y="351500"/>
            <a:ext cx="2890761" cy="222453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526" y="360126"/>
            <a:ext cx="3002530" cy="222453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016" y="355813"/>
            <a:ext cx="2866510" cy="222453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056" y="360126"/>
            <a:ext cx="2699925" cy="222884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11255" y="2658359"/>
            <a:ext cx="11459726" cy="646331"/>
          </a:xfrm>
          <a:prstGeom prst="rect">
            <a:avLst/>
          </a:prstGeom>
          <a:solidFill>
            <a:srgbClr val="6B5142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solidFill>
                  <a:srgbClr val="D9CBAE"/>
                </a:solidFill>
                <a:latin typeface="Lucida Handwriting" panose="03010101010101010101" pitchFamily="66" charset="0"/>
              </a:rPr>
              <a:t>P</a:t>
            </a:r>
            <a:r>
              <a:rPr lang="cs-CZ" sz="3600" dirty="0" smtClean="0">
                <a:solidFill>
                  <a:srgbClr val="D9CBAE"/>
                </a:solidFill>
                <a:latin typeface="Lucida Handwriting" panose="03010101010101010101" pitchFamily="66" charset="0"/>
              </a:rPr>
              <a:t>ožár zámku a následná rekonstrukce</a:t>
            </a:r>
            <a:endParaRPr lang="cs-CZ" sz="3600" dirty="0">
              <a:solidFill>
                <a:srgbClr val="D9CBAE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11255" y="3591613"/>
            <a:ext cx="1145972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6B5142"/>
                </a:solidFill>
                <a:latin typeface="Constantia" panose="02030602050306030303" pitchFamily="18" charset="0"/>
              </a:rPr>
              <a:t>n</a:t>
            </a:r>
            <a:r>
              <a:rPr lang="cs-CZ" sz="2200" dirty="0" smtClean="0">
                <a:solidFill>
                  <a:srgbClr val="6B5142"/>
                </a:solidFill>
                <a:latin typeface="Constantia" panose="02030602050306030303" pitchFamily="18" charset="0"/>
              </a:rPr>
              <a:t>ičivý požár vypukl 2. dubna 1986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6B5142"/>
                </a:solidFill>
                <a:latin typeface="Constantia" panose="02030602050306030303" pitchFamily="18" charset="0"/>
              </a:rPr>
              <a:t>b</a:t>
            </a:r>
            <a:r>
              <a:rPr lang="cs-CZ" sz="2200" dirty="0" smtClean="0">
                <a:solidFill>
                  <a:srgbClr val="6B5142"/>
                </a:solidFill>
                <a:latin typeface="Constantia" panose="02030602050306030303" pitchFamily="18" charset="0"/>
              </a:rPr>
              <a:t>yla zničena celá střecha, včetně krovů, dále celé 2. patro a značná část 1. patra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6B5142"/>
                </a:solidFill>
                <a:latin typeface="Constantia" panose="02030602050306030303" pitchFamily="18" charset="0"/>
              </a:rPr>
              <a:t>v</a:t>
            </a:r>
            <a:r>
              <a:rPr lang="cs-CZ" sz="2200" dirty="0" smtClean="0">
                <a:solidFill>
                  <a:srgbClr val="6B5142"/>
                </a:solidFill>
                <a:latin typeface="Constantia" panose="02030602050306030303" pitchFamily="18" charset="0"/>
              </a:rPr>
              <a:t> 90. letech provedlo město částečné zajištění objektu; z důvodu nedostatku finančních prostředků byl zámek uzavřen a začal chátrat, chátral prakticky 20 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6B5142"/>
                </a:solidFill>
                <a:latin typeface="Constantia" panose="02030602050306030303" pitchFamily="18" charset="0"/>
              </a:rPr>
              <a:t>r</a:t>
            </a:r>
            <a:r>
              <a:rPr lang="cs-CZ" sz="2200" dirty="0" smtClean="0">
                <a:solidFill>
                  <a:srgbClr val="6B5142"/>
                </a:solidFill>
                <a:latin typeface="Constantia" panose="02030602050306030303" pitchFamily="18" charset="0"/>
              </a:rPr>
              <a:t>. 2000 vypracování projektové dokumentace na kompletní opravy zámku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6B5142"/>
                </a:solidFill>
                <a:latin typeface="Constantia" panose="02030602050306030303" pitchFamily="18" charset="0"/>
              </a:rPr>
              <a:t>r</a:t>
            </a:r>
            <a:r>
              <a:rPr lang="cs-CZ" sz="2200" dirty="0" smtClean="0">
                <a:solidFill>
                  <a:srgbClr val="6B5142"/>
                </a:solidFill>
                <a:latin typeface="Constantia" panose="02030602050306030303" pitchFamily="18" charset="0"/>
              </a:rPr>
              <a:t>. 2005 zahájení prací na celkové rekonstrukci objektu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6B5142"/>
                </a:solidFill>
                <a:latin typeface="Constantia" panose="02030602050306030303" pitchFamily="18" charset="0"/>
              </a:rPr>
              <a:t>o</a:t>
            </a:r>
            <a:r>
              <a:rPr lang="cs-CZ" sz="2200" dirty="0" smtClean="0">
                <a:solidFill>
                  <a:srgbClr val="6B5142"/>
                </a:solidFill>
                <a:latin typeface="Constantia" panose="02030602050306030303" pitchFamily="18" charset="0"/>
              </a:rPr>
              <a:t>d r. 2008 je zámek opět otevřen veřejnosti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6B5142"/>
                </a:solidFill>
                <a:latin typeface="Constantia" panose="02030602050306030303" pitchFamily="18" charset="0"/>
              </a:rPr>
              <a:t>v</a:t>
            </a:r>
            <a:r>
              <a:rPr lang="cs-CZ" sz="2200" dirty="0" smtClean="0">
                <a:solidFill>
                  <a:srgbClr val="6B5142"/>
                </a:solidFill>
                <a:latin typeface="Constantia" panose="02030602050306030303" pitchFamily="18" charset="0"/>
              </a:rPr>
              <a:t>ynaložené náklady na rekonstrukci zámku </a:t>
            </a:r>
            <a:r>
              <a:rPr lang="cs-CZ" sz="2200" smtClean="0">
                <a:solidFill>
                  <a:srgbClr val="6B5142"/>
                </a:solidFill>
                <a:latin typeface="Constantia" panose="02030602050306030303" pitchFamily="18" charset="0"/>
              </a:rPr>
              <a:t>dosáhly </a:t>
            </a:r>
            <a:r>
              <a:rPr lang="cs-CZ" sz="2200" smtClean="0">
                <a:solidFill>
                  <a:srgbClr val="6B5142"/>
                </a:solidFill>
                <a:latin typeface="Constantia" panose="02030602050306030303" pitchFamily="18" charset="0"/>
              </a:rPr>
              <a:t>výše </a:t>
            </a:r>
            <a:r>
              <a:rPr lang="cs-CZ" sz="2200" dirty="0" smtClean="0">
                <a:solidFill>
                  <a:srgbClr val="6B5142"/>
                </a:solidFill>
                <a:latin typeface="Constantia" panose="02030602050306030303" pitchFamily="18" charset="0"/>
              </a:rPr>
              <a:t>47 mil. Kč</a:t>
            </a:r>
            <a:endParaRPr lang="cs-CZ" sz="2200" dirty="0">
              <a:solidFill>
                <a:srgbClr val="6B5142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85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5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393" y="250064"/>
            <a:ext cx="9684932" cy="6484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ovéPole 4"/>
          <p:cNvSpPr txBox="1"/>
          <p:nvPr/>
        </p:nvSpPr>
        <p:spPr>
          <a:xfrm>
            <a:off x="6551629" y="5250730"/>
            <a:ext cx="5363851" cy="707886"/>
          </a:xfrm>
          <a:prstGeom prst="rect">
            <a:avLst/>
          </a:prstGeom>
          <a:solidFill>
            <a:srgbClr val="6B5142"/>
          </a:solidFill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rgbClr val="D9CBAE"/>
                </a:solidFill>
                <a:latin typeface="Lucida Handwriting" panose="03010101010101010101" pitchFamily="66" charset="0"/>
              </a:rPr>
              <a:t>Prohlídka zámku</a:t>
            </a:r>
            <a:endParaRPr lang="cs-CZ" sz="4000" dirty="0">
              <a:solidFill>
                <a:srgbClr val="D9CBAE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11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B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0" y="399207"/>
            <a:ext cx="2956552" cy="197962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013" y="399208"/>
            <a:ext cx="2997319" cy="200692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802" y="399208"/>
            <a:ext cx="2959612" cy="198167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265" y="387391"/>
            <a:ext cx="2991844" cy="200326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35080" y="2479249"/>
            <a:ext cx="11863029" cy="646331"/>
          </a:xfrm>
          <a:prstGeom prst="rect">
            <a:avLst/>
          </a:prstGeom>
          <a:solidFill>
            <a:srgbClr val="6B5142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solidFill>
                  <a:srgbClr val="D9CBAE"/>
                </a:solidFill>
                <a:latin typeface="Lucida Handwriting" panose="03010101010101010101" pitchFamily="66" charset="0"/>
              </a:rPr>
              <a:t>P</a:t>
            </a:r>
            <a:r>
              <a:rPr lang="cs-CZ" sz="3600" dirty="0" smtClean="0">
                <a:solidFill>
                  <a:srgbClr val="D9CBAE"/>
                </a:solidFill>
                <a:latin typeface="Lucida Handwriting" panose="03010101010101010101" pitchFamily="66" charset="0"/>
              </a:rPr>
              <a:t>rohlídka zámku</a:t>
            </a:r>
            <a:endParaRPr lang="cs-CZ" sz="3600" dirty="0">
              <a:solidFill>
                <a:srgbClr val="D9CBAE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35080" y="3978112"/>
            <a:ext cx="118630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6B5142"/>
                </a:solidFill>
                <a:latin typeface="Constantia" panose="02030602050306030303" pitchFamily="18" charset="0"/>
              </a:rPr>
              <a:t>c</a:t>
            </a:r>
            <a:r>
              <a:rPr lang="cs-CZ" sz="2200" dirty="0" smtClean="0">
                <a:solidFill>
                  <a:srgbClr val="6B5142"/>
                </a:solidFill>
                <a:latin typeface="Constantia" panose="02030602050306030303" pitchFamily="18" charset="0"/>
              </a:rPr>
              <a:t>eloroční provoz Šluknovského zámku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 smtClean="0">
                <a:solidFill>
                  <a:srgbClr val="6B5142"/>
                </a:solidFill>
                <a:latin typeface="Constantia" panose="02030602050306030303" pitchFamily="18" charset="0"/>
              </a:rPr>
              <a:t>prvorepublikový prohlídkový okruh s průvodcem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6B5142"/>
                </a:solidFill>
                <a:latin typeface="Constantia" panose="02030602050306030303" pitchFamily="18" charset="0"/>
              </a:rPr>
              <a:t>p</a:t>
            </a:r>
            <a:r>
              <a:rPr lang="cs-CZ" sz="2200" dirty="0" smtClean="0">
                <a:solidFill>
                  <a:srgbClr val="6B5142"/>
                </a:solidFill>
                <a:latin typeface="Constantia" panose="02030602050306030303" pitchFamily="18" charset="0"/>
              </a:rPr>
              <a:t>rohlídky se konají denně, včetně sobot a nedělí, a to v 10:00, 11:00, 13:00, 14:00, 15:00 a </a:t>
            </a:r>
          </a:p>
          <a:p>
            <a:r>
              <a:rPr lang="cs-CZ" sz="2200" dirty="0" smtClean="0">
                <a:solidFill>
                  <a:srgbClr val="6B5142"/>
                </a:solidFill>
                <a:latin typeface="Constantia" panose="02030602050306030303" pitchFamily="18" charset="0"/>
              </a:rPr>
              <a:t>    16:00 hodin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6B5142"/>
                </a:solidFill>
                <a:latin typeface="Constantia" panose="02030602050306030303" pitchFamily="18" charset="0"/>
              </a:rPr>
              <a:t>v</a:t>
            </a:r>
            <a:r>
              <a:rPr lang="cs-CZ" sz="2200" dirty="0" smtClean="0">
                <a:solidFill>
                  <a:srgbClr val="6B5142"/>
                </a:solidFill>
                <a:latin typeface="Constantia" panose="02030602050306030303" pitchFamily="18" charset="0"/>
              </a:rPr>
              <a:t>stupné: 90 Kč / dospělí, 70 Kč / děti, senioři a ZTP, 240 Kč rodinné vstupné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200" dirty="0">
              <a:solidFill>
                <a:srgbClr val="6B5142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45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5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51" y="402887"/>
            <a:ext cx="9341961" cy="6190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ovéPole 4"/>
          <p:cNvSpPr txBox="1"/>
          <p:nvPr/>
        </p:nvSpPr>
        <p:spPr>
          <a:xfrm>
            <a:off x="4600280" y="5580668"/>
            <a:ext cx="6994690" cy="707886"/>
          </a:xfrm>
          <a:prstGeom prst="rect">
            <a:avLst/>
          </a:prstGeom>
          <a:solidFill>
            <a:srgbClr val="6B5142"/>
          </a:solidFill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rgbClr val="D9CBAE"/>
                </a:solidFill>
                <a:latin typeface="Lucida Handwriting" panose="03010101010101010101" pitchFamily="66" charset="0"/>
              </a:rPr>
              <a:t>Kulturní akce a výstavy</a:t>
            </a:r>
            <a:endParaRPr lang="cs-CZ" sz="4000" dirty="0">
              <a:solidFill>
                <a:srgbClr val="D9CBAE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39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B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9" y="605077"/>
            <a:ext cx="3544762" cy="5349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383" y="615098"/>
            <a:ext cx="8057169" cy="5339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954" y="4507871"/>
            <a:ext cx="3569598" cy="2154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ovéPole 6"/>
          <p:cNvSpPr txBox="1"/>
          <p:nvPr/>
        </p:nvSpPr>
        <p:spPr>
          <a:xfrm>
            <a:off x="502499" y="5954523"/>
            <a:ext cx="7359455" cy="707886"/>
          </a:xfrm>
          <a:prstGeom prst="rect">
            <a:avLst/>
          </a:prstGeom>
          <a:solidFill>
            <a:srgbClr val="6B5142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>
                <a:solidFill>
                  <a:srgbClr val="D9CBAE"/>
                </a:solidFill>
                <a:latin typeface="Lucida Handwriting" panose="03010101010101010101" pitchFamily="66" charset="0"/>
              </a:rPr>
              <a:t>Šluknovský masopust</a:t>
            </a:r>
            <a:endParaRPr lang="cs-CZ" sz="4000" dirty="0">
              <a:solidFill>
                <a:srgbClr val="D9CBAE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006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B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94" y="313438"/>
            <a:ext cx="8564253" cy="5709502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42594" y="5895590"/>
            <a:ext cx="7338770" cy="707886"/>
          </a:xfrm>
          <a:prstGeom prst="rect">
            <a:avLst/>
          </a:prstGeom>
          <a:solidFill>
            <a:srgbClr val="6B5142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>
                <a:solidFill>
                  <a:srgbClr val="D9CBAE"/>
                </a:solidFill>
                <a:latin typeface="Lucida Handwriting" panose="03010101010101010101" pitchFamily="66" charset="0"/>
              </a:rPr>
              <a:t>Velikonoce na zámku</a:t>
            </a:r>
            <a:endParaRPr lang="cs-CZ" sz="4000" dirty="0">
              <a:solidFill>
                <a:srgbClr val="D9CBAE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824" y="313438"/>
            <a:ext cx="3048000" cy="4572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364" y="4009899"/>
            <a:ext cx="3632460" cy="259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7563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459</Words>
  <Application>Microsoft Office PowerPoint</Application>
  <PresentationFormat>Vlastní</PresentationFormat>
  <Paragraphs>71</Paragraphs>
  <Slides>18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19" baseType="lpstr"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ic</dc:creator>
  <cp:lastModifiedBy>ic</cp:lastModifiedBy>
  <cp:revision>52</cp:revision>
  <dcterms:created xsi:type="dcterms:W3CDTF">2022-11-10T09:50:49Z</dcterms:created>
  <dcterms:modified xsi:type="dcterms:W3CDTF">2022-11-23T14:06:17Z</dcterms:modified>
</cp:coreProperties>
</file>