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handoutMasterIdLst>
    <p:handoutMasterId r:id="rId35"/>
  </p:handout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4" r:id="rId16"/>
    <p:sldId id="267" r:id="rId17"/>
    <p:sldId id="268" r:id="rId18"/>
    <p:sldId id="271" r:id="rId19"/>
    <p:sldId id="269" r:id="rId20"/>
    <p:sldId id="270" r:id="rId21"/>
    <p:sldId id="272" r:id="rId22"/>
    <p:sldId id="273" r:id="rId23"/>
    <p:sldId id="276" r:id="rId24"/>
    <p:sldId id="278" r:id="rId25"/>
    <p:sldId id="277" r:id="rId26"/>
    <p:sldId id="280" r:id="rId27"/>
    <p:sldId id="279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D63"/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92829C-F07B-419C-8D6B-D79320FF774D}" type="datetimeFigureOut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FAAD28-64BB-40F8-B1D4-B475DE199F9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113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59E337-1867-46C7-9C39-9BED4B5A0061}" type="datetimeFigureOut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25EE27-993A-4F91-9BA0-904CA2DAAB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8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968E-F997-4312-93D1-803F97DF3DCE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E103B-9766-485B-B7D2-B41BE5B653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22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6875-F16C-4460-B94C-2E3DAD53D8B8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06F9-8DBB-42F2-B0B5-A4CD7530B4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42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2"/>
            <a:ext cx="4833958" cy="419736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0F37-AE3C-477A-8000-B2A42E045C22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576D-3ACD-4E17-8738-40209CC173D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09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9F7E-A1BD-44A0-9F45-C3565B66DA8B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1F71E-60DD-4D6F-95EF-F447FD39F1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7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FAD9-95A9-4561-A36D-493FE6EDF446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6E2A8-7ECC-4B17-8259-4113ED8F27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4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214686"/>
            <a:ext cx="3500462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214686"/>
            <a:ext cx="347185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616A-D69E-4BC8-B2F3-F38EE12FB0F1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DBE83-B1E3-445A-A9DD-D2C7EA2709D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72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214686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4000503"/>
            <a:ext cx="3500462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214686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4000503"/>
            <a:ext cx="3471858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ECBC-052A-4D38-87D3-0D4A56B9D699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5620-CB11-445A-A14A-2E8E3262759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26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E7AA-F02B-43F1-ACD6-B55F34E23FE6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26806-ABD6-4E89-A297-A39DF6018A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43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E426-32AA-4892-BB04-0A27898A4856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C1BC2-3D95-40EB-84D0-05BCED702A5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0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928802"/>
            <a:ext cx="4043362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F137-EA09-4C9D-A04A-56420488F6CE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5E1C2-D4FA-4484-AAD6-FAE8D6F3C6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03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928801"/>
            <a:ext cx="713676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6A3D-C31B-4FA9-87B2-0DF6DB8BF19B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7FB54-35FC-4BE1-9C01-7547DC2F48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3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928813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214688"/>
            <a:ext cx="711517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3490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50D77B-0E27-470D-AD2B-70C8188E800B}" type="datetime1">
              <a:rPr lang="cs-CZ"/>
              <a:pPr>
                <a:defRPr/>
              </a:pPr>
              <a:t>20.2.2017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8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214938" y="6356350"/>
            <a:ext cx="3471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A1A7"/>
                </a:solidFill>
              </a:defRPr>
            </a:lvl1pPr>
          </a:lstStyle>
          <a:p>
            <a:fld id="{E7E8F4A9-7619-4941-82BB-591482526C5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ustecky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vlasakova.i@kr-ustecky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19839" cy="1470025"/>
          </a:xfrm>
        </p:spPr>
        <p:txBody>
          <a:bodyPr/>
          <a:lstStyle/>
          <a:p>
            <a:pPr algn="ctr"/>
            <a:r>
              <a:rPr lang="cs-CZ" dirty="0" smtClean="0"/>
              <a:t>4. setkání s poskytovateli </a:t>
            </a:r>
            <a:br>
              <a:rPr lang="cs-CZ" dirty="0" smtClean="0"/>
            </a:br>
            <a:r>
              <a:rPr lang="cs-CZ" dirty="0" smtClean="0"/>
              <a:t>sociálních služeb v Ústeckém kraji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319839" cy="1752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375D67"/>
                </a:solidFill>
                <a:ea typeface="+mj-ea"/>
              </a:rPr>
              <a:t>AKTUÁLNÍ INFORMACE</a:t>
            </a:r>
          </a:p>
        </p:txBody>
      </p:sp>
      <p:sp>
        <p:nvSpPr>
          <p:cNvPr id="205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</a:rPr>
              <a:t>16., 21., 23. 2. 2016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772817"/>
            <a:ext cx="8435280" cy="1152127"/>
          </a:xfrm>
        </p:spPr>
        <p:txBody>
          <a:bodyPr/>
          <a:lstStyle/>
          <a:p>
            <a:r>
              <a:rPr lang="cs-CZ" sz="2800" dirty="0" smtClean="0"/>
              <a:t>Novela zákona č. 108/2006 Sb., o sociálních službách, ve znění pozdějších předpisů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897596"/>
            <a:ext cx="8291264" cy="3816424"/>
          </a:xfrm>
        </p:spPr>
        <p:txBody>
          <a:bodyPr/>
          <a:lstStyle/>
          <a:p>
            <a:r>
              <a:rPr lang="cs-CZ" dirty="0" smtClean="0"/>
              <a:t>Rozpory za Ústecký kraj:</a:t>
            </a:r>
          </a:p>
          <a:p>
            <a:pPr algn="just">
              <a:buFontTx/>
              <a:buChar char="-"/>
            </a:pPr>
            <a:r>
              <a:rPr lang="cs-CZ" dirty="0" smtClean="0"/>
              <a:t>Převedení ZDVOP pod zákon o soc. službách</a:t>
            </a:r>
          </a:p>
          <a:p>
            <a:pPr algn="just">
              <a:buFontTx/>
              <a:buChar char="-"/>
            </a:pPr>
            <a:r>
              <a:rPr lang="cs-CZ" dirty="0" smtClean="0"/>
              <a:t>Zavedení hospiců jako nového druhu soc. služeb</a:t>
            </a:r>
          </a:p>
          <a:p>
            <a:pPr algn="just">
              <a:buFontTx/>
              <a:buChar char="-"/>
            </a:pPr>
            <a:r>
              <a:rPr lang="cs-CZ" dirty="0" smtClean="0"/>
              <a:t>Ponechat oznamovací povinnost dle § 79, vyjma odst. 5 písm. d) bodu 8</a:t>
            </a:r>
          </a:p>
          <a:p>
            <a:pPr algn="just">
              <a:buFontTx/>
              <a:buChar char="-"/>
            </a:pPr>
            <a:r>
              <a:rPr lang="cs-CZ" dirty="0" smtClean="0"/>
              <a:t>Vypustit § 107 odst. 2 písm. s) – „nezapíše ve stanovené lhůtě údaje nebo jejich změny podle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§ 85 odst. 7“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185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5" y="1543051"/>
            <a:ext cx="8579296" cy="949845"/>
          </a:xfrm>
        </p:spPr>
        <p:txBody>
          <a:bodyPr/>
          <a:lstStyle/>
          <a:p>
            <a:r>
              <a:rPr lang="cs-CZ" sz="2800" dirty="0"/>
              <a:t>Novela zákona č. 108/2006 Sb., o sociálních službách, ve znění pozdějších předpisů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2420888"/>
            <a:ext cx="8507288" cy="4248472"/>
          </a:xfrm>
        </p:spPr>
        <p:txBody>
          <a:bodyPr/>
          <a:lstStyle/>
          <a:p>
            <a:r>
              <a:rPr lang="cs-CZ" dirty="0" smtClean="0"/>
              <a:t>Od 17. 2. 2017 se budou scházet legislativní komise Rady vlády k rozporům</a:t>
            </a:r>
          </a:p>
          <a:p>
            <a:r>
              <a:rPr lang="cs-CZ" dirty="0" smtClean="0"/>
              <a:t>V březnu 2017 předložení návrhu na jednání vlády</a:t>
            </a:r>
          </a:p>
          <a:p>
            <a:r>
              <a:rPr lang="cs-CZ" dirty="0" smtClean="0"/>
              <a:t>Účinnost od 1. 1. 2018</a:t>
            </a:r>
          </a:p>
          <a:p>
            <a:r>
              <a:rPr lang="cs-CZ" dirty="0" smtClean="0"/>
              <a:t>Změna příspěvku na péči ve IV. </a:t>
            </a:r>
            <a:r>
              <a:rPr lang="cs-CZ" dirty="0"/>
              <a:t>s</a:t>
            </a:r>
            <a:r>
              <a:rPr lang="cs-CZ" dirty="0" smtClean="0"/>
              <a:t>tupni – 19 tis. Kč s podmínkou využívání terénních služeb</a:t>
            </a:r>
          </a:p>
          <a:p>
            <a:r>
              <a:rPr lang="cs-CZ" dirty="0" err="1" smtClean="0"/>
              <a:t>Vícerčata</a:t>
            </a:r>
            <a:r>
              <a:rPr lang="cs-CZ" dirty="0" smtClean="0"/>
              <a:t> – samostatná dotace </a:t>
            </a:r>
          </a:p>
          <a:p>
            <a:r>
              <a:rPr lang="cs-CZ" dirty="0" smtClean="0"/>
              <a:t>Povinnost financování zakotvena do zákona s podmínkou min. alokace v průměru za </a:t>
            </a:r>
            <a:r>
              <a:rPr lang="cs-CZ" dirty="0" err="1" smtClean="0"/>
              <a:t>posl</a:t>
            </a:r>
            <a:r>
              <a:rPr lang="cs-CZ" dirty="0" smtClean="0"/>
              <a:t>. 3 roky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5504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928813"/>
            <a:ext cx="8291263" cy="1143000"/>
          </a:xfrm>
        </p:spPr>
        <p:txBody>
          <a:bodyPr/>
          <a:lstStyle/>
          <a:p>
            <a:r>
              <a:rPr lang="cs-CZ" sz="2800" dirty="0" smtClean="0"/>
              <a:t>Novela zákona č. 108/2006 Sb., o sociálních službách, ve znění pozdějších předpisů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214688"/>
            <a:ext cx="8291264" cy="30946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Připomínkové řízení ve vazbě </a:t>
            </a:r>
            <a:r>
              <a:rPr lang="cs-CZ" b="1" dirty="0" smtClean="0"/>
              <a:t>na ošetřovatelské domy </a:t>
            </a:r>
          </a:p>
          <a:p>
            <a:pPr>
              <a:buFontTx/>
              <a:buChar char="-"/>
            </a:pPr>
            <a:r>
              <a:rPr lang="cs-CZ" dirty="0" smtClean="0"/>
              <a:t>vztahuje se ke stávajícímu platnému zákonu</a:t>
            </a:r>
          </a:p>
          <a:p>
            <a:pPr>
              <a:buFontTx/>
              <a:buChar char="-"/>
            </a:pPr>
            <a:r>
              <a:rPr lang="cs-CZ" dirty="0" smtClean="0"/>
              <a:t>Cca koncem února společné vypořádání připomínek na MPSV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359814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8" y="1735931"/>
            <a:ext cx="8291263" cy="852115"/>
          </a:xfrm>
        </p:spPr>
        <p:txBody>
          <a:bodyPr/>
          <a:lstStyle/>
          <a:p>
            <a:r>
              <a:rPr lang="cs-CZ" sz="2800" dirty="0" smtClean="0"/>
              <a:t>Zákon o sociálním bydlení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420888"/>
            <a:ext cx="8291264" cy="4320480"/>
          </a:xfrm>
        </p:spPr>
        <p:txBody>
          <a:bodyPr/>
          <a:lstStyle/>
          <a:p>
            <a:r>
              <a:rPr lang="cs-CZ" dirty="0" smtClean="0"/>
              <a:t>Návrh je zcela odlišný od toho, který nám byl zaslán v rámci připomínkového řízení</a:t>
            </a:r>
          </a:p>
          <a:p>
            <a:r>
              <a:rPr lang="cs-CZ" dirty="0" smtClean="0"/>
              <a:t>Ke konci ledna 2017 odešel návrh na vládu</a:t>
            </a:r>
          </a:p>
          <a:p>
            <a:r>
              <a:rPr lang="cs-CZ" dirty="0" smtClean="0"/>
              <a:t>Účinnost od 1. 1. 2018</a:t>
            </a:r>
          </a:p>
          <a:p>
            <a:r>
              <a:rPr lang="cs-CZ" dirty="0" smtClean="0"/>
              <a:t>Nevznikne centrum pro sociální bydlení</a:t>
            </a:r>
          </a:p>
          <a:p>
            <a:r>
              <a:rPr lang="cs-CZ" dirty="0" smtClean="0"/>
              <a:t>Nový systém se rozděluje mezi:</a:t>
            </a:r>
          </a:p>
          <a:p>
            <a:pPr lvl="1">
              <a:buFontTx/>
              <a:buChar char="-"/>
            </a:pPr>
            <a:r>
              <a:rPr lang="cs-CZ" dirty="0" smtClean="0"/>
              <a:t>ÚP ČR </a:t>
            </a:r>
          </a:p>
          <a:p>
            <a:pPr lvl="1">
              <a:buFontTx/>
              <a:buChar char="-"/>
            </a:pPr>
            <a:r>
              <a:rPr lang="cs-CZ" dirty="0" smtClean="0"/>
              <a:t>Státní fond rozvoje bydlení</a:t>
            </a:r>
          </a:p>
          <a:p>
            <a:pPr lvl="1">
              <a:buFontTx/>
              <a:buChar char="-"/>
            </a:pPr>
            <a:r>
              <a:rPr lang="cs-CZ" dirty="0" smtClean="0"/>
              <a:t>Obce s rozšířenou působností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7884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628800"/>
            <a:ext cx="8363272" cy="924123"/>
          </a:xfrm>
        </p:spPr>
        <p:txBody>
          <a:bodyPr/>
          <a:lstStyle/>
          <a:p>
            <a:r>
              <a:rPr lang="cs-CZ" sz="2800" dirty="0"/>
              <a:t>Zákon o sociálním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2348880"/>
            <a:ext cx="8363271" cy="4176464"/>
          </a:xfrm>
        </p:spPr>
        <p:txBody>
          <a:bodyPr/>
          <a:lstStyle/>
          <a:p>
            <a:r>
              <a:rPr lang="cs-CZ" dirty="0" smtClean="0"/>
              <a:t>Forma pomoci</a:t>
            </a:r>
          </a:p>
          <a:p>
            <a:pPr lvl="1">
              <a:buFontTx/>
              <a:buChar char="-"/>
            </a:pPr>
            <a:r>
              <a:rPr lang="cs-CZ" dirty="0" smtClean="0"/>
              <a:t>Sociální </a:t>
            </a:r>
            <a:r>
              <a:rPr lang="cs-CZ" dirty="0"/>
              <a:t>byt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Sociální </a:t>
            </a:r>
            <a:r>
              <a:rPr lang="cs-CZ" dirty="0"/>
              <a:t>byt se sociální prací a sociálním pracovníkem (metodické vedení KÚ)</a:t>
            </a:r>
          </a:p>
          <a:p>
            <a:r>
              <a:rPr lang="cs-CZ" dirty="0"/>
              <a:t>Odvolací orgán MPSV</a:t>
            </a:r>
          </a:p>
          <a:p>
            <a:r>
              <a:rPr lang="cs-CZ" dirty="0" smtClean="0"/>
              <a:t>Bude vypsán nový dotační titul pro obce a KÚ</a:t>
            </a:r>
          </a:p>
          <a:p>
            <a:r>
              <a:rPr lang="cs-CZ" dirty="0" smtClean="0"/>
              <a:t>Od r. 2020 sloučení dávky na bydlení ze systému dávek pomoci v hmotné nouzi a příspěvku na bydlení ze systému státní sociální podpory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0579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772817"/>
            <a:ext cx="8291263" cy="720079"/>
          </a:xfrm>
        </p:spPr>
        <p:txBody>
          <a:bodyPr/>
          <a:lstStyle/>
          <a:p>
            <a:r>
              <a:rPr lang="cs-CZ" sz="2800" dirty="0" smtClean="0"/>
              <a:t>Pracovní pozice metodika sociálních služeb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492896"/>
            <a:ext cx="8291264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Metodik KÚÚK pro zavádění standardů kvality sociálních služeb </a:t>
            </a:r>
            <a:r>
              <a:rPr lang="cs-CZ" b="1" dirty="0" smtClean="0"/>
              <a:t>všem registrovaným poskytovatelům sociálních služeb</a:t>
            </a:r>
            <a:r>
              <a:rPr lang="cs-CZ" dirty="0" smtClean="0"/>
              <a:t> v Ústeckém kraji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Bc</a:t>
            </a:r>
            <a:r>
              <a:rPr lang="cs-CZ" dirty="0">
                <a:solidFill>
                  <a:srgbClr val="0070C0"/>
                </a:solidFill>
              </a:rPr>
              <a:t>. Věra Běhounková</a:t>
            </a:r>
          </a:p>
          <a:p>
            <a:pPr marL="0" indent="0">
              <a:buNone/>
            </a:pPr>
            <a:r>
              <a:rPr lang="cs-CZ" dirty="0"/>
              <a:t>e-mail</a:t>
            </a:r>
            <a:r>
              <a:rPr lang="cs-CZ" dirty="0" smtClean="0"/>
              <a:t>: behounkova.v@kr-ustecky.cz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3730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1700809"/>
            <a:ext cx="8507288" cy="648071"/>
          </a:xfrm>
        </p:spPr>
        <p:txBody>
          <a:bodyPr/>
          <a:lstStyle/>
          <a:p>
            <a:r>
              <a:rPr lang="cs-CZ" sz="2800" dirty="0"/>
              <a:t>Pracovní pozice metodika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616" y="2521756"/>
            <a:ext cx="8363272" cy="4464496"/>
          </a:xfrm>
        </p:spPr>
        <p:txBody>
          <a:bodyPr/>
          <a:lstStyle/>
          <a:p>
            <a:pPr algn="just"/>
            <a:r>
              <a:rPr lang="cs-CZ" dirty="0" smtClean="0"/>
              <a:t>Metodická podpora bude realizována čistě v obecné rovině, s odkazem na zákonnou normu, vyhlášku, doporučený postup, apod. </a:t>
            </a:r>
          </a:p>
          <a:p>
            <a:pPr algn="just"/>
            <a:endParaRPr lang="cs-CZ" dirty="0" smtClean="0"/>
          </a:p>
          <a:p>
            <a:r>
              <a:rPr lang="cs-CZ" dirty="0" smtClean="0"/>
              <a:t>Zvažuje se zprovoznění sekce na webu kraje</a:t>
            </a:r>
          </a:p>
          <a:p>
            <a:pPr marL="400050" lvl="1" indent="0">
              <a:buNone/>
            </a:pPr>
            <a:r>
              <a:rPr lang="cs-CZ" dirty="0" smtClean="0"/>
              <a:t> - „</a:t>
            </a:r>
            <a:r>
              <a:rPr lang="cs-CZ" dirty="0"/>
              <a:t>O</a:t>
            </a:r>
            <a:r>
              <a:rPr lang="cs-CZ" dirty="0" smtClean="0"/>
              <a:t>dpovědi na nejčastější dotazy“</a:t>
            </a:r>
          </a:p>
          <a:p>
            <a:pPr lvl="1">
              <a:buFontTx/>
              <a:buChar char="-"/>
            </a:pPr>
            <a:r>
              <a:rPr lang="cs-CZ" dirty="0" smtClean="0"/>
              <a:t>Stanoviska </a:t>
            </a:r>
          </a:p>
          <a:p>
            <a:pPr lvl="1"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oporučené postupy MPSV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34154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700809"/>
            <a:ext cx="8435280" cy="576063"/>
          </a:xfrm>
        </p:spPr>
        <p:txBody>
          <a:bodyPr/>
          <a:lstStyle/>
          <a:p>
            <a:r>
              <a:rPr lang="cs-CZ" sz="2800" dirty="0"/>
              <a:t>Pracovní pozice metodika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2434632"/>
            <a:ext cx="8363272" cy="369153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Nebude se jednat o metodickou pomoc při jakémkoli zpracování, aktualizaci či narovnání vnitřních pravidel poskytovatele sociálních služeb nebo vypracovávání stanovisek, metodik</a:t>
            </a:r>
          </a:p>
          <a:p>
            <a:pPr algn="just"/>
            <a:r>
              <a:rPr lang="cs-CZ" dirty="0" smtClean="0"/>
              <a:t>S odkazem na možnost zřízení sekce na webových stránkách ÚK prosíme o </a:t>
            </a:r>
            <a:r>
              <a:rPr lang="cs-CZ" b="1" dirty="0" smtClean="0"/>
              <a:t>zasílání dotazů výhradně elektronicky </a:t>
            </a:r>
            <a:r>
              <a:rPr lang="cs-CZ" dirty="0" smtClean="0"/>
              <a:t>na e-mail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>
                <a:solidFill>
                  <a:srgbClr val="0070C0"/>
                </a:solidFill>
              </a:rPr>
              <a:t>behounkova.v@kr-ustecky.cz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9960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928813"/>
            <a:ext cx="8435280" cy="780107"/>
          </a:xfrm>
        </p:spPr>
        <p:txBody>
          <a:bodyPr/>
          <a:lstStyle/>
          <a:p>
            <a:r>
              <a:rPr lang="cs-CZ" sz="2800" dirty="0" smtClean="0"/>
              <a:t>Katalog sociálních služeb v Ústeckém kraji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852936"/>
            <a:ext cx="8435279" cy="3273227"/>
          </a:xfrm>
        </p:spPr>
        <p:txBody>
          <a:bodyPr/>
          <a:lstStyle/>
          <a:p>
            <a:r>
              <a:rPr lang="cs-CZ" dirty="0">
                <a:hlinkClick r:id="rId2"/>
              </a:rPr>
              <a:t>http://socialnisluzby.kr-ustecky.cz/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Nově -  spoty v záložce „Protidrogová prevence“ </a:t>
            </a:r>
          </a:p>
          <a:p>
            <a:endParaRPr lang="cs-CZ" dirty="0"/>
          </a:p>
          <a:p>
            <a:r>
              <a:rPr lang="cs-CZ" dirty="0" smtClean="0"/>
              <a:t>Odemknutí záznamu – do 31. 3. 2017 </a:t>
            </a:r>
          </a:p>
          <a:p>
            <a:pPr marL="0" indent="0">
              <a:buNone/>
            </a:pPr>
            <a:r>
              <a:rPr lang="cs-CZ" dirty="0" smtClean="0"/>
              <a:t>    Bc. Veronika Marková, markova.v@kr-ustecky.cz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599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928813"/>
            <a:ext cx="8435280" cy="780107"/>
          </a:xfrm>
        </p:spPr>
        <p:txBody>
          <a:bodyPr/>
          <a:lstStyle/>
          <a:p>
            <a:r>
              <a:rPr lang="cs-CZ" sz="2800" dirty="0" smtClean="0"/>
              <a:t>Různé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636912"/>
            <a:ext cx="8435279" cy="39604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Strategie rozvoje Ústeckého kraje do roku 2027</a:t>
            </a:r>
          </a:p>
          <a:p>
            <a:pPr algn="just"/>
            <a:r>
              <a:rPr lang="cs-CZ" sz="2400" dirty="0"/>
              <a:t>Pracovníci odboru sociálních věcí jsou členy pracovních skupin pro tvorbu strategie</a:t>
            </a:r>
          </a:p>
          <a:p>
            <a:pPr lvl="2">
              <a:buFontTx/>
              <a:buChar char="-"/>
            </a:pPr>
            <a:r>
              <a:rPr lang="cs-CZ" dirty="0" smtClean="0"/>
              <a:t>Pánevní oblast </a:t>
            </a:r>
            <a:r>
              <a:rPr lang="cs-CZ" dirty="0"/>
              <a:t>(Mgr. Petra Fünfkirchlerová)</a:t>
            </a:r>
          </a:p>
          <a:p>
            <a:pPr lvl="2">
              <a:buFontTx/>
              <a:buChar char="-"/>
            </a:pPr>
            <a:r>
              <a:rPr lang="cs-CZ" dirty="0" smtClean="0"/>
              <a:t>Poohří </a:t>
            </a:r>
          </a:p>
          <a:p>
            <a:pPr lvl="2">
              <a:buFontTx/>
              <a:buChar char="-"/>
            </a:pPr>
            <a:r>
              <a:rPr lang="cs-CZ" dirty="0" smtClean="0"/>
              <a:t>Jádrová oblast (Mgr. Ivana Vlasáková)</a:t>
            </a:r>
          </a:p>
          <a:p>
            <a:pPr lvl="2">
              <a:buFontTx/>
              <a:buChar char="-"/>
            </a:pPr>
            <a:r>
              <a:rPr lang="cs-CZ" dirty="0" err="1" smtClean="0"/>
              <a:t>Šluknovsko</a:t>
            </a:r>
            <a:r>
              <a:rPr lang="cs-CZ" dirty="0" smtClean="0"/>
              <a:t> (Bc. Veronika Marková)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7957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928813"/>
            <a:ext cx="8363272" cy="1143000"/>
          </a:xfrm>
        </p:spPr>
        <p:txBody>
          <a:bodyPr/>
          <a:lstStyle/>
          <a:p>
            <a:r>
              <a:rPr lang="cs-CZ" sz="2800" dirty="0" smtClean="0"/>
              <a:t>Agendy oddělení plánování a rozvoje služeb -  personální zajištění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3214688"/>
            <a:ext cx="8363271" cy="2911475"/>
          </a:xfrm>
        </p:spPr>
        <p:txBody>
          <a:bodyPr/>
          <a:lstStyle/>
          <a:p>
            <a:r>
              <a:rPr lang="cs-CZ" dirty="0" smtClean="0"/>
              <a:t>Plánování sociálních služeb 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i="1" dirty="0" smtClean="0">
                <a:solidFill>
                  <a:srgbClr val="0070C0"/>
                </a:solidFill>
              </a:rPr>
              <a:t>poptáván nový pracovník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dirty="0" smtClean="0"/>
              <a:t>Základní síť sociálních služeb Ústeckého kraje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>
                <a:solidFill>
                  <a:srgbClr val="0070C0"/>
                </a:solidFill>
              </a:rPr>
              <a:t>Bc. Veronika Marková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Aktuální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1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772817"/>
            <a:ext cx="8363272" cy="720079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2492896"/>
            <a:ext cx="8363271" cy="39604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Dotační titul „Podpora vybraných sociálních služeb v Ústeckém kraji 2017“, tzv. </a:t>
            </a:r>
            <a:r>
              <a:rPr lang="cs-CZ" b="1" dirty="0" smtClean="0"/>
              <a:t>5. dotační program</a:t>
            </a:r>
          </a:p>
          <a:p>
            <a:pPr>
              <a:buFontTx/>
              <a:buChar char="-"/>
            </a:pPr>
            <a:r>
              <a:rPr lang="cs-CZ" dirty="0" smtClean="0"/>
              <a:t>Předložení vyhlášení orgánům kraje je plánováno na měsíc duben 2017 </a:t>
            </a:r>
          </a:p>
          <a:p>
            <a:pPr>
              <a:buFontTx/>
              <a:buChar char="-"/>
            </a:pPr>
            <a:r>
              <a:rPr lang="cs-CZ" dirty="0" smtClean="0"/>
              <a:t>Podpora </a:t>
            </a:r>
            <a:r>
              <a:rPr lang="cs-CZ" u="sng" dirty="0" smtClean="0"/>
              <a:t>vybraných pobytových služeb sociální péče </a:t>
            </a:r>
            <a:r>
              <a:rPr lang="cs-CZ" dirty="0" smtClean="0"/>
              <a:t>a sociálních služeb </a:t>
            </a:r>
            <a:r>
              <a:rPr lang="cs-CZ" u="sng" dirty="0" smtClean="0"/>
              <a:t>nově zařazených </a:t>
            </a:r>
            <a:r>
              <a:rPr lang="cs-CZ" dirty="0" smtClean="0"/>
              <a:t>do Základní sítě kraje</a:t>
            </a:r>
          </a:p>
          <a:p>
            <a:pPr>
              <a:buFontTx/>
              <a:buChar char="-"/>
            </a:pPr>
            <a:r>
              <a:rPr lang="cs-CZ" dirty="0" smtClean="0"/>
              <a:t>Alokace cca 11 mil. Kč v závislosti na vratkách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6624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772817"/>
            <a:ext cx="8435280" cy="648071"/>
          </a:xfrm>
        </p:spPr>
        <p:txBody>
          <a:bodyPr/>
          <a:lstStyle/>
          <a:p>
            <a:r>
              <a:rPr lang="cs-CZ" sz="2800" dirty="0" smtClean="0"/>
              <a:t>Různé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420888"/>
            <a:ext cx="8291264" cy="410445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Definice pojmů</a:t>
            </a:r>
          </a:p>
          <a:p>
            <a:pPr algn="just"/>
            <a:r>
              <a:rPr lang="cs-CZ" dirty="0" smtClean="0"/>
              <a:t>Nově jsme zapracovali do Metodiky zajištění sítě vysvětlení pojmů: nová sociální služba, „stávající sociální služba“, přepočtený úvazek, průměrný přepočtený úvazek</a:t>
            </a:r>
          </a:p>
          <a:p>
            <a:pPr algn="just"/>
            <a:r>
              <a:rPr lang="cs-CZ" dirty="0" smtClean="0"/>
              <a:t>Pracujeme na stanovení hranice mezi sociální a pracovní rehabilitací</a:t>
            </a:r>
          </a:p>
          <a:p>
            <a:pPr algn="just"/>
            <a:r>
              <a:rPr lang="cs-CZ" dirty="0" smtClean="0"/>
              <a:t>Pracujeme na výkladu pojmů intervence a kontakt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36063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543051"/>
            <a:ext cx="8435280" cy="661813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132856"/>
            <a:ext cx="8435279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Program podpory mladých lidí na trhu práce v regionu Děčínska a Šluknovského výběžku – CESTA </a:t>
            </a:r>
          </a:p>
          <a:p>
            <a:r>
              <a:rPr lang="cs-CZ" sz="2400" dirty="0" err="1" smtClean="0"/>
              <a:t>Reg</a:t>
            </a:r>
            <a:r>
              <a:rPr lang="cs-CZ" sz="2400" dirty="0" smtClean="0"/>
              <a:t>. č. CZ.03.1.49/0.0/0.0/15_116/0001785</a:t>
            </a:r>
            <a:endParaRPr lang="cs-CZ" sz="2400" dirty="0"/>
          </a:p>
          <a:p>
            <a:r>
              <a:rPr lang="cs-CZ" sz="2400" dirty="0"/>
              <a:t>Délka trvání </a:t>
            </a:r>
            <a:r>
              <a:rPr lang="cs-CZ" sz="2400" dirty="0" smtClean="0"/>
              <a:t>projektu: 1. </a:t>
            </a:r>
            <a:r>
              <a:rPr lang="cs-CZ" sz="2400" dirty="0"/>
              <a:t>6. 2016 – 31. 10. 2018</a:t>
            </a:r>
          </a:p>
          <a:p>
            <a:r>
              <a:rPr lang="cs-CZ" sz="2400" dirty="0"/>
              <a:t>Nositel </a:t>
            </a:r>
            <a:r>
              <a:rPr lang="cs-CZ" sz="2400" dirty="0" smtClean="0"/>
              <a:t>projektu:</a:t>
            </a:r>
            <a:r>
              <a:rPr lang="cs-CZ" sz="2400" dirty="0"/>
              <a:t> </a:t>
            </a:r>
            <a:r>
              <a:rPr lang="cs-CZ" sz="2400" dirty="0" smtClean="0"/>
              <a:t>Ústecký </a:t>
            </a:r>
            <a:r>
              <a:rPr lang="cs-CZ" sz="2400" dirty="0"/>
              <a:t>kraj</a:t>
            </a:r>
          </a:p>
          <a:p>
            <a:pPr algn="just"/>
            <a:r>
              <a:rPr lang="cs-CZ" sz="2400" dirty="0"/>
              <a:t>Hlavním cílem projektu je snížit počet mladých lidí do 29 let věku, kteří nejsou zapojeni na trhu práce a ani nejsou součástí vzdělávacího systému v regionu Děčín, Varnsdorf, Rumburk a Šluknov, tzn. zvýšit jejich zaměstnanost a zaměstnatelnost.</a:t>
            </a:r>
          </a:p>
          <a:p>
            <a:pPr marL="0" indent="0" algn="just">
              <a:buNone/>
            </a:pPr>
            <a:r>
              <a:rPr lang="cs-CZ" dirty="0"/>
              <a:t> 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0437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700809"/>
            <a:ext cx="8435280" cy="576064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276873"/>
            <a:ext cx="8435280" cy="4392487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Komplexní program podpory mladých lidí na trhu práce v Ústeckém kraji – </a:t>
            </a:r>
            <a:r>
              <a:rPr lang="cs-CZ" dirty="0" smtClean="0"/>
              <a:t>TRANSFER</a:t>
            </a:r>
          </a:p>
          <a:p>
            <a:r>
              <a:rPr lang="cs-CZ" sz="2400" dirty="0" err="1" smtClean="0"/>
              <a:t>reg</a:t>
            </a:r>
            <a:r>
              <a:rPr lang="cs-CZ" sz="2400" dirty="0"/>
              <a:t>. č. CZ.03.1.49/0.0/0.0/15_116/0001786</a:t>
            </a:r>
          </a:p>
          <a:p>
            <a:r>
              <a:rPr lang="cs-CZ" sz="2400" dirty="0"/>
              <a:t>Délka trvání projektu</a:t>
            </a:r>
            <a:r>
              <a:rPr lang="cs-CZ" sz="2400" dirty="0" smtClean="0"/>
              <a:t>: 1. 6</a:t>
            </a:r>
            <a:r>
              <a:rPr lang="cs-CZ" sz="2400" dirty="0"/>
              <a:t>. 2016 – 31. 10. 2018</a:t>
            </a:r>
          </a:p>
          <a:p>
            <a:r>
              <a:rPr lang="cs-CZ" sz="2400" dirty="0"/>
              <a:t>Nositel projektu: </a:t>
            </a:r>
            <a:r>
              <a:rPr lang="cs-CZ" sz="2400" dirty="0" smtClean="0"/>
              <a:t>Ústecký </a:t>
            </a:r>
            <a:r>
              <a:rPr lang="cs-CZ" sz="2400" dirty="0"/>
              <a:t>kraj</a:t>
            </a:r>
          </a:p>
          <a:p>
            <a:pPr algn="just"/>
            <a:r>
              <a:rPr lang="cs-CZ" sz="2400" dirty="0"/>
              <a:t>Hlavním cílem projektu je zvýšit zaměstnanost a zaměstnatelnost mladých lidí do 29 let věku, kteří nejsou zapojeni na trhu práce ani nejsou součástí vzdělávacího proudu v Ústeckém kraji (okresy CV, LN, LT, MO, TP a ÚL).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6244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700809"/>
            <a:ext cx="8435280" cy="648071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348880"/>
            <a:ext cx="8435280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INNOSTART </a:t>
            </a:r>
            <a:r>
              <a:rPr lang="cs-CZ" dirty="0"/>
              <a:t>– komplexní program podpory zaměstnanosti Ústeckého </a:t>
            </a:r>
            <a:r>
              <a:rPr lang="cs-CZ" dirty="0" smtClean="0"/>
              <a:t>kraje </a:t>
            </a:r>
          </a:p>
          <a:p>
            <a:r>
              <a:rPr lang="cs-CZ" sz="2400" dirty="0" err="1" smtClean="0"/>
              <a:t>reg</a:t>
            </a:r>
            <a:r>
              <a:rPr lang="cs-CZ" sz="2400" dirty="0"/>
              <a:t>. číslo CZ.03.1.48/0.0/0.0/16_055/0005654</a:t>
            </a:r>
          </a:p>
          <a:p>
            <a:r>
              <a:rPr lang="cs-CZ" sz="2400" dirty="0"/>
              <a:t>Délka trvání projektu: </a:t>
            </a:r>
            <a:r>
              <a:rPr lang="cs-CZ" sz="2400" dirty="0" smtClean="0"/>
              <a:t>1</a:t>
            </a:r>
            <a:r>
              <a:rPr lang="cs-CZ" sz="2400" dirty="0"/>
              <a:t>. 2. 2017 – 31. 1. 2019</a:t>
            </a:r>
          </a:p>
          <a:p>
            <a:r>
              <a:rPr lang="cs-CZ" sz="2400" dirty="0"/>
              <a:t>Nositel projektu: </a:t>
            </a:r>
            <a:r>
              <a:rPr lang="cs-CZ" sz="2400" dirty="0" smtClean="0"/>
              <a:t>Ústecký </a:t>
            </a:r>
            <a:r>
              <a:rPr lang="cs-CZ" sz="2400" dirty="0"/>
              <a:t>kraj</a:t>
            </a:r>
          </a:p>
          <a:p>
            <a:pPr algn="just"/>
            <a:r>
              <a:rPr lang="cs-CZ" sz="2400" dirty="0"/>
              <a:t>Obecným cílem projektu je, podpořit relevantní dovednosti žáků posledních ročníků odborných středních škol a středních odborných učilišť Ústeckého kraje a podpořit tak jejich vstup na trh práce.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6375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1700809"/>
            <a:ext cx="8507288" cy="648072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2348882"/>
            <a:ext cx="8363272" cy="424847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Aktivně a s motivací najdeme si novou </a:t>
            </a:r>
            <a:r>
              <a:rPr lang="cs-CZ" dirty="0" smtClean="0"/>
              <a:t>práci</a:t>
            </a:r>
          </a:p>
          <a:p>
            <a:r>
              <a:rPr lang="cs-CZ" sz="2400" dirty="0" err="1" smtClean="0"/>
              <a:t>reg</a:t>
            </a:r>
            <a:r>
              <a:rPr lang="cs-CZ" sz="2400" dirty="0"/>
              <a:t>. číslo CZ.03.1.48/0.0/0.0/16_055/0005657</a:t>
            </a:r>
          </a:p>
          <a:p>
            <a:r>
              <a:rPr lang="cs-CZ" sz="2400" dirty="0"/>
              <a:t>Délka trvání projektu: </a:t>
            </a:r>
            <a:r>
              <a:rPr lang="cs-CZ" sz="2400" dirty="0" smtClean="0"/>
              <a:t>1.3.2017 </a:t>
            </a:r>
            <a:r>
              <a:rPr lang="cs-CZ" sz="2400" dirty="0"/>
              <a:t>– 28.2.2019</a:t>
            </a:r>
          </a:p>
          <a:p>
            <a:r>
              <a:rPr lang="cs-CZ" sz="2400" dirty="0"/>
              <a:t>Nositel projektu: </a:t>
            </a:r>
            <a:r>
              <a:rPr lang="cs-CZ" sz="2400" dirty="0" smtClean="0"/>
              <a:t>Ústecký </a:t>
            </a:r>
            <a:r>
              <a:rPr lang="cs-CZ" sz="2400" dirty="0"/>
              <a:t>kraj</a:t>
            </a:r>
          </a:p>
          <a:p>
            <a:pPr algn="just"/>
            <a:r>
              <a:rPr lang="cs-CZ" sz="2400" dirty="0"/>
              <a:t>Projekt je realizován s Univerzitou Jana Evangelisty Purkyně v Ústí nad Labem.  Cílovou skupinou projektu budou uchazeči a zájemci o zaměstnání s definicí osob s nízkou úrovní kvalifikace, </a:t>
            </a:r>
            <a:r>
              <a:rPr lang="cs-CZ" sz="2400" dirty="0" smtClean="0"/>
              <a:t>kteří </a:t>
            </a:r>
            <a:r>
              <a:rPr lang="cs-CZ" sz="2400" dirty="0"/>
              <a:t>již nejsou ve vzdělávacím procesu a mají ukončeno pouze primární či nižší sekundární vzdělání a osoby se zdravotním postižením.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6380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1700809"/>
            <a:ext cx="8507288" cy="720080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2420890"/>
            <a:ext cx="8363272" cy="410445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Predikce trhu práce (KOMPAS</a:t>
            </a:r>
            <a:r>
              <a:rPr lang="cs-CZ" dirty="0" smtClean="0"/>
              <a:t>)</a:t>
            </a:r>
          </a:p>
          <a:p>
            <a:r>
              <a:rPr lang="cs-CZ" sz="2400" dirty="0" err="1" smtClean="0"/>
              <a:t>reg</a:t>
            </a:r>
            <a:r>
              <a:rPr lang="cs-CZ" sz="2400" dirty="0"/>
              <a:t>. č.: CZ.03.1.54/0.0/0.0/15_122/0006097</a:t>
            </a:r>
          </a:p>
          <a:p>
            <a:r>
              <a:rPr lang="cs-CZ" sz="2400" dirty="0"/>
              <a:t>Délka trvání projektu: </a:t>
            </a:r>
            <a:r>
              <a:rPr lang="cs-CZ" sz="2400" dirty="0" smtClean="0"/>
              <a:t>1.1.2017 </a:t>
            </a:r>
            <a:r>
              <a:rPr lang="cs-CZ" sz="2400" dirty="0"/>
              <a:t>– 31.12.2020</a:t>
            </a:r>
          </a:p>
          <a:p>
            <a:r>
              <a:rPr lang="cs-CZ" sz="2400" dirty="0"/>
              <a:t>Nositel projektu: </a:t>
            </a:r>
            <a:r>
              <a:rPr lang="cs-CZ" sz="2400" dirty="0" smtClean="0"/>
              <a:t>MPSV</a:t>
            </a:r>
            <a:r>
              <a:rPr lang="cs-CZ" sz="2400" dirty="0"/>
              <a:t>, Ústecký kraj je partnerem projektu s finančním příspěvkem</a:t>
            </a:r>
          </a:p>
          <a:p>
            <a:pPr algn="just"/>
            <a:r>
              <a:rPr lang="cs-CZ" sz="2400" dirty="0"/>
              <a:t>V rámci projektu bude zdokonalen predikční model předvídání potřeb trhu práce, a to jak pro národní úroveň, tak pro úroveň regionů, dále bude vytvořeno odborné pracoviště na MPSV pro monitorování a predikce trhu práce.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38064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543051"/>
            <a:ext cx="8435280" cy="589805"/>
          </a:xfrm>
        </p:spPr>
        <p:txBody>
          <a:bodyPr/>
          <a:lstStyle/>
          <a:p>
            <a:r>
              <a:rPr lang="cs-CZ" sz="2800" dirty="0"/>
              <a:t>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132856"/>
            <a:ext cx="8291264" cy="4896544"/>
          </a:xfrm>
        </p:spPr>
        <p:txBody>
          <a:bodyPr/>
          <a:lstStyle/>
          <a:p>
            <a:r>
              <a:rPr lang="cs-CZ" dirty="0" smtClean="0"/>
              <a:t>Politika stárnutí </a:t>
            </a:r>
          </a:p>
          <a:p>
            <a:r>
              <a:rPr lang="cs-CZ" dirty="0" smtClean="0"/>
              <a:t>Rodinná politika</a:t>
            </a:r>
          </a:p>
          <a:p>
            <a:pPr algn="just"/>
            <a:r>
              <a:rPr lang="cs-CZ" dirty="0" smtClean="0"/>
              <a:t>Pracujeme na zpřehlednění webových stránek kraje v sekci „Sociální péče“ – „Dotační tituly kraje“ a „Plánování a síť služeb“</a:t>
            </a:r>
          </a:p>
          <a:p>
            <a:r>
              <a:rPr lang="cs-CZ" dirty="0" smtClean="0"/>
              <a:t>Personální standard – účinnost od 1. 1. 2020</a:t>
            </a:r>
          </a:p>
          <a:p>
            <a:r>
              <a:rPr lang="cs-CZ" dirty="0" smtClean="0"/>
              <a:t>Navýšení dotace na sociální služby – v jednání</a:t>
            </a:r>
          </a:p>
          <a:p>
            <a:pPr marL="400050" lvl="1" indent="0">
              <a:buNone/>
            </a:pPr>
            <a:r>
              <a:rPr lang="cs-CZ" dirty="0" smtClean="0"/>
              <a:t>- zahrnutí navýšení z 11/2016</a:t>
            </a:r>
          </a:p>
          <a:p>
            <a:pPr marL="400050" lvl="1" indent="0">
              <a:buNone/>
            </a:pPr>
            <a:r>
              <a:rPr lang="cs-CZ" dirty="0" smtClean="0"/>
              <a:t>- navýšení v souvislosti sloučení platových tabulek dle </a:t>
            </a:r>
          </a:p>
          <a:p>
            <a:pPr marL="400050" lvl="1" indent="0">
              <a:buNone/>
            </a:pPr>
            <a:r>
              <a:rPr lang="cs-CZ" dirty="0"/>
              <a:t> </a:t>
            </a:r>
            <a:r>
              <a:rPr lang="cs-CZ" dirty="0" smtClean="0"/>
              <a:t> nařízení vlády</a:t>
            </a:r>
          </a:p>
          <a:p>
            <a:endParaRPr lang="cs-CZ" sz="2000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2389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1928813"/>
            <a:ext cx="84352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429000"/>
            <a:ext cx="8291264" cy="26971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Mgr. Ivana Vlasáková</a:t>
            </a:r>
          </a:p>
          <a:p>
            <a:pPr marL="0" indent="0">
              <a:buNone/>
            </a:pPr>
            <a:r>
              <a:rPr lang="cs-CZ" dirty="0" smtClean="0"/>
              <a:t>E-mail: </a:t>
            </a:r>
            <a:r>
              <a:rPr lang="cs-CZ" dirty="0" smtClean="0">
                <a:hlinkClick r:id="rId2"/>
              </a:rPr>
              <a:t>vlasakova.i@kr-ustecky.cz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Tel.:  +420 475 657 494</a:t>
            </a:r>
          </a:p>
          <a:p>
            <a:pPr marL="0" indent="0">
              <a:buNone/>
            </a:pPr>
            <a:r>
              <a:rPr lang="cs-CZ" dirty="0" err="1"/>
              <a:t>gsm</a:t>
            </a:r>
            <a:r>
              <a:rPr lang="cs-CZ" dirty="0"/>
              <a:t>: +420 777 756 034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8813" y="1042988"/>
            <a:ext cx="4532312" cy="7429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Aktuální </a:t>
            </a:r>
            <a:r>
              <a:rPr lang="cs-CZ" dirty="0"/>
              <a:t>informace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1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928813"/>
            <a:ext cx="8363271" cy="1143000"/>
          </a:xfrm>
        </p:spPr>
        <p:txBody>
          <a:bodyPr/>
          <a:lstStyle/>
          <a:p>
            <a:r>
              <a:rPr lang="cs-CZ" sz="2800" dirty="0"/>
              <a:t>Agendy</a:t>
            </a:r>
            <a:r>
              <a:rPr lang="cs-CZ" dirty="0" smtClean="0"/>
              <a:t> </a:t>
            </a:r>
            <a:r>
              <a:rPr lang="cs-CZ" sz="2800" dirty="0"/>
              <a:t>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3214688"/>
            <a:ext cx="8363272" cy="3094632"/>
          </a:xfrm>
        </p:spPr>
        <p:txBody>
          <a:bodyPr/>
          <a:lstStyle/>
          <a:p>
            <a:r>
              <a:rPr lang="cs-CZ" dirty="0" smtClean="0"/>
              <a:t>Dotační tituly: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„Podpora Ústeckého kraje na sociální služby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2017 – malý dotační program“ </a:t>
            </a:r>
          </a:p>
          <a:p>
            <a:pPr marL="0" indent="0">
              <a:buNone/>
            </a:pPr>
            <a:r>
              <a:rPr lang="cs-CZ" dirty="0" smtClean="0"/>
              <a:t>   „Podpora Ústeckého kraje v oblasti prorodinných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aktivit 2017“ 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i="1" dirty="0" smtClean="0">
                <a:solidFill>
                  <a:srgbClr val="0070C0"/>
                </a:solidFill>
              </a:rPr>
              <a:t>Mgr. Petra Fünfkirchlerová</a:t>
            </a:r>
            <a:r>
              <a:rPr lang="cs-CZ" i="1" dirty="0" smtClean="0"/>
              <a:t>  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</a:t>
            </a: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06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928813"/>
            <a:ext cx="8291263" cy="1143000"/>
          </a:xfrm>
        </p:spPr>
        <p:txBody>
          <a:bodyPr/>
          <a:lstStyle/>
          <a:p>
            <a:r>
              <a:rPr lang="cs-CZ" sz="2800" dirty="0"/>
              <a:t>Agendy 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214688"/>
            <a:ext cx="8291264" cy="3094632"/>
          </a:xfrm>
        </p:spPr>
        <p:txBody>
          <a:bodyPr/>
          <a:lstStyle/>
          <a:p>
            <a:r>
              <a:rPr lang="cs-CZ" dirty="0" smtClean="0"/>
              <a:t>Ekonomická část dotačního titulu </a:t>
            </a:r>
          </a:p>
          <a:p>
            <a:pPr marL="0" indent="0">
              <a:buNone/>
            </a:pPr>
            <a:r>
              <a:rPr lang="cs-CZ" dirty="0" smtClean="0"/>
              <a:t>„Podpora sociálních služeb v Ústeckém kraji 2017“ 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0070C0"/>
                </a:solidFill>
              </a:rPr>
              <a:t>Bc. Jana Čermáková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Mgr. Táňa Hofmannová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Bc. Martina Macáková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čtvrtý pracovník poptáván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8686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928813"/>
            <a:ext cx="8291263" cy="1143000"/>
          </a:xfrm>
        </p:spPr>
        <p:txBody>
          <a:bodyPr/>
          <a:lstStyle/>
          <a:p>
            <a:r>
              <a:rPr lang="cs-CZ" sz="2800" dirty="0"/>
              <a:t>Agendy 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214688"/>
            <a:ext cx="8291264" cy="3094632"/>
          </a:xfrm>
        </p:spPr>
        <p:txBody>
          <a:bodyPr/>
          <a:lstStyle/>
          <a:p>
            <a:r>
              <a:rPr lang="cs-CZ" dirty="0" smtClean="0"/>
              <a:t>Administrativní část dotačního titulu</a:t>
            </a:r>
          </a:p>
          <a:p>
            <a:pPr marL="0" indent="0">
              <a:buNone/>
            </a:pPr>
            <a:r>
              <a:rPr lang="cs-CZ" dirty="0" smtClean="0"/>
              <a:t>„Podpora sociálních služeb v Ústeckém kraji 2017“ 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0070C0"/>
                </a:solidFill>
              </a:rPr>
              <a:t>od 1. 3. 2017 Ing. Jitka Salačová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od 1. 4. 2017 nový pracovník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41168" y="1093653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1853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928813"/>
            <a:ext cx="8291263" cy="1143000"/>
          </a:xfrm>
        </p:spPr>
        <p:txBody>
          <a:bodyPr/>
          <a:lstStyle/>
          <a:p>
            <a:r>
              <a:rPr lang="cs-CZ" sz="2800" dirty="0"/>
              <a:t>Agendy 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214688"/>
            <a:ext cx="8291264" cy="3310656"/>
          </a:xfrm>
        </p:spPr>
        <p:txBody>
          <a:bodyPr/>
          <a:lstStyle/>
          <a:p>
            <a:r>
              <a:rPr lang="cs-CZ" dirty="0" smtClean="0"/>
              <a:t>Katalog sociálních služeb Ústeckého kraje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 od 1. 4. 2017 Mgr. Petra Janatová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Administrativní </a:t>
            </a:r>
            <a:r>
              <a:rPr lang="cs-CZ" dirty="0" smtClean="0"/>
              <a:t>pracovník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 Lucie Poláková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7208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543051"/>
            <a:ext cx="8291263" cy="949846"/>
          </a:xfrm>
        </p:spPr>
        <p:txBody>
          <a:bodyPr/>
          <a:lstStyle/>
          <a:p>
            <a:r>
              <a:rPr lang="cs-CZ" sz="2800" dirty="0"/>
              <a:t>Agendy 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492897"/>
            <a:ext cx="8291264" cy="4365102"/>
          </a:xfrm>
        </p:spPr>
        <p:txBody>
          <a:bodyPr/>
          <a:lstStyle/>
          <a:p>
            <a:r>
              <a:rPr lang="cs-CZ" dirty="0" smtClean="0"/>
              <a:t>Projekt </a:t>
            </a:r>
          </a:p>
          <a:p>
            <a:pPr marL="0" indent="0">
              <a:buNone/>
            </a:pPr>
            <a:r>
              <a:rPr lang="cs-CZ" dirty="0" smtClean="0"/>
              <a:t>Podpora sociálních služeb v Ústeckém kraji 2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vedoucí projektu - Bc. Veronika Marková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projektový manažer - Ing. Martina </a:t>
            </a:r>
            <a:r>
              <a:rPr lang="cs-CZ" sz="2400" dirty="0" err="1" smtClean="0">
                <a:solidFill>
                  <a:srgbClr val="0070C0"/>
                </a:solidFill>
              </a:rPr>
              <a:t>Ohňaníková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finanční manažer – nástup od 1. 4. 2017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e</a:t>
            </a:r>
            <a:r>
              <a:rPr lang="cs-CZ" sz="2400" dirty="0" smtClean="0">
                <a:solidFill>
                  <a:srgbClr val="0070C0"/>
                </a:solidFill>
              </a:rPr>
              <a:t>konom projektu – Bc. Jana Čermáková,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                           – Bc. Martina Macáková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o</a:t>
            </a:r>
            <a:r>
              <a:rPr lang="cs-CZ" sz="2400" dirty="0" smtClean="0">
                <a:solidFill>
                  <a:srgbClr val="0070C0"/>
                </a:solidFill>
              </a:rPr>
              <a:t>dborný garant – Mgr. Eva Houdová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                        – Mgr. Jana Kubecová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3928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543051"/>
            <a:ext cx="8291263" cy="949846"/>
          </a:xfrm>
        </p:spPr>
        <p:txBody>
          <a:bodyPr/>
          <a:lstStyle/>
          <a:p>
            <a:r>
              <a:rPr lang="cs-CZ" sz="2800" dirty="0"/>
              <a:t>Agendy oddělení plánování a rozvoje služeb -  personální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2492897"/>
            <a:ext cx="8291264" cy="4248471"/>
          </a:xfrm>
        </p:spPr>
        <p:txBody>
          <a:bodyPr/>
          <a:lstStyle/>
          <a:p>
            <a:r>
              <a:rPr lang="cs-CZ" dirty="0" smtClean="0"/>
              <a:t>Projekt </a:t>
            </a:r>
          </a:p>
          <a:p>
            <a:pPr marL="0" indent="0">
              <a:buNone/>
            </a:pPr>
            <a:r>
              <a:rPr lang="cs-CZ" dirty="0" smtClean="0"/>
              <a:t>QUALITAS PRO PRAXIS 2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vedoucí projektu – Mgr. Ivana Vlasáková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projektový manažer – Mgr. Petra Fünfkirchlerová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f</a:t>
            </a:r>
            <a:r>
              <a:rPr lang="cs-CZ" sz="2400" dirty="0" smtClean="0">
                <a:solidFill>
                  <a:srgbClr val="0070C0"/>
                </a:solidFill>
              </a:rPr>
              <a:t>inanční manažer – Ing. Jana Voláková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g</a:t>
            </a:r>
            <a:r>
              <a:rPr lang="cs-CZ" sz="2400" dirty="0" smtClean="0">
                <a:solidFill>
                  <a:srgbClr val="0070C0"/>
                </a:solidFill>
              </a:rPr>
              <a:t>arant kvality poskytování soc. sl.  – Bc. Věra Běhounková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g</a:t>
            </a:r>
            <a:r>
              <a:rPr lang="cs-CZ" sz="2400" dirty="0" smtClean="0">
                <a:solidFill>
                  <a:srgbClr val="0070C0"/>
                </a:solidFill>
              </a:rPr>
              <a:t>arant kvalitativních ukazatelů – Ing. Dagmar Vávrová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a</a:t>
            </a:r>
            <a:r>
              <a:rPr lang="cs-CZ" sz="2400" dirty="0" smtClean="0">
                <a:solidFill>
                  <a:srgbClr val="0070C0"/>
                </a:solidFill>
              </a:rPr>
              <a:t>sistent vzdělávání – Mgr. Petra Fünfkirchlerová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o</a:t>
            </a:r>
            <a:r>
              <a:rPr lang="cs-CZ" sz="2400" dirty="0" smtClean="0">
                <a:solidFill>
                  <a:srgbClr val="0070C0"/>
                </a:solidFill>
              </a:rPr>
              <a:t>dborný konzultant - Mgr</a:t>
            </a:r>
            <a:r>
              <a:rPr lang="cs-CZ" sz="2400" dirty="0">
                <a:solidFill>
                  <a:srgbClr val="0070C0"/>
                </a:solidFill>
              </a:rPr>
              <a:t>. Jiřina Kafková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15330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928813"/>
            <a:ext cx="8291263" cy="1143000"/>
          </a:xfrm>
        </p:spPr>
        <p:txBody>
          <a:bodyPr/>
          <a:lstStyle/>
          <a:p>
            <a:r>
              <a:rPr lang="cs-CZ" sz="2800" dirty="0" smtClean="0"/>
              <a:t>Novela zákona č. 108/2006 Sb., o sociálních službách, ve znění pozdějších předpisů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071813"/>
            <a:ext cx="8291264" cy="3597547"/>
          </a:xfrm>
        </p:spPr>
        <p:txBody>
          <a:bodyPr/>
          <a:lstStyle/>
          <a:p>
            <a:pPr algn="just"/>
            <a:r>
              <a:rPr lang="cs-CZ" dirty="0" smtClean="0"/>
              <a:t>V rámci připomínkového řízení stovky připomínek, za Ústecký kraj 56 připomínek. </a:t>
            </a:r>
          </a:p>
          <a:p>
            <a:r>
              <a:rPr lang="cs-CZ" dirty="0" smtClean="0"/>
              <a:t>Celkem cca 120 rozporů</a:t>
            </a:r>
          </a:p>
          <a:p>
            <a:r>
              <a:rPr lang="cs-CZ" dirty="0" smtClean="0"/>
              <a:t>Nejzásadnější rozpory: </a:t>
            </a:r>
          </a:p>
          <a:p>
            <a:pPr algn="just">
              <a:buFontTx/>
              <a:buChar char="-"/>
            </a:pPr>
            <a:r>
              <a:rPr lang="cs-CZ" dirty="0" smtClean="0"/>
              <a:t>Převedení ZDVOP pod zákon o soc. službách</a:t>
            </a:r>
          </a:p>
          <a:p>
            <a:pPr algn="just">
              <a:buFontTx/>
              <a:buChar char="-"/>
            </a:pPr>
            <a:r>
              <a:rPr lang="cs-CZ" dirty="0" smtClean="0"/>
              <a:t>Zavedení hospiců jako nového druhu soc. služeb</a:t>
            </a:r>
          </a:p>
          <a:p>
            <a:pPr algn="just">
              <a:buFontTx/>
              <a:buChar char="-"/>
            </a:pPr>
            <a:r>
              <a:rPr lang="cs-CZ" dirty="0" smtClean="0"/>
              <a:t>Pastorační a duchovní péče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7841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3DF1A1-F33B-467F-9A83-68D9968C6F0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2AF0806-E3E8-45AB-A7FA-394057336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DC2A1D-D8AB-43BA-B331-132F72311FD1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2d632ede-d24e-494b-b407-b19ccbe77e6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C663C7D0-DF07-4292-9D5B-CB8DFA45F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ppt-v1-uk-logo</Template>
  <TotalTime>385</TotalTime>
  <Words>1212</Words>
  <Application>Microsoft Office PowerPoint</Application>
  <PresentationFormat>Předvádění na obrazovce (4:3)</PresentationFormat>
  <Paragraphs>227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4. setkání s poskytovateli  sociálních služeb v Ústeckém kraji</vt:lpstr>
      <vt:lpstr>Agendy oddělení plánování a rozvoje služeb -  personální zajištění</vt:lpstr>
      <vt:lpstr>Agendy oddělení plánování a rozvoje služeb -  personální zajištění</vt:lpstr>
      <vt:lpstr>Agendy oddělení plánování a rozvoje služeb -  personální zajištění</vt:lpstr>
      <vt:lpstr>Agendy oddělení plánování a rozvoje služeb -  personální zajištění</vt:lpstr>
      <vt:lpstr>Agendy oddělení plánování a rozvoje služeb -  personální zajištění</vt:lpstr>
      <vt:lpstr>Agendy oddělení plánování a rozvoje služeb -  personální zajištění</vt:lpstr>
      <vt:lpstr>Agendy oddělení plánování a rozvoje služeb -  personální zajištění</vt:lpstr>
      <vt:lpstr>Novela zákona č. 108/2006 Sb., o sociálních službách, ve znění pozdějších předpisů</vt:lpstr>
      <vt:lpstr>Novela zákona č. 108/2006 Sb., o sociálních službách, ve znění pozdějších předpisů</vt:lpstr>
      <vt:lpstr>Novela zákona č. 108/2006 Sb., o sociálních službách, ve znění pozdějších předpisů</vt:lpstr>
      <vt:lpstr>Novela zákona č. 108/2006 Sb., o sociálních službách, ve znění pozdějších předpisů</vt:lpstr>
      <vt:lpstr>Zákon o sociálním bydlení</vt:lpstr>
      <vt:lpstr>Zákon o sociálním bydlení</vt:lpstr>
      <vt:lpstr>Pracovní pozice metodika sociálních služeb</vt:lpstr>
      <vt:lpstr>Pracovní pozice metodika sociálních služeb</vt:lpstr>
      <vt:lpstr>Pracovní pozice metodika sociálních služeb</vt:lpstr>
      <vt:lpstr>Katalog sociálních služeb v Ústeckém kraji</vt:lpstr>
      <vt:lpstr>Různé</vt:lpstr>
      <vt:lpstr>Různé</vt:lpstr>
      <vt:lpstr>Různé</vt:lpstr>
      <vt:lpstr>Různé</vt:lpstr>
      <vt:lpstr>Různé</vt:lpstr>
      <vt:lpstr>Různé</vt:lpstr>
      <vt:lpstr>Různé</vt:lpstr>
      <vt:lpstr>Různé</vt:lpstr>
      <vt:lpstr>Různé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Vlasáková Ivana</dc:creator>
  <cp:lastModifiedBy>Fünfkirchlerová Petra</cp:lastModifiedBy>
  <cp:revision>58</cp:revision>
  <dcterms:created xsi:type="dcterms:W3CDTF">2017-02-10T13:40:15Z</dcterms:created>
  <dcterms:modified xsi:type="dcterms:W3CDTF">2017-02-20T09:58:19Z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64000.0000000000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