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66" r:id="rId4"/>
    <p:sldId id="267" r:id="rId5"/>
    <p:sldId id="264" r:id="rId6"/>
    <p:sldId id="257" r:id="rId7"/>
    <p:sldId id="265" r:id="rId8"/>
    <p:sldId id="262" r:id="rId9"/>
    <p:sldId id="259" r:id="rId10"/>
    <p:sldId id="261" r:id="rId11"/>
    <p:sldId id="263" r:id="rId12"/>
    <p:sldId id="26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5050"/>
    <a:srgbClr val="DDDDDD"/>
    <a:srgbClr val="CC0000"/>
    <a:srgbClr val="EAEAEA"/>
    <a:srgbClr val="3333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440" y="-114"/>
      </p:cViewPr>
      <p:guideLst>
        <p:guide orient="horz" pos="845"/>
        <p:guide pos="476"/>
        <p:guide pos="53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C3D190-B898-41D4-8C31-125AB5FC068E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30FC1E-63D2-4E25-B25A-A71C012BD3C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CE5E3-8133-49BC-8B2C-58C32412782E}" type="slidenum">
              <a:rPr lang="en-GB"/>
              <a:pPr/>
              <a:t>1</a:t>
            </a:fld>
            <a:endParaRPr lang="en-GB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A7C63-452A-487D-BB12-64422B704340}" type="slidenum">
              <a:rPr lang="en-GB"/>
              <a:pPr/>
              <a:t>10</a:t>
            </a:fld>
            <a:endParaRPr lang="en-GB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B3BF33-6397-4EE5-856A-64EE031E71BF}" type="slidenum">
              <a:rPr lang="en-GB"/>
              <a:pPr/>
              <a:t>11</a:t>
            </a:fld>
            <a:endParaRPr lang="en-GB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AFE5A-2EE3-416E-A3A4-8760DC33CAA1}" type="slidenum">
              <a:rPr lang="en-GB"/>
              <a:pPr/>
              <a:t>12</a:t>
            </a:fld>
            <a:endParaRPr lang="en-GB"/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ABF69A-6F4C-40B8-A845-2F41E358D903}" type="slidenum">
              <a:rPr lang="en-GB"/>
              <a:pPr/>
              <a:t>2</a:t>
            </a:fld>
            <a:endParaRPr lang="en-GB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ABF69A-6F4C-40B8-A845-2F41E358D903}" type="slidenum">
              <a:rPr lang="en-GB"/>
              <a:pPr/>
              <a:t>3</a:t>
            </a:fld>
            <a:endParaRPr lang="en-GB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ABF69A-6F4C-40B8-A845-2F41E358D903}" type="slidenum">
              <a:rPr lang="en-GB"/>
              <a:pPr/>
              <a:t>4</a:t>
            </a:fld>
            <a:endParaRPr lang="en-GB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CE5E3-8133-49BC-8B2C-58C32412782E}" type="slidenum">
              <a:rPr lang="en-GB"/>
              <a:pPr/>
              <a:t>5</a:t>
            </a:fld>
            <a:endParaRPr lang="en-GB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6E023D-754D-4891-8BF4-55BC9FDB5218}" type="slidenum">
              <a:rPr lang="en-GB"/>
              <a:pPr/>
              <a:t>6</a:t>
            </a:fld>
            <a:endParaRPr lang="en-GB"/>
          </a:p>
        </p:txBody>
      </p:sp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ABF69A-6F4C-40B8-A845-2F41E358D903}" type="slidenum">
              <a:rPr lang="en-GB"/>
              <a:pPr/>
              <a:t>7</a:t>
            </a:fld>
            <a:endParaRPr lang="en-GB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A4E55-8469-4E2C-90F8-65C0BC6CFD3F}" type="slidenum">
              <a:rPr lang="en-GB"/>
              <a:pPr/>
              <a:t>8</a:t>
            </a:fld>
            <a:endParaRPr lang="en-GB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822B4-5D73-4F7D-8D07-14D7E6858C54}" type="slidenum">
              <a:rPr lang="en-GB"/>
              <a:pPr/>
              <a:t>9</a:t>
            </a:fld>
            <a:endParaRPr lang="en-GB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1125538"/>
            <a:ext cx="9144000" cy="969962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55650" y="2673350"/>
            <a:ext cx="705485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3500" b="1" dirty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State of the Art – WP </a:t>
            </a:r>
            <a:r>
              <a:rPr lang="en-GB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3.</a:t>
            </a:r>
            <a:r>
              <a:rPr lang="pl-PL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2</a:t>
            </a:r>
            <a:r>
              <a:rPr lang="en-GB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. </a:t>
            </a:r>
            <a:endParaRPr lang="en-GB" sz="3500" b="1" dirty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endParaRPr lang="en-GB" sz="2500" dirty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r>
              <a:rPr lang="pl-PL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Marcin Baron</a:t>
            </a:r>
          </a:p>
          <a:p>
            <a:r>
              <a:rPr lang="pl-PL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University</a:t>
            </a:r>
            <a:r>
              <a:rPr lang="pl-PL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of </a:t>
            </a:r>
            <a:r>
              <a:rPr lang="pl-PL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Economics</a:t>
            </a:r>
            <a:r>
              <a:rPr lang="pl-PL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pl-PL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in</a:t>
            </a:r>
            <a:r>
              <a:rPr lang="pl-PL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Katowice</a:t>
            </a:r>
            <a:endParaRPr lang="en-GB" sz="2500" dirty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6188075" y="0"/>
            <a:ext cx="0" cy="11255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022350" y="5516563"/>
            <a:ext cx="7858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1600">
                <a:solidFill>
                  <a:schemeClr val="bg2"/>
                </a:solidFill>
                <a:latin typeface="Calibri" pitchFamily="34" charset="0"/>
                <a:cs typeface="Arial" charset="0"/>
              </a:rPr>
              <a:t>5</a:t>
            </a:r>
            <a:r>
              <a:rPr lang="en-GB" sz="1600" baseline="30000">
                <a:solidFill>
                  <a:schemeClr val="bg2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GB" sz="160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1600">
                <a:solidFill>
                  <a:schemeClr val="bg2"/>
                </a:solidFill>
                <a:latin typeface="Calibri" pitchFamily="34" charset="0"/>
              </a:rPr>
              <a:t>ADAPT2DC Project meeting</a:t>
            </a:r>
            <a:r>
              <a:rPr lang="sl-SI"/>
              <a:t> </a:t>
            </a:r>
            <a:r>
              <a:rPr lang="sl-SI" sz="1600">
                <a:solidFill>
                  <a:schemeClr val="bg2"/>
                </a:solidFill>
                <a:latin typeface="Calibri" pitchFamily="34" charset="0"/>
                <a:cs typeface="Arial" charset="0"/>
              </a:rPr>
              <a:t>|</a:t>
            </a:r>
            <a:r>
              <a:rPr lang="en-GB" sz="1600">
                <a:solidFill>
                  <a:schemeClr val="bg2"/>
                </a:solidFill>
                <a:latin typeface="Calibri" pitchFamily="34" charset="0"/>
                <a:cs typeface="Arial" charset="0"/>
              </a:rPr>
              <a:t> Budapest/Hungary</a:t>
            </a:r>
            <a:r>
              <a:rPr lang="sl-SI" sz="1600">
                <a:solidFill>
                  <a:schemeClr val="bg2"/>
                </a:solidFill>
                <a:latin typeface="Calibri" pitchFamily="34" charset="0"/>
                <a:cs typeface="Arial" charset="0"/>
              </a:rPr>
              <a:t> |</a:t>
            </a:r>
            <a:r>
              <a:rPr lang="en-GB" sz="1600">
                <a:solidFill>
                  <a:schemeClr val="bg2"/>
                </a:solidFill>
                <a:latin typeface="Calibri" pitchFamily="34" charset="0"/>
                <a:cs typeface="Arial" charset="0"/>
              </a:rPr>
              <a:t> 26.-28.11.13</a:t>
            </a:r>
          </a:p>
        </p:txBody>
      </p:sp>
      <p:pic>
        <p:nvPicPr>
          <p:cNvPr id="2061" name="Picture 13" descr="logo_adapt2dc_o_uz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030288"/>
            <a:ext cx="3160712" cy="1160462"/>
          </a:xfrm>
          <a:prstGeom prst="rect">
            <a:avLst/>
          </a:prstGeom>
          <a:noFill/>
        </p:spPr>
      </p:pic>
      <p:graphicFrame>
        <p:nvGraphicFramePr>
          <p:cNvPr id="2065" name="Object 17"/>
          <p:cNvGraphicFramePr>
            <a:graphicFrameLocks noChangeAspect="1"/>
          </p:cNvGraphicFramePr>
          <p:nvPr/>
        </p:nvGraphicFramePr>
        <p:xfrm>
          <a:off x="6648450" y="439738"/>
          <a:ext cx="1965325" cy="369887"/>
        </p:xfrm>
        <a:graphic>
          <a:graphicData uri="http://schemas.openxmlformats.org/presentationml/2006/ole">
            <p:oleObj spid="_x0000_s2065" name="Artwork" r:id="rId5" imgW="7687963" imgH="1446089" progId="Adobe.Illustrator.14">
              <p:embed/>
            </p:oleObj>
          </a:graphicData>
        </a:graphic>
      </p:graphicFrame>
      <p:pic>
        <p:nvPicPr>
          <p:cNvPr id="2066" name="Picture 18" descr="ADAPT2DC_pasica_3"/>
          <p:cNvPicPr>
            <a:picLocks noChangeAspect="1" noChangeArrowheads="1"/>
          </p:cNvPicPr>
          <p:nvPr/>
        </p:nvPicPr>
        <p:blipFill>
          <a:blip r:embed="rId6" cstate="print"/>
          <a:srcRect l="11388" t="10960" b="6360"/>
          <a:stretch>
            <a:fillRect/>
          </a:stretch>
        </p:blipFill>
        <p:spPr bwMode="auto">
          <a:xfrm>
            <a:off x="3876675" y="1125538"/>
            <a:ext cx="5276850" cy="969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6207125" cy="7905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46050" y="969963"/>
            <a:ext cx="7054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3500" b="1">
                <a:solidFill>
                  <a:schemeClr val="bg2"/>
                </a:solidFill>
                <a:latin typeface="Calibri" pitchFamily="34" charset="0"/>
                <a:cs typeface="Arial" charset="0"/>
              </a:rPr>
              <a:t>WP 3.3.3 – Position Paper </a:t>
            </a:r>
            <a:endParaRPr lang="en-GB" sz="2500">
              <a:solidFill>
                <a:schemeClr val="bg2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55650" y="2633663"/>
            <a:ext cx="7054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0975" indent="-180975"/>
            <a:endParaRPr lang="en-GB">
              <a:solidFill>
                <a:schemeClr val="bg2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4581" name="Picture 5" descr="logo_adapt2dc_o_uz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49213"/>
            <a:ext cx="1951037" cy="715962"/>
          </a:xfrm>
          <a:prstGeom prst="rect">
            <a:avLst/>
          </a:prstGeom>
          <a:noFill/>
        </p:spPr>
      </p:pic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6207125" y="0"/>
            <a:ext cx="0" cy="11255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6505575"/>
            <a:ext cx="9144000" cy="352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pic>
        <p:nvPicPr>
          <p:cNvPr id="24584" name="Picture 8" descr="ADAPT2DC_pasica_3"/>
          <p:cNvPicPr>
            <a:picLocks noChangeAspect="1" noChangeArrowheads="1"/>
          </p:cNvPicPr>
          <p:nvPr/>
        </p:nvPicPr>
        <p:blipFill>
          <a:blip r:embed="rId4" cstate="print"/>
          <a:srcRect l="50682" t="10960" b="6360"/>
          <a:stretch>
            <a:fillRect/>
          </a:stretch>
        </p:blipFill>
        <p:spPr bwMode="auto">
          <a:xfrm>
            <a:off x="6207125" y="0"/>
            <a:ext cx="2936875" cy="969963"/>
          </a:xfrm>
          <a:prstGeom prst="rect">
            <a:avLst/>
          </a:prstGeom>
          <a:noFill/>
        </p:spPr>
      </p:pic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46050" y="1671638"/>
            <a:ext cx="874077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>
                <a:solidFill>
                  <a:srgbClr val="CC0000"/>
                </a:solidFill>
                <a:latin typeface="Calibri" pitchFamily="34" charset="0"/>
              </a:rPr>
              <a:t>5.3 Policy recommendations for single infrastructure and service areas</a:t>
            </a:r>
          </a:p>
          <a:p>
            <a:endParaRPr lang="en-GB" sz="2000">
              <a:solidFill>
                <a:srgbClr val="CC0000"/>
              </a:solidFill>
              <a:latin typeface="Calibri" pitchFamily="34" charset="0"/>
            </a:endParaRPr>
          </a:p>
          <a:p>
            <a:r>
              <a:rPr lang="en-GB" sz="2000">
                <a:solidFill>
                  <a:schemeClr val="bg2"/>
                </a:solidFill>
                <a:latin typeface="Calibri" pitchFamily="34" charset="0"/>
              </a:rPr>
              <a:t>Water and sewage treatment:</a:t>
            </a:r>
          </a:p>
          <a:p>
            <a:r>
              <a:rPr lang="en-GB" sz="2000">
                <a:solidFill>
                  <a:schemeClr val="bg2"/>
                </a:solidFill>
                <a:latin typeface="Calibri" pitchFamily="34" charset="0"/>
              </a:rPr>
              <a:t>lower standards - decentralisation - adapt tariffs for water supply</a:t>
            </a:r>
          </a:p>
          <a:p>
            <a:endParaRPr lang="en-GB" sz="200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en-GB" sz="2000">
                <a:solidFill>
                  <a:schemeClr val="bg2"/>
                </a:solidFill>
                <a:latin typeface="Calibri" pitchFamily="34" charset="0"/>
              </a:rPr>
              <a:t>Transport and Mobility: </a:t>
            </a:r>
          </a:p>
          <a:p>
            <a:r>
              <a:rPr lang="en-GB" sz="2000">
                <a:solidFill>
                  <a:schemeClr val="bg2"/>
                </a:solidFill>
                <a:latin typeface="Calibri" pitchFamily="34" charset="0"/>
              </a:rPr>
              <a:t>connect infrastructures with public/private transport - combine school-, goods and public transport</a:t>
            </a:r>
          </a:p>
          <a:p>
            <a:endParaRPr lang="en-GB" sz="200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en-GB" sz="2000">
                <a:solidFill>
                  <a:schemeClr val="bg2"/>
                </a:solidFill>
                <a:latin typeface="Calibri" pitchFamily="34" charset="0"/>
              </a:rPr>
              <a:t>Health care:  </a:t>
            </a:r>
          </a:p>
          <a:p>
            <a:r>
              <a:rPr lang="en-GB" sz="2000">
                <a:solidFill>
                  <a:schemeClr val="bg2"/>
                </a:solidFill>
                <a:latin typeface="Calibri" pitchFamily="34" charset="0"/>
              </a:rPr>
              <a:t>bundle services using modern technology - use not needed infrastructure for mobile/local practices and combine it with other offers</a:t>
            </a:r>
          </a:p>
          <a:p>
            <a:endParaRPr lang="en-GB" sz="200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en-GB" sz="2000">
                <a:solidFill>
                  <a:schemeClr val="bg2"/>
                </a:solidFill>
                <a:latin typeface="Calibri" pitchFamily="34" charset="0"/>
              </a:rPr>
              <a:t>Schools and Childcare: </a:t>
            </a:r>
          </a:p>
          <a:p>
            <a:r>
              <a:rPr lang="en-GB" sz="2000">
                <a:solidFill>
                  <a:schemeClr val="bg2"/>
                </a:solidFill>
                <a:latin typeface="Calibri" pitchFamily="34" charset="0"/>
              </a:rPr>
              <a:t>decrease standards - bundle childcare, schools, Elderly care</a:t>
            </a:r>
            <a:endParaRPr lang="en-US" sz="200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6207125" cy="7905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46050" y="969963"/>
            <a:ext cx="7054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3500" b="1">
                <a:solidFill>
                  <a:schemeClr val="bg2"/>
                </a:solidFill>
                <a:latin typeface="Calibri" pitchFamily="34" charset="0"/>
                <a:cs typeface="Arial" charset="0"/>
              </a:rPr>
              <a:t>WP 3.3.3 – Position Paper </a:t>
            </a:r>
            <a:endParaRPr lang="en-GB" sz="2500">
              <a:solidFill>
                <a:schemeClr val="bg2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755650" y="2633663"/>
            <a:ext cx="7054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0975" indent="-180975"/>
            <a:endParaRPr lang="en-GB">
              <a:solidFill>
                <a:schemeClr val="bg2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34821" name="Picture 5" descr="logo_adapt2dc_o_uz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49213"/>
            <a:ext cx="1951037" cy="715962"/>
          </a:xfrm>
          <a:prstGeom prst="rect">
            <a:avLst/>
          </a:prstGeom>
          <a:noFill/>
        </p:spPr>
      </p:pic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207125" y="0"/>
            <a:ext cx="0" cy="11255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6505575"/>
            <a:ext cx="9144000" cy="352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pic>
        <p:nvPicPr>
          <p:cNvPr id="34824" name="Picture 8" descr="ADAPT2DC_pasica_3"/>
          <p:cNvPicPr>
            <a:picLocks noChangeAspect="1" noChangeArrowheads="1"/>
          </p:cNvPicPr>
          <p:nvPr/>
        </p:nvPicPr>
        <p:blipFill>
          <a:blip r:embed="rId4" cstate="print"/>
          <a:srcRect l="50682" t="10960" b="6360"/>
          <a:stretch>
            <a:fillRect/>
          </a:stretch>
        </p:blipFill>
        <p:spPr bwMode="auto">
          <a:xfrm>
            <a:off x="6207125" y="0"/>
            <a:ext cx="2936875" cy="969963"/>
          </a:xfrm>
          <a:prstGeom prst="rect">
            <a:avLst/>
          </a:prstGeom>
          <a:noFill/>
        </p:spPr>
      </p:pic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146050" y="1671638"/>
            <a:ext cx="874077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>
                <a:solidFill>
                  <a:srgbClr val="CC0000"/>
                </a:solidFill>
                <a:latin typeface="Calibri" pitchFamily="34" charset="0"/>
              </a:rPr>
              <a:t>5.3 Policy recommendations for single infrastructure and service areas</a:t>
            </a:r>
          </a:p>
          <a:p>
            <a:endParaRPr lang="en-GB" sz="2000">
              <a:solidFill>
                <a:srgbClr val="CC0000"/>
              </a:solidFill>
              <a:latin typeface="Calibri" pitchFamily="34" charset="0"/>
            </a:endParaRPr>
          </a:p>
          <a:p>
            <a:r>
              <a:rPr lang="en-GB" sz="2000">
                <a:solidFill>
                  <a:schemeClr val="bg2"/>
                </a:solidFill>
                <a:latin typeface="Calibri" pitchFamily="34" charset="0"/>
              </a:rPr>
              <a:t>Local supply:</a:t>
            </a:r>
          </a:p>
          <a:p>
            <a:r>
              <a:rPr lang="en-GB" sz="2000">
                <a:solidFill>
                  <a:schemeClr val="bg2"/>
                </a:solidFill>
                <a:latin typeface="Calibri" pitchFamily="34" charset="0"/>
              </a:rPr>
              <a:t>bundling of different services in one place - introduce innovative financing opportunities </a:t>
            </a:r>
          </a:p>
          <a:p>
            <a:endParaRPr lang="en-GB" sz="200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en-GB" sz="2000">
                <a:solidFill>
                  <a:schemeClr val="bg2"/>
                </a:solidFill>
                <a:latin typeface="Calibri" pitchFamily="34" charset="0"/>
              </a:rPr>
              <a:t>Housing and Public Spaces:</a:t>
            </a:r>
          </a:p>
          <a:p>
            <a:r>
              <a:rPr lang="en-GB" sz="2000">
                <a:solidFill>
                  <a:schemeClr val="bg2"/>
                </a:solidFill>
                <a:latin typeface="Calibri" pitchFamily="34" charset="0"/>
              </a:rPr>
              <a:t>bundling and centralisation - prevention of sub-urbanisation - build temporary buildings for temporary events</a:t>
            </a:r>
          </a:p>
          <a:p>
            <a:endParaRPr lang="en-GB" sz="200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en-GB" sz="2000">
                <a:solidFill>
                  <a:schemeClr val="bg2"/>
                </a:solidFill>
                <a:latin typeface="Calibri" pitchFamily="34" charset="0"/>
              </a:rPr>
              <a:t>Inter-communal cooperation:</a:t>
            </a:r>
          </a:p>
          <a:p>
            <a:r>
              <a:rPr lang="en-GB" sz="2000">
                <a:solidFill>
                  <a:schemeClr val="bg2"/>
                </a:solidFill>
                <a:latin typeface="Calibri" pitchFamily="34" charset="0"/>
              </a:rPr>
              <a:t>- cooperation between public and private stakeholders - introduce flexible and mobile solutions that are easily to adapt to population changes</a:t>
            </a:r>
            <a:endParaRPr lang="en-US" sz="200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6207125" cy="7905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79400" y="969963"/>
            <a:ext cx="7054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3500" b="1">
                <a:solidFill>
                  <a:schemeClr val="bg2"/>
                </a:solidFill>
                <a:latin typeface="Calibri" pitchFamily="34" charset="0"/>
                <a:cs typeface="Arial" charset="0"/>
              </a:rPr>
              <a:t>WP 3.3. – To Do’s   </a:t>
            </a:r>
            <a:endParaRPr lang="en-GB" sz="2500">
              <a:solidFill>
                <a:schemeClr val="bg2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55650" y="2633663"/>
            <a:ext cx="7054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0975" indent="-180975"/>
            <a:endParaRPr lang="en-GB">
              <a:solidFill>
                <a:schemeClr val="bg2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2533" name="Picture 5" descr="logo_adapt2dc_o_uz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49213"/>
            <a:ext cx="1951037" cy="715962"/>
          </a:xfrm>
          <a:prstGeom prst="rect">
            <a:avLst/>
          </a:prstGeom>
          <a:noFill/>
        </p:spPr>
      </p:pic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6207125" y="0"/>
            <a:ext cx="0" cy="11255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6505575"/>
            <a:ext cx="9144000" cy="352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pic>
        <p:nvPicPr>
          <p:cNvPr id="22536" name="Picture 8" descr="ADAPT2DC_pasica_3"/>
          <p:cNvPicPr>
            <a:picLocks noChangeAspect="1" noChangeArrowheads="1"/>
          </p:cNvPicPr>
          <p:nvPr/>
        </p:nvPicPr>
        <p:blipFill>
          <a:blip r:embed="rId4" cstate="print"/>
          <a:srcRect l="50682" t="10960" b="6360"/>
          <a:stretch>
            <a:fillRect/>
          </a:stretch>
        </p:blipFill>
        <p:spPr bwMode="auto">
          <a:xfrm>
            <a:off x="6207125" y="0"/>
            <a:ext cx="2936875" cy="969963"/>
          </a:xfrm>
          <a:prstGeom prst="rect">
            <a:avLst/>
          </a:prstGeom>
          <a:noFill/>
        </p:spPr>
      </p:pic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279400" y="2147888"/>
            <a:ext cx="8445500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>
                <a:solidFill>
                  <a:schemeClr val="bg2"/>
                </a:solidFill>
                <a:latin typeface="Calibri" pitchFamily="34" charset="0"/>
              </a:rPr>
              <a:t>1.) Finalization of Delphi Survey </a:t>
            </a:r>
            <a:r>
              <a:rPr lang="en-GB" sz="2400">
                <a:solidFill>
                  <a:srgbClr val="CC0000"/>
                </a:solidFill>
                <a:latin typeface="Calibri" pitchFamily="34" charset="0"/>
              </a:rPr>
              <a:t>(</a:t>
            </a:r>
            <a:r>
              <a:rPr lang="en-GB" sz="2400" b="1">
                <a:solidFill>
                  <a:srgbClr val="CC0000"/>
                </a:solidFill>
                <a:latin typeface="Calibri" pitchFamily="34" charset="0"/>
              </a:rPr>
              <a:t>as soon as possible</a:t>
            </a:r>
            <a:r>
              <a:rPr lang="en-GB" sz="2400">
                <a:solidFill>
                  <a:srgbClr val="CC0000"/>
                </a:solidFill>
                <a:latin typeface="Calibri" pitchFamily="34" charset="0"/>
              </a:rPr>
              <a:t>)</a:t>
            </a:r>
            <a:r>
              <a:rPr lang="en-GB" sz="2400">
                <a:solidFill>
                  <a:schemeClr val="bg2"/>
                </a:solidFill>
                <a:latin typeface="Calibri" pitchFamily="34" charset="0"/>
              </a:rPr>
              <a:t> (all partners, UEK, IfL)</a:t>
            </a:r>
          </a:p>
          <a:p>
            <a:endParaRPr lang="ks-Deva" sz="240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en-GB" sz="2400">
                <a:solidFill>
                  <a:schemeClr val="bg2"/>
                </a:solidFill>
                <a:latin typeface="Calibri" pitchFamily="34" charset="0"/>
              </a:rPr>
              <a:t>2.) Complete Position Paper, deliver hardcopy and electronic version (IfL) </a:t>
            </a:r>
            <a:r>
              <a:rPr lang="en-GB" sz="2400" b="1">
                <a:solidFill>
                  <a:schemeClr val="bg2"/>
                </a:solidFill>
                <a:latin typeface="Calibri" pitchFamily="34" charset="0"/>
              </a:rPr>
              <a:t>(deadline: 15.12.2013)</a:t>
            </a:r>
            <a:r>
              <a:rPr lang="en-GB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ks-Deva">
                <a:solidFill>
                  <a:schemeClr val="bg2"/>
                </a:solidFill>
                <a:latin typeface="Calibri" pitchFamily="34" charset="0"/>
              </a:rPr>
              <a:t>  </a:t>
            </a:r>
            <a:endParaRPr lang="de-DE">
              <a:solidFill>
                <a:schemeClr val="bg2"/>
              </a:solidFill>
              <a:latin typeface="Calibri" pitchFamily="34" charset="0"/>
            </a:endParaRPr>
          </a:p>
          <a:p>
            <a:endParaRPr lang="ks-Deva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6207125" cy="7905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74625" y="969963"/>
            <a:ext cx="7054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pl-PL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PP10s’ </a:t>
            </a:r>
            <a:r>
              <a:rPr lang="pl-PL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Focus</a:t>
            </a:r>
            <a:r>
              <a:rPr lang="pl-PL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(VI.2013-XI.2013)</a:t>
            </a:r>
            <a:endParaRPr lang="en-GB" sz="2500" dirty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8437" name="Picture 5" descr="logo_adapt2dc_o_uz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49213"/>
            <a:ext cx="1951037" cy="715962"/>
          </a:xfrm>
          <a:prstGeom prst="rect">
            <a:avLst/>
          </a:prstGeom>
          <a:noFill/>
        </p:spPr>
      </p:pic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6207125" y="0"/>
            <a:ext cx="0" cy="11255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6505575"/>
            <a:ext cx="9144000" cy="352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pic>
        <p:nvPicPr>
          <p:cNvPr id="18440" name="Picture 8" descr="ADAPT2DC_pasica_3"/>
          <p:cNvPicPr>
            <a:picLocks noChangeAspect="1" noChangeArrowheads="1"/>
          </p:cNvPicPr>
          <p:nvPr/>
        </p:nvPicPr>
        <p:blipFill>
          <a:blip r:embed="rId4" cstate="print"/>
          <a:srcRect l="50682" t="10960" b="6360"/>
          <a:stretch>
            <a:fillRect/>
          </a:stretch>
        </p:blipFill>
        <p:spPr bwMode="auto">
          <a:xfrm>
            <a:off x="6207125" y="0"/>
            <a:ext cx="2936875" cy="969963"/>
          </a:xfrm>
          <a:prstGeom prst="rect">
            <a:avLst/>
          </a:prstGeom>
          <a:noFill/>
        </p:spPr>
      </p:pic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336853" y="1976583"/>
            <a:ext cx="6211427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400" b="1" dirty="0" smtClean="0">
                <a:solidFill>
                  <a:schemeClr val="bg2"/>
                </a:solidFill>
                <a:latin typeface="Calibri" pitchFamily="34" charset="0"/>
              </a:rPr>
              <a:t>Output 3.1.2. Collection of socioeconomic background data</a:t>
            </a:r>
          </a:p>
          <a:p>
            <a:pPr>
              <a:spcAft>
                <a:spcPts val="2400"/>
              </a:spcAft>
            </a:pPr>
            <a:r>
              <a:rPr lang="en-US" sz="2400" b="1" dirty="0" smtClean="0">
                <a:solidFill>
                  <a:schemeClr val="bg2"/>
                </a:solidFill>
                <a:latin typeface="Calibri" pitchFamily="34" charset="0"/>
              </a:rPr>
              <a:t>Output 3.2.2. Collection of infrastructure and service costs information</a:t>
            </a:r>
          </a:p>
          <a:p>
            <a:pPr>
              <a:spcAft>
                <a:spcPts val="2400"/>
              </a:spcAft>
            </a:pPr>
            <a:r>
              <a:rPr lang="en-US" sz="2400" b="1" dirty="0" smtClean="0">
                <a:solidFill>
                  <a:schemeClr val="bg2"/>
                </a:solidFill>
                <a:latin typeface="Calibri" pitchFamily="34" charset="0"/>
              </a:rPr>
              <a:t>Output 3.2.3</a:t>
            </a:r>
            <a:r>
              <a:rPr lang="pl-PL" sz="2400" b="1" dirty="0" smtClean="0">
                <a:solidFill>
                  <a:schemeClr val="bg2"/>
                </a:solidFill>
                <a:latin typeface="Calibri" pitchFamily="34" charset="0"/>
              </a:rPr>
              <a:t>.</a:t>
            </a:r>
            <a:r>
              <a:rPr lang="en-US" sz="2400" b="1" dirty="0" smtClean="0">
                <a:solidFill>
                  <a:schemeClr val="bg2"/>
                </a:solidFill>
                <a:latin typeface="Calibri" pitchFamily="34" charset="0"/>
              </a:rPr>
              <a:t> Analysis of spatial distribution of information from 3.2.2</a:t>
            </a:r>
            <a:r>
              <a:rPr lang="pl-PL" sz="2400" b="1" dirty="0" smtClean="0">
                <a:solidFill>
                  <a:schemeClr val="bg2"/>
                </a:solidFill>
                <a:latin typeface="Calibri" pitchFamily="34" charset="0"/>
              </a:rPr>
              <a:t>.</a:t>
            </a:r>
          </a:p>
          <a:p>
            <a:pPr>
              <a:spcAft>
                <a:spcPts val="2400"/>
              </a:spcAft>
            </a:pPr>
            <a:r>
              <a:rPr lang="pl-PL" sz="2400" b="1" dirty="0" err="1" smtClean="0">
                <a:solidFill>
                  <a:schemeClr val="bg2"/>
                </a:solidFill>
                <a:latin typeface="Calibri" pitchFamily="34" charset="0"/>
              </a:rPr>
              <a:t>Outputs</a:t>
            </a:r>
            <a:r>
              <a:rPr lang="pl-PL" sz="2400" b="1" dirty="0" smtClean="0">
                <a:solidFill>
                  <a:schemeClr val="bg2"/>
                </a:solidFill>
                <a:latin typeface="Calibri" pitchFamily="34" charset="0"/>
              </a:rPr>
              <a:t> 3.2.6./3.2.7. </a:t>
            </a:r>
            <a:r>
              <a:rPr lang="pl-PL" sz="2400" b="1" dirty="0" err="1" smtClean="0">
                <a:solidFill>
                  <a:schemeClr val="bg2"/>
                </a:solidFill>
                <a:latin typeface="Calibri" pitchFamily="34" charset="0"/>
              </a:rPr>
              <a:t>Cross-analysis</a:t>
            </a:r>
            <a:r>
              <a:rPr lang="pl-PL" sz="2400" b="1" dirty="0" smtClean="0">
                <a:solidFill>
                  <a:schemeClr val="bg2"/>
                </a:solidFill>
                <a:latin typeface="Calibri" pitchFamily="34" charset="0"/>
              </a:rPr>
              <a:t> report</a:t>
            </a:r>
          </a:p>
          <a:p>
            <a:pPr>
              <a:spcAft>
                <a:spcPts val="2400"/>
              </a:spcAft>
            </a:pPr>
            <a:r>
              <a:rPr lang="pl-PL" sz="2400" b="1" dirty="0" err="1" smtClean="0">
                <a:solidFill>
                  <a:schemeClr val="bg2"/>
                </a:solidFill>
                <a:latin typeface="Calibri" pitchFamily="34" charset="0"/>
              </a:rPr>
              <a:t>Output</a:t>
            </a:r>
            <a:r>
              <a:rPr lang="pl-PL" sz="2400" b="1" dirty="0" smtClean="0">
                <a:solidFill>
                  <a:schemeClr val="bg2"/>
                </a:solidFill>
                <a:latin typeface="Calibri" pitchFamily="34" charset="0"/>
              </a:rPr>
              <a:t> 3.3.2. Delphi </a:t>
            </a:r>
            <a:r>
              <a:rPr lang="pl-PL" sz="2400" b="1" dirty="0" err="1" smtClean="0">
                <a:solidFill>
                  <a:schemeClr val="bg2"/>
                </a:solidFill>
                <a:latin typeface="Calibri" pitchFamily="34" charset="0"/>
              </a:rPr>
              <a:t>survey</a:t>
            </a:r>
            <a:r>
              <a:rPr lang="en-GB" sz="2000" b="1" i="1" dirty="0"/>
              <a:t>	</a:t>
            </a:r>
          </a:p>
        </p:txBody>
      </p:sp>
      <p:sp>
        <p:nvSpPr>
          <p:cNvPr id="18451" name="AutoShape 19" descr="data:image/jpeg;base64,/9j/4AAQSkZJRgABAQAAAQABAAD/2wCEAAkGBxASEBEPEBEUEhIPERAQDxgXEA8UERUQFBgYFyARFRcYHSggGBolJxYVJDEhJSk3MjEyGCs2OjMvQyg5OjcBCgoKDg0OGhAQGiwmICQyLCw3NywrLzQvMCw0LTQsLC8vLCwsLCwsMCw0LCwsNCwsLCwsLCwsLCwsLCwvLC8sNP/AABEIAOEA4QMBEQACEQEDEQH/xAAbAAEAAwADAQAAAAAAAAAAAAAAAgYHAwQFAf/EAEkQAAEDAAcCBg0LAgYDAAAAAAEAAgMEBQYREjFRIUEHE1NhsdEVIjIzNUJScXKBkZPBFyMkNGJzdJKhssIWhENUw9Lh8CVjgv/EABsBAQACAwEBAAAAAAAAAAAAAAABBQMEBgIH/8QANhEAAQMDAQILBwUBAQAAAAAAAAECAwQREjFRcQUTISIyMzRBQlJhFBWBobHB0USCkeHwolP/2gAMAwEAAhEDEQA/ANfQBAEAQBAEAQFVtra5tDbxUVzqS8bBmIwfHdz6D4Z61RUJGlk1NOqqkhSyamdRWjrRwvZPO4X3XgEi/TYFXpPMuiqVaVNQuiqT7O1tytJ/K7qU8bPtUnj6nav8Ds7W3K0n8rupONn2qOPqdq/wOztbcrSfyu6k42fao4+p2r/A7O1tytJ/K7qTjZ9qjj6nav8AA7O1tytJ/K7qTjZ9qjj6nav8Ds7W3K0n8rupONn2qOPqdq/wOztbcrSfyu6k42fao4+p2r/A7O1tytJ/K7qTjZ9qjj6nav8AA7O1tytJ/K7qTjZ9qjj6nav8Hx1f1qASZqQABeSWuAAG87E46fao9oqdqlnsRbklwo1NfeXH5qU3ZnxHnTQ+1bFNVX5rzbpK264SfyaMrAtAgCAIAgCAIAgCAIAgCAIAgCAqttbXNobeKiudSXjYMxGD47ufQfDPWqKhI0smpp1VUkKWTUoVlLNT1lO6SRzhEHX0iU7XFx24G35vP6ZncDXxROmdddCrggdUOu7TvU2yr6HHBGyGFoZHGLmgdJ1JzJOatmojUsheMajExbodjEpuerjElxcYkuLjElxcYkuLjElxcYkuLjElwMSXAJS4Mc4SbBmDHTaG08RtdPGP8LV7Byeo8XzZaU0Fuc0rqimROc1CfB3brDhodMf2uxsEpOWkbzpod2S9wT+Fx7pqnwPNTW4WAQBAEAQBAEAQBAEAQBAEBVba2ubQ28VFc6kvGwZiMHx3c+g+GetUVCRpZNTTqqpIUsmpQbKWbnrGd0kjnCIOvpEp2uLjtwNJzef0zO4GviidM666FXBA6d11071NroFDjgjZDCwMjjFzQOk6k5knNWrWo1LIXbWo1MWpyHabzr0e0JFwU3FyJeouRciXqLkZETIouRkRMii5GR8MijIjIiZFGR5yImRRkRkRMqjIjINnuRH2CSWOy1wI1BWZFuZ0W+hj3CRYHicdNobPmdrp4wO9avYOT1Hi+bLTmhtzmmhUU9uc05eDu3WHBQqY/tdjYJCctI3nTQ7sl7gn8Lj3TVPgeamtwsAgCAIAgCAIAgCAIAgKrbW1zaG3iornUl42DMRg+O7n0Hwz1qioSNLJqadVVJClk1KDZWzc9Yzukkc4RB19IlO1xcduBt+bz+mZ3A10UTpnXXQqoIHTuuuneptNAoccMbIYWBkcYuaB0nUnMk5q1a1GpZC7a1GpimhzY0uMj4ZFGRGREyKMiMiJkUZHnIiZFGRGREyKMiMiJkUZEZETImRGREyKMjzkRMijIjIiZFGRGREyKMiMicNKLTzbwpbJipLJcVPRY8OF42graRUVLobiORUuhkHCPYLicVNobfmdrp4wO9avYOT1Hi+bLUmhtzmmjUU9uc05uDu3WHBQqY/tdjYJCctI3nTQ7sl7gn8LjJTVPgeamtwsAgCAIAgCAIAgCAqttbXNobeKiudSXjYMxGD47ufQfDPWqKhI0smpp1VUkKWTUoFlrOT1jO6SRzhEHX0iU7XFx24G35vP6ZncDXRROmddSqhhdO666d6m0UChxwxthhaGRxi5oHSdScyTmrRqI1LIXTWo1LJoSfKvKuPDnnGZF5yPGREyKMiMiJkUZEZETIoyPOREyKMiMiJkUZEZETIoyIyImRRkRkRMijI85ETIoyIyImRRkRkRMii5GREyKLnnI5aLTSw6g5j4jnXtkqsUyRzKxfQ9qOQOF4N4P/blutcjkuhYtcjkuhkXCNYPicVMobfmdrp4wO9avYOT1Hi+bLVmhtzmmlPBbnNObg7t1hwUKmO7XY2CQnLSN500O7JZIJ/C4yU1T4HmprcLAIAgCAIAgCAqttbXNobeKiudSXjYMxGD47ufQfDPWqKhI0smpp1VUkKWTUoFl7OT1jO6SRzhEHX0iU7XFx24G35vP6ZncDXRROlddSqhhdO67tO9TZqDRI4Y2wxNDI4xc0DpOpOZJzVm1EalkLlrUalk0ITUjcMljc/uQwvk7kOAyLHkYsiJkUZEZETIoyIyImRRkRkRMijI85ETIouRkRMii5GREyKLkZETIouRkRMiZHnIiZFGRGREyKMiMiJkUZEZETIoyPOREyKMiMjsUKsDG7Vp7ofEc69xTKxfQyw1Cxr6Fihma9oc03g/9uKsmuRyXQtmPR6XQyThFsJxOKmUNvzO108YHetXsHJ6jxfNlrSxW5zTTngtzmnPwd26w4KFTHdrsbBITlpG86aHdkskE/hcZaap8DzU1uFgEAQBAEBVba2ubQ28VFc6kvGwZiMHx3c+g+GetUVCRpZNTTqqpIUsmpn9l7Oz1jO6SRzhGHX0iU7XFx24G35vP6ZncDXRROlddSqhhdO67tO9TZKDRI4Y2wxNDI4xc0DdznU7yTmrNqI1LIXDWo1LJocNJpd+xuW/n/4WCSS/IhrSTX5EOqZFiyMOREyKLnnIiZFFyMiJkUXIyImRRcjIiZFGR5yImRRkRkRMii5GREyKMiMjs0KhyS34BsGwk7AskcbpNDLDC+Xo6EawockRGLI5EZebmKiWN0epE8L4ulodIyLDka+REyKMiMiJkUZEZETIoyPOREyKMiMiJkUZEZHZq6s3ROvzae6HxHOssM6xr6GaCpWJ3oWuCdr2h7Te13/birZr0cl0Lxj2vbk1eQybhEsLxOKmURvzO108YHetXsHJ6jxfNlryxW5UNSeC3Oadjg7t1hwUKmP7XY2CQnLSN500O7JZIJ/C4y01T4HmprcLAIAgKrbW1zaG3iornUl42DMRg+O/n0Hwz1qioSNLJqadVVJClk1M/sxZ6asJ3SSOcIw6+kSna4uO3A2/N5/TM7ga6ON0rrqVMMLp3XXTvNjoNEjhjbDE0MjjFzQOk6neSc1ZNRGpZC4a1GpZNDp02m39q3Ledf8Aha0st+RDUmnvyN0OkZFgyNbIiZFGRGREyKMjzkRMijIjIiZFGRGREyKMiMiJkUZHnIiZFGRGREyKMiMiJkUZEZFzqGO6jx/aBd7dvUrmlbaJDoKNtoW/yc9aRB0MgPkOPrAv+C9zNR0aop7qGo6JyLsM/MioMjmMiJkUZEZETImRGREyLzkeciJkTIjIiZFGRGREyKMiMjuVXWzoXX5sPdt+I0KzQVKxL6Gemq3Qu9O9P93lzo9IZIwPYQ5rhs6jz8yumPa9uTdDoo5GyNRzVuimUcIlheJxUyiN+Z2unjA71q9g5PUeL5steWK3Khqzw25zTs8HdusOChUx/a7GwSE5aRvOmh3ZLLBP4XGWmqfA81NbhYBAYhaqMOrSdpydSA063EgKmnS8yp6nP1KXqFT1NmoVDjhjbDE0MZGLmgdJ1JzJ3qwaiNSyFq1qNSyHn1hT772NyGxx15vMtSaa/NQ0Z6i/NboeeZFr5GpkRMijIjIiZFGRGREyKMjzkRMijIjIiZFGRGREyKMiMiJkUZHnIiZFGRGREyKMiMjuVRQnTyYR3IuMh0b1lZoIllfbu7zYpYFnfbu7y/saAABkAAPMFfIlksdMiWSx1K4nDKPK47mOHt2fFYqh2MTl9DDUvwhcvoZuZFzlzksiJkUZEZETIoyIyImRRkeciJkUZEZETIoyIyImRRkRkRMijI85HeqeuXQPvHbMd3xuv2ho7pWenqnQuv3d6f7vNmlrHQOvqi6p/u8vtHnbIxr2m9rwCNmYPMugY9HtRyaKdQx7XtRzdFMK4RKtio9PljhbgYWskwjuWl4vIaNw5ty1JWojuQ0Z2o1/Ia1Zus/moo5D/hxhp/8AkbCrNuiFy3RCwqSTErSeFpvxTekKmm69d5QVHaV3m1E7VYlqVKaTtnekelU7l5VKF7ucpxGRecjxkRMijIjI+GRRkeciBkUZEZETIoyIyImRRkRkRMijIjI+GRRkeciBkUXIyOegUZ80jY2DaczuDd7ivcTHSORrTLBE6Z6MaaJVtAZBGI2edx3uOpXRQwtibi06qCBkLMWnbWUzFOtzWY7WjN3XPk+DfiqfhKfSNN6lFwxUpyQpvX7fkqBkVRkUOREyKMiMiJkUZEZETIoyPOREyKMiMiJkUZEZETIoyIyImRRkeciJkS5GRpdnz9Fg+7aumpepZuOxouzs3IZHwreEn/dQ/tXibpGOo6Zd6s7iH0YugKybohbt0QvCkkxO0vhWb8U3pCppuvXeUFR2ld5tBO1WBaFJpEnbu9J3SqN685Tm3u5y7ziMi8ZHjIiZFGRGREyKMjzkRMijIjIiZFGRGREyJkRkRMijIjIiZFGR5yImRRkRkX+xtXGOHjXC5823aCCGDIG/2+tX/B0GEeS6r9DqeCqdY4snau+hYFYFmcdJc8McYwC8NOAE3Au3XnReHq5GrjqeJFcjVx17t5SJrIUuRznvkiLnkucb35n1KkdwbO9Vc5Uupzz+CKl7lc5zbrv/AAcZsRSeVi9sn+1R7ql8yfP8Hj3JP5m/P8EXWIpXKRH1v6lC8FTbU+ZHuSfzN+f4PFrWp6RR7jKy5pycCHNv0vC0p6aWHpoV9TRT06XkTk2oeYXrWuaVz5iUXIufL+dAfFBAuQWCA0yoPqsH3bV09L1Ldx2VF2dm5DJOFTwk/wC6h/avM3SMdR0y8VZ3EPoxdAVk3RC4boheFJJidpj/AOVm/EjpCppuvXec/UdpXebCJ236LeyQskehRKROMb7iO7dv5yufe9Ml3nLyPTNd6nGZF5yPGREyKMiMiJkUZHnIiZFGRGRYqqsuZ4WTCYNxgm7i77riRniGisYOD1ljR+Vr+n9ltTcFrPEkmdr+n9naNiHf5ke5P+9ZfdLvP8v7M/uN3/p/z/Z8/oZ3+ZHuT/vT3S7z/L+yPcbv/T/n+yn0ntHvZffgc5t+uEkX3epU7+a5W7Chk5jlbsVULHZWzhmLZ5tkWbG75Opuz1qyoaFZbSP6P1/otuDuDVmtLJ0fr/X1NBXQHUny9AL0AvQC9AL0B0q8ia+jTtf3PFPJ2ZEC8O9VywVLWuhcjtLKa9Wxr4HtdpZTHFxxwAQBAEAQH29Bc0Ko5SKPD6AXR0yrxLdx1tG5UgZuMr4Tn31i8/8Arh/aki3UTLdxe6s7iH0YugK0bohct0QvCkkxK0/hWb8SOkKmn65d5z9R2hd5rC2jdM4pnfH+m7pK5mTprvU4+brHb1OIFeLmO5LjDqfapupOSn3jXa/oFOSk5qfOMOvQoyUZKalY8/QoPM/97l1XB/ZmfH6qdrwV2Rnx+qns3rdLAAoDI3NBptxAINKuIO0EGTIrkVRFqbL5vucIqItXZfN9zWwLtg2XbB5l11rHdWsfb0JF6AXoBegF6AXoDxrWUeaSivbCbrgXPF15ewbS0c/StKvZI+FUYu/1Qr+E45X07kjXf6psMqXKHEBAEAQBAEBf6m+rw+gF0VN1Tdx1dJ1DNxlvCX4Qf93F+1TJqTL0i+1Z3EPoxdAVo3RC6boheFJJiVp/Cs34kdIVNP1y7zn6jtC7zWFtG6ZxTO+P9N3SVzMnTXepx83WO3qcK8GMIAgCA1KyB+hQeZ/73Lq+DuzM+P1U7bgrsjPj9VPYvW6WIBQGUD69/df6i5H9V+77nC/rP3/c1jEuuO6Pt6A+YkB8vQC9AL0AvQHFSqWyJhkkcGtbtJPRznmXiSRsbVc5bIhjklZE1XvWyIY5IQSSBcCSQNBouLVbqfPXKiqqoRUEBAEAQBAX+pvq8PoBdFTdU3cdXSdQzcZbwl+EH/dxftUyaky9IvtWdxD6MXQFaN0Qum6IXhSSYlafwrN+JHSFTT9cu85+o7Qu81hbRumcUzvj/Td0lczJ013qcfN1jt6nCvBjCAIAgNPskfoUPmf+9y6vg7szPj9VO24K7Iz4/VT18S3SxGJAZWPrv9z/AKi5H9V+77nC/rP3fc1QuXXHdDEgGJAMSAYkAxIBiQHgWuqnj4sbSccILmi84XNzIuyB5+a5V3CNLx0eSaoVXCtFx8WTdW/5TOFzBxoQBAEAQBAX+pvq8PoBdFTdU3cdXSdQzcZbwl+EH/dxftUyaky9IvtWdxD6MXQFaN0Qum6IXhSSYlafwrN+JHSFTT9cu85+o7Qu81hbRumcUzvj/Td0lczJ013qcfN1jt6nCvBjCAIAgNKso76HD5n/AL3Lq+DuzM+P1O24K7Iz4/VT1sS3SxGJAZiPrv8Ac/zXI/qv3fc4X9Z+/wC5p2Jdcd0MSAYkAxIBiQDEgGJAeFaiu44onxB18sjS0AZtB2FxO7Yq/hCrbFGrEXnL/rlVwpWshiVl+c5P8pni5c40IAgCAIAgL/U31eH0AuipuqbuOrpOoZuMt4S/CD/u4v2qZNSZekX2rO4h9GLoCtG6IXTdELwpJMStP4Vm/EjpCpp+uXec/UdoXeawto3TOKZ3x/pu6SuZk6a71OPm6x29ThXgxhAEAQGi2Xd9Eh8z/wBzl1nB3ZmfH6nbcFdkZ8fqp6uNbpYDGgM1v+mf3H81yH6n933OGTtn7vuaUXrrzuRjQDGgGNAMSEnzEoAxqQVC3ULcUUgADnYmu27SBdds5rztVDwxG1Fa9NVuczw9E1FY9NVun4KqqQ54IAgCAIAgL/U31eH0AuipuqbuOrpOoZuMt4S/CD/u4v2qZNSZekX2rO4h9GLoCtG6IXTdELwpJMStP4Vm/EjpCpp+uXec/UdoXeawto3TOKZ3x/pu6SuZk6a71OPm6x29ThXgxhAEAQFyqKuaPHR42PkAc0OvGF+ztidw510VFWwRwNa53Km/adVwfwhTRUzWPdZUv3Lt3Hf/AKhovKj8snUtr3jTef5L+Dc960nn+S/gf1DReVH5ZOpPeNN5/kv4HvWk8/yX8FEpbwZHuadhe5wPMSTeuXlciyOVNqnHTORZXObtVfmc9HrakMN7ZX+txI/VZY6yeNbo5TPFX1ES3a9fjynp0e1k47trX+rCf0W8zhiVOkiKWMfD0qdNqL8j0qPa6I92xzfNc4Lbj4YiXpIqG/Hw7A7pIqHcbaSin/Eu87H9S2U4Spl8XyU2U4WpPP8AJfwS/qGi8qPyv6lPvGm8/wAl/BPvWk8/yX8D+oaLyo/K/qUe8abz/JfwPetJ5/kv4OrSrUwNBwYnndsuHtKxScKwtTm8qmGXhqmYnNW67vyVWtKxfO/G/ZsuaBkBoqGpqXTvycczWVb6mTNx01rmqEAQBAEAQF/qb6vD6AXRU3VN3HV0nUM3GW8JfhB/3cX7VMmpMvSL7VncQ+jF0BWjdELpuiF4UkmJWoIFaTk7AKSCdLrxtVNP1y7zn6ntC7zV71tG6UavKtfFIXHax7iWu8+3CdCqCqgdG+/cpzFbTOheqrop5i1TSCAIAgCAIAgCAIAgCAIAgCAIAgCAIAgCAIDnodFfK8MYLyfYBqdAskcbpHYtMkUTpXYtTlL/AEKDi42R334Ght+V929dDGzBiN2HWQx8WxGbDJeElwNYSXEG5kQO3I4RsK8yamOXpF+qzuIfRi6ArRuiF03RC8KSTOuEKyDiX06jguJ7akM2k/eM5tR61X1VNfntKutpFW8jPieBYe2XFEUWlO+avuheT3v7Dj5Gh3ebLEx/cpgjk7lNKpEDZGljwHNcNvWFkexr24u0MskbZGq1ycilIriqnQO1Y7uHfxPOqGppnQu9DmaukdA70XRTzlrGoEAQBAEAQBAEAQBAEAQBAEAQBAEAQBAc9Dor5XhjBeT7ANToFkjjdI7FpkiidK7FqcpeKrq5kDMLdrj3bt5PwHMr6CBsLbJqdPTUzYG2TXvUrtt7XijA0eAg0hw7Y7CIgd51foPWefI51jK99iiWcqF9LeZJC7ig4mRxJxPdmQCczqVMMKvW66EwQLIt10NNozQCxo2AFoHmCsS2LmgPqAyzhEsLhx02ht7Xa6eMDLWRg01G7Nac8HiaV9TTeNh5lhbZcVhotKd81sbC8nvf2HHyNDu82Wux/cpqxydyml0iBsjSx4DmuG3rC9vY17cXaGSSNsjVa5ORSkVxVToHasd3Dv4nnVDU0zoXehzNXSOgd6Lop5y1jUCAIAgCAIAgCAIAgCAIAgCAIAgCA56HRXyvDGC8n2AanQLJHG6R2LTJFE6V2LdS8VXVzIGYW7XHu3byfgOZX0EDYW2TU6empmwNsmvepXbb2vFGBo8BBpDh2x2ERA7zq/Qes8+RzrGV77FFs5UL6W8ySF3FBxMjiTie7MgE5nUqYYVet10JggWRbroaPBC1jWsY0Na0XNAyAVgiIiWQtURESyHvVRVmUkg52j4lSSe2gCAIDLOESwuHHTaGztdrp4wMtZGDTUbs1pzweJpX1NN42HmWFtlxWGi0p3zWxsLye9/YcfI0O7zZa7H9ymrHJ3KaXSIGyNLHgOa4besL29jXtxdoZJI2yNVrk5FKRXFVOgdqx3cO/iedUNTTOhd6HM1dI6B3ouinnLWNQIAgCAIAgCAIAgCAIAgCAIAgOeh0V8rwxgvJ9gGp0CyRxukdi0yRROldi3UvFV1cyBmFu1x7t28n4DmV9BA2Ftk1OnpqZsDbJr3qV229rxRgaPAQaQ4dsdhEQO86v0HrPPkc6xle+xRbOVC+lvMkhdxQcTI4k4nuzIBOZ1KmGFXrddCYIFkW66GjwQtY1rGNDWtFzQMgFYIiIlkLVEREsh71U1ZlJIOdo+JUkntoAgCAIAgMs4RLC4cdNobO12unjAy1kYNNRuzWnPB4mlfU03jYeZYW2XFYaLSnfNbGwvJ739hx8jQ7vNlrsf3KascncppdIgbI0seA5rht6wvb2Ne3F2hkkjbI1WuTkUpFcVU6B2rHdw7+J51Q1NM6F3oczV0joHei6KectY1AgCAIAgCAIAgCAIAgCAIDnodFfK8MYLyfYBqdAskcbpHYtMkUTpXYt1LxVdXMgZhbtce7dvJ+A5lfQQNhbZNTp6ambA2ya96ldtva8UYGjwEGkOHbHYREDvOr9B6zz5HOsZXvsUWzlQvpbzJIXcUHEyOJOJ7syATmdSphhV63XQmCBZFuuho8ELWNaxjQ1rRc0DIBWCIiJZC1RERLIe9VNWZSSDnaPiVJJ7aAIAgCAIAgCAyzhEsLhx02hs7Xa6eMDLWRg01G7Nac8HiaV9TTeNh5lhbZcVhotKd81sbC8nvf2HHyNDu82Wux/cpqxydyml0iBsjSx4DmuG3rC9vY17cXaGSSNsjVa5ORSkVxVToHasd3Dv4nnVDU0zoXehzNXSOgd6Lop5y1jUCAIAgCAIAgCAIAgCA56HRXyvDGC8n2AanQLJHG6R2LTJFE6V2LdS8VXVzIGYW7XHu3byfgOZX0EDYW2TU6empmwNsmvepXbb2vFGBo8BBpDh2x2ERA7zq/Qes7r8jnWMr32KLZyoX0t5kkLuKDiZHEnE92ZAJzOpUwwq9broTBAsi3XQ0eCFrGtYxoa1ouaBkArBEREshaoiIlkPeqmrMpJBztHxKkk9tAEAQBAEAQBAEAQGWcIlhcOKm0Nna7XTxgZayMGmo3ZrTng8TSvqabxsPMsLbLisNFpTvmtjYXk97+w4+Rod3my12P7lNWOTuU0ukQNkaWPAc1w29YXt7Gvbi7QySRtkarXJyKUiuKqdA7Vju4d/E86oammdC70OZq6R0DvRdFPOWsagQBAEAQBAEAQBAc9Dor5XhjBeT7ANToFkjjdI7FpkhidK7FupeKrq5kDMLdrj3bt5PwHMr6CBsLbJqdPTUzYG2TXvUrtt7XijA0eAg0hw7Y7CIgd51foPWefI51jK99ii2cqF9LeZJC7ig4mRxJxPdmQCczqVMMKvW66EwQLIt10NHghaxrWMaGtaLmgZAKwRERLIWqIiJZD3qpqzKSQc7R8SpJPbQBAEAQBAEAQBAEAQBAZZwiWFw46bQ2drtdPGBlrIwaajdmtOeDxNK+ppvGw8ywtsuKw0WlO+a2NheT3v7Dj5Gh3ebLXY/uU1Y5O5TTJomvbhcA5pu2HaF7c1HJZyGV7GvTFyXQ6vYmj8iz2LF7NF5UMHskHkQdiaPyLPYns0XlQeyQeRB2Jo/Is9iezReVB7JB5EHYmj8iz2J7NF5UHskHkQdiaPyLPYns0XlQeyQeRB2Jo/Is9iezReVB7JB5EHYmj8iz2J7NF5UHskHkQdiaPyLPYns0XlQeyQeRB2Jo/Is9iezReVB7JB5EOej0SOO/i2NbfncLr7l7ZGxnRSxljhZH0ERCrW3teKMDR4CDSHDtjsIiB3nV+g9Z55c6we+xRbOVC+lvMkhdxQcTI4k4nuzIBOZ1KmGFXrddCYIFkW66GjwQtY1rGNDWtFzQMgFYIiIlkLVEREsh71U1ZlJIOdo+JUkntoAgCAIAgCAIAgCAIAgCAIDLOESwuHHTaGztdrp4wMtZGDTUbs1pzweJpX1NN42FSq22VNgibDHICxmxmJjXEN8kE7bhuC1UeqGmkipyHa+UCsPLZ7pinjFJ41w+UCsPLZ7picYo41w+UCsPLZ7picYo41w+UCsPLZ7picYo41w+UCsPLZ7picYo41w+UCsPLZ7picYo41w+UCsPLZ7picYo41w+UCsPLZ7picYo41w+UCsPLZ7picYo41x8db+sCCOMYLwReImXjnCcYo41x1bOVC+lvMkhdxQcTI4k4nuzIBOZ1KyQwq9broZYIFkW66GkQQtY1rGNDWtFzQMgFYIiIlkLVEREsh71U1ZlJIOdo+JUkntoAgCAIAgCAIAgCAIAgCAIAgCAr1bVBFtkjiZ9ocW32jYoxTYRimw8fsczkW+6b1JimwYpsHY5nIt903qTFNgxTYOxzORb7pvUmKbBimwdjmci33TepMU2DFNg7HM5Fvum9SYpsGKbB2OZyLfdN6kxTYMU2DsczkW+6b1JimwYpsHY5nIt903qTFNgxTYOxzORb7pvUmKbBimwdjmci33TepMU2DFNhysgIFwZcBkA24KST2apqzKSQeiPiUB7aAIAgCAIAgCAIAgCAIAgCAIAgCAID4gCAIAgCAIAgCAIAgCA+oAgCAIAgCAIAg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53" name="AutoShape 21" descr="data:image/jpeg;base64,/9j/4AAQSkZJRgABAQAAAQABAAD/2wCEAAkGBxASEBEPEBEUEhIPERAQDxgXEA8UERUQFBgYFyARFRcYHSggGBolJxYVJDEhJSk3MjEyGCs2OjMvQyg5OjcBCgoKDg0OGhAQGiwmICQyLCw3NywrLzQvMCw0LTQsLC8vLCwsLCwsMCw0LCwsNCwsLCwsLCwsLCwsLCwvLC8sNP/AABEIAOEA4QMBEQACEQEDEQH/xAAbAAEAAwADAQAAAAAAAAAAAAAAAgYHAwQFAf/EAEkQAAEDAAcCBg0LAgYDAAAAAAEAAgMEBQYREjFRIUEHE1NhsdEVIjIzNUJScXKBkZPBFyMkNGJzdJKhssIWhENUw9Lh8CVjgv/EABsBAQACAwEBAAAAAAAAAAAAAAABBQMEBgIH/8QANhEAAQMDAQILBwUBAQAAAAAAAAECAwQREjFRcQUTISIyMzRBQlJhFBWBobHB0USCkeHwolP/2gAMAwEAAhEDEQA/ANfQBAEAQBAEAQFVtra5tDbxUVzqS8bBmIwfHdz6D4Z61RUJGlk1NOqqkhSyamdRWjrRwvZPO4X3XgEi/TYFXpPMuiqVaVNQuiqT7O1tytJ/K7qU8bPtUnj6nav8Ds7W3K0n8rupONn2qOPqdq/wOztbcrSfyu6k42fao4+p2r/A7O1tytJ/K7qTjZ9qjj6nav8AA7O1tytJ/K7qTjZ9qjj6nav8Ds7W3K0n8rupONn2qOPqdq/wOztbcrSfyu6k42fao4+p2r/A7O1tytJ/K7qTjZ9qjj6nav8AA7O1tytJ/K7qTjZ9qjj6nav8Hx1f1qASZqQABeSWuAAG87E46fao9oqdqlnsRbklwo1NfeXH5qU3ZnxHnTQ+1bFNVX5rzbpK264SfyaMrAtAgCAIAgCAIAgCAIAgCAIAgCAqttbXNobeKiudSXjYMxGD47ufQfDPWqKhI0smpp1VUkKWTUoVlLNT1lO6SRzhEHX0iU7XFx24G35vP6ZncDXxROmdddCrggdUOu7TvU2yr6HHBGyGFoZHGLmgdJ1JzJOatmojUsheMajExbodjEpuerjElxcYkuLjElxcYkuLjElxcYkuLjElwMSXAJS4Mc4SbBmDHTaG08RtdPGP8LV7Byeo8XzZaU0Fuc0rqimROc1CfB3brDhodMf2uxsEpOWkbzpod2S9wT+Fx7pqnwPNTW4WAQBAEAQBAEAQBAEAQBAEBVba2ubQ28VFc6kvGwZiMHx3c+g+GetUVCRpZNTTqqpIUsmpQbKWbnrGd0kjnCIOvpEp2uLjtwNJzef0zO4GviidM666FXBA6d11071NroFDjgjZDCwMjjFzQOk6k5knNWrWo1LIXbWo1MWpyHabzr0e0JFwU3FyJeouRciXqLkZETIouRkRMii5GR8MijIjIiZFGR5yImRRkRkRMqjIjINnuRH2CSWOy1wI1BWZFuZ0W+hj3CRYHicdNobPmdrp4wO9avYOT1Hi+bLTmhtzmmhUU9uc05eDu3WHBQqY/tdjYJCctI3nTQ7sl7gn8Lj3TVPgeamtwsAgCAIAgCAIAgCAIAgKrbW1zaG3iornUl42DMRg+O7n0Hwz1qioSNLJqadVVJClk1KDZWzc9Yzukkc4RB19IlO1xcduBt+bz+mZ3A10UTpnXXQqoIHTuuuneptNAoccMbIYWBkcYuaB0nUnMk5q1a1GpZC7a1GpimhzY0uMj4ZFGRGREyKMiMiJkUZHnIiZFGRGREyKMiMiJkUZEZETImRGREyKMjzkRMijIjIiZFGRGREyKMiMicNKLTzbwpbJipLJcVPRY8OF42graRUVLobiORUuhkHCPYLicVNobfmdrp4wO9avYOT1Hi+bLUmhtzmmjUU9uc05uDu3WHBQqY/tdjYJCctI3nTQ7sl7gn8LjJTVPgeamtwsAgCAIAgCAIAgCAqttbXNobeKiudSXjYMxGD47ufQfDPWqKhI0smpp1VUkKWTUoFlrOT1jO6SRzhEHX0iU7XFx24G35vP6ZncDXRROmddSqhhdO666d6m0UChxwxthhaGRxi5oHSdScyTmrRqI1LIXTWo1LJoSfKvKuPDnnGZF5yPGREyKMiMiJkUZEZETIoyPOREyKMiMiJkUZEZETIoyIyImRRkRkRMijI85ETIoyIyImRRkRkRMii5GREyKLnnI5aLTSw6g5j4jnXtkqsUyRzKxfQ9qOQOF4N4P/blutcjkuhYtcjkuhkXCNYPicVMobfmdrp4wO9avYOT1Hi+bLVmhtzmmlPBbnNObg7t1hwUKmO7XY2CQnLSN500O7JZIJ/C4yU1T4HmprcLAIAgCAIAgCAqttbXNobeKiudSXjYMxGD47ufQfDPWqKhI0smpp1VUkKWTUoFl7OT1jO6SRzhEHX0iU7XFx24G35vP6ZncDXRROlddSqhhdO67tO9TZqDRI4Y2wxNDI4xc0DpOpOZJzVm1EalkLlrUalk0ITUjcMljc/uQwvk7kOAyLHkYsiJkUZEZETIoyIyImRRkRkRMijI85ETIouRkRMii5GREyKLkZETIouRkRMiZHnIiZFGRGREyKMiMiJkUZEZETIoyPOREyKMiMjsUKsDG7Vp7ofEc69xTKxfQyw1Cxr6Fihma9oc03g/9uKsmuRyXQtmPR6XQyThFsJxOKmUNvzO108YHetXsHJ6jxfNlrSxW5zTTngtzmnPwd26w4KFTHdrsbBITlpG86aHdkskE/hcZaap8DzU1uFgEAQBAEBVba2ubQ28VFc6kvGwZiMHx3c+g+GetUVCRpZNTTqqpIUsmpn9l7Oz1jO6SRzhGHX0iU7XFx24G35vP6ZncDXRROlddSqhhdO67tO9TZKDRI4Y2wxNDI4xc0DdznU7yTmrNqI1LIXDWo1LJocNJpd+xuW/n/4WCSS/IhrSTX5EOqZFiyMOREyKLnnIiZFFyMiJkUXIyImRRcjIiZFGR5yImRRkRkRMii5GREyKMiMjs0KhyS34BsGwk7AskcbpNDLDC+Xo6EawockRGLI5EZebmKiWN0epE8L4ulodIyLDka+REyKMiMiJkUZEZETIoyPOREyKMiMiJkUZEZHZq6s3ROvzae6HxHOssM6xr6GaCpWJ3oWuCdr2h7Te13/birZr0cl0Lxj2vbk1eQybhEsLxOKmURvzO108YHetXsHJ6jxfNlryxW5UNSeC3Oadjg7t1hwUKmP7XY2CQnLSN500O7JZIJ/C4y01T4HmprcLAIAgKrbW1zaG3iornUl42DMRg+O/n0Hwz1qioSNLJqadVVJClk1M/sxZ6asJ3SSOcIw6+kSna4uO3A2/N5/TM7ga6ON0rrqVMMLp3XXTvNjoNEjhjbDE0MjjFzQOk6neSc1ZNRGpZC4a1GpZNDp02m39q3Ledf8Aha0st+RDUmnvyN0OkZFgyNbIiZFGRGREyKMjzkRMijIjIiZFGRGREyKMiMiJkUZHnIiZFGRGREyKMiMiJkUZEZFzqGO6jx/aBd7dvUrmlbaJDoKNtoW/yc9aRB0MgPkOPrAv+C9zNR0aop7qGo6JyLsM/MioMjmMiJkUZEZETImRGREyLzkeciJkTIjIiZFGRGREyKMiMjuVXWzoXX5sPdt+I0KzQVKxL6Gemq3Qu9O9P93lzo9IZIwPYQ5rhs6jz8yumPa9uTdDoo5GyNRzVuimUcIlheJxUyiN+Z2unjA71q9g5PUeL5steWK3Khqzw25zTs8HdusOChUx/a7GwSE5aRvOmh3ZLLBP4XGWmqfA81NbhYBAYhaqMOrSdpydSA063EgKmnS8yp6nP1KXqFT1NmoVDjhjbDE0MZGLmgdJ1JzJ3qwaiNSyFq1qNSyHn1hT772NyGxx15vMtSaa/NQ0Z6i/NboeeZFr5GpkRMijIjIiZFGRGREyKMjzkRMijIjIiZFGRGREyKMiMiJkUZHnIiZFGRGREyKMiMjuVRQnTyYR3IuMh0b1lZoIllfbu7zYpYFnfbu7y/saAABkAAPMFfIlksdMiWSx1K4nDKPK47mOHt2fFYqh2MTl9DDUvwhcvoZuZFzlzksiJkUZEZETIoyIyImRRkeciJkUZEZETIoyIyImRRkRkRMijI85HeqeuXQPvHbMd3xuv2ho7pWenqnQuv3d6f7vNmlrHQOvqi6p/u8vtHnbIxr2m9rwCNmYPMugY9HtRyaKdQx7XtRzdFMK4RKtio9PljhbgYWskwjuWl4vIaNw5ty1JWojuQ0Z2o1/Ia1Zus/moo5D/hxhp/8AkbCrNuiFy3RCwqSTErSeFpvxTekKmm69d5QVHaV3m1E7VYlqVKaTtnekelU7l5VKF7ucpxGRecjxkRMijIjI+GRRkeciBkUZEZETIoyIyImRRkRkRMijIjI+GRRkeciBkUXIyOegUZ80jY2DaczuDd7ivcTHSORrTLBE6Z6MaaJVtAZBGI2edx3uOpXRQwtibi06qCBkLMWnbWUzFOtzWY7WjN3XPk+DfiqfhKfSNN6lFwxUpyQpvX7fkqBkVRkUOREyKMiMiJkUZEZETIoyPOREyKMiMiJkUZEZETIoyIyImRRkeciJkS5GRpdnz9Fg+7aumpepZuOxouzs3IZHwreEn/dQ/tXibpGOo6Zd6s7iH0YugKybohbt0QvCkkxO0vhWb8U3pCppuvXeUFR2ld5tBO1WBaFJpEnbu9J3SqN685Tm3u5y7ziMi8ZHjIiZFGRGREyKMjzkRMijIjIiZFGRGREyJkRkRMijIjIiZFGR5yImRRkRkX+xtXGOHjXC5823aCCGDIG/2+tX/B0GEeS6r9DqeCqdY4snau+hYFYFmcdJc8McYwC8NOAE3Au3XnReHq5GrjqeJFcjVx17t5SJrIUuRznvkiLnkucb35n1KkdwbO9Vc5Uupzz+CKl7lc5zbrv/AAcZsRSeVi9sn+1R7ql8yfP8Hj3JP5m/P8EXWIpXKRH1v6lC8FTbU+ZHuSfzN+f4PFrWp6RR7jKy5pycCHNv0vC0p6aWHpoV9TRT06XkTk2oeYXrWuaVz5iUXIufL+dAfFBAuQWCA0yoPqsH3bV09L1Ldx2VF2dm5DJOFTwk/wC6h/avM3SMdR0y8VZ3EPoxdAVk3RC4boheFJJidpj/AOVm/EjpCppuvXec/UdpXebCJ236LeyQskehRKROMb7iO7dv5yufe9Ml3nLyPTNd6nGZF5yPGREyKMiMiJkUZHnIiZFGRGRYqqsuZ4WTCYNxgm7i77riRniGisYOD1ljR+Vr+n9ltTcFrPEkmdr+n9naNiHf5ke5P+9ZfdLvP8v7M/uN3/p/z/Z8/oZ3+ZHuT/vT3S7z/L+yPcbv/T/n+yn0ntHvZffgc5t+uEkX3epU7+a5W7Chk5jlbsVULHZWzhmLZ5tkWbG75Opuz1qyoaFZbSP6P1/otuDuDVmtLJ0fr/X1NBXQHUny9AL0AvQC9AL0B0q8ia+jTtf3PFPJ2ZEC8O9VywVLWuhcjtLKa9Wxr4HtdpZTHFxxwAQBAEAQH29Bc0Ko5SKPD6AXR0yrxLdx1tG5UgZuMr4Tn31i8/8Arh/aki3UTLdxe6s7iH0YugK0bohct0QvCkkxK0/hWb8SOkKmn65d5z9R2hd5rC2jdM4pnfH+m7pK5mTprvU4+brHb1OIFeLmO5LjDqfapupOSn3jXa/oFOSk5qfOMOvQoyUZKalY8/QoPM/97l1XB/ZmfH6qdrwV2Rnx+qns3rdLAAoDI3NBptxAINKuIO0EGTIrkVRFqbL5vucIqItXZfN9zWwLtg2XbB5l11rHdWsfb0JF6AXoBegF6AXoDxrWUeaSivbCbrgXPF15ewbS0c/StKvZI+FUYu/1Qr+E45X07kjXf6psMqXKHEBAEAQBAEBf6m+rw+gF0VN1Tdx1dJ1DNxlvCX4Qf93F+1TJqTL0i+1Z3EPoxdAVo3RC6boheFJJiVp/Cs34kdIVNP1y7zn6jtC7zWFtG6ZxTO+P9N3SVzMnTXepx83WO3qcK8GMIAgCA1KyB+hQeZ/73Lq+DuzM+P1U7bgrsjPj9VPYvW6WIBQGUD69/df6i5H9V+77nC/rP3/c1jEuuO6Pt6A+YkB8vQC9AL0AvQHFSqWyJhkkcGtbtJPRznmXiSRsbVc5bIhjklZE1XvWyIY5IQSSBcCSQNBouLVbqfPXKiqqoRUEBAEAQBAX+pvq8PoBdFTdU3cdXSdQzcZbwl+EH/dxftUyaky9IvtWdxD6MXQFaN0Qum6IXhSSYlafwrN+JHSFTT9cu85+o7Qu81hbRumcUzvj/Td0lczJ013qcfN1jt6nCvBjCAIAgNPskfoUPmf+9y6vg7szPj9VO24K7Iz4/VT18S3SxGJAZWPrv9z/AKi5H9V+77nC/rP3fc1QuXXHdDEgGJAMSAYkAxIBiQHgWuqnj4sbSccILmi84XNzIuyB5+a5V3CNLx0eSaoVXCtFx8WTdW/5TOFzBxoQBAEAQBAX+pvq8PoBdFTdU3cdXSdQzcZbwl+EH/dxftUyaky9IvtWdxD6MXQFaN0Qum6IXhSSYlafwrN+JHSFTT9cu85+o7Qu81hbRumcUzvj/Td0lczJ013qcfN1jt6nCvBjCAIAgNKso76HD5n/AL3Lq+DuzM+P1O24K7Iz4/VT1sS3SxGJAZiPrv8Ac/zXI/qv3fc4X9Z+/wC5p2Jdcd0MSAYkAxIBiQDEgGJAeFaiu44onxB18sjS0AZtB2FxO7Yq/hCrbFGrEXnL/rlVwpWshiVl+c5P8pni5c40IAgCAIAgL/U31eH0AuipuqbuOrpOoZuMt4S/CD/u4v2qZNSZekX2rO4h9GLoCtG6IXTdELwpJMStP4Vm/EjpCpp+uXec/UdoXeawto3TOKZ3x/pu6SuZk6a71OPm6x29ThXgxhAEAQGi2Xd9Eh8z/wBzl1nB3ZmfH6nbcFdkZ8fqp6uNbpYDGgM1v+mf3H81yH6n933OGTtn7vuaUXrrzuRjQDGgGNAMSEnzEoAxqQVC3ULcUUgADnYmu27SBdds5rztVDwxG1Fa9NVuczw9E1FY9NVun4KqqQ54IAgCAIAgL/U31eH0AuipuqbuOrpOoZuMt4S/CD/u4v2qZNSZekX2rO4h9GLoCtG6IXTdELwpJMStP4Vm/EjpCpp+uXec/UdoXeawto3TOKZ3x/pu6SuZk6a71OPm6x29ThXgxhAEAQFyqKuaPHR42PkAc0OvGF+ztidw510VFWwRwNa53Km/adVwfwhTRUzWPdZUv3Lt3Hf/AKhovKj8snUtr3jTef5L+Dc960nn+S/gf1DReVH5ZOpPeNN5/kv4HvWk8/yX8FEpbwZHuadhe5wPMSTeuXlciyOVNqnHTORZXObtVfmc9HrakMN7ZX+txI/VZY6yeNbo5TPFX1ES3a9fjynp0e1k47trX+rCf0W8zhiVOkiKWMfD0qdNqL8j0qPa6I92xzfNc4Lbj4YiXpIqG/Hw7A7pIqHcbaSin/Eu87H9S2U4Spl8XyU2U4WpPP8AJfwS/qGi8qPyv6lPvGm8/wAl/BPvWk8/yX8D+oaLyo/K/qUe8abz/JfwPetJ5/kv4OrSrUwNBwYnndsuHtKxScKwtTm8qmGXhqmYnNW67vyVWtKxfO/G/ZsuaBkBoqGpqXTvycczWVb6mTNx01rmqEAQBAEAQF/qb6vD6AXRU3VN3HV0nUM3GW8JfhB/3cX7VMmpMvSL7VncQ+jF0BWjdELpuiF4UkmJWoIFaTk7AKSCdLrxtVNP1y7zn6ntC7zV71tG6UavKtfFIXHax7iWu8+3CdCqCqgdG+/cpzFbTOheqrop5i1TSCAIAgCAIAgCAIAgCAIAgCAIAgCAIAgCAIDnodFfK8MYLyfYBqdAskcbpHYtMkUTpXYtTlL/AEKDi42R334Ght+V929dDGzBiN2HWQx8WxGbDJeElwNYSXEG5kQO3I4RsK8yamOXpF+qzuIfRi6ArRuiF03RC8KSTOuEKyDiX06jguJ7akM2k/eM5tR61X1VNfntKutpFW8jPieBYe2XFEUWlO+avuheT3v7Dj5Gh3ebLEx/cpgjk7lNKpEDZGljwHNcNvWFkexr24u0MskbZGq1ycilIriqnQO1Y7uHfxPOqGppnQu9DmaukdA70XRTzlrGoEAQBAEAQBAEAQBAEAQBAEAQBAEAQBAc9Dor5XhjBeT7ANToFkjjdI7FpkiidK7FqcpeKrq5kDMLdrj3bt5PwHMr6CBsLbJqdPTUzYG2TXvUrtt7XijA0eAg0hw7Y7CIgd51foPWefI51jK99iiWcqF9LeZJC7ig4mRxJxPdmQCczqVMMKvW66EwQLIt10NNozQCxo2AFoHmCsS2LmgPqAyzhEsLhx02ht7Xa6eMDLWRg01G7Nac8HiaV9TTeNh5lhbZcVhotKd81sbC8nvf2HHyNDu82Wux/cpqxydyml0iBsjSx4DmuG3rC9vY17cXaGSSNsjVa5ORSkVxVToHasd3Dv4nnVDU0zoXehzNXSOgd6Lop5y1jUCAIAgCAIAgCAIAgCAIAgCAIAgCA56HRXyvDGC8n2AanQLJHG6R2LTJFE6V2LdS8VXVzIGYW7XHu3byfgOZX0EDYW2TU6empmwNsmvepXbb2vFGBo8BBpDh2x2ERA7zq/Qes8+RzrGV77FFs5UL6W8ySF3FBxMjiTie7MgE5nUqYYVet10JggWRbroaPBC1jWsY0Na0XNAyAVgiIiWQtURESyHvVRVmUkg52j4lSSe2gCAIDLOESwuHHTaGztdrp4wMtZGDTUbs1pzweJpX1NN42HmWFtlxWGi0p3zWxsLye9/YcfI0O7zZa7H9ymrHJ3KaXSIGyNLHgOa4besL29jXtxdoZJI2yNVrk5FKRXFVOgdqx3cO/iedUNTTOhd6HM1dI6B3ouinnLWNQIAgCAIAgCAIAgCAIAgCAIAgOeh0V8rwxgvJ9gGp0CyRxukdi0yRROldi3UvFV1cyBmFu1x7t28n4DmV9BA2Ftk1OnpqZsDbJr3qV229rxRgaPAQaQ4dsdhEQO86v0HrPPkc6xle+xRbOVC+lvMkhdxQcTI4k4nuzIBOZ1KmGFXrddCYIFkW66GjwQtY1rGNDWtFzQMgFYIiIlkLVEREsh71U1ZlJIOdo+JUkntoAgCAIAgMs4RLC4cdNobO12unjAy1kYNNRuzWnPB4mlfU03jYeZYW2XFYaLSnfNbGwvJ739hx8jQ7vNlrsf3KascncppdIgbI0seA5rht6wvb2Ne3F2hkkjbI1WuTkUpFcVU6B2rHdw7+J51Q1NM6F3oczV0joHei6KectY1AgCAIAgCAIAgCAIAgCAIDnodFfK8MYLyfYBqdAskcbpHYtMkUTpXYt1LxVdXMgZhbtce7dvJ+A5lfQQNhbZNTp6ambA2ya96ldtva8UYGjwEGkOHbHYREDvOr9B6zz5HOsZXvsUWzlQvpbzJIXcUHEyOJOJ7syATmdSphhV63XQmCBZFuuho8ELWNaxjQ1rRc0DIBWCIiJZC1RERLIe9VNWZSSDnaPiVJJ7aAIAgCAIAgCAyzhEsLhx02hs7Xa6eMDLWRg01G7Nac8HiaV9TTeNh5lhbZcVhotKd81sbC8nvf2HHyNDu82Wux/cpqxydyml0iBsjSx4DmuG3rC9vY17cXaGSSNsjVa5ORSkVxVToHasd3Dv4nnVDU0zoXehzNXSOgd6Lop5y1jUCAIAgCAIAgCAIAgCA56HRXyvDGC8n2AanQLJHG6R2LTJFE6V2LdS8VXVzIGYW7XHu3byfgOZX0EDYW2TU6empmwNsmvepXbb2vFGBo8BBpDh2x2ERA7zq/Qes7r8jnWMr32KLZyoX0t5kkLuKDiZHEnE92ZAJzOpUwwq9broTBAsi3XQ0eCFrGtYxoa1ouaBkArBEREshaoiIlkPeqmrMpJBztHxKkk9tAEAQBAEAQBAEAQGWcIlhcOKm0Nna7XTxgZayMGmo3ZrTng8TSvqabxsPMsLbLisNFpTvmtjYXk97+w4+Rod3my12P7lNWOTuU0ukQNkaWPAc1w29YXt7Gvbi7QySRtkarXJyKUiuKqdA7Vju4d/E86oammdC70OZq6R0DvRdFPOWsagQBAEAQBAEAQBAc9Dor5XhjBeT7ANToFkjjdI7FpkhidK7FupeKrq5kDMLdrj3bt5PwHMr6CBsLbJqdPTUzYG2TXvUrtt7XijA0eAg0hw7Y7CIgd51foPWefI51jK99ii2cqF9LeZJC7ig4mRxJxPdmQCczqVMMKvW66EwQLIt10NHghaxrWMaGtaLmgZAKwRERLIWqIiJZD3qpqzKSQc7R8SpJPbQBAEAQBAEAQBAEAQBAZZwiWFw46bQ2drtdPGBlrIwaajdmtOeDxNK+ppvGw8ywtsuKw0WlO+a2NheT3v7Dj5Gh3ebLXY/uU1Y5O5TTJomvbhcA5pu2HaF7c1HJZyGV7GvTFyXQ6vYmj8iz2LF7NF5UMHskHkQdiaPyLPYns0XlQeyQeRB2Jo/Is9iezReVB7JB5EHYmj8iz2J7NF5UHskHkQdiaPyLPYns0XlQeyQeRB2Jo/Is9iezReVB7JB5EHYmj8iz2J7NF5UHskHkQdiaPyLPYns0XlQeyQeRB2Jo/Is9iezReVB7JB5EOej0SOO/i2NbfncLr7l7ZGxnRSxljhZH0ERCrW3teKMDR4CDSHDtjsIiB3nV+g9Z55c6we+xRbOVC+lvMkhdxQcTI4k4nuzIBOZ1KmGFXrddCYIFkW66GjwQtY1rGNDWtFzQMgFYIiIlkLVEREsh71U1ZlJIOdo+JUkntoAgCAIAgCAIAgCAIAgCAIDLOESwuHHTaGztdrp4wMtZGDTUbs1pzweJpX1NN42FSq22VNgibDHICxmxmJjXEN8kE7bhuC1UeqGmkipyHa+UCsPLZ7pinjFJ41w+UCsPLZ7picYo41w+UCsPLZ7picYo41w+UCsPLZ7picYo41w+UCsPLZ7picYo41w+UCsPLZ7picYo41w+UCsPLZ7picYo41w+UCsPLZ7picYo41w+UCsPLZ7picYo41x8db+sCCOMYLwReImXjnCcYo41x1bOVC+lvMkhdxQcTI4k4nuzIBOZ1KyQwq9broZYIFkW66GkQQtY1rGNDWtFzQMgFYIiIlkLVEREsh71U1ZlJIOdo+JUkntoAgCAIAgCAIAgCAIAgCAIAgCAr1bVBFtkjiZ9ocW32jYoxTYRimw8fsczkW+6b1JimwYpsHY5nIt903qTFNgxTYOxzORb7pvUmKbBimwdjmci33TepMU2DFNg7HM5Fvum9SYpsGKbB2OZyLfdN6kxTYMU2DsczkW+6b1JimwYpsHY5nIt903qTFNgxTYOxzORb7pvUmKbBimwdjmci33TepMU2DFNhysgIFwZcBkA24KST2apqzKSQeiPiUB7aAIAgCAIAgCAIAgCAIAgCAIAgCAID4gCAIAgCAIAgCAIAgCA+oAgCAIAgCAIAg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55" name="AutoShape 23" descr="data:image/jpeg;base64,/9j/4AAQSkZJRgABAQAAAQABAAD/2wCEAAkGBxASEBEPEBEUEhIPERAQDxgXEA8UERUQFBgYFyARFRcYHSggGBolJxYVJDEhJSk3MjEyGCs2OjMvQyg5OjcBCgoKDg0OGhAQGiwmICQyLCw3NywrLzQvMCw0LTQsLC8vLCwsLCwsMCw0LCwsNCwsLCwsLCwsLCwsLCwvLC8sNP/AABEIAOEA4QMBEQACEQEDEQH/xAAbAAEAAwADAQAAAAAAAAAAAAAAAgYHAwQFAf/EAEkQAAEDAAcCBg0LAgYDAAAAAAEAAgMEBQYREjFRIUEHE1NhsdEVIjIzNUJScXKBkZPBFyMkNGJzdJKhssIWhENUw9Lh8CVjgv/EABsBAQACAwEBAAAAAAAAAAAAAAABBQMEBgIH/8QANhEAAQMDAQILBwUBAQAAAAAAAAECAwQREjFRcQUTISIyMzRBQlJhFBWBobHB0USCkeHwolP/2gAMAwEAAhEDEQA/ANfQBAEAQBAEAQFVtra5tDbxUVzqS8bBmIwfHdz6D4Z61RUJGlk1NOqqkhSyamdRWjrRwvZPO4X3XgEi/TYFXpPMuiqVaVNQuiqT7O1tytJ/K7qU8bPtUnj6nav8Ds7W3K0n8rupONn2qOPqdq/wOztbcrSfyu6k42fao4+p2r/A7O1tytJ/K7qTjZ9qjj6nav8AA7O1tytJ/K7qTjZ9qjj6nav8Ds7W3K0n8rupONn2qOPqdq/wOztbcrSfyu6k42fao4+p2r/A7O1tytJ/K7qTjZ9qjj6nav8AA7O1tytJ/K7qTjZ9qjj6nav8Hx1f1qASZqQABeSWuAAG87E46fao9oqdqlnsRbklwo1NfeXH5qU3ZnxHnTQ+1bFNVX5rzbpK264SfyaMrAtAgCAIAgCAIAgCAIAgCAIAgCAqttbXNobeKiudSXjYMxGD47ufQfDPWqKhI0smpp1VUkKWTUoVlLNT1lO6SRzhEHX0iU7XFx24G35vP6ZncDXxROmdddCrggdUOu7TvU2yr6HHBGyGFoZHGLmgdJ1JzJOatmojUsheMajExbodjEpuerjElxcYkuLjElxcYkuLjElxcYkuLjElwMSXAJS4Mc4SbBmDHTaG08RtdPGP8LV7Byeo8XzZaU0Fuc0rqimROc1CfB3brDhodMf2uxsEpOWkbzpod2S9wT+Fx7pqnwPNTW4WAQBAEAQBAEAQBAEAQBAEBVba2ubQ28VFc6kvGwZiMHx3c+g+GetUVCRpZNTTqqpIUsmpQbKWbnrGd0kjnCIOvpEp2uLjtwNJzef0zO4GviidM666FXBA6d11071NroFDjgjZDCwMjjFzQOk6k5knNWrWo1LIXbWo1MWpyHabzr0e0JFwU3FyJeouRciXqLkZETIouRkRMii5GR8MijIjIiZFGR5yImRRkRkRMqjIjINnuRH2CSWOy1wI1BWZFuZ0W+hj3CRYHicdNobPmdrp4wO9avYOT1Hi+bLTmhtzmmhUU9uc05eDu3WHBQqY/tdjYJCctI3nTQ7sl7gn8Lj3TVPgeamtwsAgCAIAgCAIAgCAIAgKrbW1zaG3iornUl42DMRg+O7n0Hwz1qioSNLJqadVVJClk1KDZWzc9Yzukkc4RB19IlO1xcduBt+bz+mZ3A10UTpnXXQqoIHTuuuneptNAoccMbIYWBkcYuaB0nUnMk5q1a1GpZC7a1GpimhzY0uMj4ZFGRGREyKMiMiJkUZHnIiZFGRGREyKMiMiJkUZEZETImRGREyKMjzkRMijIjIiZFGRGREyKMiMicNKLTzbwpbJipLJcVPRY8OF42graRUVLobiORUuhkHCPYLicVNobfmdrp4wO9avYOT1Hi+bLUmhtzmmjUU9uc05uDu3WHBQqY/tdjYJCctI3nTQ7sl7gn8LjJTVPgeamtwsAgCAIAgCAIAgCAqttbXNobeKiudSXjYMxGD47ufQfDPWqKhI0smpp1VUkKWTUoFlrOT1jO6SRzhEHX0iU7XFx24G35vP6ZncDXRROmddSqhhdO666d6m0UChxwxthhaGRxi5oHSdScyTmrRqI1LIXTWo1LJoSfKvKuPDnnGZF5yPGREyKMiMiJkUZEZETIoyPOREyKMiMiJkUZEZETIoyIyImRRkRkRMijI85ETIoyIyImRRkRkRMii5GREyKLnnI5aLTSw6g5j4jnXtkqsUyRzKxfQ9qOQOF4N4P/blutcjkuhYtcjkuhkXCNYPicVMobfmdrp4wO9avYOT1Hi+bLVmhtzmmlPBbnNObg7t1hwUKmO7XY2CQnLSN500O7JZIJ/C4yU1T4HmprcLAIAgCAIAgCAqttbXNobeKiudSXjYMxGD47ufQfDPWqKhI0smpp1VUkKWTUoFl7OT1jO6SRzhEHX0iU7XFx24G35vP6ZncDXRROlddSqhhdO67tO9TZqDRI4Y2wxNDI4xc0DpOpOZJzVm1EalkLlrUalk0ITUjcMljc/uQwvk7kOAyLHkYsiJkUZEZETIoyIyImRRkRkRMijI85ETIouRkRMii5GREyKLkZETIouRkRMiZHnIiZFGRGREyKMiMiJkUZEZETIoyPOREyKMiMjsUKsDG7Vp7ofEc69xTKxfQyw1Cxr6Fihma9oc03g/9uKsmuRyXQtmPR6XQyThFsJxOKmUNvzO108YHetXsHJ6jxfNlrSxW5zTTngtzmnPwd26w4KFTHdrsbBITlpG86aHdkskE/hcZaap8DzU1uFgEAQBAEBVba2ubQ28VFc6kvGwZiMHx3c+g+GetUVCRpZNTTqqpIUsmpn9l7Oz1jO6SRzhGHX0iU7XFx24G35vP6ZncDXRROlddSqhhdO67tO9TZKDRI4Y2wxNDI4xc0DdznU7yTmrNqI1LIXDWo1LJocNJpd+xuW/n/4WCSS/IhrSTX5EOqZFiyMOREyKLnnIiZFFyMiJkUXIyImRRcjIiZFGR5yImRRkRkRMii5GREyKMiMjs0KhyS34BsGwk7AskcbpNDLDC+Xo6EawockRGLI5EZebmKiWN0epE8L4ulodIyLDka+REyKMiMiJkUZEZETIoyPOREyKMiMiJkUZEZHZq6s3ROvzae6HxHOssM6xr6GaCpWJ3oWuCdr2h7Te13/birZr0cl0Lxj2vbk1eQybhEsLxOKmURvzO108YHetXsHJ6jxfNlryxW5UNSeC3Oadjg7t1hwUKmP7XY2CQnLSN500O7JZIJ/C4y01T4HmprcLAIAgKrbW1zaG3iornUl42DMRg+O/n0Hwz1qioSNLJqadVVJClk1M/sxZ6asJ3SSOcIw6+kSna4uO3A2/N5/TM7ga6ON0rrqVMMLp3XXTvNjoNEjhjbDE0MjjFzQOk6neSc1ZNRGpZC4a1GpZNDp02m39q3Ledf8Aha0st+RDUmnvyN0OkZFgyNbIiZFGRGREyKMjzkRMijIjIiZFGRGREyKMiMiJkUZHnIiZFGRGREyKMiMiJkUZEZFzqGO6jx/aBd7dvUrmlbaJDoKNtoW/yc9aRB0MgPkOPrAv+C9zNR0aop7qGo6JyLsM/MioMjmMiJkUZEZETImRGREyLzkeciJkTIjIiZFGRGREyKMiMjuVXWzoXX5sPdt+I0KzQVKxL6Gemq3Qu9O9P93lzo9IZIwPYQ5rhs6jz8yumPa9uTdDoo5GyNRzVuimUcIlheJxUyiN+Z2unjA71q9g5PUeL5steWK3Khqzw25zTs8HdusOChUx/a7GwSE5aRvOmh3ZLLBP4XGWmqfA81NbhYBAYhaqMOrSdpydSA063EgKmnS8yp6nP1KXqFT1NmoVDjhjbDE0MZGLmgdJ1JzJ3qwaiNSyFq1qNSyHn1hT772NyGxx15vMtSaa/NQ0Z6i/NboeeZFr5GpkRMijIjIiZFGRGREyKMjzkRMijIjIiZFGRGREyKMiMiJkUZHnIiZFGRGREyKMiMjuVRQnTyYR3IuMh0b1lZoIllfbu7zYpYFnfbu7y/saAABkAAPMFfIlksdMiWSx1K4nDKPK47mOHt2fFYqh2MTl9DDUvwhcvoZuZFzlzksiJkUZEZETIoyIyImRRkeciJkUZEZETIoyIyImRRkRkRMijI85HeqeuXQPvHbMd3xuv2ho7pWenqnQuv3d6f7vNmlrHQOvqi6p/u8vtHnbIxr2m9rwCNmYPMugY9HtRyaKdQx7XtRzdFMK4RKtio9PljhbgYWskwjuWl4vIaNw5ty1JWojuQ0Z2o1/Ia1Zus/moo5D/hxhp/8AkbCrNuiFy3RCwqSTErSeFpvxTekKmm69d5QVHaV3m1E7VYlqVKaTtnekelU7l5VKF7ucpxGRecjxkRMijIjI+GRRkeciBkUZEZETIoyIyImRRkRkRMijIjI+GRRkeciBkUXIyOegUZ80jY2DaczuDd7ivcTHSORrTLBE6Z6MaaJVtAZBGI2edx3uOpXRQwtibi06qCBkLMWnbWUzFOtzWY7WjN3XPk+DfiqfhKfSNN6lFwxUpyQpvX7fkqBkVRkUOREyKMiMiJkUZEZETIoyPOREyKMiMiJkUZEZETIoyIyImRRkeciJkS5GRpdnz9Fg+7aumpepZuOxouzs3IZHwreEn/dQ/tXibpGOo6Zd6s7iH0YugKybohbt0QvCkkxO0vhWb8U3pCppuvXeUFR2ld5tBO1WBaFJpEnbu9J3SqN685Tm3u5y7ziMi8ZHjIiZFGRGREyKMjzkRMijIjIiZFGRGREyJkRkRMijIjIiZFGR5yImRRkRkX+xtXGOHjXC5823aCCGDIG/2+tX/B0GEeS6r9DqeCqdY4snau+hYFYFmcdJc8McYwC8NOAE3Au3XnReHq5GrjqeJFcjVx17t5SJrIUuRznvkiLnkucb35n1KkdwbO9Vc5Uupzz+CKl7lc5zbrv/AAcZsRSeVi9sn+1R7ql8yfP8Hj3JP5m/P8EXWIpXKRH1v6lC8FTbU+ZHuSfzN+f4PFrWp6RR7jKy5pycCHNv0vC0p6aWHpoV9TRT06XkTk2oeYXrWuaVz5iUXIufL+dAfFBAuQWCA0yoPqsH3bV09L1Ldx2VF2dm5DJOFTwk/wC6h/avM3SMdR0y8VZ3EPoxdAVk3RC4boheFJJidpj/AOVm/EjpCppuvXec/UdpXebCJ236LeyQskehRKROMb7iO7dv5yufe9Ml3nLyPTNd6nGZF5yPGREyKMiMiJkUZHnIiZFGRGRYqqsuZ4WTCYNxgm7i77riRniGisYOD1ljR+Vr+n9ltTcFrPEkmdr+n9naNiHf5ke5P+9ZfdLvP8v7M/uN3/p/z/Z8/oZ3+ZHuT/vT3S7z/L+yPcbv/T/n+yn0ntHvZffgc5t+uEkX3epU7+a5W7Chk5jlbsVULHZWzhmLZ5tkWbG75Opuz1qyoaFZbSP6P1/otuDuDVmtLJ0fr/X1NBXQHUny9AL0AvQC9AL0B0q8ia+jTtf3PFPJ2ZEC8O9VywVLWuhcjtLKa9Wxr4HtdpZTHFxxwAQBAEAQH29Bc0Ko5SKPD6AXR0yrxLdx1tG5UgZuMr4Tn31i8/8Arh/aki3UTLdxe6s7iH0YugK0bohct0QvCkkxK0/hWb8SOkKmn65d5z9R2hd5rC2jdM4pnfH+m7pK5mTprvU4+brHb1OIFeLmO5LjDqfapupOSn3jXa/oFOSk5qfOMOvQoyUZKalY8/QoPM/97l1XB/ZmfH6qdrwV2Rnx+qns3rdLAAoDI3NBptxAINKuIO0EGTIrkVRFqbL5vucIqItXZfN9zWwLtg2XbB5l11rHdWsfb0JF6AXoBegF6AXoDxrWUeaSivbCbrgXPF15ewbS0c/StKvZI+FUYu/1Qr+E45X07kjXf6psMqXKHEBAEAQBAEBf6m+rw+gF0VN1Tdx1dJ1DNxlvCX4Qf93F+1TJqTL0i+1Z3EPoxdAVo3RC6boheFJJiVp/Cs34kdIVNP1y7zn6jtC7zWFtG6ZxTO+P9N3SVzMnTXepx83WO3qcK8GMIAgCA1KyB+hQeZ/73Lq+DuzM+P1U7bgrsjPj9VPYvW6WIBQGUD69/df6i5H9V+77nC/rP3/c1jEuuO6Pt6A+YkB8vQC9AL0AvQHFSqWyJhkkcGtbtJPRznmXiSRsbVc5bIhjklZE1XvWyIY5IQSSBcCSQNBouLVbqfPXKiqqoRUEBAEAQBAX+pvq8PoBdFTdU3cdXSdQzcZbwl+EH/dxftUyaky9IvtWdxD6MXQFaN0Qum6IXhSSYlafwrN+JHSFTT9cu85+o7Qu81hbRumcUzvj/Td0lczJ013qcfN1jt6nCvBjCAIAgNPskfoUPmf+9y6vg7szPj9VO24K7Iz4/VT18S3SxGJAZWPrv9z/AKi5H9V+77nC/rP3fc1QuXXHdDEgGJAMSAYkAxIBiQHgWuqnj4sbSccILmi84XNzIuyB5+a5V3CNLx0eSaoVXCtFx8WTdW/5TOFzBxoQBAEAQBAX+pvq8PoBdFTdU3cdXSdQzcZbwl+EH/dxftUyaky9IvtWdxD6MXQFaN0Qum6IXhSSYlafwrN+JHSFTT9cu85+o7Qu81hbRumcUzvj/Td0lczJ013qcfN1jt6nCvBjCAIAgNKso76HD5n/AL3Lq+DuzM+P1O24K7Iz4/VT1sS3SxGJAZiPrv8Ac/zXI/qv3fc4X9Z+/wC5p2Jdcd0MSAYkAxIBiQDEgGJAeFaiu44onxB18sjS0AZtB2FxO7Yq/hCrbFGrEXnL/rlVwpWshiVl+c5P8pni5c40IAgCAIAgL/U31eH0AuipuqbuOrpOoZuMt4S/CD/u4v2qZNSZekX2rO4h9GLoCtG6IXTdELwpJMStP4Vm/EjpCpp+uXec/UdoXeawto3TOKZ3x/pu6SuZk6a71OPm6x29ThXgxhAEAQGi2Xd9Eh8z/wBzl1nB3ZmfH6nbcFdkZ8fqp6uNbpYDGgM1v+mf3H81yH6n933OGTtn7vuaUXrrzuRjQDGgGNAMSEnzEoAxqQVC3ULcUUgADnYmu27SBdds5rztVDwxG1Fa9NVuczw9E1FY9NVun4KqqQ54IAgCAIAgL/U31eH0AuipuqbuOrpOoZuMt4S/CD/u4v2qZNSZekX2rO4h9GLoCtG6IXTdELwpJMStP4Vm/EjpCpp+uXec/UdoXeawto3TOKZ3x/pu6SuZk6a71OPm6x29ThXgxhAEAQFyqKuaPHR42PkAc0OvGF+ztidw510VFWwRwNa53Km/adVwfwhTRUzWPdZUv3Lt3Hf/AKhovKj8snUtr3jTef5L+Dc960nn+S/gf1DReVH5ZOpPeNN5/kv4HvWk8/yX8FEpbwZHuadhe5wPMSTeuXlciyOVNqnHTORZXObtVfmc9HrakMN7ZX+txI/VZY6yeNbo5TPFX1ES3a9fjynp0e1k47trX+rCf0W8zhiVOkiKWMfD0qdNqL8j0qPa6I92xzfNc4Lbj4YiXpIqG/Hw7A7pIqHcbaSin/Eu87H9S2U4Spl8XyU2U4WpPP8AJfwS/qGi8qPyv6lPvGm8/wAl/BPvWk8/yX8D+oaLyo/K/qUe8abz/JfwPetJ5/kv4OrSrUwNBwYnndsuHtKxScKwtTm8qmGXhqmYnNW67vyVWtKxfO/G/ZsuaBkBoqGpqXTvycczWVb6mTNx01rmqEAQBAEAQF/qb6vD6AXRU3VN3HV0nUM3GW8JfhB/3cX7VMmpMvSL7VncQ+jF0BWjdELpuiF4UkmJWoIFaTk7AKSCdLrxtVNP1y7zn6ntC7zV71tG6UavKtfFIXHax7iWu8+3CdCqCqgdG+/cpzFbTOheqrop5i1TSCAIAgCAIAgCAIAgCAIAgCAIAgCAIAgCAIDnodFfK8MYLyfYBqdAskcbpHYtMkUTpXYtTlL/AEKDi42R334Ght+V929dDGzBiN2HWQx8WxGbDJeElwNYSXEG5kQO3I4RsK8yamOXpF+qzuIfRi6ArRuiF03RC8KSTOuEKyDiX06jguJ7akM2k/eM5tR61X1VNfntKutpFW8jPieBYe2XFEUWlO+avuheT3v7Dj5Gh3ebLEx/cpgjk7lNKpEDZGljwHNcNvWFkexr24u0MskbZGq1ycilIriqnQO1Y7uHfxPOqGppnQu9DmaukdA70XRTzlrGoEAQBAEAQBAEAQBAEAQBAEAQBAEAQBAc9Dor5XhjBeT7ANToFkjjdI7FpkiidK7FqcpeKrq5kDMLdrj3bt5PwHMr6CBsLbJqdPTUzYG2TXvUrtt7XijA0eAg0hw7Y7CIgd51foPWefI51jK99iiWcqF9LeZJC7ig4mRxJxPdmQCczqVMMKvW66EwQLIt10NNozQCxo2AFoHmCsS2LmgPqAyzhEsLhx02ht7Xa6eMDLWRg01G7Nac8HiaV9TTeNh5lhbZcVhotKd81sbC8nvf2HHyNDu82Wux/cpqxydyml0iBsjSx4DmuG3rC9vY17cXaGSSNsjVa5ORSkVxVToHasd3Dv4nnVDU0zoXehzNXSOgd6Lop5y1jUCAIAgCAIAgCAIAgCAIAgCAIAgCA56HRXyvDGC8n2AanQLJHG6R2LTJFE6V2LdS8VXVzIGYW7XHu3byfgOZX0EDYW2TU6empmwNsmvepXbb2vFGBo8BBpDh2x2ERA7zq/Qes8+RzrGV77FFs5UL6W8ySF3FBxMjiTie7MgE5nUqYYVet10JggWRbroaPBC1jWsY0Na0XNAyAVgiIiWQtURESyHvVRVmUkg52j4lSSe2gCAIDLOESwuHHTaGztdrp4wMtZGDTUbs1pzweJpX1NN42HmWFtlxWGi0p3zWxsLye9/YcfI0O7zZa7H9ymrHJ3KaXSIGyNLHgOa4besL29jXtxdoZJI2yNVrk5FKRXFVOgdqx3cO/iedUNTTOhd6HM1dI6B3ouinnLWNQIAgCAIAgCAIAgCAIAgCAIAgOeh0V8rwxgvJ9gGp0CyRxukdi0yRROldi3UvFV1cyBmFu1x7t28n4DmV9BA2Ftk1OnpqZsDbJr3qV229rxRgaPAQaQ4dsdhEQO86v0HrPPkc6xle+xRbOVC+lvMkhdxQcTI4k4nuzIBOZ1KmGFXrddCYIFkW66GjwQtY1rGNDWtFzQMgFYIiIlkLVEREsh71U1ZlJIOdo+JUkntoAgCAIAgMs4RLC4cdNobO12unjAy1kYNNRuzWnPB4mlfU03jYeZYW2XFYaLSnfNbGwvJ739hx8jQ7vNlrsf3KascncppdIgbI0seA5rht6wvb2Ne3F2hkkjbI1WuTkUpFcVU6B2rHdw7+J51Q1NM6F3oczV0joHei6KectY1AgCAIAgCAIAgCAIAgCAIDnodFfK8MYLyfYBqdAskcbpHYtMkUTpXYt1LxVdXMgZhbtce7dvJ+A5lfQQNhbZNTp6ambA2ya96ldtva8UYGjwEGkOHbHYREDvOr9B6zz5HOsZXvsUWzlQvpbzJIXcUHEyOJOJ7syATmdSphhV63XQmCBZFuuho8ELWNaxjQ1rRc0DIBWCIiJZC1RERLIe9VNWZSSDnaPiVJJ7aAIAgCAIAgCAyzhEsLhx02hs7Xa6eMDLWRg01G7Nac8HiaV9TTeNh5lhbZcVhotKd81sbC8nvf2HHyNDu82Wux/cpqxydyml0iBsjSx4DmuG3rC9vY17cXaGSSNsjVa5ORSkVxVToHasd3Dv4nnVDU0zoXehzNXSOgd6Lop5y1jUCAIAgCAIAgCAIAgCA56HRXyvDGC8n2AanQLJHG6R2LTJFE6V2LdS8VXVzIGYW7XHu3byfgOZX0EDYW2TU6empmwNsmvepXbb2vFGBo8BBpDh2x2ERA7zq/Qes7r8jnWMr32KLZyoX0t5kkLuKDiZHEnE92ZAJzOpUwwq9broTBAsi3XQ0eCFrGtYxoa1ouaBkArBEREshaoiIlkPeqmrMpJBztHxKkk9tAEAQBAEAQBAEAQGWcIlhcOKm0Nna7XTxgZayMGmo3ZrTng8TSvqabxsPMsLbLisNFpTvmtjYXk97+w4+Rod3my12P7lNWOTuU0ukQNkaWPAc1w29YXt7Gvbi7QySRtkarXJyKUiuKqdA7Vju4d/E86oammdC70OZq6R0DvRdFPOWsagQBAEAQBAEAQBAc9Dor5XhjBeT7ANToFkjjdI7FpkhidK7FupeKrq5kDMLdrj3bt5PwHMr6CBsLbJqdPTUzYG2TXvUrtt7XijA0eAg0hw7Y7CIgd51foPWefI51jK99ii2cqF9LeZJC7ig4mRxJxPdmQCczqVMMKvW66EwQLIt10NHghaxrWMaGtaLmgZAKwRERLIWqIiJZD3qpqzKSQc7R8SpJPbQBAEAQBAEAQBAEAQBAZZwiWFw46bQ2drtdPGBlrIwaajdmtOeDxNK+ppvGw8ywtsuKw0WlO+a2NheT3v7Dj5Gh3ebLXY/uU1Y5O5TTJomvbhcA5pu2HaF7c1HJZyGV7GvTFyXQ6vYmj8iz2LF7NF5UMHskHkQdiaPyLPYns0XlQeyQeRB2Jo/Is9iezReVB7JB5EHYmj8iz2J7NF5UHskHkQdiaPyLPYns0XlQeyQeRB2Jo/Is9iezReVB7JB5EHYmj8iz2J7NF5UHskHkQdiaPyLPYns0XlQeyQeRB2Jo/Is9iezReVB7JB5EOej0SOO/i2NbfncLr7l7ZGxnRSxljhZH0ERCrW3teKMDR4CDSHDtjsIiB3nV+g9Z55c6we+xRbOVC+lvMkhdxQcTI4k4nuzIBOZ1KmGFXrddCYIFkW66GjwQtY1rGNDWtFzQMgFYIiIlkLVEREsh71U1ZlJIOdo+JUkntoAgCAIAgCAIAgCAIAgCAIDLOESwuHHTaGztdrp4wMtZGDTUbs1pzweJpX1NN42FSq22VNgibDHICxmxmJjXEN8kE7bhuC1UeqGmkipyHa+UCsPLZ7pinjFJ41w+UCsPLZ7picYo41w+UCsPLZ7picYo41w+UCsPLZ7picYo41w+UCsPLZ7picYo41w+UCsPLZ7picYo41w+UCsPLZ7picYo41w+UCsPLZ7picYo41w+UCsPLZ7picYo41x8db+sCCOMYLwReImXjnCcYo41x1bOVC+lvMkhdxQcTI4k4nuzIBOZ1KyQwq9broZYIFkW66GkQQtY1rGNDWtFzQMgFYIiIlkLVEREsh71U1ZlJIOdo+JUkntoAgCAIAgCAIAgCAIAgCAIAgCAr1bVBFtkjiZ9ocW32jYoxTYRimw8fsczkW+6b1JimwYpsHY5nIt903qTFNgxTYOxzORb7pvUmKbBimwdjmci33TepMU2DFNg7HM5Fvum9SYpsGKbB2OZyLfdN6kxTYMU2DsczkW+6b1JimwYpsHY5nIt903qTFNgxTYOxzORb7pvUmKbBimwdjmci33TepMU2DFNhysgIFwZcBkA24KST2apqzKSQeiPiUB7aAIAgCAIAgCAIAgCAIAgCAIAgCAID4gCAIAgCAIAgCAIAgCA+oAgCAIAgCAIAg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57" name="AutoShape 25" descr="data:image/jpeg;base64,/9j/4AAQSkZJRgABAQAAAQABAAD/2wCEAAkGBxASEBEPEBEUEhIPERAQDxgXEA8UERUQFBgYFyARFRcYHSggGBolJxYVJDEhJSk3MjEyGCs2OjMvQyg5OjcBCgoKDg0OGhAQGiwmICQyLCw3NywrLzQvMCw0LTQsLC8vLCwsLCwsMCw0LCwsNCwsLCwsLCwsLCwsLCwvLC8sNP/AABEIAOEA4QMBEQACEQEDEQH/xAAbAAEAAwADAQAAAAAAAAAAAAAAAgYHAwQFAf/EAEkQAAEDAAcCBg0LAgYDAAAAAAEAAgMEBQYREjFRIUEHE1NhsdEVIjIzNUJScXKBkZPBFyMkNGJzdJKhssIWhENUw9Lh8CVjgv/EABsBAQACAwEBAAAAAAAAAAAAAAABBQMEBgIH/8QANhEAAQMDAQILBwUBAQAAAAAAAAECAwQREjFRcQUTISIyMzRBQlJhFBWBobHB0USCkeHwolP/2gAMAwEAAhEDEQA/ANfQBAEAQBAEAQFVtra5tDbxUVzqS8bBmIwfHdz6D4Z61RUJGlk1NOqqkhSyamdRWjrRwvZPO4X3XgEi/TYFXpPMuiqVaVNQuiqT7O1tytJ/K7qU8bPtUnj6nav8Ds7W3K0n8rupONn2qOPqdq/wOztbcrSfyu6k42fao4+p2r/A7O1tytJ/K7qTjZ9qjj6nav8AA7O1tytJ/K7qTjZ9qjj6nav8Ds7W3K0n8rupONn2qOPqdq/wOztbcrSfyu6k42fao4+p2r/A7O1tytJ/K7qTjZ9qjj6nav8AA7O1tytJ/K7qTjZ9qjj6nav8Hx1f1qASZqQABeSWuAAG87E46fao9oqdqlnsRbklwo1NfeXH5qU3ZnxHnTQ+1bFNVX5rzbpK264SfyaMrAtAgCAIAgCAIAgCAIAgCAIAgCAqttbXNobeKiudSXjYMxGD47ufQfDPWqKhI0smpp1VUkKWTUoVlLNT1lO6SRzhEHX0iU7XFx24G35vP6ZncDXxROmdddCrggdUOu7TvU2yr6HHBGyGFoZHGLmgdJ1JzJOatmojUsheMajExbodjEpuerjElxcYkuLjElxcYkuLjElxcYkuLjElwMSXAJS4Mc4SbBmDHTaG08RtdPGP8LV7Byeo8XzZaU0Fuc0rqimROc1CfB3brDhodMf2uxsEpOWkbzpod2S9wT+Fx7pqnwPNTW4WAQBAEAQBAEAQBAEAQBAEBVba2ubQ28VFc6kvGwZiMHx3c+g+GetUVCRpZNTTqqpIUsmpQbKWbnrGd0kjnCIOvpEp2uLjtwNJzef0zO4GviidM666FXBA6d11071NroFDjgjZDCwMjjFzQOk6k5knNWrWo1LIXbWo1MWpyHabzr0e0JFwU3FyJeouRciXqLkZETIouRkRMii5GR8MijIjIiZFGR5yImRRkRkRMqjIjINnuRH2CSWOy1wI1BWZFuZ0W+hj3CRYHicdNobPmdrp4wO9avYOT1Hi+bLTmhtzmmhUU9uc05eDu3WHBQqY/tdjYJCctI3nTQ7sl7gn8Lj3TVPgeamtwsAgCAIAgCAIAgCAIAgKrbW1zaG3iornUl42DMRg+O7n0Hwz1qioSNLJqadVVJClk1KDZWzc9Yzukkc4RB19IlO1xcduBt+bz+mZ3A10UTpnXXQqoIHTuuuneptNAoccMbIYWBkcYuaB0nUnMk5q1a1GpZC7a1GpimhzY0uMj4ZFGRGREyKMiMiJkUZHnIiZFGRGREyKMiMiJkUZEZETImRGREyKMjzkRMijIjIiZFGRGREyKMiMicNKLTzbwpbJipLJcVPRY8OF42graRUVLobiORUuhkHCPYLicVNobfmdrp4wO9avYOT1Hi+bLUmhtzmmjUU9uc05uDu3WHBQqY/tdjYJCctI3nTQ7sl7gn8LjJTVPgeamtwsAgCAIAgCAIAgCAqttbXNobeKiudSXjYMxGD47ufQfDPWqKhI0smpp1VUkKWTUoFlrOT1jO6SRzhEHX0iU7XFx24G35vP6ZncDXRROmddSqhhdO666d6m0UChxwxthhaGRxi5oHSdScyTmrRqI1LIXTWo1LJoSfKvKuPDnnGZF5yPGREyKMiMiJkUZEZETIoyPOREyKMiMiJkUZEZETIoyIyImRRkRkRMijI85ETIoyIyImRRkRkRMii5GREyKLnnI5aLTSw6g5j4jnXtkqsUyRzKxfQ9qOQOF4N4P/blutcjkuhYtcjkuhkXCNYPicVMobfmdrp4wO9avYOT1Hi+bLVmhtzmmlPBbnNObg7t1hwUKmO7XY2CQnLSN500O7JZIJ/C4yU1T4HmprcLAIAgCAIAgCAqttbXNobeKiudSXjYMxGD47ufQfDPWqKhI0smpp1VUkKWTUoFl7OT1jO6SRzhEHX0iU7XFx24G35vP6ZncDXRROlddSqhhdO67tO9TZqDRI4Y2wxNDI4xc0DpOpOZJzVm1EalkLlrUalk0ITUjcMljc/uQwvk7kOAyLHkYsiJkUZEZETIoyIyImRRkRkRMijI85ETIouRkRMii5GREyKLkZETIouRkRMiZHnIiZFGRGREyKMiMiJkUZEZETIoyPOREyKMiMjsUKsDG7Vp7ofEc69xTKxfQyw1Cxr6Fihma9oc03g/9uKsmuRyXQtmPR6XQyThFsJxOKmUNvzO108YHetXsHJ6jxfNlrSxW5zTTngtzmnPwd26w4KFTHdrsbBITlpG86aHdkskE/hcZaap8DzU1uFgEAQBAEBVba2ubQ28VFc6kvGwZiMHx3c+g+GetUVCRpZNTTqqpIUsmpn9l7Oz1jO6SRzhGHX0iU7XFx24G35vP6ZncDXRROlddSqhhdO67tO9TZKDRI4Y2wxNDI4xc0DdznU7yTmrNqI1LIXDWo1LJocNJpd+xuW/n/4WCSS/IhrSTX5EOqZFiyMOREyKLnnIiZFFyMiJkUXIyImRRcjIiZFGR5yImRRkRkRMii5GREyKMiMjs0KhyS34BsGwk7AskcbpNDLDC+Xo6EawockRGLI5EZebmKiWN0epE8L4ulodIyLDka+REyKMiMiJkUZEZETIoyPOREyKMiMiJkUZEZHZq6s3ROvzae6HxHOssM6xr6GaCpWJ3oWuCdr2h7Te13/birZr0cl0Lxj2vbk1eQybhEsLxOKmURvzO108YHetXsHJ6jxfNlryxW5UNSeC3Oadjg7t1hwUKmP7XY2CQnLSN500O7JZIJ/C4y01T4HmprcLAIAgKrbW1zaG3iornUl42DMRg+O/n0Hwz1qioSNLJqadVVJClk1M/sxZ6asJ3SSOcIw6+kSna4uO3A2/N5/TM7ga6ON0rrqVMMLp3XXTvNjoNEjhjbDE0MjjFzQOk6neSc1ZNRGpZC4a1GpZNDp02m39q3Ledf8Aha0st+RDUmnvyN0OkZFgyNbIiZFGRGREyKMjzkRMijIjIiZFGRGREyKMiMiJkUZHnIiZFGRGREyKMiMiJkUZEZFzqGO6jx/aBd7dvUrmlbaJDoKNtoW/yc9aRB0MgPkOPrAv+C9zNR0aop7qGo6JyLsM/MioMjmMiJkUZEZETImRGREyLzkeciJkTIjIiZFGRGREyKMiMjuVXWzoXX5sPdt+I0KzQVKxL6Gemq3Qu9O9P93lzo9IZIwPYQ5rhs6jz8yumPa9uTdDoo5GyNRzVuimUcIlheJxUyiN+Z2unjA71q9g5PUeL5steWK3Khqzw25zTs8HdusOChUx/a7GwSE5aRvOmh3ZLLBP4XGWmqfA81NbhYBAYhaqMOrSdpydSA063EgKmnS8yp6nP1KXqFT1NmoVDjhjbDE0MZGLmgdJ1JzJ3qwaiNSyFq1qNSyHn1hT772NyGxx15vMtSaa/NQ0Z6i/NboeeZFr5GpkRMijIjIiZFGRGREyKMjzkRMijIjIiZFGRGREyKMiMiJkUZHnIiZFGRGREyKMiMjuVRQnTyYR3IuMh0b1lZoIllfbu7zYpYFnfbu7y/saAABkAAPMFfIlksdMiWSx1K4nDKPK47mOHt2fFYqh2MTl9DDUvwhcvoZuZFzlzksiJkUZEZETIoyIyImRRkeciJkUZEZETIoyIyImRRkRkRMijI85HeqeuXQPvHbMd3xuv2ho7pWenqnQuv3d6f7vNmlrHQOvqi6p/u8vtHnbIxr2m9rwCNmYPMugY9HtRyaKdQx7XtRzdFMK4RKtio9PljhbgYWskwjuWl4vIaNw5ty1JWojuQ0Z2o1/Ia1Zus/moo5D/hxhp/8AkbCrNuiFy3RCwqSTErSeFpvxTekKmm69d5QVHaV3m1E7VYlqVKaTtnekelU7l5VKF7ucpxGRecjxkRMijIjI+GRRkeciBkUZEZETIoyIyImRRkRkRMijIjI+GRRkeciBkUXIyOegUZ80jY2DaczuDd7ivcTHSORrTLBE6Z6MaaJVtAZBGI2edx3uOpXRQwtibi06qCBkLMWnbWUzFOtzWY7WjN3XPk+DfiqfhKfSNN6lFwxUpyQpvX7fkqBkVRkUOREyKMiMiJkUZEZETIoyPOREyKMiMiJkUZEZETIoyIyImRRkeciJkS5GRpdnz9Fg+7aumpepZuOxouzs3IZHwreEn/dQ/tXibpGOo6Zd6s7iH0YugKybohbt0QvCkkxO0vhWb8U3pCppuvXeUFR2ld5tBO1WBaFJpEnbu9J3SqN685Tm3u5y7ziMi8ZHjIiZFGRGREyKMjzkRMijIjIiZFGRGREyJkRkRMijIjIiZFGR5yImRRkRkX+xtXGOHjXC5823aCCGDIG/2+tX/B0GEeS6r9DqeCqdY4snau+hYFYFmcdJc8McYwC8NOAE3Au3XnReHq5GrjqeJFcjVx17t5SJrIUuRznvkiLnkucb35n1KkdwbO9Vc5Uupzz+CKl7lc5zbrv/AAcZsRSeVi9sn+1R7ql8yfP8Hj3JP5m/P8EXWIpXKRH1v6lC8FTbU+ZHuSfzN+f4PFrWp6RR7jKy5pycCHNv0vC0p6aWHpoV9TRT06XkTk2oeYXrWuaVz5iUXIufL+dAfFBAuQWCA0yoPqsH3bV09L1Ldx2VF2dm5DJOFTwk/wC6h/avM3SMdR0y8VZ3EPoxdAVk3RC4boheFJJidpj/AOVm/EjpCppuvXec/UdpXebCJ236LeyQskehRKROMb7iO7dv5yufe9Ml3nLyPTNd6nGZF5yPGREyKMiMiJkUZHnIiZFGRGRYqqsuZ4WTCYNxgm7i77riRniGisYOD1ljR+Vr+n9ltTcFrPEkmdr+n9naNiHf5ke5P+9ZfdLvP8v7M/uN3/p/z/Z8/oZ3+ZHuT/vT3S7z/L+yPcbv/T/n+yn0ntHvZffgc5t+uEkX3epU7+a5W7Chk5jlbsVULHZWzhmLZ5tkWbG75Opuz1qyoaFZbSP6P1/otuDuDVmtLJ0fr/X1NBXQHUny9AL0AvQC9AL0B0q8ia+jTtf3PFPJ2ZEC8O9VywVLWuhcjtLKa9Wxr4HtdpZTHFxxwAQBAEAQH29Bc0Ko5SKPD6AXR0yrxLdx1tG5UgZuMr4Tn31i8/8Arh/aki3UTLdxe6s7iH0YugK0bohct0QvCkkxK0/hWb8SOkKmn65d5z9R2hd5rC2jdM4pnfH+m7pK5mTprvU4+brHb1OIFeLmO5LjDqfapupOSn3jXa/oFOSk5qfOMOvQoyUZKalY8/QoPM/97l1XB/ZmfH6qdrwV2Rnx+qns3rdLAAoDI3NBptxAINKuIO0EGTIrkVRFqbL5vucIqItXZfN9zWwLtg2XbB5l11rHdWsfb0JF6AXoBegF6AXoDxrWUeaSivbCbrgXPF15ewbS0c/StKvZI+FUYu/1Qr+E45X07kjXf6psMqXKHEBAEAQBAEBf6m+rw+gF0VN1Tdx1dJ1DNxlvCX4Qf93F+1TJqTL0i+1Z3EPoxdAVo3RC6boheFJJiVp/Cs34kdIVNP1y7zn6jtC7zWFtG6ZxTO+P9N3SVzMnTXepx83WO3qcK8GMIAgCA1KyB+hQeZ/73Lq+DuzM+P1U7bgrsjPj9VPYvW6WIBQGUD69/df6i5H9V+77nC/rP3/c1jEuuO6Pt6A+YkB8vQC9AL0AvQHFSqWyJhkkcGtbtJPRznmXiSRsbVc5bIhjklZE1XvWyIY5IQSSBcCSQNBouLVbqfPXKiqqoRUEBAEAQBAX+pvq8PoBdFTdU3cdXSdQzcZbwl+EH/dxftUyaky9IvtWdxD6MXQFaN0Qum6IXhSSYlafwrN+JHSFTT9cu85+o7Qu81hbRumcUzvj/Td0lczJ013qcfN1jt6nCvBjCAIAgNPskfoUPmf+9y6vg7szPj9VO24K7Iz4/VT18S3SxGJAZWPrv9z/AKi5H9V+77nC/rP3fc1QuXXHdDEgGJAMSAYkAxIBiQHgWuqnj4sbSccILmi84XNzIuyB5+a5V3CNLx0eSaoVXCtFx8WTdW/5TOFzBxoQBAEAQBAX+pvq8PoBdFTdU3cdXSdQzcZbwl+EH/dxftUyaky9IvtWdxD6MXQFaN0Qum6IXhSSYlafwrN+JHSFTT9cu85+o7Qu81hbRumcUzvj/Td0lczJ013qcfN1jt6nCvBjCAIAgNKso76HD5n/AL3Lq+DuzM+P1O24K7Iz4/VT1sS3SxGJAZiPrv8Ac/zXI/qv3fc4X9Z+/wC5p2Jdcd0MSAYkAxIBiQDEgGJAeFaiu44onxB18sjS0AZtB2FxO7Yq/hCrbFGrEXnL/rlVwpWshiVl+c5P8pni5c40IAgCAIAgL/U31eH0AuipuqbuOrpOoZuMt4S/CD/u4v2qZNSZekX2rO4h9GLoCtG6IXTdELwpJMStP4Vm/EjpCpp+uXec/UdoXeawto3TOKZ3x/pu6SuZk6a71OPm6x29ThXgxhAEAQGi2Xd9Eh8z/wBzl1nB3ZmfH6nbcFdkZ8fqp6uNbpYDGgM1v+mf3H81yH6n933OGTtn7vuaUXrrzuRjQDGgGNAMSEnzEoAxqQVC3ULcUUgADnYmu27SBdds5rztVDwxG1Fa9NVuczw9E1FY9NVun4KqqQ54IAgCAIAgL/U31eH0AuipuqbuOrpOoZuMt4S/CD/u4v2qZNSZekX2rO4h9GLoCtG6IXTdELwpJMStP4Vm/EjpCpp+uXec/UdoXeawto3TOKZ3x/pu6SuZk6a71OPm6x29ThXgxhAEAQFyqKuaPHR42PkAc0OvGF+ztidw510VFWwRwNa53Km/adVwfwhTRUzWPdZUv3Lt3Hf/AKhovKj8snUtr3jTef5L+Dc960nn+S/gf1DReVH5ZOpPeNN5/kv4HvWk8/yX8FEpbwZHuadhe5wPMSTeuXlciyOVNqnHTORZXObtVfmc9HrakMN7ZX+txI/VZY6yeNbo5TPFX1ES3a9fjynp0e1k47trX+rCf0W8zhiVOkiKWMfD0qdNqL8j0qPa6I92xzfNc4Lbj4YiXpIqG/Hw7A7pIqHcbaSin/Eu87H9S2U4Spl8XyU2U4WpPP8AJfwS/qGi8qPyv6lPvGm8/wAl/BPvWk8/yX8D+oaLyo/K/qUe8abz/JfwPetJ5/kv4OrSrUwNBwYnndsuHtKxScKwtTm8qmGXhqmYnNW67vyVWtKxfO/G/ZsuaBkBoqGpqXTvycczWVb6mTNx01rmqEAQBAEAQF/qb6vD6AXRU3VN3HV0nUM3GW8JfhB/3cX7VMmpMvSL7VncQ+jF0BWjdELpuiF4UkmJWoIFaTk7AKSCdLrxtVNP1y7zn6ntC7zV71tG6UavKtfFIXHax7iWu8+3CdCqCqgdG+/cpzFbTOheqrop5i1TSCAIAgCAIAgCAIAgCAIAgCAIAgCAIAgCAIDnodFfK8MYLyfYBqdAskcbpHYtMkUTpXYtTlL/AEKDi42R334Ght+V929dDGzBiN2HWQx8WxGbDJeElwNYSXEG5kQO3I4RsK8yamOXpF+qzuIfRi6ArRuiF03RC8KSTOuEKyDiX06jguJ7akM2k/eM5tR61X1VNfntKutpFW8jPieBYe2XFEUWlO+avuheT3v7Dj5Gh3ebLEx/cpgjk7lNKpEDZGljwHNcNvWFkexr24u0MskbZGq1ycilIriqnQO1Y7uHfxPOqGppnQu9DmaukdA70XRTzlrGoEAQBAEAQBAEAQBAEAQBAEAQBAEAQBAc9Dor5XhjBeT7ANToFkjjdI7FpkiidK7FqcpeKrq5kDMLdrj3bt5PwHMr6CBsLbJqdPTUzYG2TXvUrtt7XijA0eAg0hw7Y7CIgd51foPWefI51jK99iiWcqF9LeZJC7ig4mRxJxPdmQCczqVMMKvW66EwQLIt10NNozQCxo2AFoHmCsS2LmgPqAyzhEsLhx02ht7Xa6eMDLWRg01G7Nac8HiaV9TTeNh5lhbZcVhotKd81sbC8nvf2HHyNDu82Wux/cpqxydyml0iBsjSx4DmuG3rC9vY17cXaGSSNsjVa5ORSkVxVToHasd3Dv4nnVDU0zoXehzNXSOgd6Lop5y1jUCAIAgCAIAgCAIAgCAIAgCAIAgCA56HRXyvDGC8n2AanQLJHG6R2LTJFE6V2LdS8VXVzIGYW7XHu3byfgOZX0EDYW2TU6empmwNsmvepXbb2vFGBo8BBpDh2x2ERA7zq/Qes8+RzrGV77FFs5UL6W8ySF3FBxMjiTie7MgE5nUqYYVet10JggWRbroaPBC1jWsY0Na0XNAyAVgiIiWQtURESyHvVRVmUkg52j4lSSe2gCAIDLOESwuHHTaGztdrp4wMtZGDTUbs1pzweJpX1NN42HmWFtlxWGi0p3zWxsLye9/YcfI0O7zZa7H9ymrHJ3KaXSIGyNLHgOa4besL29jXtxdoZJI2yNVrk5FKRXFVOgdqx3cO/iedUNTTOhd6HM1dI6B3ouinnLWNQIAgCAIAgCAIAgCAIAgCAIAgOeh0V8rwxgvJ9gGp0CyRxukdi0yRROldi3UvFV1cyBmFu1x7t28n4DmV9BA2Ftk1OnpqZsDbJr3qV229rxRgaPAQaQ4dsdhEQO86v0HrPPkc6xle+xRbOVC+lvMkhdxQcTI4k4nuzIBOZ1KmGFXrddCYIFkW66GjwQtY1rGNDWtFzQMgFYIiIlkLVEREsh71U1ZlJIOdo+JUkntoAgCAIAgMs4RLC4cdNobO12unjAy1kYNNRuzWnPB4mlfU03jYeZYW2XFYaLSnfNbGwvJ739hx8jQ7vNlrsf3KascncppdIgbI0seA5rht6wvb2Ne3F2hkkjbI1WuTkUpFcVU6B2rHdw7+J51Q1NM6F3oczV0joHei6KectY1AgCAIAgCAIAgCAIAgCAIDnodFfK8MYLyfYBqdAskcbpHYtMkUTpXYt1LxVdXMgZhbtce7dvJ+A5lfQQNhbZNTp6ambA2ya96ldtva8UYGjwEGkOHbHYREDvOr9B6zz5HOsZXvsUWzlQvpbzJIXcUHEyOJOJ7syATmdSphhV63XQmCBZFuuho8ELWNaxjQ1rRc0DIBWCIiJZC1RERLIe9VNWZSSDnaPiVJJ7aAIAgCAIAgCAyzhEsLhx02hs7Xa6eMDLWRg01G7Nac8HiaV9TTeNh5lhbZcVhotKd81sbC8nvf2HHyNDu82Wux/cpqxydyml0iBsjSx4DmuG3rC9vY17cXaGSSNsjVa5ORSkVxVToHasd3Dv4nnVDU0zoXehzNXSOgd6Lop5y1jUCAIAgCAIAgCAIAgCA56HRXyvDGC8n2AanQLJHG6R2LTJFE6V2LdS8VXVzIGYW7XHu3byfgOZX0EDYW2TU6empmwNsmvepXbb2vFGBo8BBpDh2x2ERA7zq/Qes7r8jnWMr32KLZyoX0t5kkLuKDiZHEnE92ZAJzOpUwwq9broTBAsi3XQ0eCFrGtYxoa1ouaBkArBEREshaoiIlkPeqmrMpJBztHxKkk9tAEAQBAEAQBAEAQGWcIlhcOKm0Nna7XTxgZayMGmo3ZrTng8TSvqabxsPMsLbLisNFpTvmtjYXk97+w4+Rod3my12P7lNWOTuU0ukQNkaWPAc1w29YXt7Gvbi7QySRtkarXJyKUiuKqdA7Vju4d/E86oammdC70OZq6R0DvRdFPOWsagQBAEAQBAEAQBAc9Dor5XhjBeT7ANToFkjjdI7FpkhidK7FupeKrq5kDMLdrj3bt5PwHMr6CBsLbJqdPTUzYG2TXvUrtt7XijA0eAg0hw7Y7CIgd51foPWefI51jK99ii2cqF9LeZJC7ig4mRxJxPdmQCczqVMMKvW66EwQLIt10NHghaxrWMaGtaLmgZAKwRERLIWqIiJZD3qpqzKSQc7R8SpJPbQBAEAQBAEAQBAEAQBAZZwiWFw46bQ2drtdPGBlrIwaajdmtOeDxNK+ppvGw8ywtsuKw0WlO+a2NheT3v7Dj5Gh3ebLXY/uU1Y5O5TTJomvbhcA5pu2HaF7c1HJZyGV7GvTFyXQ6vYmj8iz2LF7NF5UMHskHkQdiaPyLPYns0XlQeyQeRB2Jo/Is9iezReVB7JB5EHYmj8iz2J7NF5UHskHkQdiaPyLPYns0XlQeyQeRB2Jo/Is9iezReVB7JB5EHYmj8iz2J7NF5UHskHkQdiaPyLPYns0XlQeyQeRB2Jo/Is9iezReVB7JB5EOej0SOO/i2NbfncLr7l7ZGxnRSxljhZH0ERCrW3teKMDR4CDSHDtjsIiB3nV+g9Z55c6we+xRbOVC+lvMkhdxQcTI4k4nuzIBOZ1KmGFXrddCYIFkW66GjwQtY1rGNDWtFzQMgFYIiIlkLVEREsh71U1ZlJIOdo+JUkntoAgCAIAgCAIAgCAIAgCAIDLOESwuHHTaGztdrp4wMtZGDTUbs1pzweJpX1NN42FSq22VNgibDHICxmxmJjXEN8kE7bhuC1UeqGmkipyHa+UCsPLZ7pinjFJ41w+UCsPLZ7picYo41w+UCsPLZ7picYo41w+UCsPLZ7picYo41w+UCsPLZ7picYo41w+UCsPLZ7picYo41w+UCsPLZ7picYo41w+UCsPLZ7picYo41w+UCsPLZ7picYo41x8db+sCCOMYLwReImXjnCcYo41x1bOVC+lvMkhdxQcTI4k4nuzIBOZ1KyQwq9broZYIFkW66GkQQtY1rGNDWtFzQMgFYIiIlkLVEREsh71U1ZlJIOdo+JUkntoAgCAIAgCAIAgCAIAgCAIAgCAr1bVBFtkjiZ9ocW32jYoxTYRimw8fsczkW+6b1JimwYpsHY5nIt903qTFNgxTYOxzORb7pvUmKbBimwdjmci33TepMU2DFNg7HM5Fvum9SYpsGKbB2OZyLfdN6kxTYMU2DsczkW+6b1JimwYpsHY5nIt903qTFNgxTYOxzORb7pvUmKbBimwdjmci33TepMU2DFNhysgIFwZcBkA24KST2apqzKSQeiPiUB7aAIAgCAIAgCAIAgCAIAgCAIAgCAID4gCAIAgCAIAgCAIAgCA+oAgCAIAgCAIAg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8459" name="Picture 27" descr="http://upload.wikimedia.org/wikipedia/commons/f/fb/2000px-ok_x_nuvola_gre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9137" y="1836667"/>
            <a:ext cx="640102" cy="640100"/>
          </a:xfrm>
          <a:prstGeom prst="rect">
            <a:avLst/>
          </a:prstGeom>
          <a:noFill/>
        </p:spPr>
      </p:pic>
      <p:pic>
        <p:nvPicPr>
          <p:cNvPr id="15" name="Picture 27" descr="http://upload.wikimedia.org/wikipedia/commons/f/fb/2000px-ok_x_nuvola_gre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057" y="2962435"/>
            <a:ext cx="640102" cy="640100"/>
          </a:xfrm>
          <a:prstGeom prst="rect">
            <a:avLst/>
          </a:prstGeom>
          <a:noFill/>
        </p:spPr>
      </p:pic>
      <p:pic>
        <p:nvPicPr>
          <p:cNvPr id="18461" name="Picture 29" descr="http://www.aspli.com/prdimgs/large/Sign-Free-Standing-Men-at-Work-0392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9239" y="3602535"/>
            <a:ext cx="1200325" cy="1500407"/>
          </a:xfrm>
          <a:prstGeom prst="rect">
            <a:avLst/>
          </a:prstGeom>
          <a:noFill/>
        </p:spPr>
      </p:pic>
      <p:sp>
        <p:nvSpPr>
          <p:cNvPr id="17" name="Strzałka w prawo 16"/>
          <p:cNvSpPr/>
          <p:nvPr/>
        </p:nvSpPr>
        <p:spPr>
          <a:xfrm>
            <a:off x="5333007" y="5427405"/>
            <a:ext cx="2212259" cy="560439"/>
          </a:xfrm>
          <a:prstGeom prst="rightArrow">
            <a:avLst/>
          </a:prstGeom>
          <a:solidFill>
            <a:srgbClr val="CC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 w prawo 17"/>
          <p:cNvSpPr/>
          <p:nvPr/>
        </p:nvSpPr>
        <p:spPr>
          <a:xfrm>
            <a:off x="4069599" y="5978001"/>
            <a:ext cx="2212259" cy="560439"/>
          </a:xfrm>
          <a:prstGeom prst="rightArrow">
            <a:avLst/>
          </a:prstGeom>
          <a:solidFill>
            <a:srgbClr val="CC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6207125" cy="7905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74624" y="1338663"/>
            <a:ext cx="8290949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Outputs 3.2.6./3.2.7</a:t>
            </a:r>
            <a:r>
              <a:rPr lang="pl-PL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.</a:t>
            </a:r>
            <a:r>
              <a:rPr lang="en-US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Cross-analysis report</a:t>
            </a:r>
          </a:p>
        </p:txBody>
      </p:sp>
      <p:pic>
        <p:nvPicPr>
          <p:cNvPr id="18437" name="Picture 5" descr="logo_adapt2dc_o_uz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49213"/>
            <a:ext cx="1951037" cy="715962"/>
          </a:xfrm>
          <a:prstGeom prst="rect">
            <a:avLst/>
          </a:prstGeom>
          <a:noFill/>
        </p:spPr>
      </p:pic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6207125" y="0"/>
            <a:ext cx="0" cy="11255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6505575"/>
            <a:ext cx="9144000" cy="352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pic>
        <p:nvPicPr>
          <p:cNvPr id="18440" name="Picture 8" descr="ADAPT2DC_pasica_3"/>
          <p:cNvPicPr>
            <a:picLocks noChangeAspect="1" noChangeArrowheads="1"/>
          </p:cNvPicPr>
          <p:nvPr/>
        </p:nvPicPr>
        <p:blipFill>
          <a:blip r:embed="rId4" cstate="print"/>
          <a:srcRect l="50682" t="10960" b="6360"/>
          <a:stretch>
            <a:fillRect/>
          </a:stretch>
        </p:blipFill>
        <p:spPr bwMode="auto">
          <a:xfrm>
            <a:off x="6207125" y="0"/>
            <a:ext cx="2936875" cy="969963"/>
          </a:xfrm>
          <a:prstGeom prst="rect">
            <a:avLst/>
          </a:prstGeom>
          <a:noFill/>
        </p:spPr>
      </p:pic>
      <p:sp>
        <p:nvSpPr>
          <p:cNvPr id="18451" name="AutoShape 19" descr="data:image/jpeg;base64,/9j/4AAQSkZJRgABAQAAAQABAAD/2wCEAAkGBxASEBEPEBEUEhIPERAQDxgXEA8UERUQFBgYFyARFRcYHSggGBolJxYVJDEhJSk3MjEyGCs2OjMvQyg5OjcBCgoKDg0OGhAQGiwmICQyLCw3NywrLzQvMCw0LTQsLC8vLCwsLCwsMCw0LCwsNCwsLCwsLCwsLCwsLCwvLC8sNP/AABEIAOEA4QMBEQACEQEDEQH/xAAbAAEAAwADAQAAAAAAAAAAAAAAAgYHAwQFAf/EAEkQAAEDAAcCBg0LAgYDAAAAAAEAAgMEBQYREjFRIUEHE1NhsdEVIjIzNUJScXKBkZPBFyMkNGJzdJKhssIWhENUw9Lh8CVjgv/EABsBAQACAwEBAAAAAAAAAAAAAAABBQMEBgIH/8QANhEAAQMDAQILBwUBAQAAAAAAAAECAwQREjFRcQUTISIyMzRBQlJhFBWBobHB0USCkeHwolP/2gAMAwEAAhEDEQA/ANfQBAEAQBAEAQFVtra5tDbxUVzqS8bBmIwfHdz6D4Z61RUJGlk1NOqqkhSyamdRWjrRwvZPO4X3XgEi/TYFXpPMuiqVaVNQuiqT7O1tytJ/K7qU8bPtUnj6nav8Ds7W3K0n8rupONn2qOPqdq/wOztbcrSfyu6k42fao4+p2r/A7O1tytJ/K7qTjZ9qjj6nav8AA7O1tytJ/K7qTjZ9qjj6nav8Ds7W3K0n8rupONn2qOPqdq/wOztbcrSfyu6k42fao4+p2r/A7O1tytJ/K7qTjZ9qjj6nav8AA7O1tytJ/K7qTjZ9qjj6nav8Hx1f1qASZqQABeSWuAAG87E46fao9oqdqlnsRbklwo1NfeXH5qU3ZnxHnTQ+1bFNVX5rzbpK264SfyaMrAtAgCAIAgCAIAgCAIAgCAIAgCAqttbXNobeKiudSXjYMxGD47ufQfDPWqKhI0smpp1VUkKWTUoVlLNT1lO6SRzhEHX0iU7XFx24G35vP6ZncDXxROmdddCrggdUOu7TvU2yr6HHBGyGFoZHGLmgdJ1JzJOatmojUsheMajExbodjEpuerjElxcYkuLjElxcYkuLjElxcYkuLjElwMSXAJS4Mc4SbBmDHTaG08RtdPGP8LV7Byeo8XzZaU0Fuc0rqimROc1CfB3brDhodMf2uxsEpOWkbzpod2S9wT+Fx7pqnwPNTW4WAQBAEAQBAEAQBAEAQBAEBVba2ubQ28VFc6kvGwZiMHx3c+g+GetUVCRpZNTTqqpIUsmpQbKWbnrGd0kjnCIOvpEp2uLjtwNJzef0zO4GviidM666FXBA6d11071NroFDjgjZDCwMjjFzQOk6k5knNWrWo1LIXbWo1MWpyHabzr0e0JFwU3FyJeouRciXqLkZETIouRkRMii5GR8MijIjIiZFGR5yImRRkRkRMqjIjINnuRH2CSWOy1wI1BWZFuZ0W+hj3CRYHicdNobPmdrp4wO9avYOT1Hi+bLTmhtzmmhUU9uc05eDu3WHBQqY/tdjYJCctI3nTQ7sl7gn8Lj3TVPgeamtwsAgCAIAgCAIAgCAIAgKrbW1zaG3iornUl42DMRg+O7n0Hwz1qioSNLJqadVVJClk1KDZWzc9Yzukkc4RB19IlO1xcduBt+bz+mZ3A10UTpnXXQqoIHTuuuneptNAoccMbIYWBkcYuaB0nUnMk5q1a1GpZC7a1GpimhzY0uMj4ZFGRGREyKMiMiJkUZHnIiZFGRGREyKMiMiJkUZEZETImRGREyKMjzkRMijIjIiZFGRGREyKMiMicNKLTzbwpbJipLJcVPRY8OF42graRUVLobiORUuhkHCPYLicVNobfmdrp4wO9avYOT1Hi+bLUmhtzmmjUU9uc05uDu3WHBQqY/tdjYJCctI3nTQ7sl7gn8LjJTVPgeamtwsAgCAIAgCAIAgCAqttbXNobeKiudSXjYMxGD47ufQfDPWqKhI0smpp1VUkKWTUoFlrOT1jO6SRzhEHX0iU7XFx24G35vP6ZncDXRROmddSqhhdO666d6m0UChxwxthhaGRxi5oHSdScyTmrRqI1LIXTWo1LJoSfKvKuPDnnGZF5yPGREyKMiMiJkUZEZETIoyPOREyKMiMiJkUZEZETIoyIyImRRkRkRMijI85ETIoyIyImRRkRkRMii5GREyKLnnI5aLTSw6g5j4jnXtkqsUyRzKxfQ9qOQOF4N4P/blutcjkuhYtcjkuhkXCNYPicVMobfmdrp4wO9avYOT1Hi+bLVmhtzmmlPBbnNObg7t1hwUKmO7XY2CQnLSN500O7JZIJ/C4yU1T4HmprcLAIAgCAIAgCAqttbXNobeKiudSXjYMxGD47ufQfDPWqKhI0smpp1VUkKWTUoFl7OT1jO6SRzhEHX0iU7XFx24G35vP6ZncDXRROlddSqhhdO67tO9TZqDRI4Y2wxNDI4xc0DpOpOZJzVm1EalkLlrUalk0ITUjcMljc/uQwvk7kOAyLHkYsiJkUZEZETIoyIyImRRkRkRMijI85ETIouRkRMii5GREyKLkZETIouRkRMiZHnIiZFGRGREyKMiMiJkUZEZETIoyPOREyKMiMjsUKsDG7Vp7ofEc69xTKxfQyw1Cxr6Fihma9oc03g/9uKsmuRyXQtmPR6XQyThFsJxOKmUNvzO108YHetXsHJ6jxfNlrSxW5zTTngtzmnPwd26w4KFTHdrsbBITlpG86aHdkskE/hcZaap8DzU1uFgEAQBAEBVba2ubQ28VFc6kvGwZiMHx3c+g+GetUVCRpZNTTqqpIUsmpn9l7Oz1jO6SRzhGHX0iU7XFx24G35vP6ZncDXRROlddSqhhdO67tO9TZKDRI4Y2wxNDI4xc0DdznU7yTmrNqI1LIXDWo1LJocNJpd+xuW/n/4WCSS/IhrSTX5EOqZFiyMOREyKLnnIiZFFyMiJkUXIyImRRcjIiZFGR5yImRRkRkRMii5GREyKMiMjs0KhyS34BsGwk7AskcbpNDLDC+Xo6EawockRGLI5EZebmKiWN0epE8L4ulodIyLDka+REyKMiMiJkUZEZETIoyPOREyKMiMiJkUZEZHZq6s3ROvzae6HxHOssM6xr6GaCpWJ3oWuCdr2h7Te13/birZr0cl0Lxj2vbk1eQybhEsLxOKmURvzO108YHetXsHJ6jxfNlryxW5UNSeC3Oadjg7t1hwUKmP7XY2CQnLSN500O7JZIJ/C4y01T4HmprcLAIAgKrbW1zaG3iornUl42DMRg+O/n0Hwz1qioSNLJqadVVJClk1M/sxZ6asJ3SSOcIw6+kSna4uO3A2/N5/TM7ga6ON0rrqVMMLp3XXTvNjoNEjhjbDE0MjjFzQOk6neSc1ZNRGpZC4a1GpZNDp02m39q3Ledf8Aha0st+RDUmnvyN0OkZFgyNbIiZFGRGREyKMjzkRMijIjIiZFGRGREyKMiMiJkUZHnIiZFGRGREyKMiMiJkUZEZFzqGO6jx/aBd7dvUrmlbaJDoKNtoW/yc9aRB0MgPkOPrAv+C9zNR0aop7qGo6JyLsM/MioMjmMiJkUZEZETImRGREyLzkeciJkTIjIiZFGRGREyKMiMjuVXWzoXX5sPdt+I0KzQVKxL6Gemq3Qu9O9P93lzo9IZIwPYQ5rhs6jz8yumPa9uTdDoo5GyNRzVuimUcIlheJxUyiN+Z2unjA71q9g5PUeL5steWK3Khqzw25zTs8HdusOChUx/a7GwSE5aRvOmh3ZLLBP4XGWmqfA81NbhYBAYhaqMOrSdpydSA063EgKmnS8yp6nP1KXqFT1NmoVDjhjbDE0MZGLmgdJ1JzJ3qwaiNSyFq1qNSyHn1hT772NyGxx15vMtSaa/NQ0Z6i/NboeeZFr5GpkRMijIjIiZFGRGREyKMjzkRMijIjIiZFGRGREyKMiMiJkUZHnIiZFGRGREyKMiMjuVRQnTyYR3IuMh0b1lZoIllfbu7zYpYFnfbu7y/saAABkAAPMFfIlksdMiWSx1K4nDKPK47mOHt2fFYqh2MTl9DDUvwhcvoZuZFzlzksiJkUZEZETIoyIyImRRkeciJkUZEZETIoyIyImRRkRkRMijI85HeqeuXQPvHbMd3xuv2ho7pWenqnQuv3d6f7vNmlrHQOvqi6p/u8vtHnbIxr2m9rwCNmYPMugY9HtRyaKdQx7XtRzdFMK4RKtio9PljhbgYWskwjuWl4vIaNw5ty1JWojuQ0Z2o1/Ia1Zus/moo5D/hxhp/8AkbCrNuiFy3RCwqSTErSeFpvxTekKmm69d5QVHaV3m1E7VYlqVKaTtnekelU7l5VKF7ucpxGRecjxkRMijIjI+GRRkeciBkUZEZETIoyIyImRRkRkRMijIjI+GRRkeciBkUXIyOegUZ80jY2DaczuDd7ivcTHSORrTLBE6Z6MaaJVtAZBGI2edx3uOpXRQwtibi06qCBkLMWnbWUzFOtzWY7WjN3XPk+DfiqfhKfSNN6lFwxUpyQpvX7fkqBkVRkUOREyKMiMiJkUZEZETIoyPOREyKMiMiJkUZEZETIoyIyImRRkeciJkS5GRpdnz9Fg+7aumpepZuOxouzs3IZHwreEn/dQ/tXibpGOo6Zd6s7iH0YugKybohbt0QvCkkxO0vhWb8U3pCppuvXeUFR2ld5tBO1WBaFJpEnbu9J3SqN685Tm3u5y7ziMi8ZHjIiZFGRGREyKMjzkRMijIjIiZFGRGREyJkRkRMijIjIiZFGR5yImRRkRkX+xtXGOHjXC5823aCCGDIG/2+tX/B0GEeS6r9DqeCqdY4snau+hYFYFmcdJc8McYwC8NOAE3Au3XnReHq5GrjqeJFcjVx17t5SJrIUuRznvkiLnkucb35n1KkdwbO9Vc5Uupzz+CKl7lc5zbrv/AAcZsRSeVi9sn+1R7ql8yfP8Hj3JP5m/P8EXWIpXKRH1v6lC8FTbU+ZHuSfzN+f4PFrWp6RR7jKy5pycCHNv0vC0p6aWHpoV9TRT06XkTk2oeYXrWuaVz5iUXIufL+dAfFBAuQWCA0yoPqsH3bV09L1Ldx2VF2dm5DJOFTwk/wC6h/avM3SMdR0y8VZ3EPoxdAVk3RC4boheFJJidpj/AOVm/EjpCppuvXec/UdpXebCJ236LeyQskehRKROMb7iO7dv5yufe9Ml3nLyPTNd6nGZF5yPGREyKMiMiJkUZHnIiZFGRGRYqqsuZ4WTCYNxgm7i77riRniGisYOD1ljR+Vr+n9ltTcFrPEkmdr+n9naNiHf5ke5P+9ZfdLvP8v7M/uN3/p/z/Z8/oZ3+ZHuT/vT3S7z/L+yPcbv/T/n+yn0ntHvZffgc5t+uEkX3epU7+a5W7Chk5jlbsVULHZWzhmLZ5tkWbG75Opuz1qyoaFZbSP6P1/otuDuDVmtLJ0fr/X1NBXQHUny9AL0AvQC9AL0B0q8ia+jTtf3PFPJ2ZEC8O9VywVLWuhcjtLKa9Wxr4HtdpZTHFxxwAQBAEAQH29Bc0Ko5SKPD6AXR0yrxLdx1tG5UgZuMr4Tn31i8/8Arh/aki3UTLdxe6s7iH0YugK0bohct0QvCkkxK0/hWb8SOkKmn65d5z9R2hd5rC2jdM4pnfH+m7pK5mTprvU4+brHb1OIFeLmO5LjDqfapupOSn3jXa/oFOSk5qfOMOvQoyUZKalY8/QoPM/97l1XB/ZmfH6qdrwV2Rnx+qns3rdLAAoDI3NBptxAINKuIO0EGTIrkVRFqbL5vucIqItXZfN9zWwLtg2XbB5l11rHdWsfb0JF6AXoBegF6AXoDxrWUeaSivbCbrgXPF15ewbS0c/StKvZI+FUYu/1Qr+E45X07kjXf6psMqXKHEBAEAQBAEBf6m+rw+gF0VN1Tdx1dJ1DNxlvCX4Qf93F+1TJqTL0i+1Z3EPoxdAVo3RC6boheFJJiVp/Cs34kdIVNP1y7zn6jtC7zWFtG6ZxTO+P9N3SVzMnTXepx83WO3qcK8GMIAgCA1KyB+hQeZ/73Lq+DuzM+P1U7bgrsjPj9VPYvW6WIBQGUD69/df6i5H9V+77nC/rP3/c1jEuuO6Pt6A+YkB8vQC9AL0AvQHFSqWyJhkkcGtbtJPRznmXiSRsbVc5bIhjklZE1XvWyIY5IQSSBcCSQNBouLVbqfPXKiqqoRUEBAEAQBAX+pvq8PoBdFTdU3cdXSdQzcZbwl+EH/dxftUyaky9IvtWdxD6MXQFaN0Qum6IXhSSYlafwrN+JHSFTT9cu85+o7Qu81hbRumcUzvj/Td0lczJ013qcfN1jt6nCvBjCAIAgNPskfoUPmf+9y6vg7szPj9VO24K7Iz4/VT18S3SxGJAZWPrv9z/AKi5H9V+77nC/rP3fc1QuXXHdDEgGJAMSAYkAxIBiQHgWuqnj4sbSccILmi84XNzIuyB5+a5V3CNLx0eSaoVXCtFx8WTdW/5TOFzBxoQBAEAQBAX+pvq8PoBdFTdU3cdXSdQzcZbwl+EH/dxftUyaky9IvtWdxD6MXQFaN0Qum6IXhSSYlafwrN+JHSFTT9cu85+o7Qu81hbRumcUzvj/Td0lczJ013qcfN1jt6nCvBjCAIAgNKso76HD5n/AL3Lq+DuzM+P1O24K7Iz4/VT1sS3SxGJAZiPrv8Ac/zXI/qv3fc4X9Z+/wC5p2Jdcd0MSAYkAxIBiQDEgGJAeFaiu44onxB18sjS0AZtB2FxO7Yq/hCrbFGrEXnL/rlVwpWshiVl+c5P8pni5c40IAgCAIAgL/U31eH0AuipuqbuOrpOoZuMt4S/CD/u4v2qZNSZekX2rO4h9GLoCtG6IXTdELwpJMStP4Vm/EjpCpp+uXec/UdoXeawto3TOKZ3x/pu6SuZk6a71OPm6x29ThXgxhAEAQGi2Xd9Eh8z/wBzl1nB3ZmfH6nbcFdkZ8fqp6uNbpYDGgM1v+mf3H81yH6n933OGTtn7vuaUXrrzuRjQDGgGNAMSEnzEoAxqQVC3ULcUUgADnYmu27SBdds5rztVDwxG1Fa9NVuczw9E1FY9NVun4KqqQ54IAgCAIAgL/U31eH0AuipuqbuOrpOoZuMt4S/CD/u4v2qZNSZekX2rO4h9GLoCtG6IXTdELwpJMStP4Vm/EjpCpp+uXec/UdoXeawto3TOKZ3x/pu6SuZk6a71OPm6x29ThXgxhAEAQFyqKuaPHR42PkAc0OvGF+ztidw510VFWwRwNa53Km/adVwfwhTRUzWPdZUv3Lt3Hf/AKhovKj8snUtr3jTef5L+Dc960nn+S/gf1DReVH5ZOpPeNN5/kv4HvWk8/yX8FEpbwZHuadhe5wPMSTeuXlciyOVNqnHTORZXObtVfmc9HrakMN7ZX+txI/VZY6yeNbo5TPFX1ES3a9fjynp0e1k47trX+rCf0W8zhiVOkiKWMfD0qdNqL8j0qPa6I92xzfNc4Lbj4YiXpIqG/Hw7A7pIqHcbaSin/Eu87H9S2U4Spl8XyU2U4WpPP8AJfwS/qGi8qPyv6lPvGm8/wAl/BPvWk8/yX8D+oaLyo/K/qUe8abz/JfwPetJ5/kv4OrSrUwNBwYnndsuHtKxScKwtTm8qmGXhqmYnNW67vyVWtKxfO/G/ZsuaBkBoqGpqXTvycczWVb6mTNx01rmqEAQBAEAQF/qb6vD6AXRU3VN3HV0nUM3GW8JfhB/3cX7VMmpMvSL7VncQ+jF0BWjdELpuiF4UkmJWoIFaTk7AKSCdLrxtVNP1y7zn6ntC7zV71tG6UavKtfFIXHax7iWu8+3CdCqCqgdG+/cpzFbTOheqrop5i1TSCAIAgCAIAgCAIAgCAIAgCAIAgCAIAgCAIDnodFfK8MYLyfYBqdAskcbpHYtMkUTpXYtTlL/AEKDi42R334Ght+V929dDGzBiN2HWQx8WxGbDJeElwNYSXEG5kQO3I4RsK8yamOXpF+qzuIfRi6ArRuiF03RC8KSTOuEKyDiX06jguJ7akM2k/eM5tR61X1VNfntKutpFW8jPieBYe2XFEUWlO+avuheT3v7Dj5Gh3ebLEx/cpgjk7lNKpEDZGljwHNcNvWFkexr24u0MskbZGq1ycilIriqnQO1Y7uHfxPOqGppnQu9DmaukdA70XRTzlrGoEAQBAEAQBAEAQBAEAQBAEAQBAEAQBAc9Dor5XhjBeT7ANToFkjjdI7FpkiidK7FqcpeKrq5kDMLdrj3bt5PwHMr6CBsLbJqdPTUzYG2TXvUrtt7XijA0eAg0hw7Y7CIgd51foPWefI51jK99iiWcqF9LeZJC7ig4mRxJxPdmQCczqVMMKvW66EwQLIt10NNozQCxo2AFoHmCsS2LmgPqAyzhEsLhx02ht7Xa6eMDLWRg01G7Nac8HiaV9TTeNh5lhbZcVhotKd81sbC8nvf2HHyNDu82Wux/cpqxydyml0iBsjSx4DmuG3rC9vY17cXaGSSNsjVa5ORSkVxVToHasd3Dv4nnVDU0zoXehzNXSOgd6Lop5y1jUCAIAgCAIAgCAIAgCAIAgCAIAgCA56HRXyvDGC8n2AanQLJHG6R2LTJFE6V2LdS8VXVzIGYW7XHu3byfgOZX0EDYW2TU6empmwNsmvepXbb2vFGBo8BBpDh2x2ERA7zq/Qes8+RzrGV77FFs5UL6W8ySF3FBxMjiTie7MgE5nUqYYVet10JggWRbroaPBC1jWsY0Na0XNAyAVgiIiWQtURESyHvVRVmUkg52j4lSSe2gCAIDLOESwuHHTaGztdrp4wMtZGDTUbs1pzweJpX1NN42HmWFtlxWGi0p3zWxsLye9/YcfI0O7zZa7H9ymrHJ3KaXSIGyNLHgOa4besL29jXtxdoZJI2yNVrk5FKRXFVOgdqx3cO/iedUNTTOhd6HM1dI6B3ouinnLWNQIAgCAIAgCAIAgCAIAgCAIAgOeh0V8rwxgvJ9gGp0CyRxukdi0yRROldi3UvFV1cyBmFu1x7t28n4DmV9BA2Ftk1OnpqZsDbJr3qV229rxRgaPAQaQ4dsdhEQO86v0HrPPkc6xle+xRbOVC+lvMkhdxQcTI4k4nuzIBOZ1KmGFXrddCYIFkW66GjwQtY1rGNDWtFzQMgFYIiIlkLVEREsh71U1ZlJIOdo+JUkntoAgCAIAgMs4RLC4cdNobO12unjAy1kYNNRuzWnPB4mlfU03jYeZYW2XFYaLSnfNbGwvJ739hx8jQ7vNlrsf3KascncppdIgbI0seA5rht6wvb2Ne3F2hkkjbI1WuTkUpFcVU6B2rHdw7+J51Q1NM6F3oczV0joHei6KectY1AgCAIAgCAIAgCAIAgCAIDnodFfK8MYLyfYBqdAskcbpHYtMkUTpXYt1LxVdXMgZhbtce7dvJ+A5lfQQNhbZNTp6ambA2ya96ldtva8UYGjwEGkOHbHYREDvOr9B6zz5HOsZXvsUWzlQvpbzJIXcUHEyOJOJ7syATmdSphhV63XQmCBZFuuho8ELWNaxjQ1rRc0DIBWCIiJZC1RERLIe9VNWZSSDnaPiVJJ7aAIAgCAIAgCAyzhEsLhx02hs7Xa6eMDLWRg01G7Nac8HiaV9TTeNh5lhbZcVhotKd81sbC8nvf2HHyNDu82Wux/cpqxydyml0iBsjSx4DmuG3rC9vY17cXaGSSNsjVa5ORSkVxVToHasd3Dv4nnVDU0zoXehzNXSOgd6Lop5y1jUCAIAgCAIAgCAIAgCA56HRXyvDGC8n2AanQLJHG6R2LTJFE6V2LdS8VXVzIGYW7XHu3byfgOZX0EDYW2TU6empmwNsmvepXbb2vFGBo8BBpDh2x2ERA7zq/Qes7r8jnWMr32KLZyoX0t5kkLuKDiZHEnE92ZAJzOpUwwq9broTBAsi3XQ0eCFrGtYxoa1ouaBkArBEREshaoiIlkPeqmrMpJBztHxKkk9tAEAQBAEAQBAEAQGWcIlhcOKm0Nna7XTxgZayMGmo3ZrTng8TSvqabxsPMsLbLisNFpTvmtjYXk97+w4+Rod3my12P7lNWOTuU0ukQNkaWPAc1w29YXt7Gvbi7QySRtkarXJyKUiuKqdA7Vju4d/E86oammdC70OZq6R0DvRdFPOWsagQBAEAQBAEAQBAc9Dor5XhjBeT7ANToFkjjdI7FpkhidK7FupeKrq5kDMLdrj3bt5PwHMr6CBsLbJqdPTUzYG2TXvUrtt7XijA0eAg0hw7Y7CIgd51foPWefI51jK99ii2cqF9LeZJC7ig4mRxJxPdmQCczqVMMKvW66EwQLIt10NHghaxrWMaGtaLmgZAKwRERLIWqIiJZD3qpqzKSQc7R8SpJPbQBAEAQBAEAQBAEAQBAZZwiWFw46bQ2drtdPGBlrIwaajdmtOeDxNK+ppvGw8ywtsuKw0WlO+a2NheT3v7Dj5Gh3ebLXY/uU1Y5O5TTJomvbhcA5pu2HaF7c1HJZyGV7GvTFyXQ6vYmj8iz2LF7NF5UMHskHkQdiaPyLPYns0XlQeyQeRB2Jo/Is9iezReVB7JB5EHYmj8iz2J7NF5UHskHkQdiaPyLPYns0XlQeyQeRB2Jo/Is9iezReVB7JB5EHYmj8iz2J7NF5UHskHkQdiaPyLPYns0XlQeyQeRB2Jo/Is9iezReVB7JB5EOej0SOO/i2NbfncLr7l7ZGxnRSxljhZH0ERCrW3teKMDR4CDSHDtjsIiB3nV+g9Z55c6we+xRbOVC+lvMkhdxQcTI4k4nuzIBOZ1KmGFXrddCYIFkW66GjwQtY1rGNDWtFzQMgFYIiIlkLVEREsh71U1ZlJIOdo+JUkntoAgCAIAgCAIAgCAIAgCAIDLOESwuHHTaGztdrp4wMtZGDTUbs1pzweJpX1NN42FSq22VNgibDHICxmxmJjXEN8kE7bhuC1UeqGmkipyHa+UCsPLZ7pinjFJ41w+UCsPLZ7picYo41w+UCsPLZ7picYo41w+UCsPLZ7picYo41w+UCsPLZ7picYo41w+UCsPLZ7picYo41w+UCsPLZ7picYo41w+UCsPLZ7picYo41w+UCsPLZ7picYo41x8db+sCCOMYLwReImXjnCcYo41x1bOVC+lvMkhdxQcTI4k4nuzIBOZ1KyQwq9broZYIFkW66GkQQtY1rGNDWtFzQMgFYIiIlkLVEREsh71U1ZlJIOdo+JUkntoAgCAIAgCAIAgCAIAgCAIAgCAr1bVBFtkjiZ9ocW32jYoxTYRimw8fsczkW+6b1JimwYpsHY5nIt903qTFNgxTYOxzORb7pvUmKbBimwdjmci33TepMU2DFNg7HM5Fvum9SYpsGKbB2OZyLfdN6kxTYMU2DsczkW+6b1JimwYpsHY5nIt903qTFNgxTYOxzORb7pvUmKbBimwdjmci33TepMU2DFNhysgIFwZcBkA24KST2apqzKSQeiPiUB7aAIAgCAIAgCAIAgCAIAgCAIAgCAID4gCAIAgCAIAgCAIAgCA+oAgCAIAgCAIAg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53" name="AutoShape 21" descr="data:image/jpeg;base64,/9j/4AAQSkZJRgABAQAAAQABAAD/2wCEAAkGBxASEBEPEBEUEhIPERAQDxgXEA8UERUQFBgYFyARFRcYHSggGBolJxYVJDEhJSk3MjEyGCs2OjMvQyg5OjcBCgoKDg0OGhAQGiwmICQyLCw3NywrLzQvMCw0LTQsLC8vLCwsLCwsMCw0LCwsNCwsLCwsLCwsLCwsLCwvLC8sNP/AABEIAOEA4QMBEQACEQEDEQH/xAAbAAEAAwADAQAAAAAAAAAAAAAAAgYHAwQFAf/EAEkQAAEDAAcCBg0LAgYDAAAAAAEAAgMEBQYREjFRIUEHE1NhsdEVIjIzNUJScXKBkZPBFyMkNGJzdJKhssIWhENUw9Lh8CVjgv/EABsBAQACAwEBAAAAAAAAAAAAAAABBQMEBgIH/8QANhEAAQMDAQILBwUBAQAAAAAAAAECAwQREjFRcQUTISIyMzRBQlJhFBWBobHB0USCkeHwolP/2gAMAwEAAhEDEQA/ANfQBAEAQBAEAQFVtra5tDbxUVzqS8bBmIwfHdz6D4Z61RUJGlk1NOqqkhSyamdRWjrRwvZPO4X3XgEi/TYFXpPMuiqVaVNQuiqT7O1tytJ/K7qU8bPtUnj6nav8Ds7W3K0n8rupONn2qOPqdq/wOztbcrSfyu6k42fao4+p2r/A7O1tytJ/K7qTjZ9qjj6nav8AA7O1tytJ/K7qTjZ9qjj6nav8Ds7W3K0n8rupONn2qOPqdq/wOztbcrSfyu6k42fao4+p2r/A7O1tytJ/K7qTjZ9qjj6nav8AA7O1tytJ/K7qTjZ9qjj6nav8Hx1f1qASZqQABeSWuAAG87E46fao9oqdqlnsRbklwo1NfeXH5qU3ZnxHnTQ+1bFNVX5rzbpK264SfyaMrAtAgCAIAgCAIAgCAIAgCAIAgCAqttbXNobeKiudSXjYMxGD47ufQfDPWqKhI0smpp1VUkKWTUoVlLNT1lO6SRzhEHX0iU7XFx24G35vP6ZncDXxROmdddCrggdUOu7TvU2yr6HHBGyGFoZHGLmgdJ1JzJOatmojUsheMajExbodjEpuerjElxcYkuLjElxcYkuLjElxcYkuLjElwMSXAJS4Mc4SbBmDHTaG08RtdPGP8LV7Byeo8XzZaU0Fuc0rqimROc1CfB3brDhodMf2uxsEpOWkbzpod2S9wT+Fx7pqnwPNTW4WAQBAEAQBAEAQBAEAQBAEBVba2ubQ28VFc6kvGwZiMHx3c+g+GetUVCRpZNTTqqpIUsmpQbKWbnrGd0kjnCIOvpEp2uLjtwNJzef0zO4GviidM666FXBA6d11071NroFDjgjZDCwMjjFzQOk6k5knNWrWo1LIXbWo1MWpyHabzr0e0JFwU3FyJeouRciXqLkZETIouRkRMii5GR8MijIjIiZFGR5yImRRkRkRMqjIjINnuRH2CSWOy1wI1BWZFuZ0W+hj3CRYHicdNobPmdrp4wO9avYOT1Hi+bLTmhtzmmhUU9uc05eDu3WHBQqY/tdjYJCctI3nTQ7sl7gn8Lj3TVPgeamtwsAgCAIAgCAIAgCAIAgKrbW1zaG3iornUl42DMRg+O7n0Hwz1qioSNLJqadVVJClk1KDZWzc9Yzukkc4RB19IlO1xcduBt+bz+mZ3A10UTpnXXQqoIHTuuuneptNAoccMbIYWBkcYuaB0nUnMk5q1a1GpZC7a1GpimhzY0uMj4ZFGRGREyKMiMiJkUZHnIiZFGRGREyKMiMiJkUZEZETImRGREyKMjzkRMijIjIiZFGRGREyKMiMicNKLTzbwpbJipLJcVPRY8OF42graRUVLobiORUuhkHCPYLicVNobfmdrp4wO9avYOT1Hi+bLUmhtzmmjUU9uc05uDu3WHBQqY/tdjYJCctI3nTQ7sl7gn8LjJTVPgeamtwsAgCAIAgCAIAgCAqttbXNobeKiudSXjYMxGD47ufQfDPWqKhI0smpp1VUkKWTUoFlrOT1jO6SRzhEHX0iU7XFx24G35vP6ZncDXRROmddSqhhdO666d6m0UChxwxthhaGRxi5oHSdScyTmrRqI1LIXTWo1LJoSfKvKuPDnnGZF5yPGREyKMiMiJkUZEZETIoyPOREyKMiMiJkUZEZETIoyIyImRRkRkRMijI85ETIoyIyImRRkRkRMii5GREyKLnnI5aLTSw6g5j4jnXtkqsUyRzKxfQ9qOQOF4N4P/blutcjkuhYtcjkuhkXCNYPicVMobfmdrp4wO9avYOT1Hi+bLVmhtzmmlPBbnNObg7t1hwUKmO7XY2CQnLSN500O7JZIJ/C4yU1T4HmprcLAIAgCAIAgCAqttbXNobeKiudSXjYMxGD47ufQfDPWqKhI0smpp1VUkKWTUoFl7OT1jO6SRzhEHX0iU7XFx24G35vP6ZncDXRROlddSqhhdO67tO9TZqDRI4Y2wxNDI4xc0DpOpOZJzVm1EalkLlrUalk0ITUjcMljc/uQwvk7kOAyLHkYsiJkUZEZETIoyIyImRRkRkRMijI85ETIouRkRMii5GREyKLkZETIouRkRMiZHnIiZFGRGREyKMiMiJkUZEZETIoyPOREyKMiMjsUKsDG7Vp7ofEc69xTKxfQyw1Cxr6Fihma9oc03g/9uKsmuRyXQtmPR6XQyThFsJxOKmUNvzO108YHetXsHJ6jxfNlrSxW5zTTngtzmnPwd26w4KFTHdrsbBITlpG86aHdkskE/hcZaap8DzU1uFgEAQBAEBVba2ubQ28VFc6kvGwZiMHx3c+g+GetUVCRpZNTTqqpIUsmpn9l7Oz1jO6SRzhGHX0iU7XFx24G35vP6ZncDXRROlddSqhhdO67tO9TZKDRI4Y2wxNDI4xc0DdznU7yTmrNqI1LIXDWo1LJocNJpd+xuW/n/4WCSS/IhrSTX5EOqZFiyMOREyKLnnIiZFFyMiJkUXIyImRRcjIiZFGR5yImRRkRkRMii5GREyKMiMjs0KhyS34BsGwk7AskcbpNDLDC+Xo6EawockRGLI5EZebmKiWN0epE8L4ulodIyLDka+REyKMiMiJkUZEZETIoyPOREyKMiMiJkUZEZHZq6s3ROvzae6HxHOssM6xr6GaCpWJ3oWuCdr2h7Te13/birZr0cl0Lxj2vbk1eQybhEsLxOKmURvzO108YHetXsHJ6jxfNlryxW5UNSeC3Oadjg7t1hwUKmP7XY2CQnLSN500O7JZIJ/C4y01T4HmprcLAIAgKrbW1zaG3iornUl42DMRg+O/n0Hwz1qioSNLJqadVVJClk1M/sxZ6asJ3SSOcIw6+kSna4uO3A2/N5/TM7ga6ON0rrqVMMLp3XXTvNjoNEjhjbDE0MjjFzQOk6neSc1ZNRGpZC4a1GpZNDp02m39q3Ledf8Aha0st+RDUmnvyN0OkZFgyNbIiZFGRGREyKMjzkRMijIjIiZFGRGREyKMiMiJkUZHnIiZFGRGREyKMiMiJkUZEZFzqGO6jx/aBd7dvUrmlbaJDoKNtoW/yc9aRB0MgPkOPrAv+C9zNR0aop7qGo6JyLsM/MioMjmMiJkUZEZETImRGREyLzkeciJkTIjIiZFGRGREyKMiMjuVXWzoXX5sPdt+I0KzQVKxL6Gemq3Qu9O9P93lzo9IZIwPYQ5rhs6jz8yumPa9uTdDoo5GyNRzVuimUcIlheJxUyiN+Z2unjA71q9g5PUeL5steWK3Khqzw25zTs8HdusOChUx/a7GwSE5aRvOmh3ZLLBP4XGWmqfA81NbhYBAYhaqMOrSdpydSA063EgKmnS8yp6nP1KXqFT1NmoVDjhjbDE0MZGLmgdJ1JzJ3qwaiNSyFq1qNSyHn1hT772NyGxx15vMtSaa/NQ0Z6i/NboeeZFr5GpkRMijIjIiZFGRGREyKMjzkRMijIjIiZFGRGREyKMiMiJkUZHnIiZFGRGREyKMiMjuVRQnTyYR3IuMh0b1lZoIllfbu7zYpYFnfbu7y/saAABkAAPMFfIlksdMiWSx1K4nDKPK47mOHt2fFYqh2MTl9DDUvwhcvoZuZFzlzksiJkUZEZETIoyIyImRRkeciJkUZEZETIoyIyImRRkRkRMijI85HeqeuXQPvHbMd3xuv2ho7pWenqnQuv3d6f7vNmlrHQOvqi6p/u8vtHnbIxr2m9rwCNmYPMugY9HtRyaKdQx7XtRzdFMK4RKtio9PljhbgYWskwjuWl4vIaNw5ty1JWojuQ0Z2o1/Ia1Zus/moo5D/hxhp/8AkbCrNuiFy3RCwqSTErSeFpvxTekKmm69d5QVHaV3m1E7VYlqVKaTtnekelU7l5VKF7ucpxGRecjxkRMijIjI+GRRkeciBkUZEZETIoyIyImRRkRkRMijIjI+GRRkeciBkUXIyOegUZ80jY2DaczuDd7ivcTHSORrTLBE6Z6MaaJVtAZBGI2edx3uOpXRQwtibi06qCBkLMWnbWUzFOtzWY7WjN3XPk+DfiqfhKfSNN6lFwxUpyQpvX7fkqBkVRkUOREyKMiMiJkUZEZETIoyPOREyKMiMiJkUZEZETIoyIyImRRkeciJkS5GRpdnz9Fg+7aumpepZuOxouzs3IZHwreEn/dQ/tXibpGOo6Zd6s7iH0YugKybohbt0QvCkkxO0vhWb8U3pCppuvXeUFR2ld5tBO1WBaFJpEnbu9J3SqN685Tm3u5y7ziMi8ZHjIiZFGRGREyKMjzkRMijIjIiZFGRGREyJkRkRMijIjIiZFGR5yImRRkRkX+xtXGOHjXC5823aCCGDIG/2+tX/B0GEeS6r9DqeCqdY4snau+hYFYFmcdJc8McYwC8NOAE3Au3XnReHq5GrjqeJFcjVx17t5SJrIUuRznvkiLnkucb35n1KkdwbO9Vc5Uupzz+CKl7lc5zbrv/AAcZsRSeVi9sn+1R7ql8yfP8Hj3JP5m/P8EXWIpXKRH1v6lC8FTbU+ZHuSfzN+f4PFrWp6RR7jKy5pycCHNv0vC0p6aWHpoV9TRT06XkTk2oeYXrWuaVz5iUXIufL+dAfFBAuQWCA0yoPqsH3bV09L1Ldx2VF2dm5DJOFTwk/wC6h/avM3SMdR0y8VZ3EPoxdAVk3RC4boheFJJidpj/AOVm/EjpCppuvXec/UdpXebCJ236LeyQskehRKROMb7iO7dv5yufe9Ml3nLyPTNd6nGZF5yPGREyKMiMiJkUZHnIiZFGRGRYqqsuZ4WTCYNxgm7i77riRniGisYOD1ljR+Vr+n9ltTcFrPEkmdr+n9naNiHf5ke5P+9ZfdLvP8v7M/uN3/p/z/Z8/oZ3+ZHuT/vT3S7z/L+yPcbv/T/n+yn0ntHvZffgc5t+uEkX3epU7+a5W7Chk5jlbsVULHZWzhmLZ5tkWbG75Opuz1qyoaFZbSP6P1/otuDuDVmtLJ0fr/X1NBXQHUny9AL0AvQC9AL0B0q8ia+jTtf3PFPJ2ZEC8O9VywVLWuhcjtLKa9Wxr4HtdpZTHFxxwAQBAEAQH29Bc0Ko5SKPD6AXR0yrxLdx1tG5UgZuMr4Tn31i8/8Arh/aki3UTLdxe6s7iH0YugK0bohct0QvCkkxK0/hWb8SOkKmn65d5z9R2hd5rC2jdM4pnfH+m7pK5mTprvU4+brHb1OIFeLmO5LjDqfapupOSn3jXa/oFOSk5qfOMOvQoyUZKalY8/QoPM/97l1XB/ZmfH6qdrwV2Rnx+qns3rdLAAoDI3NBptxAINKuIO0EGTIrkVRFqbL5vucIqItXZfN9zWwLtg2XbB5l11rHdWsfb0JF6AXoBegF6AXoDxrWUeaSivbCbrgXPF15ewbS0c/StKvZI+FUYu/1Qr+E45X07kjXf6psMqXKHEBAEAQBAEBf6m+rw+gF0VN1Tdx1dJ1DNxlvCX4Qf93F+1TJqTL0i+1Z3EPoxdAVo3RC6boheFJJiVp/Cs34kdIVNP1y7zn6jtC7zWFtG6ZxTO+P9N3SVzMnTXepx83WO3qcK8GMIAgCA1KyB+hQeZ/73Lq+DuzM+P1U7bgrsjPj9VPYvW6WIBQGUD69/df6i5H9V+77nC/rP3/c1jEuuO6Pt6A+YkB8vQC9AL0AvQHFSqWyJhkkcGtbtJPRznmXiSRsbVc5bIhjklZE1XvWyIY5IQSSBcCSQNBouLVbqfPXKiqqoRUEBAEAQBAX+pvq8PoBdFTdU3cdXSdQzcZbwl+EH/dxftUyaky9IvtWdxD6MXQFaN0Qum6IXhSSYlafwrN+JHSFTT9cu85+o7Qu81hbRumcUzvj/Td0lczJ013qcfN1jt6nCvBjCAIAgNPskfoUPmf+9y6vg7szPj9VO24K7Iz4/VT18S3SxGJAZWPrv9z/AKi5H9V+77nC/rP3fc1QuXXHdDEgGJAMSAYkAxIBiQHgWuqnj4sbSccILmi84XNzIuyB5+a5V3CNLx0eSaoVXCtFx8WTdW/5TOFzBxoQBAEAQBAX+pvq8PoBdFTdU3cdXSdQzcZbwl+EH/dxftUyaky9IvtWdxD6MXQFaN0Qum6IXhSSYlafwrN+JHSFTT9cu85+o7Qu81hbRumcUzvj/Td0lczJ013qcfN1jt6nCvBjCAIAgNKso76HD5n/AL3Lq+DuzM+P1O24K7Iz4/VT1sS3SxGJAZiPrv8Ac/zXI/qv3fc4X9Z+/wC5p2Jdcd0MSAYkAxIBiQDEgGJAeFaiu44onxB18sjS0AZtB2FxO7Yq/hCrbFGrEXnL/rlVwpWshiVl+c5P8pni5c40IAgCAIAgL/U31eH0AuipuqbuOrpOoZuMt4S/CD/u4v2qZNSZekX2rO4h9GLoCtG6IXTdELwpJMStP4Vm/EjpCpp+uXec/UdoXeawto3TOKZ3x/pu6SuZk6a71OPm6x29ThXgxhAEAQGi2Xd9Eh8z/wBzl1nB3ZmfH6nbcFdkZ8fqp6uNbpYDGgM1v+mf3H81yH6n933OGTtn7vuaUXrrzuRjQDGgGNAMSEnzEoAxqQVC3ULcUUgADnYmu27SBdds5rztVDwxG1Fa9NVuczw9E1FY9NVun4KqqQ54IAgCAIAgL/U31eH0AuipuqbuOrpOoZuMt4S/CD/u4v2qZNSZekX2rO4h9GLoCtG6IXTdELwpJMStP4Vm/EjpCpp+uXec/UdoXeawto3TOKZ3x/pu6SuZk6a71OPm6x29ThXgxhAEAQFyqKuaPHR42PkAc0OvGF+ztidw510VFWwRwNa53Km/adVwfwhTRUzWPdZUv3Lt3Hf/AKhovKj8snUtr3jTef5L+Dc960nn+S/gf1DReVH5ZOpPeNN5/kv4HvWk8/yX8FEpbwZHuadhe5wPMSTeuXlciyOVNqnHTORZXObtVfmc9HrakMN7ZX+txI/VZY6yeNbo5TPFX1ES3a9fjynp0e1k47trX+rCf0W8zhiVOkiKWMfD0qdNqL8j0qPa6I92xzfNc4Lbj4YiXpIqG/Hw7A7pIqHcbaSin/Eu87H9S2U4Spl8XyU2U4WpPP8AJfwS/qGi8qPyv6lPvGm8/wAl/BPvWk8/yX8D+oaLyo/K/qUe8abz/JfwPetJ5/kv4OrSrUwNBwYnndsuHtKxScKwtTm8qmGXhqmYnNW67vyVWtKxfO/G/ZsuaBkBoqGpqXTvycczWVb6mTNx01rmqEAQBAEAQF/qb6vD6AXRU3VN3HV0nUM3GW8JfhB/3cX7VMmpMvSL7VncQ+jF0BWjdELpuiF4UkmJWoIFaTk7AKSCdLrxtVNP1y7zn6ntC7zV71tG6UavKtfFIXHax7iWu8+3CdCqCqgdG+/cpzFbTOheqrop5i1TSCAIAgCAIAgCAIAgCAIAgCAIAgCAIAgCAIDnodFfK8MYLyfYBqdAskcbpHYtMkUTpXYtTlL/AEKDi42R334Ght+V929dDGzBiN2HWQx8WxGbDJeElwNYSXEG5kQO3I4RsK8yamOXpF+qzuIfRi6ArRuiF03RC8KSTOuEKyDiX06jguJ7akM2k/eM5tR61X1VNfntKutpFW8jPieBYe2XFEUWlO+avuheT3v7Dj5Gh3ebLEx/cpgjk7lNKpEDZGljwHNcNvWFkexr24u0MskbZGq1ycilIriqnQO1Y7uHfxPOqGppnQu9DmaukdA70XRTzlrGoEAQBAEAQBAEAQBAEAQBAEAQBAEAQBAc9Dor5XhjBeT7ANToFkjjdI7FpkiidK7FqcpeKrq5kDMLdrj3bt5PwHMr6CBsLbJqdPTUzYG2TXvUrtt7XijA0eAg0hw7Y7CIgd51foPWefI51jK99iiWcqF9LeZJC7ig4mRxJxPdmQCczqVMMKvW66EwQLIt10NNozQCxo2AFoHmCsS2LmgPqAyzhEsLhx02ht7Xa6eMDLWRg01G7Nac8HiaV9TTeNh5lhbZcVhotKd81sbC8nvf2HHyNDu82Wux/cpqxydyml0iBsjSx4DmuG3rC9vY17cXaGSSNsjVa5ORSkVxVToHasd3Dv4nnVDU0zoXehzNXSOgd6Lop5y1jUCAIAgCAIAgCAIAgCAIAgCAIAgCA56HRXyvDGC8n2AanQLJHG6R2LTJFE6V2LdS8VXVzIGYW7XHu3byfgOZX0EDYW2TU6empmwNsmvepXbb2vFGBo8BBpDh2x2ERA7zq/Qes8+RzrGV77FFs5UL6W8ySF3FBxMjiTie7MgE5nUqYYVet10JggWRbroaPBC1jWsY0Na0XNAyAVgiIiWQtURESyHvVRVmUkg52j4lSSe2gCAIDLOESwuHHTaGztdrp4wMtZGDTUbs1pzweJpX1NN42HmWFtlxWGi0p3zWxsLye9/YcfI0O7zZa7H9ymrHJ3KaXSIGyNLHgOa4besL29jXtxdoZJI2yNVrk5FKRXFVOgdqx3cO/iedUNTTOhd6HM1dI6B3ouinnLWNQIAgCAIAgCAIAgCAIAgCAIAgOeh0V8rwxgvJ9gGp0CyRxukdi0yRROldi3UvFV1cyBmFu1x7t28n4DmV9BA2Ftk1OnpqZsDbJr3qV229rxRgaPAQaQ4dsdhEQO86v0HrPPkc6xle+xRbOVC+lvMkhdxQcTI4k4nuzIBOZ1KmGFXrddCYIFkW66GjwQtY1rGNDWtFzQMgFYIiIlkLVEREsh71U1ZlJIOdo+JUkntoAgCAIAgMs4RLC4cdNobO12unjAy1kYNNRuzWnPB4mlfU03jYeZYW2XFYaLSnfNbGwvJ739hx8jQ7vNlrsf3KascncppdIgbI0seA5rht6wvb2Ne3F2hkkjbI1WuTkUpFcVU6B2rHdw7+J51Q1NM6F3oczV0joHei6KectY1AgCAIAgCAIAgCAIAgCAIDnodFfK8MYLyfYBqdAskcbpHYtMkUTpXYt1LxVdXMgZhbtce7dvJ+A5lfQQNhbZNTp6ambA2ya96ldtva8UYGjwEGkOHbHYREDvOr9B6zz5HOsZXvsUWzlQvpbzJIXcUHEyOJOJ7syATmdSphhV63XQmCBZFuuho8ELWNaxjQ1rRc0DIBWCIiJZC1RERLIe9VNWZSSDnaPiVJJ7aAIAgCAIAgCAyzhEsLhx02hs7Xa6eMDLWRg01G7Nac8HiaV9TTeNh5lhbZcVhotKd81sbC8nvf2HHyNDu82Wux/cpqxydyml0iBsjSx4DmuG3rC9vY17cXaGSSNsjVa5ORSkVxVToHasd3Dv4nnVDU0zoXehzNXSOgd6Lop5y1jUCAIAgCAIAgCAIAgCA56HRXyvDGC8n2AanQLJHG6R2LTJFE6V2LdS8VXVzIGYW7XHu3byfgOZX0EDYW2TU6empmwNsmvepXbb2vFGBo8BBpDh2x2ERA7zq/Qes7r8jnWMr32KLZyoX0t5kkLuKDiZHEnE92ZAJzOpUwwq9broTBAsi3XQ0eCFrGtYxoa1ouaBkArBEREshaoiIlkPeqmrMpJBztHxKkk9tAEAQBAEAQBAEAQGWcIlhcOKm0Nna7XTxgZayMGmo3ZrTng8TSvqabxsPMsLbLisNFpTvmtjYXk97+w4+Rod3my12P7lNWOTuU0ukQNkaWPAc1w29YXt7Gvbi7QySRtkarXJyKUiuKqdA7Vju4d/E86oammdC70OZq6R0DvRdFPOWsagQBAEAQBAEAQBAc9Dor5XhjBeT7ANToFkjjdI7FpkhidK7FupeKrq5kDMLdrj3bt5PwHMr6CBsLbJqdPTUzYG2TXvUrtt7XijA0eAg0hw7Y7CIgd51foPWefI51jK99ii2cqF9LeZJC7ig4mRxJxPdmQCczqVMMKvW66EwQLIt10NHghaxrWMaGtaLmgZAKwRERLIWqIiJZD3qpqzKSQc7R8SpJPbQBAEAQBAEAQBAEAQBAZZwiWFw46bQ2drtdPGBlrIwaajdmtOeDxNK+ppvGw8ywtsuKw0WlO+a2NheT3v7Dj5Gh3ebLXY/uU1Y5O5TTJomvbhcA5pu2HaF7c1HJZyGV7GvTFyXQ6vYmj8iz2LF7NF5UMHskHkQdiaPyLPYns0XlQeyQeRB2Jo/Is9iezReVB7JB5EHYmj8iz2J7NF5UHskHkQdiaPyLPYns0XlQeyQeRB2Jo/Is9iezReVB7JB5EHYmj8iz2J7NF5UHskHkQdiaPyLPYns0XlQeyQeRB2Jo/Is9iezReVB7JB5EOej0SOO/i2NbfncLr7l7ZGxnRSxljhZH0ERCrW3teKMDR4CDSHDtjsIiB3nV+g9Z55c6we+xRbOVC+lvMkhdxQcTI4k4nuzIBOZ1KmGFXrddCYIFkW66GjwQtY1rGNDWtFzQMgFYIiIlkLVEREsh71U1ZlJIOdo+JUkntoAgCAIAgCAIAgCAIAgCAIDLOESwuHHTaGztdrp4wMtZGDTUbs1pzweJpX1NN42FSq22VNgibDHICxmxmJjXEN8kE7bhuC1UeqGmkipyHa+UCsPLZ7pinjFJ41w+UCsPLZ7picYo41w+UCsPLZ7picYo41w+UCsPLZ7picYo41w+UCsPLZ7picYo41w+UCsPLZ7picYo41w+UCsPLZ7picYo41w+UCsPLZ7picYo41w+UCsPLZ7picYo41x8db+sCCOMYLwReImXjnCcYo41x1bOVC+lvMkhdxQcTI4k4nuzIBOZ1KyQwq9broZYIFkW66GkQQtY1rGNDWtFzQMgFYIiIlkLVEREsh71U1ZlJIOdo+JUkntoAgCAIAgCAIAgCAIAgCAIAgCAr1bVBFtkjiZ9ocW32jYoxTYRimw8fsczkW+6b1JimwYpsHY5nIt903qTFNgxTYOxzORb7pvUmKbBimwdjmci33TepMU2DFNg7HM5Fvum9SYpsGKbB2OZyLfdN6kxTYMU2DsczkW+6b1JimwYpsHY5nIt903qTFNgxTYOxzORb7pvUmKbBimwdjmci33TepMU2DFNhysgIFwZcBkA24KST2apqzKSQeiPiUB7aAIAgCAIAgCAIAgCAIAgCAIAgCAID4gCAIAgCAIAgCAIAgCA+oAgCAIAgCAIAg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55" name="AutoShape 23" descr="data:image/jpeg;base64,/9j/4AAQSkZJRgABAQAAAQABAAD/2wCEAAkGBxASEBEPEBEUEhIPERAQDxgXEA8UERUQFBgYFyARFRcYHSggGBolJxYVJDEhJSk3MjEyGCs2OjMvQyg5OjcBCgoKDg0OGhAQGiwmICQyLCw3NywrLzQvMCw0LTQsLC8vLCwsLCwsMCw0LCwsNCwsLCwsLCwsLCwsLCwvLC8sNP/AABEIAOEA4QMBEQACEQEDEQH/xAAbAAEAAwADAQAAAAAAAAAAAAAAAgYHAwQFAf/EAEkQAAEDAAcCBg0LAgYDAAAAAAEAAgMEBQYREjFRIUEHE1NhsdEVIjIzNUJScXKBkZPBFyMkNGJzdJKhssIWhENUw9Lh8CVjgv/EABsBAQACAwEBAAAAAAAAAAAAAAABBQMEBgIH/8QANhEAAQMDAQILBwUBAQAAAAAAAAECAwQREjFRcQUTISIyMzRBQlJhFBWBobHB0USCkeHwolP/2gAMAwEAAhEDEQA/ANfQBAEAQBAEAQFVtra5tDbxUVzqS8bBmIwfHdz6D4Z61RUJGlk1NOqqkhSyamdRWjrRwvZPO4X3XgEi/TYFXpPMuiqVaVNQuiqT7O1tytJ/K7qU8bPtUnj6nav8Ds7W3K0n8rupONn2qOPqdq/wOztbcrSfyu6k42fao4+p2r/A7O1tytJ/K7qTjZ9qjj6nav8AA7O1tytJ/K7qTjZ9qjj6nav8Ds7W3K0n8rupONn2qOPqdq/wOztbcrSfyu6k42fao4+p2r/A7O1tytJ/K7qTjZ9qjj6nav8AA7O1tytJ/K7qTjZ9qjj6nav8Hx1f1qASZqQABeSWuAAG87E46fao9oqdqlnsRbklwo1NfeXH5qU3ZnxHnTQ+1bFNVX5rzbpK264SfyaMrAtAgCAIAgCAIAgCAIAgCAIAgCAqttbXNobeKiudSXjYMxGD47ufQfDPWqKhI0smpp1VUkKWTUoVlLNT1lO6SRzhEHX0iU7XFx24G35vP6ZncDXxROmdddCrggdUOu7TvU2yr6HHBGyGFoZHGLmgdJ1JzJOatmojUsheMajExbodjEpuerjElxcYkuLjElxcYkuLjElxcYkuLjElwMSXAJS4Mc4SbBmDHTaG08RtdPGP8LV7Byeo8XzZaU0Fuc0rqimROc1CfB3brDhodMf2uxsEpOWkbzpod2S9wT+Fx7pqnwPNTW4WAQBAEAQBAEAQBAEAQBAEBVba2ubQ28VFc6kvGwZiMHx3c+g+GetUVCRpZNTTqqpIUsmpQbKWbnrGd0kjnCIOvpEp2uLjtwNJzef0zO4GviidM666FXBA6d11071NroFDjgjZDCwMjjFzQOk6k5knNWrWo1LIXbWo1MWpyHabzr0e0JFwU3FyJeouRciXqLkZETIouRkRMii5GR8MijIjIiZFGR5yImRRkRkRMqjIjINnuRH2CSWOy1wI1BWZFuZ0W+hj3CRYHicdNobPmdrp4wO9avYOT1Hi+bLTmhtzmmhUU9uc05eDu3WHBQqY/tdjYJCctI3nTQ7sl7gn8Lj3TVPgeamtwsAgCAIAgCAIAgCAIAgKrbW1zaG3iornUl42DMRg+O7n0Hwz1qioSNLJqadVVJClk1KDZWzc9Yzukkc4RB19IlO1xcduBt+bz+mZ3A10UTpnXXQqoIHTuuuneptNAoccMbIYWBkcYuaB0nUnMk5q1a1GpZC7a1GpimhzY0uMj4ZFGRGREyKMiMiJkUZHnIiZFGRGREyKMiMiJkUZEZETImRGREyKMjzkRMijIjIiZFGRGREyKMiMicNKLTzbwpbJipLJcVPRY8OF42graRUVLobiORUuhkHCPYLicVNobfmdrp4wO9avYOT1Hi+bLUmhtzmmjUU9uc05uDu3WHBQqY/tdjYJCctI3nTQ7sl7gn8LjJTVPgeamtwsAgCAIAgCAIAgCAqttbXNobeKiudSXjYMxGD47ufQfDPWqKhI0smpp1VUkKWTUoFlrOT1jO6SRzhEHX0iU7XFx24G35vP6ZncDXRROmddSqhhdO666d6m0UChxwxthhaGRxi5oHSdScyTmrRqI1LIXTWo1LJoSfKvKuPDnnGZF5yPGREyKMiMiJkUZEZETIoyPOREyKMiMiJkUZEZETIoyIyImRRkRkRMijI85ETIoyIyImRRkRkRMii5GREyKLnnI5aLTSw6g5j4jnXtkqsUyRzKxfQ9qOQOF4N4P/blutcjkuhYtcjkuhkXCNYPicVMobfmdrp4wO9avYOT1Hi+bLVmhtzmmlPBbnNObg7t1hwUKmO7XY2CQnLSN500O7JZIJ/C4yU1T4HmprcLAIAgCAIAgCAqttbXNobeKiudSXjYMxGD47ufQfDPWqKhI0smpp1VUkKWTUoFl7OT1jO6SRzhEHX0iU7XFx24G35vP6ZncDXRROlddSqhhdO67tO9TZqDRI4Y2wxNDI4xc0DpOpOZJzVm1EalkLlrUalk0ITUjcMljc/uQwvk7kOAyLHkYsiJkUZEZETIoyIyImRRkRkRMijI85ETIouRkRMii5GREyKLkZETIouRkRMiZHnIiZFGRGREyKMiMiJkUZEZETIoyPOREyKMiMjsUKsDG7Vp7ofEc69xTKxfQyw1Cxr6Fihma9oc03g/9uKsmuRyXQtmPR6XQyThFsJxOKmUNvzO108YHetXsHJ6jxfNlrSxW5zTTngtzmnPwd26w4KFTHdrsbBITlpG86aHdkskE/hcZaap8DzU1uFgEAQBAEBVba2ubQ28VFc6kvGwZiMHx3c+g+GetUVCRpZNTTqqpIUsmpn9l7Oz1jO6SRzhGHX0iU7XFx24G35vP6ZncDXRROlddSqhhdO67tO9TZKDRI4Y2wxNDI4xc0DdznU7yTmrNqI1LIXDWo1LJocNJpd+xuW/n/4WCSS/IhrSTX5EOqZFiyMOREyKLnnIiZFFyMiJkUXIyImRRcjIiZFGR5yImRRkRkRMii5GREyKMiMjs0KhyS34BsGwk7AskcbpNDLDC+Xo6EawockRGLI5EZebmKiWN0epE8L4ulodIyLDka+REyKMiMiJkUZEZETIoyPOREyKMiMiJkUZEZHZq6s3ROvzae6HxHOssM6xr6GaCpWJ3oWuCdr2h7Te13/birZr0cl0Lxj2vbk1eQybhEsLxOKmURvzO108YHetXsHJ6jxfNlryxW5UNSeC3Oadjg7t1hwUKmP7XY2CQnLSN500O7JZIJ/C4y01T4HmprcLAIAgKrbW1zaG3iornUl42DMRg+O/n0Hwz1qioSNLJqadVVJClk1M/sxZ6asJ3SSOcIw6+kSna4uO3A2/N5/TM7ga6ON0rrqVMMLp3XXTvNjoNEjhjbDE0MjjFzQOk6neSc1ZNRGpZC4a1GpZNDp02m39q3Ledf8Aha0st+RDUmnvyN0OkZFgyNbIiZFGRGREyKMjzkRMijIjIiZFGRGREyKMiMiJkUZHnIiZFGRGREyKMiMiJkUZEZFzqGO6jx/aBd7dvUrmlbaJDoKNtoW/yc9aRB0MgPkOPrAv+C9zNR0aop7qGo6JyLsM/MioMjmMiJkUZEZETImRGREyLzkeciJkTIjIiZFGRGREyKMiMjuVXWzoXX5sPdt+I0KzQVKxL6Gemq3Qu9O9P93lzo9IZIwPYQ5rhs6jz8yumPa9uTdDoo5GyNRzVuimUcIlheJxUyiN+Z2unjA71q9g5PUeL5steWK3Khqzw25zTs8HdusOChUx/a7GwSE5aRvOmh3ZLLBP4XGWmqfA81NbhYBAYhaqMOrSdpydSA063EgKmnS8yp6nP1KXqFT1NmoVDjhjbDE0MZGLmgdJ1JzJ3qwaiNSyFq1qNSyHn1hT772NyGxx15vMtSaa/NQ0Z6i/NboeeZFr5GpkRMijIjIiZFGRGREyKMjzkRMijIjIiZFGRGREyKMiMiJkUZHnIiZFGRGREyKMiMjuVRQnTyYR3IuMh0b1lZoIllfbu7zYpYFnfbu7y/saAABkAAPMFfIlksdMiWSx1K4nDKPK47mOHt2fFYqh2MTl9DDUvwhcvoZuZFzlzksiJkUZEZETIoyIyImRRkeciJkUZEZETIoyIyImRRkRkRMijI85HeqeuXQPvHbMd3xuv2ho7pWenqnQuv3d6f7vNmlrHQOvqi6p/u8vtHnbIxr2m9rwCNmYPMugY9HtRyaKdQx7XtRzdFMK4RKtio9PljhbgYWskwjuWl4vIaNw5ty1JWojuQ0Z2o1/Ia1Zus/moo5D/hxhp/8AkbCrNuiFy3RCwqSTErSeFpvxTekKmm69d5QVHaV3m1E7VYlqVKaTtnekelU7l5VKF7ucpxGRecjxkRMijIjI+GRRkeciBkUZEZETIoyIyImRRkRkRMijIjI+GRRkeciBkUXIyOegUZ80jY2DaczuDd7ivcTHSORrTLBE6Z6MaaJVtAZBGI2edx3uOpXRQwtibi06qCBkLMWnbWUzFOtzWY7WjN3XPk+DfiqfhKfSNN6lFwxUpyQpvX7fkqBkVRkUOREyKMiMiJkUZEZETIoyPOREyKMiMiJkUZEZETIoyIyImRRkeciJkS5GRpdnz9Fg+7aumpepZuOxouzs3IZHwreEn/dQ/tXibpGOo6Zd6s7iH0YugKybohbt0QvCkkxO0vhWb8U3pCppuvXeUFR2ld5tBO1WBaFJpEnbu9J3SqN685Tm3u5y7ziMi8ZHjIiZFGRGREyKMjzkRMijIjIiZFGRGREyJkRkRMijIjIiZFGR5yImRRkRkX+xtXGOHjXC5823aCCGDIG/2+tX/B0GEeS6r9DqeCqdY4snau+hYFYFmcdJc8McYwC8NOAE3Au3XnReHq5GrjqeJFcjVx17t5SJrIUuRznvkiLnkucb35n1KkdwbO9Vc5Uupzz+CKl7lc5zbrv/AAcZsRSeVi9sn+1R7ql8yfP8Hj3JP5m/P8EXWIpXKRH1v6lC8FTbU+ZHuSfzN+f4PFrWp6RR7jKy5pycCHNv0vC0p6aWHpoV9TRT06XkTk2oeYXrWuaVz5iUXIufL+dAfFBAuQWCA0yoPqsH3bV09L1Ldx2VF2dm5DJOFTwk/wC6h/avM3SMdR0y8VZ3EPoxdAVk3RC4boheFJJidpj/AOVm/EjpCppuvXec/UdpXebCJ236LeyQskehRKROMb7iO7dv5yufe9Ml3nLyPTNd6nGZF5yPGREyKMiMiJkUZHnIiZFGRGRYqqsuZ4WTCYNxgm7i77riRniGisYOD1ljR+Vr+n9ltTcFrPEkmdr+n9naNiHf5ke5P+9ZfdLvP8v7M/uN3/p/z/Z8/oZ3+ZHuT/vT3S7z/L+yPcbv/T/n+yn0ntHvZffgc5t+uEkX3epU7+a5W7Chk5jlbsVULHZWzhmLZ5tkWbG75Opuz1qyoaFZbSP6P1/otuDuDVmtLJ0fr/X1NBXQHUny9AL0AvQC9AL0B0q8ia+jTtf3PFPJ2ZEC8O9VywVLWuhcjtLKa9Wxr4HtdpZTHFxxwAQBAEAQH29Bc0Ko5SKPD6AXR0yrxLdx1tG5UgZuMr4Tn31i8/8Arh/aki3UTLdxe6s7iH0YugK0bohct0QvCkkxK0/hWb8SOkKmn65d5z9R2hd5rC2jdM4pnfH+m7pK5mTprvU4+brHb1OIFeLmO5LjDqfapupOSn3jXa/oFOSk5qfOMOvQoyUZKalY8/QoPM/97l1XB/ZmfH6qdrwV2Rnx+qns3rdLAAoDI3NBptxAINKuIO0EGTIrkVRFqbL5vucIqItXZfN9zWwLtg2XbB5l11rHdWsfb0JF6AXoBegF6AXoDxrWUeaSivbCbrgXPF15ewbS0c/StKvZI+FUYu/1Qr+E45X07kjXf6psMqXKHEBAEAQBAEBf6m+rw+gF0VN1Tdx1dJ1DNxlvCX4Qf93F+1TJqTL0i+1Z3EPoxdAVo3RC6boheFJJiVp/Cs34kdIVNP1y7zn6jtC7zWFtG6ZxTO+P9N3SVzMnTXepx83WO3qcK8GMIAgCA1KyB+hQeZ/73Lq+DuzM+P1U7bgrsjPj9VPYvW6WIBQGUD69/df6i5H9V+77nC/rP3/c1jEuuO6Pt6A+YkB8vQC9AL0AvQHFSqWyJhkkcGtbtJPRznmXiSRsbVc5bIhjklZE1XvWyIY5IQSSBcCSQNBouLVbqfPXKiqqoRUEBAEAQBAX+pvq8PoBdFTdU3cdXSdQzcZbwl+EH/dxftUyaky9IvtWdxD6MXQFaN0Qum6IXhSSYlafwrN+JHSFTT9cu85+o7Qu81hbRumcUzvj/Td0lczJ013qcfN1jt6nCvBjCAIAgNPskfoUPmf+9y6vg7szPj9VO24K7Iz4/VT18S3SxGJAZWPrv9z/AKi5H9V+77nC/rP3fc1QuXXHdDEgGJAMSAYkAxIBiQHgWuqnj4sbSccILmi84XNzIuyB5+a5V3CNLx0eSaoVXCtFx8WTdW/5TOFzBxoQBAEAQBAX+pvq8PoBdFTdU3cdXSdQzcZbwl+EH/dxftUyaky9IvtWdxD6MXQFaN0Qum6IXhSSYlafwrN+JHSFTT9cu85+o7Qu81hbRumcUzvj/Td0lczJ013qcfN1jt6nCvBjCAIAgNKso76HD5n/AL3Lq+DuzM+P1O24K7Iz4/VT1sS3SxGJAZiPrv8Ac/zXI/qv3fc4X9Z+/wC5p2Jdcd0MSAYkAxIBiQDEgGJAeFaiu44onxB18sjS0AZtB2FxO7Yq/hCrbFGrEXnL/rlVwpWshiVl+c5P8pni5c40IAgCAIAgL/U31eH0AuipuqbuOrpOoZuMt4S/CD/u4v2qZNSZekX2rO4h9GLoCtG6IXTdELwpJMStP4Vm/EjpCpp+uXec/UdoXeawto3TOKZ3x/pu6SuZk6a71OPm6x29ThXgxhAEAQGi2Xd9Eh8z/wBzl1nB3ZmfH6nbcFdkZ8fqp6uNbpYDGgM1v+mf3H81yH6n933OGTtn7vuaUXrrzuRjQDGgGNAMSEnzEoAxqQVC3ULcUUgADnYmu27SBdds5rztVDwxG1Fa9NVuczw9E1FY9NVun4KqqQ54IAgCAIAgL/U31eH0AuipuqbuOrpOoZuMt4S/CD/u4v2qZNSZekX2rO4h9GLoCtG6IXTdELwpJMStP4Vm/EjpCpp+uXec/UdoXeawto3TOKZ3x/pu6SuZk6a71OPm6x29ThXgxhAEAQFyqKuaPHR42PkAc0OvGF+ztidw510VFWwRwNa53Km/adVwfwhTRUzWPdZUv3Lt3Hf/AKhovKj8snUtr3jTef5L+Dc960nn+S/gf1DReVH5ZOpPeNN5/kv4HvWk8/yX8FEpbwZHuadhe5wPMSTeuXlciyOVNqnHTORZXObtVfmc9HrakMN7ZX+txI/VZY6yeNbo5TPFX1ES3a9fjynp0e1k47trX+rCf0W8zhiVOkiKWMfD0qdNqL8j0qPa6I92xzfNc4Lbj4YiXpIqG/Hw7A7pIqHcbaSin/Eu87H9S2U4Spl8XyU2U4WpPP8AJfwS/qGi8qPyv6lPvGm8/wAl/BPvWk8/yX8D+oaLyo/K/qUe8abz/JfwPetJ5/kv4OrSrUwNBwYnndsuHtKxScKwtTm8qmGXhqmYnNW67vyVWtKxfO/G/ZsuaBkBoqGpqXTvycczWVb6mTNx01rmqEAQBAEAQF/qb6vD6AXRU3VN3HV0nUM3GW8JfhB/3cX7VMmpMvSL7VncQ+jF0BWjdELpuiF4UkmJWoIFaTk7AKSCdLrxtVNP1y7zn6ntC7zV71tG6UavKtfFIXHax7iWu8+3CdCqCqgdG+/cpzFbTOheqrop5i1TSCAIAgCAIAgCAIAgCAIAgCAIAgCAIAgCAIDnodFfK8MYLyfYBqdAskcbpHYtMkUTpXYtTlL/AEKDi42R334Ght+V929dDGzBiN2HWQx8WxGbDJeElwNYSXEG5kQO3I4RsK8yamOXpF+qzuIfRi6ArRuiF03RC8KSTOuEKyDiX06jguJ7akM2k/eM5tR61X1VNfntKutpFW8jPieBYe2XFEUWlO+avuheT3v7Dj5Gh3ebLEx/cpgjk7lNKpEDZGljwHNcNvWFkexr24u0MskbZGq1ycilIriqnQO1Y7uHfxPOqGppnQu9DmaukdA70XRTzlrGoEAQBAEAQBAEAQBAEAQBAEAQBAEAQBAc9Dor5XhjBeT7ANToFkjjdI7FpkiidK7FqcpeKrq5kDMLdrj3bt5PwHMr6CBsLbJqdPTUzYG2TXvUrtt7XijA0eAg0hw7Y7CIgd51foPWefI51jK99iiWcqF9LeZJC7ig4mRxJxPdmQCczqVMMKvW66EwQLIt10NNozQCxo2AFoHmCsS2LmgPqAyzhEsLhx02ht7Xa6eMDLWRg01G7Nac8HiaV9TTeNh5lhbZcVhotKd81sbC8nvf2HHyNDu82Wux/cpqxydyml0iBsjSx4DmuG3rC9vY17cXaGSSNsjVa5ORSkVxVToHasd3Dv4nnVDU0zoXehzNXSOgd6Lop5y1jUCAIAgCAIAgCAIAgCAIAgCAIAgCA56HRXyvDGC8n2AanQLJHG6R2LTJFE6V2LdS8VXVzIGYW7XHu3byfgOZX0EDYW2TU6empmwNsmvepXbb2vFGBo8BBpDh2x2ERA7zq/Qes8+RzrGV77FFs5UL6W8ySF3FBxMjiTie7MgE5nUqYYVet10JggWRbroaPBC1jWsY0Na0XNAyAVgiIiWQtURESyHvVRVmUkg52j4lSSe2gCAIDLOESwuHHTaGztdrp4wMtZGDTUbs1pzweJpX1NN42HmWFtlxWGi0p3zWxsLye9/YcfI0O7zZa7H9ymrHJ3KaXSIGyNLHgOa4besL29jXtxdoZJI2yNVrk5FKRXFVOgdqx3cO/iedUNTTOhd6HM1dI6B3ouinnLWNQIAgCAIAgCAIAgCAIAgCAIAgOeh0V8rwxgvJ9gGp0CyRxukdi0yRROldi3UvFV1cyBmFu1x7t28n4DmV9BA2Ftk1OnpqZsDbJr3qV229rxRgaPAQaQ4dsdhEQO86v0HrPPkc6xle+xRbOVC+lvMkhdxQcTI4k4nuzIBOZ1KmGFXrddCYIFkW66GjwQtY1rGNDWtFzQMgFYIiIlkLVEREsh71U1ZlJIOdo+JUkntoAgCAIAgMs4RLC4cdNobO12unjAy1kYNNRuzWnPB4mlfU03jYeZYW2XFYaLSnfNbGwvJ739hx8jQ7vNlrsf3KascncppdIgbI0seA5rht6wvb2Ne3F2hkkjbI1WuTkUpFcVU6B2rHdw7+J51Q1NM6F3oczV0joHei6KectY1AgCAIAgCAIAgCAIAgCAIDnodFfK8MYLyfYBqdAskcbpHYtMkUTpXYt1LxVdXMgZhbtce7dvJ+A5lfQQNhbZNTp6ambA2ya96ldtva8UYGjwEGkOHbHYREDvOr9B6zz5HOsZXvsUWzlQvpbzJIXcUHEyOJOJ7syATmdSphhV63XQmCBZFuuho8ELWNaxjQ1rRc0DIBWCIiJZC1RERLIe9VNWZSSDnaPiVJJ7aAIAgCAIAgCAyzhEsLhx02hs7Xa6eMDLWRg01G7Nac8HiaV9TTeNh5lhbZcVhotKd81sbC8nvf2HHyNDu82Wux/cpqxydyml0iBsjSx4DmuG3rC9vY17cXaGSSNsjVa5ORSkVxVToHasd3Dv4nnVDU0zoXehzNXSOgd6Lop5y1jUCAIAgCAIAgCAIAgCA56HRXyvDGC8n2AanQLJHG6R2LTJFE6V2LdS8VXVzIGYW7XHu3byfgOZX0EDYW2TU6empmwNsmvepXbb2vFGBo8BBpDh2x2ERA7zq/Qes7r8jnWMr32KLZyoX0t5kkLuKDiZHEnE92ZAJzOpUwwq9broTBAsi3XQ0eCFrGtYxoa1ouaBkArBEREshaoiIlkPeqmrMpJBztHxKkk9tAEAQBAEAQBAEAQGWcIlhcOKm0Nna7XTxgZayMGmo3ZrTng8TSvqabxsPMsLbLisNFpTvmtjYXk97+w4+Rod3my12P7lNWOTuU0ukQNkaWPAc1w29YXt7Gvbi7QySRtkarXJyKUiuKqdA7Vju4d/E86oammdC70OZq6R0DvRdFPOWsagQBAEAQBAEAQBAc9Dor5XhjBeT7ANToFkjjdI7FpkhidK7FupeKrq5kDMLdrj3bt5PwHMr6CBsLbJqdPTUzYG2TXvUrtt7XijA0eAg0hw7Y7CIgd51foPWefI51jK99ii2cqF9LeZJC7ig4mRxJxPdmQCczqVMMKvW66EwQLIt10NHghaxrWMaGtaLmgZAKwRERLIWqIiJZD3qpqzKSQc7R8SpJPbQBAEAQBAEAQBAEAQBAZZwiWFw46bQ2drtdPGBlrIwaajdmtOeDxNK+ppvGw8ywtsuKw0WlO+a2NheT3v7Dj5Gh3ebLXY/uU1Y5O5TTJomvbhcA5pu2HaF7c1HJZyGV7GvTFyXQ6vYmj8iz2LF7NF5UMHskHkQdiaPyLPYns0XlQeyQeRB2Jo/Is9iezReVB7JB5EHYmj8iz2J7NF5UHskHkQdiaPyLPYns0XlQeyQeRB2Jo/Is9iezReVB7JB5EHYmj8iz2J7NF5UHskHkQdiaPyLPYns0XlQeyQeRB2Jo/Is9iezReVB7JB5EOej0SOO/i2NbfncLr7l7ZGxnRSxljhZH0ERCrW3teKMDR4CDSHDtjsIiB3nV+g9Z55c6we+xRbOVC+lvMkhdxQcTI4k4nuzIBOZ1KmGFXrddCYIFkW66GjwQtY1rGNDWtFzQMgFYIiIlkLVEREsh71U1ZlJIOdo+JUkntoAgCAIAgCAIAgCAIAgCAIDLOESwuHHTaGztdrp4wMtZGDTUbs1pzweJpX1NN42FSq22VNgibDHICxmxmJjXEN8kE7bhuC1UeqGmkipyHa+UCsPLZ7pinjFJ41w+UCsPLZ7picYo41w+UCsPLZ7picYo41w+UCsPLZ7picYo41w+UCsPLZ7picYo41w+UCsPLZ7picYo41w+UCsPLZ7picYo41w+UCsPLZ7picYo41w+UCsPLZ7picYo41x8db+sCCOMYLwReImXjnCcYo41x1bOVC+lvMkhdxQcTI4k4nuzIBOZ1KyQwq9broZYIFkW66GkQQtY1rGNDWtFzQMgFYIiIlkLVEREsh71U1ZlJIOdo+JUkntoAgCAIAgCAIAgCAIAgCAIAgCAr1bVBFtkjiZ9ocW32jYoxTYRimw8fsczkW+6b1JimwYpsHY5nIt903qTFNgxTYOxzORb7pvUmKbBimwdjmci33TepMU2DFNg7HM5Fvum9SYpsGKbB2OZyLfdN6kxTYMU2DsczkW+6b1JimwYpsHY5nIt903qTFNgxTYOxzORb7pvUmKbBimwdjmci33TepMU2DFNhysgIFwZcBkA24KST2apqzKSQeiPiUB7aAIAgCAIAgCAIAgCAIAgCAIAgCAID4gCAIAgCAIAgCAIAgCA+oAgCAIAgCAIAg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57" name="AutoShape 25" descr="data:image/jpeg;base64,/9j/4AAQSkZJRgABAQAAAQABAAD/2wCEAAkGBxASEBEPEBEUEhIPERAQDxgXEA8UERUQFBgYFyARFRcYHSggGBolJxYVJDEhJSk3MjEyGCs2OjMvQyg5OjcBCgoKDg0OGhAQGiwmICQyLCw3NywrLzQvMCw0LTQsLC8vLCwsLCwsMCw0LCwsNCwsLCwsLCwsLCwsLCwvLC8sNP/AABEIAOEA4QMBEQACEQEDEQH/xAAbAAEAAwADAQAAAAAAAAAAAAAAAgYHAwQFAf/EAEkQAAEDAAcCBg0LAgYDAAAAAAEAAgMEBQYREjFRIUEHE1NhsdEVIjIzNUJScXKBkZPBFyMkNGJzdJKhssIWhENUw9Lh8CVjgv/EABsBAQACAwEBAAAAAAAAAAAAAAABBQMEBgIH/8QANhEAAQMDAQILBwUBAQAAAAAAAAECAwQREjFRcQUTISIyMzRBQlJhFBWBobHB0USCkeHwolP/2gAMAwEAAhEDEQA/ANfQBAEAQBAEAQFVtra5tDbxUVzqS8bBmIwfHdz6D4Z61RUJGlk1NOqqkhSyamdRWjrRwvZPO4X3XgEi/TYFXpPMuiqVaVNQuiqT7O1tytJ/K7qU8bPtUnj6nav8Ds7W3K0n8rupONn2qOPqdq/wOztbcrSfyu6k42fao4+p2r/A7O1tytJ/K7qTjZ9qjj6nav8AA7O1tytJ/K7qTjZ9qjj6nav8Ds7W3K0n8rupONn2qOPqdq/wOztbcrSfyu6k42fao4+p2r/A7O1tytJ/K7qTjZ9qjj6nav8AA7O1tytJ/K7qTjZ9qjj6nav8Hx1f1qASZqQABeSWuAAG87E46fao9oqdqlnsRbklwo1NfeXH5qU3ZnxHnTQ+1bFNVX5rzbpK264SfyaMrAtAgCAIAgCAIAgCAIAgCAIAgCAqttbXNobeKiudSXjYMxGD47ufQfDPWqKhI0smpp1VUkKWTUoVlLNT1lO6SRzhEHX0iU7XFx24G35vP6ZncDXxROmdddCrggdUOu7TvU2yr6HHBGyGFoZHGLmgdJ1JzJOatmojUsheMajExbodjEpuerjElxcYkuLjElxcYkuLjElxcYkuLjElwMSXAJS4Mc4SbBmDHTaG08RtdPGP8LV7Byeo8XzZaU0Fuc0rqimROc1CfB3brDhodMf2uxsEpOWkbzpod2S9wT+Fx7pqnwPNTW4WAQBAEAQBAEAQBAEAQBAEBVba2ubQ28VFc6kvGwZiMHx3c+g+GetUVCRpZNTTqqpIUsmpQbKWbnrGd0kjnCIOvpEp2uLjtwNJzef0zO4GviidM666FXBA6d11071NroFDjgjZDCwMjjFzQOk6k5knNWrWo1LIXbWo1MWpyHabzr0e0JFwU3FyJeouRciXqLkZETIouRkRMii5GR8MijIjIiZFGR5yImRRkRkRMqjIjINnuRH2CSWOy1wI1BWZFuZ0W+hj3CRYHicdNobPmdrp4wO9avYOT1Hi+bLTmhtzmmhUU9uc05eDu3WHBQqY/tdjYJCctI3nTQ7sl7gn8Lj3TVPgeamtwsAgCAIAgCAIAgCAIAgKrbW1zaG3iornUl42DMRg+O7n0Hwz1qioSNLJqadVVJClk1KDZWzc9Yzukkc4RB19IlO1xcduBt+bz+mZ3A10UTpnXXQqoIHTuuuneptNAoccMbIYWBkcYuaB0nUnMk5q1a1GpZC7a1GpimhzY0uMj4ZFGRGREyKMiMiJkUZHnIiZFGRGREyKMiMiJkUZEZETImRGREyKMjzkRMijIjIiZFGRGREyKMiMicNKLTzbwpbJipLJcVPRY8OF42graRUVLobiORUuhkHCPYLicVNobfmdrp4wO9avYOT1Hi+bLUmhtzmmjUU9uc05uDu3WHBQqY/tdjYJCctI3nTQ7sl7gn8LjJTVPgeamtwsAgCAIAgCAIAgCAqttbXNobeKiudSXjYMxGD47ufQfDPWqKhI0smpp1VUkKWTUoFlrOT1jO6SRzhEHX0iU7XFx24G35vP6ZncDXRROmddSqhhdO666d6m0UChxwxthhaGRxi5oHSdScyTmrRqI1LIXTWo1LJoSfKvKuPDnnGZF5yPGREyKMiMiJkUZEZETIoyPOREyKMiMiJkUZEZETIoyIyImRRkRkRMijI85ETIoyIyImRRkRkRMii5GREyKLnnI5aLTSw6g5j4jnXtkqsUyRzKxfQ9qOQOF4N4P/blutcjkuhYtcjkuhkXCNYPicVMobfmdrp4wO9avYOT1Hi+bLVmhtzmmlPBbnNObg7t1hwUKmO7XY2CQnLSN500O7JZIJ/C4yU1T4HmprcLAIAgCAIAgCAqttbXNobeKiudSXjYMxGD47ufQfDPWqKhI0smpp1VUkKWTUoFl7OT1jO6SRzhEHX0iU7XFx24G35vP6ZncDXRROlddSqhhdO67tO9TZqDRI4Y2wxNDI4xc0DpOpOZJzVm1EalkLlrUalk0ITUjcMljc/uQwvk7kOAyLHkYsiJkUZEZETIoyIyImRRkRkRMijI85ETIouRkRMii5GREyKLkZETIouRkRMiZHnIiZFGRGREyKMiMiJkUZEZETIoyPOREyKMiMjsUKsDG7Vp7ofEc69xTKxfQyw1Cxr6Fihma9oc03g/9uKsmuRyXQtmPR6XQyThFsJxOKmUNvzO108YHetXsHJ6jxfNlrSxW5zTTngtzmnPwd26w4KFTHdrsbBITlpG86aHdkskE/hcZaap8DzU1uFgEAQBAEBVba2ubQ28VFc6kvGwZiMHx3c+g+GetUVCRpZNTTqqpIUsmpn9l7Oz1jO6SRzhGHX0iU7XFx24G35vP6ZncDXRROlddSqhhdO67tO9TZKDRI4Y2wxNDI4xc0DdznU7yTmrNqI1LIXDWo1LJocNJpd+xuW/n/4WCSS/IhrSTX5EOqZFiyMOREyKLnnIiZFFyMiJkUXIyImRRcjIiZFGR5yImRRkRkRMii5GREyKMiMjs0KhyS34BsGwk7AskcbpNDLDC+Xo6EawockRGLI5EZebmKiWN0epE8L4ulodIyLDka+REyKMiMiJkUZEZETIoyPOREyKMiMiJkUZEZHZq6s3ROvzae6HxHOssM6xr6GaCpWJ3oWuCdr2h7Te13/birZr0cl0Lxj2vbk1eQybhEsLxOKmURvzO108YHetXsHJ6jxfNlryxW5UNSeC3Oadjg7t1hwUKmP7XY2CQnLSN500O7JZIJ/C4y01T4HmprcLAIAgKrbW1zaG3iornUl42DMRg+O/n0Hwz1qioSNLJqadVVJClk1M/sxZ6asJ3SSOcIw6+kSna4uO3A2/N5/TM7ga6ON0rrqVMMLp3XXTvNjoNEjhjbDE0MjjFzQOk6neSc1ZNRGpZC4a1GpZNDp02m39q3Ledf8Aha0st+RDUmnvyN0OkZFgyNbIiZFGRGREyKMjzkRMijIjIiZFGRGREyKMiMiJkUZHnIiZFGRGREyKMiMiJkUZEZFzqGO6jx/aBd7dvUrmlbaJDoKNtoW/yc9aRB0MgPkOPrAv+C9zNR0aop7qGo6JyLsM/MioMjmMiJkUZEZETImRGREyLzkeciJkTIjIiZFGRGREyKMiMjuVXWzoXX5sPdt+I0KzQVKxL6Gemq3Qu9O9P93lzo9IZIwPYQ5rhs6jz8yumPa9uTdDoo5GyNRzVuimUcIlheJxUyiN+Z2unjA71q9g5PUeL5steWK3Khqzw25zTs8HdusOChUx/a7GwSE5aRvOmh3ZLLBP4XGWmqfA81NbhYBAYhaqMOrSdpydSA063EgKmnS8yp6nP1KXqFT1NmoVDjhjbDE0MZGLmgdJ1JzJ3qwaiNSyFq1qNSyHn1hT772NyGxx15vMtSaa/NQ0Z6i/NboeeZFr5GpkRMijIjIiZFGRGREyKMjzkRMijIjIiZFGRGREyKMiMiJkUZHnIiZFGRGREyKMiMjuVRQnTyYR3IuMh0b1lZoIllfbu7zYpYFnfbu7y/saAABkAAPMFfIlksdMiWSx1K4nDKPK47mOHt2fFYqh2MTl9DDUvwhcvoZuZFzlzksiJkUZEZETIoyIyImRRkeciJkUZEZETIoyIyImRRkRkRMijI85HeqeuXQPvHbMd3xuv2ho7pWenqnQuv3d6f7vNmlrHQOvqi6p/u8vtHnbIxr2m9rwCNmYPMugY9HtRyaKdQx7XtRzdFMK4RKtio9PljhbgYWskwjuWl4vIaNw5ty1JWojuQ0Z2o1/Ia1Zus/moo5D/hxhp/8AkbCrNuiFy3RCwqSTErSeFpvxTekKmm69d5QVHaV3m1E7VYlqVKaTtnekelU7l5VKF7ucpxGRecjxkRMijIjI+GRRkeciBkUZEZETIoyIyImRRkRkRMijIjI+GRRkeciBkUXIyOegUZ80jY2DaczuDd7ivcTHSORrTLBE6Z6MaaJVtAZBGI2edx3uOpXRQwtibi06qCBkLMWnbWUzFOtzWY7WjN3XPk+DfiqfhKfSNN6lFwxUpyQpvX7fkqBkVRkUOREyKMiMiJkUZEZETIoyPOREyKMiMiJkUZEZETIoyIyImRRkeciJkS5GRpdnz9Fg+7aumpepZuOxouzs3IZHwreEn/dQ/tXibpGOo6Zd6s7iH0YugKybohbt0QvCkkxO0vhWb8U3pCppuvXeUFR2ld5tBO1WBaFJpEnbu9J3SqN685Tm3u5y7ziMi8ZHjIiZFGRGREyKMjzkRMijIjIiZFGRGREyJkRkRMijIjIiZFGR5yImRRkRkX+xtXGOHjXC5823aCCGDIG/2+tX/B0GEeS6r9DqeCqdY4snau+hYFYFmcdJc8McYwC8NOAE3Au3XnReHq5GrjqeJFcjVx17t5SJrIUuRznvkiLnkucb35n1KkdwbO9Vc5Uupzz+CKl7lc5zbrv/AAcZsRSeVi9sn+1R7ql8yfP8Hj3JP5m/P8EXWIpXKRH1v6lC8FTbU+ZHuSfzN+f4PFrWp6RR7jKy5pycCHNv0vC0p6aWHpoV9TRT06XkTk2oeYXrWuaVz5iUXIufL+dAfFBAuQWCA0yoPqsH3bV09L1Ldx2VF2dm5DJOFTwk/wC6h/avM3SMdR0y8VZ3EPoxdAVk3RC4boheFJJidpj/AOVm/EjpCppuvXec/UdpXebCJ236LeyQskehRKROMb7iO7dv5yufe9Ml3nLyPTNd6nGZF5yPGREyKMiMiJkUZHnIiZFGRGRYqqsuZ4WTCYNxgm7i77riRniGisYOD1ljR+Vr+n9ltTcFrPEkmdr+n9naNiHf5ke5P+9ZfdLvP8v7M/uN3/p/z/Z8/oZ3+ZHuT/vT3S7z/L+yPcbv/T/n+yn0ntHvZffgc5t+uEkX3epU7+a5W7Chk5jlbsVULHZWzhmLZ5tkWbG75Opuz1qyoaFZbSP6P1/otuDuDVmtLJ0fr/X1NBXQHUny9AL0AvQC9AL0B0q8ia+jTtf3PFPJ2ZEC8O9VywVLWuhcjtLKa9Wxr4HtdpZTHFxxwAQBAEAQH29Bc0Ko5SKPD6AXR0yrxLdx1tG5UgZuMr4Tn31i8/8Arh/aki3UTLdxe6s7iH0YugK0bohct0QvCkkxK0/hWb8SOkKmn65d5z9R2hd5rC2jdM4pnfH+m7pK5mTprvU4+brHb1OIFeLmO5LjDqfapupOSn3jXa/oFOSk5qfOMOvQoyUZKalY8/QoPM/97l1XB/ZmfH6qdrwV2Rnx+qns3rdLAAoDI3NBptxAINKuIO0EGTIrkVRFqbL5vucIqItXZfN9zWwLtg2XbB5l11rHdWsfb0JF6AXoBegF6AXoDxrWUeaSivbCbrgXPF15ewbS0c/StKvZI+FUYu/1Qr+E45X07kjXf6psMqXKHEBAEAQBAEBf6m+rw+gF0VN1Tdx1dJ1DNxlvCX4Qf93F+1TJqTL0i+1Z3EPoxdAVo3RC6boheFJJiVp/Cs34kdIVNP1y7zn6jtC7zWFtG6ZxTO+P9N3SVzMnTXepx83WO3qcK8GMIAgCA1KyB+hQeZ/73Lq+DuzM+P1U7bgrsjPj9VPYvW6WIBQGUD69/df6i5H9V+77nC/rP3/c1jEuuO6Pt6A+YkB8vQC9AL0AvQHFSqWyJhkkcGtbtJPRznmXiSRsbVc5bIhjklZE1XvWyIY5IQSSBcCSQNBouLVbqfPXKiqqoRUEBAEAQBAX+pvq8PoBdFTdU3cdXSdQzcZbwl+EH/dxftUyaky9IvtWdxD6MXQFaN0Qum6IXhSSYlafwrN+JHSFTT9cu85+o7Qu81hbRumcUzvj/Td0lczJ013qcfN1jt6nCvBjCAIAgNPskfoUPmf+9y6vg7szPj9VO24K7Iz4/VT18S3SxGJAZWPrv9z/AKi5H9V+77nC/rP3fc1QuXXHdDEgGJAMSAYkAxIBiQHgWuqnj4sbSccILmi84XNzIuyB5+a5V3CNLx0eSaoVXCtFx8WTdW/5TOFzBxoQBAEAQBAX+pvq8PoBdFTdU3cdXSdQzcZbwl+EH/dxftUyaky9IvtWdxD6MXQFaN0Qum6IXhSSYlafwrN+JHSFTT9cu85+o7Qu81hbRumcUzvj/Td0lczJ013qcfN1jt6nCvBjCAIAgNKso76HD5n/AL3Lq+DuzM+P1O24K7Iz4/VT1sS3SxGJAZiPrv8Ac/zXI/qv3fc4X9Z+/wC5p2Jdcd0MSAYkAxIBiQDEgGJAeFaiu44onxB18sjS0AZtB2FxO7Yq/hCrbFGrEXnL/rlVwpWshiVl+c5P8pni5c40IAgCAIAgL/U31eH0AuipuqbuOrpOoZuMt4S/CD/u4v2qZNSZekX2rO4h9GLoCtG6IXTdELwpJMStP4Vm/EjpCpp+uXec/UdoXeawto3TOKZ3x/pu6SuZk6a71OPm6x29ThXgxhAEAQGi2Xd9Eh8z/wBzl1nB3ZmfH6nbcFdkZ8fqp6uNbpYDGgM1v+mf3H81yH6n933OGTtn7vuaUXrrzuRjQDGgGNAMSEnzEoAxqQVC3ULcUUgADnYmu27SBdds5rztVDwxG1Fa9NVuczw9E1FY9NVun4KqqQ54IAgCAIAgL/U31eH0AuipuqbuOrpOoZuMt4S/CD/u4v2qZNSZekX2rO4h9GLoCtG6IXTdELwpJMStP4Vm/EjpCpp+uXec/UdoXeawto3TOKZ3x/pu6SuZk6a71OPm6x29ThXgxhAEAQFyqKuaPHR42PkAc0OvGF+ztidw510VFWwRwNa53Km/adVwfwhTRUzWPdZUv3Lt3Hf/AKhovKj8snUtr3jTef5L+Dc960nn+S/gf1DReVH5ZOpPeNN5/kv4HvWk8/yX8FEpbwZHuadhe5wPMSTeuXlciyOVNqnHTORZXObtVfmc9HrakMN7ZX+txI/VZY6yeNbo5TPFX1ES3a9fjynp0e1k47trX+rCf0W8zhiVOkiKWMfD0qdNqL8j0qPa6I92xzfNc4Lbj4YiXpIqG/Hw7A7pIqHcbaSin/Eu87H9S2U4Spl8XyU2U4WpPP8AJfwS/qGi8qPyv6lPvGm8/wAl/BPvWk8/yX8D+oaLyo/K/qUe8abz/JfwPetJ5/kv4OrSrUwNBwYnndsuHtKxScKwtTm8qmGXhqmYnNW67vyVWtKxfO/G/ZsuaBkBoqGpqXTvycczWVb6mTNx01rmqEAQBAEAQF/qb6vD6AXRU3VN3HV0nUM3GW8JfhB/3cX7VMmpMvSL7VncQ+jF0BWjdELpuiF4UkmJWoIFaTk7AKSCdLrxtVNP1y7zn6ntC7zV71tG6UavKtfFIXHax7iWu8+3CdCqCqgdG+/cpzFbTOheqrop5i1TSCAIAgCAIAgCAIAgCAIAgCAIAgCAIAgCAIDnodFfK8MYLyfYBqdAskcbpHYtMkUTpXYtTlL/AEKDi42R334Ght+V929dDGzBiN2HWQx8WxGbDJeElwNYSXEG5kQO3I4RsK8yamOXpF+qzuIfRi6ArRuiF03RC8KSTOuEKyDiX06jguJ7akM2k/eM5tR61X1VNfntKutpFW8jPieBYe2XFEUWlO+avuheT3v7Dj5Gh3ebLEx/cpgjk7lNKpEDZGljwHNcNvWFkexr24u0MskbZGq1ycilIriqnQO1Y7uHfxPOqGppnQu9DmaukdA70XRTzlrGoEAQBAEAQBAEAQBAEAQBAEAQBAEAQBAc9Dor5XhjBeT7ANToFkjjdI7FpkiidK7FqcpeKrq5kDMLdrj3bt5PwHMr6CBsLbJqdPTUzYG2TXvUrtt7XijA0eAg0hw7Y7CIgd51foPWefI51jK99iiWcqF9LeZJC7ig4mRxJxPdmQCczqVMMKvW66EwQLIt10NNozQCxo2AFoHmCsS2LmgPqAyzhEsLhx02ht7Xa6eMDLWRg01G7Nac8HiaV9TTeNh5lhbZcVhotKd81sbC8nvf2HHyNDu82Wux/cpqxydyml0iBsjSx4DmuG3rC9vY17cXaGSSNsjVa5ORSkVxVToHasd3Dv4nnVDU0zoXehzNXSOgd6Lop5y1jUCAIAgCAIAgCAIAgCAIAgCAIAgCA56HRXyvDGC8n2AanQLJHG6R2LTJFE6V2LdS8VXVzIGYW7XHu3byfgOZX0EDYW2TU6empmwNsmvepXbb2vFGBo8BBpDh2x2ERA7zq/Qes8+RzrGV77FFs5UL6W8ySF3FBxMjiTie7MgE5nUqYYVet10JggWRbroaPBC1jWsY0Na0XNAyAVgiIiWQtURESyHvVRVmUkg52j4lSSe2gCAIDLOESwuHHTaGztdrp4wMtZGDTUbs1pzweJpX1NN42HmWFtlxWGi0p3zWxsLye9/YcfI0O7zZa7H9ymrHJ3KaXSIGyNLHgOa4besL29jXtxdoZJI2yNVrk5FKRXFVOgdqx3cO/iedUNTTOhd6HM1dI6B3ouinnLWNQIAgCAIAgCAIAgCAIAgCAIAgOeh0V8rwxgvJ9gGp0CyRxukdi0yRROldi3UvFV1cyBmFu1x7t28n4DmV9BA2Ftk1OnpqZsDbJr3qV229rxRgaPAQaQ4dsdhEQO86v0HrPPkc6xle+xRbOVC+lvMkhdxQcTI4k4nuzIBOZ1KmGFXrddCYIFkW66GjwQtY1rGNDWtFzQMgFYIiIlkLVEREsh71U1ZlJIOdo+JUkntoAgCAIAgMs4RLC4cdNobO12unjAy1kYNNRuzWnPB4mlfU03jYeZYW2XFYaLSnfNbGwvJ739hx8jQ7vNlrsf3KascncppdIgbI0seA5rht6wvb2Ne3F2hkkjbI1WuTkUpFcVU6B2rHdw7+J51Q1NM6F3oczV0joHei6KectY1AgCAIAgCAIAgCAIAgCAIDnodFfK8MYLyfYBqdAskcbpHYtMkUTpXYt1LxVdXMgZhbtce7dvJ+A5lfQQNhbZNTp6ambA2ya96ldtva8UYGjwEGkOHbHYREDvOr9B6zz5HOsZXvsUWzlQvpbzJIXcUHEyOJOJ7syATmdSphhV63XQmCBZFuuho8ELWNaxjQ1rRc0DIBWCIiJZC1RERLIe9VNWZSSDnaPiVJJ7aAIAgCAIAgCAyzhEsLhx02hs7Xa6eMDLWRg01G7Nac8HiaV9TTeNh5lhbZcVhotKd81sbC8nvf2HHyNDu82Wux/cpqxydyml0iBsjSx4DmuG3rC9vY17cXaGSSNsjVa5ORSkVxVToHasd3Dv4nnVDU0zoXehzNXSOgd6Lop5y1jUCAIAgCAIAgCAIAgCA56HRXyvDGC8n2AanQLJHG6R2LTJFE6V2LdS8VXVzIGYW7XHu3byfgOZX0EDYW2TU6empmwNsmvepXbb2vFGBo8BBpDh2x2ERA7zq/Qes7r8jnWMr32KLZyoX0t5kkLuKDiZHEnE92ZAJzOpUwwq9broTBAsi3XQ0eCFrGtYxoa1ouaBkArBEREshaoiIlkPeqmrMpJBztHxKkk9tAEAQBAEAQBAEAQGWcIlhcOKm0Nna7XTxgZayMGmo3ZrTng8TSvqabxsPMsLbLisNFpTvmtjYXk97+w4+Rod3my12P7lNWOTuU0ukQNkaWPAc1w29YXt7Gvbi7QySRtkarXJyKUiuKqdA7Vju4d/E86oammdC70OZq6R0DvRdFPOWsagQBAEAQBAEAQBAc9Dor5XhjBeT7ANToFkjjdI7FpkhidK7FupeKrq5kDMLdrj3bt5PwHMr6CBsLbJqdPTUzYG2TXvUrtt7XijA0eAg0hw7Y7CIgd51foPWefI51jK99ii2cqF9LeZJC7ig4mRxJxPdmQCczqVMMKvW66EwQLIt10NHghaxrWMaGtaLmgZAKwRERLIWqIiJZD3qpqzKSQc7R8SpJPbQBAEAQBAEAQBAEAQBAZZwiWFw46bQ2drtdPGBlrIwaajdmtOeDxNK+ppvGw8ywtsuKw0WlO+a2NheT3v7Dj5Gh3ebLXY/uU1Y5O5TTJomvbhcA5pu2HaF7c1HJZyGV7GvTFyXQ6vYmj8iz2LF7NF5UMHskHkQdiaPyLPYns0XlQeyQeRB2Jo/Is9iezReVB7JB5EHYmj8iz2J7NF5UHskHkQdiaPyLPYns0XlQeyQeRB2Jo/Is9iezReVB7JB5EHYmj8iz2J7NF5UHskHkQdiaPyLPYns0XlQeyQeRB2Jo/Is9iezReVB7JB5EOej0SOO/i2NbfncLr7l7ZGxnRSxljhZH0ERCrW3teKMDR4CDSHDtjsIiB3nV+g9Z55c6we+xRbOVC+lvMkhdxQcTI4k4nuzIBOZ1KmGFXrddCYIFkW66GjwQtY1rGNDWtFzQMgFYIiIlkLVEREsh71U1ZlJIOdo+JUkntoAgCAIAgCAIAgCAIAgCAIDLOESwuHHTaGztdrp4wMtZGDTUbs1pzweJpX1NN42FSq22VNgibDHICxmxmJjXEN8kE7bhuC1UeqGmkipyHa+UCsPLZ7pinjFJ41w+UCsPLZ7picYo41w+UCsPLZ7picYo41w+UCsPLZ7picYo41w+UCsPLZ7picYo41w+UCsPLZ7picYo41w+UCsPLZ7picYo41w+UCsPLZ7picYo41w+UCsPLZ7picYo41x8db+sCCOMYLwReImXjnCcYo41x1bOVC+lvMkhdxQcTI4k4nuzIBOZ1KyQwq9broZYIFkW66GkQQtY1rGNDWtFzQMgFYIiIlkLVEREsh71U1ZlJIOdo+JUkntoAgCAIAgCAIAgCAIAgCAIAgCAr1bVBFtkjiZ9ocW32jYoxTYRimw8fsczkW+6b1JimwYpsHY5nIt903qTFNgxTYOxzORb7pvUmKbBimwdjmci33TepMU2DFNg7HM5Fvum9SYpsGKbB2OZyLfdN6kxTYMU2DsczkW+6b1JimwYpsHY5nIt903qTFNgxTYOxzORb7pvUmKbBimwdjmci33TepMU2DFNhysgIFwZcBkA24KST2apqzKSQeiPiUB7aAIAgCAIAgCAIAgCAIAgCAIAgCAID4gCAIAgCAIAgCAIAgCA+oAgCAIAgCAIAg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475123" y="2197512"/>
          <a:ext cx="7892488" cy="4041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6244"/>
                <a:gridCol w="3946244"/>
              </a:tblGrid>
              <a:tr h="1135623"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1. </a:t>
                      </a:r>
                      <a:r>
                        <a:rPr lang="pl-PL" sz="1600" b="1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Theoretical</a:t>
                      </a:r>
                      <a:r>
                        <a:rPr lang="pl-PL" sz="16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pl-PL" sz="1600" b="1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background</a:t>
                      </a:r>
                      <a:endParaRPr lang="pl-PL" sz="16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(public service </a:t>
                      </a:r>
                      <a:r>
                        <a:rPr lang="pl-PL" sz="1600" b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economics</a:t>
                      </a:r>
                      <a:r>
                        <a:rPr lang="pl-PL" sz="16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,</a:t>
                      </a:r>
                      <a:r>
                        <a:rPr lang="pl-PL" sz="16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public service management, </a:t>
                      </a:r>
                      <a:r>
                        <a:rPr lang="pl-PL" sz="1600" b="0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research</a:t>
                      </a:r>
                      <a:r>
                        <a:rPr lang="pl-PL" sz="16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pl-PL" sz="1600" b="0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methods</a:t>
                      </a:r>
                      <a:r>
                        <a:rPr lang="pl-PL" sz="16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)</a:t>
                      </a:r>
                      <a:endParaRPr lang="pl-PL" sz="160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l-PL" sz="16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PP</a:t>
                      </a:r>
                      <a:r>
                        <a:rPr lang="pl-PL" sz="16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10s’ </a:t>
                      </a:r>
                      <a:r>
                        <a:rPr lang="pl-PL" sz="1600" b="1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responsibility</a:t>
                      </a:r>
                      <a:endParaRPr lang="pl-PL" sz="1600" b="1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l-PL" sz="1600" b="1" i="1" baseline="0" dirty="0" err="1" smtClean="0">
                          <a:solidFill>
                            <a:srgbClr val="00B050"/>
                          </a:solidFill>
                          <a:latin typeface="Calibri" pitchFamily="34" charset="0"/>
                        </a:rPr>
                        <a:t>Brief</a:t>
                      </a:r>
                      <a:r>
                        <a:rPr lang="pl-PL" sz="1600" b="1" i="1" baseline="0" dirty="0" smtClean="0">
                          <a:solidFill>
                            <a:srgbClr val="00B05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pl-PL" sz="1600" b="1" i="1" baseline="0" dirty="0" err="1" smtClean="0">
                          <a:solidFill>
                            <a:srgbClr val="00B050"/>
                          </a:solidFill>
                          <a:latin typeface="Calibri" pitchFamily="34" charset="0"/>
                        </a:rPr>
                        <a:t>info</a:t>
                      </a:r>
                      <a:r>
                        <a:rPr lang="pl-PL" sz="1600" b="1" i="1" baseline="0" dirty="0" smtClean="0">
                          <a:solidFill>
                            <a:srgbClr val="00B050"/>
                          </a:solidFill>
                          <a:latin typeface="Calibri" pitchFamily="34" charset="0"/>
                        </a:rPr>
                        <a:t> by Adam Polko</a:t>
                      </a:r>
                      <a:endParaRPr lang="pl-PL" sz="1600" b="1" i="1" dirty="0">
                        <a:solidFill>
                          <a:srgbClr val="00B05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3059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 </a:t>
                      </a:r>
                      <a:r>
                        <a:rPr lang="pl-PL" sz="1600" b="1" kern="12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CE-perspective</a:t>
                      </a:r>
                      <a:r>
                        <a:rPr lang="pl-PL" sz="16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pl-PL" sz="1600" b="1" kern="12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cross-analysis</a:t>
                      </a:r>
                      <a:endParaRPr lang="pl-PL" sz="1600" b="1" kern="12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b="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pl-PL" sz="1600" b="0" kern="12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cost</a:t>
                      </a:r>
                      <a:r>
                        <a:rPr lang="pl-PL" sz="1600" b="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b="0" kern="12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study</a:t>
                      </a:r>
                      <a:r>
                        <a:rPr lang="pl-PL" sz="1600" b="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b="0" kern="12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based</a:t>
                      </a:r>
                      <a:r>
                        <a:rPr lang="pl-PL" sz="1600" b="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upon business </a:t>
                      </a:r>
                      <a:r>
                        <a:rPr lang="pl-PL" sz="1600" b="0" kern="12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intelligence</a:t>
                      </a:r>
                      <a:r>
                        <a:rPr lang="pl-PL" sz="1600" b="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and EUROSTAT data)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l-PL" sz="16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PP10 - </a:t>
                      </a:r>
                      <a:r>
                        <a:rPr lang="pl-PL" sz="1600" b="1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based</a:t>
                      </a:r>
                      <a:r>
                        <a:rPr lang="pl-PL" sz="16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upon </a:t>
                      </a:r>
                      <a:r>
                        <a:rPr lang="en-US" sz="16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Output 3.2.3. Analysis of spatial distribution of information from 3.2.2.</a:t>
                      </a:r>
                      <a:endParaRPr lang="pl-PL" sz="16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1" baseline="0" dirty="0" err="1" smtClean="0">
                          <a:solidFill>
                            <a:srgbClr val="00B050"/>
                          </a:solidFill>
                          <a:latin typeface="Calibri" pitchFamily="34" charset="0"/>
                        </a:rPr>
                        <a:t>Brief</a:t>
                      </a:r>
                      <a:r>
                        <a:rPr lang="pl-PL" sz="1600" b="1" i="1" baseline="0" dirty="0" smtClean="0">
                          <a:solidFill>
                            <a:srgbClr val="00B05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pl-PL" sz="1600" b="1" i="1" baseline="0" dirty="0" err="1" smtClean="0">
                          <a:solidFill>
                            <a:srgbClr val="00B050"/>
                          </a:solidFill>
                          <a:latin typeface="Calibri" pitchFamily="34" charset="0"/>
                        </a:rPr>
                        <a:t>info</a:t>
                      </a:r>
                      <a:r>
                        <a:rPr lang="pl-PL" sz="1600" b="1" i="1" baseline="0" dirty="0" smtClean="0">
                          <a:solidFill>
                            <a:srgbClr val="00B050"/>
                          </a:solidFill>
                          <a:latin typeface="Calibri" pitchFamily="34" charset="0"/>
                        </a:rPr>
                        <a:t> by Artur Ochojski</a:t>
                      </a:r>
                      <a:endParaRPr lang="pl-PL" sz="1600" b="1" i="1" dirty="0" smtClean="0">
                        <a:solidFill>
                          <a:srgbClr val="00B05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7483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16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Micro-economic analysis </a:t>
                      </a:r>
                      <a:endParaRPr lang="pl-PL" sz="1600" b="1" kern="12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b="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of sample cases in infrastructure and service provision in shrinking regions</a:t>
                      </a:r>
                      <a:r>
                        <a:rPr lang="pl-PL" sz="1600" b="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comparative in groups of 2-3 cases</a:t>
                      </a:r>
                      <a:r>
                        <a:rPr lang="pl-PL" sz="1600" b="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; </a:t>
                      </a:r>
                      <a:r>
                        <a:rPr lang="pl-PL" sz="1600" b="0" kern="12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thematic-fields</a:t>
                      </a:r>
                      <a:r>
                        <a:rPr lang="pl-PL" sz="1600" b="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l-PL" sz="16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Partners, </a:t>
                      </a:r>
                      <a:r>
                        <a:rPr lang="pl-PL" sz="1600" b="1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please</a:t>
                      </a:r>
                      <a:r>
                        <a:rPr lang="pl-PL" sz="16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pl-PL" sz="1600" b="1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provide</a:t>
                      </a:r>
                      <a:r>
                        <a:rPr lang="pl-PL" sz="16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pl-PL" sz="1600" b="1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your</a:t>
                      </a:r>
                      <a:r>
                        <a:rPr lang="pl-PL" sz="16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pl-PL" sz="1600" b="1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inputs</a:t>
                      </a:r>
                      <a:r>
                        <a:rPr lang="pl-PL" sz="16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(</a:t>
                      </a:r>
                      <a:r>
                        <a:rPr lang="pl-PL" sz="1600" b="1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request</a:t>
                      </a:r>
                      <a:r>
                        <a:rPr lang="pl-PL" sz="16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pl-PL" sz="1600" b="1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dated</a:t>
                      </a:r>
                      <a:r>
                        <a:rPr lang="pl-PL" sz="16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13.09.2013) - </a:t>
                      </a:r>
                      <a:r>
                        <a:rPr lang="pl-PL" sz="1600" b="1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refers</a:t>
                      </a:r>
                      <a:r>
                        <a:rPr lang="pl-PL" sz="16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to: Po </a:t>
                      </a:r>
                      <a:r>
                        <a:rPr lang="pl-PL" sz="1600" b="1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Valey</a:t>
                      </a:r>
                      <a:r>
                        <a:rPr lang="pl-PL" sz="16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, Kozłów, </a:t>
                      </a:r>
                      <a:r>
                        <a:rPr lang="pl-PL" sz="1600" b="1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Ljubljana</a:t>
                      </a:r>
                      <a:endParaRPr lang="pl-PL" sz="1600" b="1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6207125" cy="7905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74624" y="1338663"/>
            <a:ext cx="829094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Aft>
                <a:spcPts val="2400"/>
              </a:spcAft>
            </a:pPr>
            <a:r>
              <a:rPr lang="pl-PL" sz="3600" b="1" dirty="0" err="1" smtClean="0">
                <a:solidFill>
                  <a:schemeClr val="bg2"/>
                </a:solidFill>
                <a:latin typeface="Calibri" pitchFamily="34" charset="0"/>
              </a:rPr>
              <a:t>Output</a:t>
            </a:r>
            <a:r>
              <a:rPr lang="pl-PL" sz="3600" b="1" dirty="0" smtClean="0">
                <a:solidFill>
                  <a:schemeClr val="bg2"/>
                </a:solidFill>
                <a:latin typeface="Calibri" pitchFamily="34" charset="0"/>
              </a:rPr>
              <a:t> 3.3.2. Delphi </a:t>
            </a:r>
            <a:r>
              <a:rPr lang="pl-PL" sz="3600" b="1" dirty="0" err="1" smtClean="0">
                <a:solidFill>
                  <a:schemeClr val="bg2"/>
                </a:solidFill>
                <a:latin typeface="Calibri" pitchFamily="34" charset="0"/>
              </a:rPr>
              <a:t>survey</a:t>
            </a:r>
            <a:endParaRPr lang="en-GB" sz="3200" b="1" i="1" dirty="0"/>
          </a:p>
        </p:txBody>
      </p:sp>
      <p:pic>
        <p:nvPicPr>
          <p:cNvPr id="18437" name="Picture 5" descr="logo_adapt2dc_o_uz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49213"/>
            <a:ext cx="1951037" cy="715962"/>
          </a:xfrm>
          <a:prstGeom prst="rect">
            <a:avLst/>
          </a:prstGeom>
          <a:noFill/>
        </p:spPr>
      </p:pic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6207125" y="0"/>
            <a:ext cx="0" cy="11255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6505575"/>
            <a:ext cx="9144000" cy="352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pic>
        <p:nvPicPr>
          <p:cNvPr id="18440" name="Picture 8" descr="ADAPT2DC_pasica_3"/>
          <p:cNvPicPr>
            <a:picLocks noChangeAspect="1" noChangeArrowheads="1"/>
          </p:cNvPicPr>
          <p:nvPr/>
        </p:nvPicPr>
        <p:blipFill>
          <a:blip r:embed="rId4" cstate="print"/>
          <a:srcRect l="50682" t="10960" b="6360"/>
          <a:stretch>
            <a:fillRect/>
          </a:stretch>
        </p:blipFill>
        <p:spPr bwMode="auto">
          <a:xfrm>
            <a:off x="6207125" y="0"/>
            <a:ext cx="2936875" cy="969963"/>
          </a:xfrm>
          <a:prstGeom prst="rect">
            <a:avLst/>
          </a:prstGeom>
          <a:noFill/>
        </p:spPr>
      </p:pic>
      <p:sp>
        <p:nvSpPr>
          <p:cNvPr id="18451" name="AutoShape 19" descr="data:image/jpeg;base64,/9j/4AAQSkZJRgABAQAAAQABAAD/2wCEAAkGBxASEBEPEBEUEhIPERAQDxgXEA8UERUQFBgYFyARFRcYHSggGBolJxYVJDEhJSk3MjEyGCs2OjMvQyg5OjcBCgoKDg0OGhAQGiwmICQyLCw3NywrLzQvMCw0LTQsLC8vLCwsLCwsMCw0LCwsNCwsLCwsLCwsLCwsLCwvLC8sNP/AABEIAOEA4QMBEQACEQEDEQH/xAAbAAEAAwADAQAAAAAAAAAAAAAAAgYHAwQFAf/EAEkQAAEDAAcCBg0LAgYDAAAAAAEAAgMEBQYREjFRIUEHE1NhsdEVIjIzNUJScXKBkZPBFyMkNGJzdJKhssIWhENUw9Lh8CVjgv/EABsBAQACAwEBAAAAAAAAAAAAAAABBQMEBgIH/8QANhEAAQMDAQILBwUBAQAAAAAAAAECAwQREjFRcQUTISIyMzRBQlJhFBWBobHB0USCkeHwolP/2gAMAwEAAhEDEQA/ANfQBAEAQBAEAQFVtra5tDbxUVzqS8bBmIwfHdz6D4Z61RUJGlk1NOqqkhSyamdRWjrRwvZPO4X3XgEi/TYFXpPMuiqVaVNQuiqT7O1tytJ/K7qU8bPtUnj6nav8Ds7W3K0n8rupONn2qOPqdq/wOztbcrSfyu6k42fao4+p2r/A7O1tytJ/K7qTjZ9qjj6nav8AA7O1tytJ/K7qTjZ9qjj6nav8Ds7W3K0n8rupONn2qOPqdq/wOztbcrSfyu6k42fao4+p2r/A7O1tytJ/K7qTjZ9qjj6nav8AA7O1tytJ/K7qTjZ9qjj6nav8Hx1f1qASZqQABeSWuAAG87E46fao9oqdqlnsRbklwo1NfeXH5qU3ZnxHnTQ+1bFNVX5rzbpK264SfyaMrAtAgCAIAgCAIAgCAIAgCAIAgCAqttbXNobeKiudSXjYMxGD47ufQfDPWqKhI0smpp1VUkKWTUoVlLNT1lO6SRzhEHX0iU7XFx24G35vP6ZncDXxROmdddCrggdUOu7TvU2yr6HHBGyGFoZHGLmgdJ1JzJOatmojUsheMajExbodjEpuerjElxcYkuLjElxcYkuLjElxcYkuLjElwMSXAJS4Mc4SbBmDHTaG08RtdPGP8LV7Byeo8XzZaU0Fuc0rqimROc1CfB3brDhodMf2uxsEpOWkbzpod2S9wT+Fx7pqnwPNTW4WAQBAEAQBAEAQBAEAQBAEBVba2ubQ28VFc6kvGwZiMHx3c+g+GetUVCRpZNTTqqpIUsmpQbKWbnrGd0kjnCIOvpEp2uLjtwNJzef0zO4GviidM666FXBA6d11071NroFDjgjZDCwMjjFzQOk6k5knNWrWo1LIXbWo1MWpyHabzr0e0JFwU3FyJeouRciXqLkZETIouRkRMii5GR8MijIjIiZFGR5yImRRkRkRMqjIjINnuRH2CSWOy1wI1BWZFuZ0W+hj3CRYHicdNobPmdrp4wO9avYOT1Hi+bLTmhtzmmhUU9uc05eDu3WHBQqY/tdjYJCctI3nTQ7sl7gn8Lj3TVPgeamtwsAgCAIAgCAIAgCAIAgKrbW1zaG3iornUl42DMRg+O7n0Hwz1qioSNLJqadVVJClk1KDZWzc9Yzukkc4RB19IlO1xcduBt+bz+mZ3A10UTpnXXQqoIHTuuuneptNAoccMbIYWBkcYuaB0nUnMk5q1a1GpZC7a1GpimhzY0uMj4ZFGRGREyKMiMiJkUZHnIiZFGRGREyKMiMiJkUZEZETImRGREyKMjzkRMijIjIiZFGRGREyKMiMicNKLTzbwpbJipLJcVPRY8OF42graRUVLobiORUuhkHCPYLicVNobfmdrp4wO9avYOT1Hi+bLUmhtzmmjUU9uc05uDu3WHBQqY/tdjYJCctI3nTQ7sl7gn8LjJTVPgeamtwsAgCAIAgCAIAgCAqttbXNobeKiudSXjYMxGD47ufQfDPWqKhI0smpp1VUkKWTUoFlrOT1jO6SRzhEHX0iU7XFx24G35vP6ZncDXRROmddSqhhdO666d6m0UChxwxthhaGRxi5oHSdScyTmrRqI1LIXTWo1LJoSfKvKuPDnnGZF5yPGREyKMiMiJkUZEZETIoyPOREyKMiMiJkUZEZETIoyIyImRRkRkRMijI85ETIoyIyImRRkRkRMii5GREyKLnnI5aLTSw6g5j4jnXtkqsUyRzKxfQ9qOQOF4N4P/blutcjkuhYtcjkuhkXCNYPicVMobfmdrp4wO9avYOT1Hi+bLVmhtzmmlPBbnNObg7t1hwUKmO7XY2CQnLSN500O7JZIJ/C4yU1T4HmprcLAIAgCAIAgCAqttbXNobeKiudSXjYMxGD47ufQfDPWqKhI0smpp1VUkKWTUoFl7OT1jO6SRzhEHX0iU7XFx24G35vP6ZncDXRROlddSqhhdO67tO9TZqDRI4Y2wxNDI4xc0DpOpOZJzVm1EalkLlrUalk0ITUjcMljc/uQwvk7kOAyLHkYsiJkUZEZETIoyIyImRRkRkRMijI85ETIouRkRMii5GREyKLkZETIouRkRMiZHnIiZFGRGREyKMiMiJkUZEZETIoyPOREyKMiMjsUKsDG7Vp7ofEc69xTKxfQyw1Cxr6Fihma9oc03g/9uKsmuRyXQtmPR6XQyThFsJxOKmUNvzO108YHetXsHJ6jxfNlrSxW5zTTngtzmnPwd26w4KFTHdrsbBITlpG86aHdkskE/hcZaap8DzU1uFgEAQBAEBVba2ubQ28VFc6kvGwZiMHx3c+g+GetUVCRpZNTTqqpIUsmpn9l7Oz1jO6SRzhGHX0iU7XFx24G35vP6ZncDXRROlddSqhhdO67tO9TZKDRI4Y2wxNDI4xc0DdznU7yTmrNqI1LIXDWo1LJocNJpd+xuW/n/4WCSS/IhrSTX5EOqZFiyMOREyKLnnIiZFFyMiJkUXIyImRRcjIiZFGR5yImRRkRkRMii5GREyKMiMjs0KhyS34BsGwk7AskcbpNDLDC+Xo6EawockRGLI5EZebmKiWN0epE8L4ulodIyLDka+REyKMiMiJkUZEZETIoyPOREyKMiMiJkUZEZHZq6s3ROvzae6HxHOssM6xr6GaCpWJ3oWuCdr2h7Te13/birZr0cl0Lxj2vbk1eQybhEsLxOKmURvzO108YHetXsHJ6jxfNlryxW5UNSeC3Oadjg7t1hwUKmP7XY2CQnLSN500O7JZIJ/C4y01T4HmprcLAIAgKrbW1zaG3iornUl42DMRg+O/n0Hwz1qioSNLJqadVVJClk1M/sxZ6asJ3SSOcIw6+kSna4uO3A2/N5/TM7ga6ON0rrqVMMLp3XXTvNjoNEjhjbDE0MjjFzQOk6neSc1ZNRGpZC4a1GpZNDp02m39q3Ledf8Aha0st+RDUmnvyN0OkZFgyNbIiZFGRGREyKMjzkRMijIjIiZFGRGREyKMiMiJkUZHnIiZFGRGREyKMiMiJkUZEZFzqGO6jx/aBd7dvUrmlbaJDoKNtoW/yc9aRB0MgPkOPrAv+C9zNR0aop7qGo6JyLsM/MioMjmMiJkUZEZETImRGREyLzkeciJkTIjIiZFGRGREyKMiMjuVXWzoXX5sPdt+I0KzQVKxL6Gemq3Qu9O9P93lzo9IZIwPYQ5rhs6jz8yumPa9uTdDoo5GyNRzVuimUcIlheJxUyiN+Z2unjA71q9g5PUeL5steWK3Khqzw25zTs8HdusOChUx/a7GwSE5aRvOmh3ZLLBP4XGWmqfA81NbhYBAYhaqMOrSdpydSA063EgKmnS8yp6nP1KXqFT1NmoVDjhjbDE0MZGLmgdJ1JzJ3qwaiNSyFq1qNSyHn1hT772NyGxx15vMtSaa/NQ0Z6i/NboeeZFr5GpkRMijIjIiZFGRGREyKMjzkRMijIjIiZFGRGREyKMiMiJkUZHnIiZFGRGREyKMiMjuVRQnTyYR3IuMh0b1lZoIllfbu7zYpYFnfbu7y/saAABkAAPMFfIlksdMiWSx1K4nDKPK47mOHt2fFYqh2MTl9DDUvwhcvoZuZFzlzksiJkUZEZETIoyIyImRRkeciJkUZEZETIoyIyImRRkRkRMijI85HeqeuXQPvHbMd3xuv2ho7pWenqnQuv3d6f7vNmlrHQOvqi6p/u8vtHnbIxr2m9rwCNmYPMugY9HtRyaKdQx7XtRzdFMK4RKtio9PljhbgYWskwjuWl4vIaNw5ty1JWojuQ0Z2o1/Ia1Zus/moo5D/hxhp/8AkbCrNuiFy3RCwqSTErSeFpvxTekKmm69d5QVHaV3m1E7VYlqVKaTtnekelU7l5VKF7ucpxGRecjxkRMijIjI+GRRkeciBkUZEZETIoyIyImRRkRkRMijIjI+GRRkeciBkUXIyOegUZ80jY2DaczuDd7ivcTHSORrTLBE6Z6MaaJVtAZBGI2edx3uOpXRQwtibi06qCBkLMWnbWUzFOtzWY7WjN3XPk+DfiqfhKfSNN6lFwxUpyQpvX7fkqBkVRkUOREyKMiMiJkUZEZETIoyPOREyKMiMiJkUZEZETIoyIyImRRkeciJkS5GRpdnz9Fg+7aumpepZuOxouzs3IZHwreEn/dQ/tXibpGOo6Zd6s7iH0YugKybohbt0QvCkkxO0vhWb8U3pCppuvXeUFR2ld5tBO1WBaFJpEnbu9J3SqN685Tm3u5y7ziMi8ZHjIiZFGRGREyKMjzkRMijIjIiZFGRGREyJkRkRMijIjIiZFGR5yImRRkRkX+xtXGOHjXC5823aCCGDIG/2+tX/B0GEeS6r9DqeCqdY4snau+hYFYFmcdJc8McYwC8NOAE3Au3XnReHq5GrjqeJFcjVx17t5SJrIUuRznvkiLnkucb35n1KkdwbO9Vc5Uupzz+CKl7lc5zbrv/AAcZsRSeVi9sn+1R7ql8yfP8Hj3JP5m/P8EXWIpXKRH1v6lC8FTbU+ZHuSfzN+f4PFrWp6RR7jKy5pycCHNv0vC0p6aWHpoV9TRT06XkTk2oeYXrWuaVz5iUXIufL+dAfFBAuQWCA0yoPqsH3bV09L1Ldx2VF2dm5DJOFTwk/wC6h/avM3SMdR0y8VZ3EPoxdAVk3RC4boheFJJidpj/AOVm/EjpCppuvXec/UdpXebCJ236LeyQskehRKROMb7iO7dv5yufe9Ml3nLyPTNd6nGZF5yPGREyKMiMiJkUZHnIiZFGRGRYqqsuZ4WTCYNxgm7i77riRniGisYOD1ljR+Vr+n9ltTcFrPEkmdr+n9naNiHf5ke5P+9ZfdLvP8v7M/uN3/p/z/Z8/oZ3+ZHuT/vT3S7z/L+yPcbv/T/n+yn0ntHvZffgc5t+uEkX3epU7+a5W7Chk5jlbsVULHZWzhmLZ5tkWbG75Opuz1qyoaFZbSP6P1/otuDuDVmtLJ0fr/X1NBXQHUny9AL0AvQC9AL0B0q8ia+jTtf3PFPJ2ZEC8O9VywVLWuhcjtLKa9Wxr4HtdpZTHFxxwAQBAEAQH29Bc0Ko5SKPD6AXR0yrxLdx1tG5UgZuMr4Tn31i8/8Arh/aki3UTLdxe6s7iH0YugK0bohct0QvCkkxK0/hWb8SOkKmn65d5z9R2hd5rC2jdM4pnfH+m7pK5mTprvU4+brHb1OIFeLmO5LjDqfapupOSn3jXa/oFOSk5qfOMOvQoyUZKalY8/QoPM/97l1XB/ZmfH6qdrwV2Rnx+qns3rdLAAoDI3NBptxAINKuIO0EGTIrkVRFqbL5vucIqItXZfN9zWwLtg2XbB5l11rHdWsfb0JF6AXoBegF6AXoDxrWUeaSivbCbrgXPF15ewbS0c/StKvZI+FUYu/1Qr+E45X07kjXf6psMqXKHEBAEAQBAEBf6m+rw+gF0VN1Tdx1dJ1DNxlvCX4Qf93F+1TJqTL0i+1Z3EPoxdAVo3RC6boheFJJiVp/Cs34kdIVNP1y7zn6jtC7zWFtG6ZxTO+P9N3SVzMnTXepx83WO3qcK8GMIAgCA1KyB+hQeZ/73Lq+DuzM+P1U7bgrsjPj9VPYvW6WIBQGUD69/df6i5H9V+77nC/rP3/c1jEuuO6Pt6A+YkB8vQC9AL0AvQHFSqWyJhkkcGtbtJPRznmXiSRsbVc5bIhjklZE1XvWyIY5IQSSBcCSQNBouLVbqfPXKiqqoRUEBAEAQBAX+pvq8PoBdFTdU3cdXSdQzcZbwl+EH/dxftUyaky9IvtWdxD6MXQFaN0Qum6IXhSSYlafwrN+JHSFTT9cu85+o7Qu81hbRumcUzvj/Td0lczJ013qcfN1jt6nCvBjCAIAgNPskfoUPmf+9y6vg7szPj9VO24K7Iz4/VT18S3SxGJAZWPrv9z/AKi5H9V+77nC/rP3fc1QuXXHdDEgGJAMSAYkAxIBiQHgWuqnj4sbSccILmi84XNzIuyB5+a5V3CNLx0eSaoVXCtFx8WTdW/5TOFzBxoQBAEAQBAX+pvq8PoBdFTdU3cdXSdQzcZbwl+EH/dxftUyaky9IvtWdxD6MXQFaN0Qum6IXhSSYlafwrN+JHSFTT9cu85+o7Qu81hbRumcUzvj/Td0lczJ013qcfN1jt6nCvBjCAIAgNKso76HD5n/AL3Lq+DuzM+P1O24K7Iz4/VT1sS3SxGJAZiPrv8Ac/zXI/qv3fc4X9Z+/wC5p2Jdcd0MSAYkAxIBiQDEgGJAeFaiu44onxB18sjS0AZtB2FxO7Yq/hCrbFGrEXnL/rlVwpWshiVl+c5P8pni5c40IAgCAIAgL/U31eH0AuipuqbuOrpOoZuMt4S/CD/u4v2qZNSZekX2rO4h9GLoCtG6IXTdELwpJMStP4Vm/EjpCpp+uXec/UdoXeawto3TOKZ3x/pu6SuZk6a71OPm6x29ThXgxhAEAQGi2Xd9Eh8z/wBzl1nB3ZmfH6nbcFdkZ8fqp6uNbpYDGgM1v+mf3H81yH6n933OGTtn7vuaUXrrzuRjQDGgGNAMSEnzEoAxqQVC3ULcUUgADnYmu27SBdds5rztVDwxG1Fa9NVuczw9E1FY9NVun4KqqQ54IAgCAIAgL/U31eH0AuipuqbuOrpOoZuMt4S/CD/u4v2qZNSZekX2rO4h9GLoCtG6IXTdELwpJMStP4Vm/EjpCpp+uXec/UdoXeawto3TOKZ3x/pu6SuZk6a71OPm6x29ThXgxhAEAQFyqKuaPHR42PkAc0OvGF+ztidw510VFWwRwNa53Km/adVwfwhTRUzWPdZUv3Lt3Hf/AKhovKj8snUtr3jTef5L+Dc960nn+S/gf1DReVH5ZOpPeNN5/kv4HvWk8/yX8FEpbwZHuadhe5wPMSTeuXlciyOVNqnHTORZXObtVfmc9HrakMN7ZX+txI/VZY6yeNbo5TPFX1ES3a9fjynp0e1k47trX+rCf0W8zhiVOkiKWMfD0qdNqL8j0qPa6I92xzfNc4Lbj4YiXpIqG/Hw7A7pIqHcbaSin/Eu87H9S2U4Spl8XyU2U4WpPP8AJfwS/qGi8qPyv6lPvGm8/wAl/BPvWk8/yX8D+oaLyo/K/qUe8abz/JfwPetJ5/kv4OrSrUwNBwYnndsuHtKxScKwtTm8qmGXhqmYnNW67vyVWtKxfO/G/ZsuaBkBoqGpqXTvycczWVb6mTNx01rmqEAQBAEAQF/qb6vD6AXRU3VN3HV0nUM3GW8JfhB/3cX7VMmpMvSL7VncQ+jF0BWjdELpuiF4UkmJWoIFaTk7AKSCdLrxtVNP1y7zn6ntC7zV71tG6UavKtfFIXHax7iWu8+3CdCqCqgdG+/cpzFbTOheqrop5i1TSCAIAgCAIAgCAIAgCAIAgCAIAgCAIAgCAIDnodFfK8MYLyfYBqdAskcbpHYtMkUTpXYtTlL/AEKDi42R334Ght+V929dDGzBiN2HWQx8WxGbDJeElwNYSXEG5kQO3I4RsK8yamOXpF+qzuIfRi6ArRuiF03RC8KSTOuEKyDiX06jguJ7akM2k/eM5tR61X1VNfntKutpFW8jPieBYe2XFEUWlO+avuheT3v7Dj5Gh3ebLEx/cpgjk7lNKpEDZGljwHNcNvWFkexr24u0MskbZGq1ycilIriqnQO1Y7uHfxPOqGppnQu9DmaukdA70XRTzlrGoEAQBAEAQBAEAQBAEAQBAEAQBAEAQBAc9Dor5XhjBeT7ANToFkjjdI7FpkiidK7FqcpeKrq5kDMLdrj3bt5PwHMr6CBsLbJqdPTUzYG2TXvUrtt7XijA0eAg0hw7Y7CIgd51foPWefI51jK99iiWcqF9LeZJC7ig4mRxJxPdmQCczqVMMKvW66EwQLIt10NNozQCxo2AFoHmCsS2LmgPqAyzhEsLhx02ht7Xa6eMDLWRg01G7Nac8HiaV9TTeNh5lhbZcVhotKd81sbC8nvf2HHyNDu82Wux/cpqxydyml0iBsjSx4DmuG3rC9vY17cXaGSSNsjVa5ORSkVxVToHasd3Dv4nnVDU0zoXehzNXSOgd6Lop5y1jUCAIAgCAIAgCAIAgCAIAgCAIAgCA56HRXyvDGC8n2AanQLJHG6R2LTJFE6V2LdS8VXVzIGYW7XHu3byfgOZX0EDYW2TU6empmwNsmvepXbb2vFGBo8BBpDh2x2ERA7zq/Qes8+RzrGV77FFs5UL6W8ySF3FBxMjiTie7MgE5nUqYYVet10JggWRbroaPBC1jWsY0Na0XNAyAVgiIiWQtURESyHvVRVmUkg52j4lSSe2gCAIDLOESwuHHTaGztdrp4wMtZGDTUbs1pzweJpX1NN42HmWFtlxWGi0p3zWxsLye9/YcfI0O7zZa7H9ymrHJ3KaXSIGyNLHgOa4besL29jXtxdoZJI2yNVrk5FKRXFVOgdqx3cO/iedUNTTOhd6HM1dI6B3ouinnLWNQIAgCAIAgCAIAgCAIAgCAIAgOeh0V8rwxgvJ9gGp0CyRxukdi0yRROldi3UvFV1cyBmFu1x7t28n4DmV9BA2Ftk1OnpqZsDbJr3qV229rxRgaPAQaQ4dsdhEQO86v0HrPPkc6xle+xRbOVC+lvMkhdxQcTI4k4nuzIBOZ1KmGFXrddCYIFkW66GjwQtY1rGNDWtFzQMgFYIiIlkLVEREsh71U1ZlJIOdo+JUkntoAgCAIAgMs4RLC4cdNobO12unjAy1kYNNRuzWnPB4mlfU03jYeZYW2XFYaLSnfNbGwvJ739hx8jQ7vNlrsf3KascncppdIgbI0seA5rht6wvb2Ne3F2hkkjbI1WuTkUpFcVU6B2rHdw7+J51Q1NM6F3oczV0joHei6KectY1AgCAIAgCAIAgCAIAgCAIDnodFfK8MYLyfYBqdAskcbpHYtMkUTpXYt1LxVdXMgZhbtce7dvJ+A5lfQQNhbZNTp6ambA2ya96ldtva8UYGjwEGkOHbHYREDvOr9B6zz5HOsZXvsUWzlQvpbzJIXcUHEyOJOJ7syATmdSphhV63XQmCBZFuuho8ELWNaxjQ1rRc0DIBWCIiJZC1RERLIe9VNWZSSDnaPiVJJ7aAIAgCAIAgCAyzhEsLhx02hs7Xa6eMDLWRg01G7Nac8HiaV9TTeNh5lhbZcVhotKd81sbC8nvf2HHyNDu82Wux/cpqxydyml0iBsjSx4DmuG3rC9vY17cXaGSSNsjVa5ORSkVxVToHasd3Dv4nnVDU0zoXehzNXSOgd6Lop5y1jUCAIAgCAIAgCAIAgCA56HRXyvDGC8n2AanQLJHG6R2LTJFE6V2LdS8VXVzIGYW7XHu3byfgOZX0EDYW2TU6empmwNsmvepXbb2vFGBo8BBpDh2x2ERA7zq/Qes7r8jnWMr32KLZyoX0t5kkLuKDiZHEnE92ZAJzOpUwwq9broTBAsi3XQ0eCFrGtYxoa1ouaBkArBEREshaoiIlkPeqmrMpJBztHxKkk9tAEAQBAEAQBAEAQGWcIlhcOKm0Nna7XTxgZayMGmo3ZrTng8TSvqabxsPMsLbLisNFpTvmtjYXk97+w4+Rod3my12P7lNWOTuU0ukQNkaWPAc1w29YXt7Gvbi7QySRtkarXJyKUiuKqdA7Vju4d/E86oammdC70OZq6R0DvRdFPOWsagQBAEAQBAEAQBAc9Dor5XhjBeT7ANToFkjjdI7FpkhidK7FupeKrq5kDMLdrj3bt5PwHMr6CBsLbJqdPTUzYG2TXvUrtt7XijA0eAg0hw7Y7CIgd51foPWefI51jK99ii2cqF9LeZJC7ig4mRxJxPdmQCczqVMMKvW66EwQLIt10NHghaxrWMaGtaLmgZAKwRERLIWqIiJZD3qpqzKSQc7R8SpJPbQBAEAQBAEAQBAEAQBAZZwiWFw46bQ2drtdPGBlrIwaajdmtOeDxNK+ppvGw8ywtsuKw0WlO+a2NheT3v7Dj5Gh3ebLXY/uU1Y5O5TTJomvbhcA5pu2HaF7c1HJZyGV7GvTFyXQ6vYmj8iz2LF7NF5UMHskHkQdiaPyLPYns0XlQeyQeRB2Jo/Is9iezReVB7JB5EHYmj8iz2J7NF5UHskHkQdiaPyLPYns0XlQeyQeRB2Jo/Is9iezReVB7JB5EHYmj8iz2J7NF5UHskHkQdiaPyLPYns0XlQeyQeRB2Jo/Is9iezReVB7JB5EOej0SOO/i2NbfncLr7l7ZGxnRSxljhZH0ERCrW3teKMDR4CDSHDtjsIiB3nV+g9Z55c6we+xRbOVC+lvMkhdxQcTI4k4nuzIBOZ1KmGFXrddCYIFkW66GjwQtY1rGNDWtFzQMgFYIiIlkLVEREsh71U1ZlJIOdo+JUkntoAgCAIAgCAIAgCAIAgCAIDLOESwuHHTaGztdrp4wMtZGDTUbs1pzweJpX1NN42FSq22VNgibDHICxmxmJjXEN8kE7bhuC1UeqGmkipyHa+UCsPLZ7pinjFJ41w+UCsPLZ7picYo41w+UCsPLZ7picYo41w+UCsPLZ7picYo41w+UCsPLZ7picYo41w+UCsPLZ7picYo41w+UCsPLZ7picYo41w+UCsPLZ7picYo41w+UCsPLZ7picYo41x8db+sCCOMYLwReImXjnCcYo41x1bOVC+lvMkhdxQcTI4k4nuzIBOZ1KyQwq9broZYIFkW66GkQQtY1rGNDWtFzQMgFYIiIlkLVEREsh71U1ZlJIOdo+JUkntoAgCAIAgCAIAgCAIAgCAIAgCAr1bVBFtkjiZ9ocW32jYoxTYRimw8fsczkW+6b1JimwYpsHY5nIt903qTFNgxTYOxzORb7pvUmKbBimwdjmci33TepMU2DFNg7HM5Fvum9SYpsGKbB2OZyLfdN6kxTYMU2DsczkW+6b1JimwYpsHY5nIt903qTFNgxTYOxzORb7pvUmKbBimwdjmci33TepMU2DFNhysgIFwZcBkA24KST2apqzKSQeiPiUB7aAIAgCAIAgCAIAgCAIAgCAIAgCAID4gCAIAgCAIAgCAIAgCA+oAgCAIAgCAIAg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53" name="AutoShape 21" descr="data:image/jpeg;base64,/9j/4AAQSkZJRgABAQAAAQABAAD/2wCEAAkGBxASEBEPEBEUEhIPERAQDxgXEA8UERUQFBgYFyARFRcYHSggGBolJxYVJDEhJSk3MjEyGCs2OjMvQyg5OjcBCgoKDg0OGhAQGiwmICQyLCw3NywrLzQvMCw0LTQsLC8vLCwsLCwsMCw0LCwsNCwsLCwsLCwsLCwsLCwvLC8sNP/AABEIAOEA4QMBEQACEQEDEQH/xAAbAAEAAwADAQAAAAAAAAAAAAAAAgYHAwQFAf/EAEkQAAEDAAcCBg0LAgYDAAAAAAEAAgMEBQYREjFRIUEHE1NhsdEVIjIzNUJScXKBkZPBFyMkNGJzdJKhssIWhENUw9Lh8CVjgv/EABsBAQACAwEBAAAAAAAAAAAAAAABBQMEBgIH/8QANhEAAQMDAQILBwUBAQAAAAAAAAECAwQREjFRcQUTISIyMzRBQlJhFBWBobHB0USCkeHwolP/2gAMAwEAAhEDEQA/ANfQBAEAQBAEAQFVtra5tDbxUVzqS8bBmIwfHdz6D4Z61RUJGlk1NOqqkhSyamdRWjrRwvZPO4X3XgEi/TYFXpPMuiqVaVNQuiqT7O1tytJ/K7qU8bPtUnj6nav8Ds7W3K0n8rupONn2qOPqdq/wOztbcrSfyu6k42fao4+p2r/A7O1tytJ/K7qTjZ9qjj6nav8AA7O1tytJ/K7qTjZ9qjj6nav8Ds7W3K0n8rupONn2qOPqdq/wOztbcrSfyu6k42fao4+p2r/A7O1tytJ/K7qTjZ9qjj6nav8AA7O1tytJ/K7qTjZ9qjj6nav8Hx1f1qASZqQABeSWuAAG87E46fao9oqdqlnsRbklwo1NfeXH5qU3ZnxHnTQ+1bFNVX5rzbpK264SfyaMrAtAgCAIAgCAIAgCAIAgCAIAgCAqttbXNobeKiudSXjYMxGD47ufQfDPWqKhI0smpp1VUkKWTUoVlLNT1lO6SRzhEHX0iU7XFx24G35vP6ZncDXxROmdddCrggdUOu7TvU2yr6HHBGyGFoZHGLmgdJ1JzJOatmojUsheMajExbodjEpuerjElxcYkuLjElxcYkuLjElxcYkuLjElwMSXAJS4Mc4SbBmDHTaG08RtdPGP8LV7Byeo8XzZaU0Fuc0rqimROc1CfB3brDhodMf2uxsEpOWkbzpod2S9wT+Fx7pqnwPNTW4WAQBAEAQBAEAQBAEAQBAEBVba2ubQ28VFc6kvGwZiMHx3c+g+GetUVCRpZNTTqqpIUsmpQbKWbnrGd0kjnCIOvpEp2uLjtwNJzef0zO4GviidM666FXBA6d11071NroFDjgjZDCwMjjFzQOk6k5knNWrWo1LIXbWo1MWpyHabzr0e0JFwU3FyJeouRciXqLkZETIouRkRMii5GR8MijIjIiZFGR5yImRRkRkRMqjIjINnuRH2CSWOy1wI1BWZFuZ0W+hj3CRYHicdNobPmdrp4wO9avYOT1Hi+bLTmhtzmmhUU9uc05eDu3WHBQqY/tdjYJCctI3nTQ7sl7gn8Lj3TVPgeamtwsAgCAIAgCAIAgCAIAgKrbW1zaG3iornUl42DMRg+O7n0Hwz1qioSNLJqadVVJClk1KDZWzc9Yzukkc4RB19IlO1xcduBt+bz+mZ3A10UTpnXXQqoIHTuuuneptNAoccMbIYWBkcYuaB0nUnMk5q1a1GpZC7a1GpimhzY0uMj4ZFGRGREyKMiMiJkUZHnIiZFGRGREyKMiMiJkUZEZETImRGREyKMjzkRMijIjIiZFGRGREyKMiMicNKLTzbwpbJipLJcVPRY8OF42graRUVLobiORUuhkHCPYLicVNobfmdrp4wO9avYOT1Hi+bLUmhtzmmjUU9uc05uDu3WHBQqY/tdjYJCctI3nTQ7sl7gn8LjJTVPgeamtwsAgCAIAgCAIAgCAqttbXNobeKiudSXjYMxGD47ufQfDPWqKhI0smpp1VUkKWTUoFlrOT1jO6SRzhEHX0iU7XFx24G35vP6ZncDXRROmddSqhhdO666d6m0UChxwxthhaGRxi5oHSdScyTmrRqI1LIXTWo1LJoSfKvKuPDnnGZF5yPGREyKMiMiJkUZEZETIoyPOREyKMiMiJkUZEZETIoyIyImRRkRkRMijI85ETIoyIyImRRkRkRMii5GREyKLnnI5aLTSw6g5j4jnXtkqsUyRzKxfQ9qOQOF4N4P/blutcjkuhYtcjkuhkXCNYPicVMobfmdrp4wO9avYOT1Hi+bLVmhtzmmlPBbnNObg7t1hwUKmO7XY2CQnLSN500O7JZIJ/C4yU1T4HmprcLAIAgCAIAgCAqttbXNobeKiudSXjYMxGD47ufQfDPWqKhI0smpp1VUkKWTUoFl7OT1jO6SRzhEHX0iU7XFx24G35vP6ZncDXRROlddSqhhdO67tO9TZqDRI4Y2wxNDI4xc0DpOpOZJzVm1EalkLlrUalk0ITUjcMljc/uQwvk7kOAyLHkYsiJkUZEZETIoyIyImRRkRkRMijI85ETIouRkRMii5GREyKLkZETIouRkRMiZHnIiZFGRGREyKMiMiJkUZEZETIoyPOREyKMiMjsUKsDG7Vp7ofEc69xTKxfQyw1Cxr6Fihma9oc03g/9uKsmuRyXQtmPR6XQyThFsJxOKmUNvzO108YHetXsHJ6jxfNlrSxW5zTTngtzmnPwd26w4KFTHdrsbBITlpG86aHdkskE/hcZaap8DzU1uFgEAQBAEBVba2ubQ28VFc6kvGwZiMHx3c+g+GetUVCRpZNTTqqpIUsmpn9l7Oz1jO6SRzhGHX0iU7XFx24G35vP6ZncDXRROlddSqhhdO67tO9TZKDRI4Y2wxNDI4xc0DdznU7yTmrNqI1LIXDWo1LJocNJpd+xuW/n/4WCSS/IhrSTX5EOqZFiyMOREyKLnnIiZFFyMiJkUXIyImRRcjIiZFGR5yImRRkRkRMii5GREyKMiMjs0KhyS34BsGwk7AskcbpNDLDC+Xo6EawockRGLI5EZebmKiWN0epE8L4ulodIyLDka+REyKMiMiJkUZEZETIoyPOREyKMiMiJkUZEZHZq6s3ROvzae6HxHOssM6xr6GaCpWJ3oWuCdr2h7Te13/birZr0cl0Lxj2vbk1eQybhEsLxOKmURvzO108YHetXsHJ6jxfNlryxW5UNSeC3Oadjg7t1hwUKmP7XY2CQnLSN500O7JZIJ/C4y01T4HmprcLAIAgKrbW1zaG3iornUl42DMRg+O/n0Hwz1qioSNLJqadVVJClk1M/sxZ6asJ3SSOcIw6+kSna4uO3A2/N5/TM7ga6ON0rrqVMMLp3XXTvNjoNEjhjbDE0MjjFzQOk6neSc1ZNRGpZC4a1GpZNDp02m39q3Ledf8Aha0st+RDUmnvyN0OkZFgyNbIiZFGRGREyKMjzkRMijIjIiZFGRGREyKMiMiJkUZHnIiZFGRGREyKMiMiJkUZEZFzqGO6jx/aBd7dvUrmlbaJDoKNtoW/yc9aRB0MgPkOPrAv+C9zNR0aop7qGo6JyLsM/MioMjmMiJkUZEZETImRGREyLzkeciJkTIjIiZFGRGREyKMiMjuVXWzoXX5sPdt+I0KzQVKxL6Gemq3Qu9O9P93lzo9IZIwPYQ5rhs6jz8yumPa9uTdDoo5GyNRzVuimUcIlheJxUyiN+Z2unjA71q9g5PUeL5steWK3Khqzw25zTs8HdusOChUx/a7GwSE5aRvOmh3ZLLBP4XGWmqfA81NbhYBAYhaqMOrSdpydSA063EgKmnS8yp6nP1KXqFT1NmoVDjhjbDE0MZGLmgdJ1JzJ3qwaiNSyFq1qNSyHn1hT772NyGxx15vMtSaa/NQ0Z6i/NboeeZFr5GpkRMijIjIiZFGRGREyKMjzkRMijIjIiZFGRGREyKMiMiJkUZHnIiZFGRGREyKMiMjuVRQnTyYR3IuMh0b1lZoIllfbu7zYpYFnfbu7y/saAABkAAPMFfIlksdMiWSx1K4nDKPK47mOHt2fFYqh2MTl9DDUvwhcvoZuZFzlzksiJkUZEZETIoyIyImRRkeciJkUZEZETIoyIyImRRkRkRMijI85HeqeuXQPvHbMd3xuv2ho7pWenqnQuv3d6f7vNmlrHQOvqi6p/u8vtHnbIxr2m9rwCNmYPMugY9HtRyaKdQx7XtRzdFMK4RKtio9PljhbgYWskwjuWl4vIaNw5ty1JWojuQ0Z2o1/Ia1Zus/moo5D/hxhp/8AkbCrNuiFy3RCwqSTErSeFpvxTekKmm69d5QVHaV3m1E7VYlqVKaTtnekelU7l5VKF7ucpxGRecjxkRMijIjI+GRRkeciBkUZEZETIoyIyImRRkRkRMijIjI+GRRkeciBkUXIyOegUZ80jY2DaczuDd7ivcTHSORrTLBE6Z6MaaJVtAZBGI2edx3uOpXRQwtibi06qCBkLMWnbWUzFOtzWY7WjN3XPk+DfiqfhKfSNN6lFwxUpyQpvX7fkqBkVRkUOREyKMiMiJkUZEZETIoyPOREyKMiMiJkUZEZETIoyIyImRRkeciJkS5GRpdnz9Fg+7aumpepZuOxouzs3IZHwreEn/dQ/tXibpGOo6Zd6s7iH0YugKybohbt0QvCkkxO0vhWb8U3pCppuvXeUFR2ld5tBO1WBaFJpEnbu9J3SqN685Tm3u5y7ziMi8ZHjIiZFGRGREyKMjzkRMijIjIiZFGRGREyJkRkRMijIjIiZFGR5yImRRkRkX+xtXGOHjXC5823aCCGDIG/2+tX/B0GEeS6r9DqeCqdY4snau+hYFYFmcdJc8McYwC8NOAE3Au3XnReHq5GrjqeJFcjVx17t5SJrIUuRznvkiLnkucb35n1KkdwbO9Vc5Uupzz+CKl7lc5zbrv/AAcZsRSeVi9sn+1R7ql8yfP8Hj3JP5m/P8EXWIpXKRH1v6lC8FTbU+ZHuSfzN+f4PFrWp6RR7jKy5pycCHNv0vC0p6aWHpoV9TRT06XkTk2oeYXrWuaVz5iUXIufL+dAfFBAuQWCA0yoPqsH3bV09L1Ldx2VF2dm5DJOFTwk/wC6h/avM3SMdR0y8VZ3EPoxdAVk3RC4boheFJJidpj/AOVm/EjpCppuvXec/UdpXebCJ236LeyQskehRKROMb7iO7dv5yufe9Ml3nLyPTNd6nGZF5yPGREyKMiMiJkUZHnIiZFGRGRYqqsuZ4WTCYNxgm7i77riRniGisYOD1ljR+Vr+n9ltTcFrPEkmdr+n9naNiHf5ke5P+9ZfdLvP8v7M/uN3/p/z/Z8/oZ3+ZHuT/vT3S7z/L+yPcbv/T/n+yn0ntHvZffgc5t+uEkX3epU7+a5W7Chk5jlbsVULHZWzhmLZ5tkWbG75Opuz1qyoaFZbSP6P1/otuDuDVmtLJ0fr/X1NBXQHUny9AL0AvQC9AL0B0q8ia+jTtf3PFPJ2ZEC8O9VywVLWuhcjtLKa9Wxr4HtdpZTHFxxwAQBAEAQH29Bc0Ko5SKPD6AXR0yrxLdx1tG5UgZuMr4Tn31i8/8Arh/aki3UTLdxe6s7iH0YugK0bohct0QvCkkxK0/hWb8SOkKmn65d5z9R2hd5rC2jdM4pnfH+m7pK5mTprvU4+brHb1OIFeLmO5LjDqfapupOSn3jXa/oFOSk5qfOMOvQoyUZKalY8/QoPM/97l1XB/ZmfH6qdrwV2Rnx+qns3rdLAAoDI3NBptxAINKuIO0EGTIrkVRFqbL5vucIqItXZfN9zWwLtg2XbB5l11rHdWsfb0JF6AXoBegF6AXoDxrWUeaSivbCbrgXPF15ewbS0c/StKvZI+FUYu/1Qr+E45X07kjXf6psMqXKHEBAEAQBAEBf6m+rw+gF0VN1Tdx1dJ1DNxlvCX4Qf93F+1TJqTL0i+1Z3EPoxdAVo3RC6boheFJJiVp/Cs34kdIVNP1y7zn6jtC7zWFtG6ZxTO+P9N3SVzMnTXepx83WO3qcK8GMIAgCA1KyB+hQeZ/73Lq+DuzM+P1U7bgrsjPj9VPYvW6WIBQGUD69/df6i5H9V+77nC/rP3/c1jEuuO6Pt6A+YkB8vQC9AL0AvQHFSqWyJhkkcGtbtJPRznmXiSRsbVc5bIhjklZE1XvWyIY5IQSSBcCSQNBouLVbqfPXKiqqoRUEBAEAQBAX+pvq8PoBdFTdU3cdXSdQzcZbwl+EH/dxftUyaky9IvtWdxD6MXQFaN0Qum6IXhSSYlafwrN+JHSFTT9cu85+o7Qu81hbRumcUzvj/Td0lczJ013qcfN1jt6nCvBjCAIAgNPskfoUPmf+9y6vg7szPj9VO24K7Iz4/VT18S3SxGJAZWPrv9z/AKi5H9V+77nC/rP3fc1QuXXHdDEgGJAMSAYkAxIBiQHgWuqnj4sbSccILmi84XNzIuyB5+a5V3CNLx0eSaoVXCtFx8WTdW/5TOFzBxoQBAEAQBAX+pvq8PoBdFTdU3cdXSdQzcZbwl+EH/dxftUyaky9IvtWdxD6MXQFaN0Qum6IXhSSYlafwrN+JHSFTT9cu85+o7Qu81hbRumcUzvj/Td0lczJ013qcfN1jt6nCvBjCAIAgNKso76HD5n/AL3Lq+DuzM+P1O24K7Iz4/VT1sS3SxGJAZiPrv8Ac/zXI/qv3fc4X9Z+/wC5p2Jdcd0MSAYkAxIBiQDEgGJAeFaiu44onxB18sjS0AZtB2FxO7Yq/hCrbFGrEXnL/rlVwpWshiVl+c5P8pni5c40IAgCAIAgL/U31eH0AuipuqbuOrpOoZuMt4S/CD/u4v2qZNSZekX2rO4h9GLoCtG6IXTdELwpJMStP4Vm/EjpCpp+uXec/UdoXeawto3TOKZ3x/pu6SuZk6a71OPm6x29ThXgxhAEAQGi2Xd9Eh8z/wBzl1nB3ZmfH6nbcFdkZ8fqp6uNbpYDGgM1v+mf3H81yH6n933OGTtn7vuaUXrrzuRjQDGgGNAMSEnzEoAxqQVC3ULcUUgADnYmu27SBdds5rztVDwxG1Fa9NVuczw9E1FY9NVun4KqqQ54IAgCAIAgL/U31eH0AuipuqbuOrpOoZuMt4S/CD/u4v2qZNSZekX2rO4h9GLoCtG6IXTdELwpJMStP4Vm/EjpCpp+uXec/UdoXeawto3TOKZ3x/pu6SuZk6a71OPm6x29ThXgxhAEAQFyqKuaPHR42PkAc0OvGF+ztidw510VFWwRwNa53Km/adVwfwhTRUzWPdZUv3Lt3Hf/AKhovKj8snUtr3jTef5L+Dc960nn+S/gf1DReVH5ZOpPeNN5/kv4HvWk8/yX8FEpbwZHuadhe5wPMSTeuXlciyOVNqnHTORZXObtVfmc9HrakMN7ZX+txI/VZY6yeNbo5TPFX1ES3a9fjynp0e1k47trX+rCf0W8zhiVOkiKWMfD0qdNqL8j0qPa6I92xzfNc4Lbj4YiXpIqG/Hw7A7pIqHcbaSin/Eu87H9S2U4Spl8XyU2U4WpPP8AJfwS/qGi8qPyv6lPvGm8/wAl/BPvWk8/yX8D+oaLyo/K/qUe8abz/JfwPetJ5/kv4OrSrUwNBwYnndsuHtKxScKwtTm8qmGXhqmYnNW67vyVWtKxfO/G/ZsuaBkBoqGpqXTvycczWVb6mTNx01rmqEAQBAEAQF/qb6vD6AXRU3VN3HV0nUM3GW8JfhB/3cX7VMmpMvSL7VncQ+jF0BWjdELpuiF4UkmJWoIFaTk7AKSCdLrxtVNP1y7zn6ntC7zV71tG6UavKtfFIXHax7iWu8+3CdCqCqgdG+/cpzFbTOheqrop5i1TSCAIAgCAIAgCAIAgCAIAgCAIAgCAIAgCAIDnodFfK8MYLyfYBqdAskcbpHYtMkUTpXYtTlL/AEKDi42R334Ght+V929dDGzBiN2HWQx8WxGbDJeElwNYSXEG5kQO3I4RsK8yamOXpF+qzuIfRi6ArRuiF03RC8KSTOuEKyDiX06jguJ7akM2k/eM5tR61X1VNfntKutpFW8jPieBYe2XFEUWlO+avuheT3v7Dj5Gh3ebLEx/cpgjk7lNKpEDZGljwHNcNvWFkexr24u0MskbZGq1ycilIriqnQO1Y7uHfxPOqGppnQu9DmaukdA70XRTzlrGoEAQBAEAQBAEAQBAEAQBAEAQBAEAQBAc9Dor5XhjBeT7ANToFkjjdI7FpkiidK7FqcpeKrq5kDMLdrj3bt5PwHMr6CBsLbJqdPTUzYG2TXvUrtt7XijA0eAg0hw7Y7CIgd51foPWefI51jK99iiWcqF9LeZJC7ig4mRxJxPdmQCczqVMMKvW66EwQLIt10NNozQCxo2AFoHmCsS2LmgPqAyzhEsLhx02ht7Xa6eMDLWRg01G7Nac8HiaV9TTeNh5lhbZcVhotKd81sbC8nvf2HHyNDu82Wux/cpqxydyml0iBsjSx4DmuG3rC9vY17cXaGSSNsjVa5ORSkVxVToHasd3Dv4nnVDU0zoXehzNXSOgd6Lop5y1jUCAIAgCAIAgCAIAgCAIAgCAIAgCA56HRXyvDGC8n2AanQLJHG6R2LTJFE6V2LdS8VXVzIGYW7XHu3byfgOZX0EDYW2TU6empmwNsmvepXbb2vFGBo8BBpDh2x2ERA7zq/Qes8+RzrGV77FFs5UL6W8ySF3FBxMjiTie7MgE5nUqYYVet10JggWRbroaPBC1jWsY0Na0XNAyAVgiIiWQtURESyHvVRVmUkg52j4lSSe2gCAIDLOESwuHHTaGztdrp4wMtZGDTUbs1pzweJpX1NN42HmWFtlxWGi0p3zWxsLye9/YcfI0O7zZa7H9ymrHJ3KaXSIGyNLHgOa4besL29jXtxdoZJI2yNVrk5FKRXFVOgdqx3cO/iedUNTTOhd6HM1dI6B3ouinnLWNQIAgCAIAgCAIAgCAIAgCAIAgOeh0V8rwxgvJ9gGp0CyRxukdi0yRROldi3UvFV1cyBmFu1x7t28n4DmV9BA2Ftk1OnpqZsDbJr3qV229rxRgaPAQaQ4dsdhEQO86v0HrPPkc6xle+xRbOVC+lvMkhdxQcTI4k4nuzIBOZ1KmGFXrddCYIFkW66GjwQtY1rGNDWtFzQMgFYIiIlkLVEREsh71U1ZlJIOdo+JUkntoAgCAIAgMs4RLC4cdNobO12unjAy1kYNNRuzWnPB4mlfU03jYeZYW2XFYaLSnfNbGwvJ739hx8jQ7vNlrsf3KascncppdIgbI0seA5rht6wvb2Ne3F2hkkjbI1WuTkUpFcVU6B2rHdw7+J51Q1NM6F3oczV0joHei6KectY1AgCAIAgCAIAgCAIAgCAIDnodFfK8MYLyfYBqdAskcbpHYtMkUTpXYt1LxVdXMgZhbtce7dvJ+A5lfQQNhbZNTp6ambA2ya96ldtva8UYGjwEGkOHbHYREDvOr9B6zz5HOsZXvsUWzlQvpbzJIXcUHEyOJOJ7syATmdSphhV63XQmCBZFuuho8ELWNaxjQ1rRc0DIBWCIiJZC1RERLIe9VNWZSSDnaPiVJJ7aAIAgCAIAgCAyzhEsLhx02hs7Xa6eMDLWRg01G7Nac8HiaV9TTeNh5lhbZcVhotKd81sbC8nvf2HHyNDu82Wux/cpqxydyml0iBsjSx4DmuG3rC9vY17cXaGSSNsjVa5ORSkVxVToHasd3Dv4nnVDU0zoXehzNXSOgd6Lop5y1jUCAIAgCAIAgCAIAgCA56HRXyvDGC8n2AanQLJHG6R2LTJFE6V2LdS8VXVzIGYW7XHu3byfgOZX0EDYW2TU6empmwNsmvepXbb2vFGBo8BBpDh2x2ERA7zq/Qes7r8jnWMr32KLZyoX0t5kkLuKDiZHEnE92ZAJzOpUwwq9broTBAsi3XQ0eCFrGtYxoa1ouaBkArBEREshaoiIlkPeqmrMpJBztHxKkk9tAEAQBAEAQBAEAQGWcIlhcOKm0Nna7XTxgZayMGmo3ZrTng8TSvqabxsPMsLbLisNFpTvmtjYXk97+w4+Rod3my12P7lNWOTuU0ukQNkaWPAc1w29YXt7Gvbi7QySRtkarXJyKUiuKqdA7Vju4d/E86oammdC70OZq6R0DvRdFPOWsagQBAEAQBAEAQBAc9Dor5XhjBeT7ANToFkjjdI7FpkhidK7FupeKrq5kDMLdrj3bt5PwHMr6CBsLbJqdPTUzYG2TXvUrtt7XijA0eAg0hw7Y7CIgd51foPWefI51jK99ii2cqF9LeZJC7ig4mRxJxPdmQCczqVMMKvW66EwQLIt10NHghaxrWMaGtaLmgZAKwRERLIWqIiJZD3qpqzKSQc7R8SpJPbQBAEAQBAEAQBAEAQBAZZwiWFw46bQ2drtdPGBlrIwaajdmtOeDxNK+ppvGw8ywtsuKw0WlO+a2NheT3v7Dj5Gh3ebLXY/uU1Y5O5TTJomvbhcA5pu2HaF7c1HJZyGV7GvTFyXQ6vYmj8iz2LF7NF5UMHskHkQdiaPyLPYns0XlQeyQeRB2Jo/Is9iezReVB7JB5EHYmj8iz2J7NF5UHskHkQdiaPyLPYns0XlQeyQeRB2Jo/Is9iezReVB7JB5EHYmj8iz2J7NF5UHskHkQdiaPyLPYns0XlQeyQeRB2Jo/Is9iezReVB7JB5EOej0SOO/i2NbfncLr7l7ZGxnRSxljhZH0ERCrW3teKMDR4CDSHDtjsIiB3nV+g9Z55c6we+xRbOVC+lvMkhdxQcTI4k4nuzIBOZ1KmGFXrddCYIFkW66GjwQtY1rGNDWtFzQMgFYIiIlkLVEREsh71U1ZlJIOdo+JUkntoAgCAIAgCAIAgCAIAgCAIDLOESwuHHTaGztdrp4wMtZGDTUbs1pzweJpX1NN42FSq22VNgibDHICxmxmJjXEN8kE7bhuC1UeqGmkipyHa+UCsPLZ7pinjFJ41w+UCsPLZ7picYo41w+UCsPLZ7picYo41w+UCsPLZ7picYo41w+UCsPLZ7picYo41w+UCsPLZ7picYo41w+UCsPLZ7picYo41w+UCsPLZ7picYo41w+UCsPLZ7picYo41x8db+sCCOMYLwReImXjnCcYo41x1bOVC+lvMkhdxQcTI4k4nuzIBOZ1KyQwq9broZYIFkW66GkQQtY1rGNDWtFzQMgFYIiIlkLVEREsh71U1ZlJIOdo+JUkntoAgCAIAgCAIAgCAIAgCAIAgCAr1bVBFtkjiZ9ocW32jYoxTYRimw8fsczkW+6b1JimwYpsHY5nIt903qTFNgxTYOxzORb7pvUmKbBimwdjmci33TepMU2DFNg7HM5Fvum9SYpsGKbB2OZyLfdN6kxTYMU2DsczkW+6b1JimwYpsHY5nIt903qTFNgxTYOxzORb7pvUmKbBimwdjmci33TepMU2DFNhysgIFwZcBkA24KST2apqzKSQeiPiUB7aAIAgCAIAgCAIAgCAIAgCAIAgCAID4gCAIAgCAIAgCAIAgCA+oAgCAIAgCAIAg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55" name="AutoShape 23" descr="data:image/jpeg;base64,/9j/4AAQSkZJRgABAQAAAQABAAD/2wCEAAkGBxASEBEPEBEUEhIPERAQDxgXEA8UERUQFBgYFyARFRcYHSggGBolJxYVJDEhJSk3MjEyGCs2OjMvQyg5OjcBCgoKDg0OGhAQGiwmICQyLCw3NywrLzQvMCw0LTQsLC8vLCwsLCwsMCw0LCwsNCwsLCwsLCwsLCwsLCwvLC8sNP/AABEIAOEA4QMBEQACEQEDEQH/xAAbAAEAAwADAQAAAAAAAAAAAAAAAgYHAwQFAf/EAEkQAAEDAAcCBg0LAgYDAAAAAAEAAgMEBQYREjFRIUEHE1NhsdEVIjIzNUJScXKBkZPBFyMkNGJzdJKhssIWhENUw9Lh8CVjgv/EABsBAQACAwEBAAAAAAAAAAAAAAABBQMEBgIH/8QANhEAAQMDAQILBwUBAQAAAAAAAAECAwQREjFRcQUTISIyMzRBQlJhFBWBobHB0USCkeHwolP/2gAMAwEAAhEDEQA/ANfQBAEAQBAEAQFVtra5tDbxUVzqS8bBmIwfHdz6D4Z61RUJGlk1NOqqkhSyamdRWjrRwvZPO4X3XgEi/TYFXpPMuiqVaVNQuiqT7O1tytJ/K7qU8bPtUnj6nav8Ds7W3K0n8rupONn2qOPqdq/wOztbcrSfyu6k42fao4+p2r/A7O1tytJ/K7qTjZ9qjj6nav8AA7O1tytJ/K7qTjZ9qjj6nav8Ds7W3K0n8rupONn2qOPqdq/wOztbcrSfyu6k42fao4+p2r/A7O1tytJ/K7qTjZ9qjj6nav8AA7O1tytJ/K7qTjZ9qjj6nav8Hx1f1qASZqQABeSWuAAG87E46fao9oqdqlnsRbklwo1NfeXH5qU3ZnxHnTQ+1bFNVX5rzbpK264SfyaMrAtAgCAIAgCAIAgCAIAgCAIAgCAqttbXNobeKiudSXjYMxGD47ufQfDPWqKhI0smpp1VUkKWTUoVlLNT1lO6SRzhEHX0iU7XFx24G35vP6ZncDXxROmdddCrggdUOu7TvU2yr6HHBGyGFoZHGLmgdJ1JzJOatmojUsheMajExbodjEpuerjElxcYkuLjElxcYkuLjElxcYkuLjElwMSXAJS4Mc4SbBmDHTaG08RtdPGP8LV7Byeo8XzZaU0Fuc0rqimROc1CfB3brDhodMf2uxsEpOWkbzpod2S9wT+Fx7pqnwPNTW4WAQBAEAQBAEAQBAEAQBAEBVba2ubQ28VFc6kvGwZiMHx3c+g+GetUVCRpZNTTqqpIUsmpQbKWbnrGd0kjnCIOvpEp2uLjtwNJzef0zO4GviidM666FXBA6d11071NroFDjgjZDCwMjjFzQOk6k5knNWrWo1LIXbWo1MWpyHabzr0e0JFwU3FyJeouRciXqLkZETIouRkRMii5GR8MijIjIiZFGR5yImRRkRkRMqjIjINnuRH2CSWOy1wI1BWZFuZ0W+hj3CRYHicdNobPmdrp4wO9avYOT1Hi+bLTmhtzmmhUU9uc05eDu3WHBQqY/tdjYJCctI3nTQ7sl7gn8Lj3TVPgeamtwsAgCAIAgCAIAgCAIAgKrbW1zaG3iornUl42DMRg+O7n0Hwz1qioSNLJqadVVJClk1KDZWzc9Yzukkc4RB19IlO1xcduBt+bz+mZ3A10UTpnXXQqoIHTuuuneptNAoccMbIYWBkcYuaB0nUnMk5q1a1GpZC7a1GpimhzY0uMj4ZFGRGREyKMiMiJkUZHnIiZFGRGREyKMiMiJkUZEZETImRGREyKMjzkRMijIjIiZFGRGREyKMiMicNKLTzbwpbJipLJcVPRY8OF42graRUVLobiORUuhkHCPYLicVNobfmdrp4wO9avYOT1Hi+bLUmhtzmmjUU9uc05uDu3WHBQqY/tdjYJCctI3nTQ7sl7gn8LjJTVPgeamtwsAgCAIAgCAIAgCAqttbXNobeKiudSXjYMxGD47ufQfDPWqKhI0smpp1VUkKWTUoFlrOT1jO6SRzhEHX0iU7XFx24G35vP6ZncDXRROmddSqhhdO666d6m0UChxwxthhaGRxi5oHSdScyTmrRqI1LIXTWo1LJoSfKvKuPDnnGZF5yPGREyKMiMiJkUZEZETIoyPOREyKMiMiJkUZEZETIoyIyImRRkRkRMijI85ETIoyIyImRRkRkRMii5GREyKLnnI5aLTSw6g5j4jnXtkqsUyRzKxfQ9qOQOF4N4P/blutcjkuhYtcjkuhkXCNYPicVMobfmdrp4wO9avYOT1Hi+bLVmhtzmmlPBbnNObg7t1hwUKmO7XY2CQnLSN500O7JZIJ/C4yU1T4HmprcLAIAgCAIAgCAqttbXNobeKiudSXjYMxGD47ufQfDPWqKhI0smpp1VUkKWTUoFl7OT1jO6SRzhEHX0iU7XFx24G35vP6ZncDXRROlddSqhhdO67tO9TZqDRI4Y2wxNDI4xc0DpOpOZJzVm1EalkLlrUalk0ITUjcMljc/uQwvk7kOAyLHkYsiJkUZEZETIoyIyImRRkRkRMijI85ETIouRkRMii5GREyKLkZETIouRkRMiZHnIiZFGRGREyKMiMiJkUZEZETIoyPOREyKMiMjsUKsDG7Vp7ofEc69xTKxfQyw1Cxr6Fihma9oc03g/9uKsmuRyXQtmPR6XQyThFsJxOKmUNvzO108YHetXsHJ6jxfNlrSxW5zTTngtzmnPwd26w4KFTHdrsbBITlpG86aHdkskE/hcZaap8DzU1uFgEAQBAEBVba2ubQ28VFc6kvGwZiMHx3c+g+GetUVCRpZNTTqqpIUsmpn9l7Oz1jO6SRzhGHX0iU7XFx24G35vP6ZncDXRROlddSqhhdO67tO9TZKDRI4Y2wxNDI4xc0DdznU7yTmrNqI1LIXDWo1LJocNJpd+xuW/n/4WCSS/IhrSTX5EOqZFiyMOREyKLnnIiZFFyMiJkUXIyImRRcjIiZFGR5yImRRkRkRMii5GREyKMiMjs0KhyS34BsGwk7AskcbpNDLDC+Xo6EawockRGLI5EZebmKiWN0epE8L4ulodIyLDka+REyKMiMiJkUZEZETIoyPOREyKMiMiJkUZEZHZq6s3ROvzae6HxHOssM6xr6GaCpWJ3oWuCdr2h7Te13/birZr0cl0Lxj2vbk1eQybhEsLxOKmURvzO108YHetXsHJ6jxfNlryxW5UNSeC3Oadjg7t1hwUKmP7XY2CQnLSN500O7JZIJ/C4y01T4HmprcLAIAgKrbW1zaG3iornUl42DMRg+O/n0Hwz1qioSNLJqadVVJClk1M/sxZ6asJ3SSOcIw6+kSna4uO3A2/N5/TM7ga6ON0rrqVMMLp3XXTvNjoNEjhjbDE0MjjFzQOk6neSc1ZNRGpZC4a1GpZNDp02m39q3Ledf8Aha0st+RDUmnvyN0OkZFgyNbIiZFGRGREyKMjzkRMijIjIiZFGRGREyKMiMiJkUZHnIiZFGRGREyKMiMiJkUZEZFzqGO6jx/aBd7dvUrmlbaJDoKNtoW/yc9aRB0MgPkOPrAv+C9zNR0aop7qGo6JyLsM/MioMjmMiJkUZEZETImRGREyLzkeciJkTIjIiZFGRGREyKMiMjuVXWzoXX5sPdt+I0KzQVKxL6Gemq3Qu9O9P93lzo9IZIwPYQ5rhs6jz8yumPa9uTdDoo5GyNRzVuimUcIlheJxUyiN+Z2unjA71q9g5PUeL5steWK3Khqzw25zTs8HdusOChUx/a7GwSE5aRvOmh3ZLLBP4XGWmqfA81NbhYBAYhaqMOrSdpydSA063EgKmnS8yp6nP1KXqFT1NmoVDjhjbDE0MZGLmgdJ1JzJ3qwaiNSyFq1qNSyHn1hT772NyGxx15vMtSaa/NQ0Z6i/NboeeZFr5GpkRMijIjIiZFGRGREyKMjzkRMijIjIiZFGRGREyKMiMiJkUZHnIiZFGRGREyKMiMjuVRQnTyYR3IuMh0b1lZoIllfbu7zYpYFnfbu7y/saAABkAAPMFfIlksdMiWSx1K4nDKPK47mOHt2fFYqh2MTl9DDUvwhcvoZuZFzlzksiJkUZEZETIoyIyImRRkeciJkUZEZETIoyIyImRRkRkRMijI85HeqeuXQPvHbMd3xuv2ho7pWenqnQuv3d6f7vNmlrHQOvqi6p/u8vtHnbIxr2m9rwCNmYPMugY9HtRyaKdQx7XtRzdFMK4RKtio9PljhbgYWskwjuWl4vIaNw5ty1JWojuQ0Z2o1/Ia1Zus/moo5D/hxhp/8AkbCrNuiFy3RCwqSTErSeFpvxTekKmm69d5QVHaV3m1E7VYlqVKaTtnekelU7l5VKF7ucpxGRecjxkRMijIjI+GRRkeciBkUZEZETIoyIyImRRkRkRMijIjI+GRRkeciBkUXIyOegUZ80jY2DaczuDd7ivcTHSORrTLBE6Z6MaaJVtAZBGI2edx3uOpXRQwtibi06qCBkLMWnbWUzFOtzWY7WjN3XPk+DfiqfhKfSNN6lFwxUpyQpvX7fkqBkVRkUOREyKMiMiJkUZEZETIoyPOREyKMiMiJkUZEZETIoyIyImRRkeciJkS5GRpdnz9Fg+7aumpepZuOxouzs3IZHwreEn/dQ/tXibpGOo6Zd6s7iH0YugKybohbt0QvCkkxO0vhWb8U3pCppuvXeUFR2ld5tBO1WBaFJpEnbu9J3SqN685Tm3u5y7ziMi8ZHjIiZFGRGREyKMjzkRMijIjIiZFGRGREyJkRkRMijIjIiZFGR5yImRRkRkX+xtXGOHjXC5823aCCGDIG/2+tX/B0GEeS6r9DqeCqdY4snau+hYFYFmcdJc8McYwC8NOAE3Au3XnReHq5GrjqeJFcjVx17t5SJrIUuRznvkiLnkucb35n1KkdwbO9Vc5Uupzz+CKl7lc5zbrv/AAcZsRSeVi9sn+1R7ql8yfP8Hj3JP5m/P8EXWIpXKRH1v6lC8FTbU+ZHuSfzN+f4PFrWp6RR7jKy5pycCHNv0vC0p6aWHpoV9TRT06XkTk2oeYXrWuaVz5iUXIufL+dAfFBAuQWCA0yoPqsH3bV09L1Ldx2VF2dm5DJOFTwk/wC6h/avM3SMdR0y8VZ3EPoxdAVk3RC4boheFJJidpj/AOVm/EjpCppuvXec/UdpXebCJ236LeyQskehRKROMb7iO7dv5yufe9Ml3nLyPTNd6nGZF5yPGREyKMiMiJkUZHnIiZFGRGRYqqsuZ4WTCYNxgm7i77riRniGisYOD1ljR+Vr+n9ltTcFrPEkmdr+n9naNiHf5ke5P+9ZfdLvP8v7M/uN3/p/z/Z8/oZ3+ZHuT/vT3S7z/L+yPcbv/T/n+yn0ntHvZffgc5t+uEkX3epU7+a5W7Chk5jlbsVULHZWzhmLZ5tkWbG75Opuz1qyoaFZbSP6P1/otuDuDVmtLJ0fr/X1NBXQHUny9AL0AvQC9AL0B0q8ia+jTtf3PFPJ2ZEC8O9VywVLWuhcjtLKa9Wxr4HtdpZTHFxxwAQBAEAQH29Bc0Ko5SKPD6AXR0yrxLdx1tG5UgZuMr4Tn31i8/8Arh/aki3UTLdxe6s7iH0YugK0bohct0QvCkkxK0/hWb8SOkKmn65d5z9R2hd5rC2jdM4pnfH+m7pK5mTprvU4+brHb1OIFeLmO5LjDqfapupOSn3jXa/oFOSk5qfOMOvQoyUZKalY8/QoPM/97l1XB/ZmfH6qdrwV2Rnx+qns3rdLAAoDI3NBptxAINKuIO0EGTIrkVRFqbL5vucIqItXZfN9zWwLtg2XbB5l11rHdWsfb0JF6AXoBegF6AXoDxrWUeaSivbCbrgXPF15ewbS0c/StKvZI+FUYu/1Qr+E45X07kjXf6psMqXKHEBAEAQBAEBf6m+rw+gF0VN1Tdx1dJ1DNxlvCX4Qf93F+1TJqTL0i+1Z3EPoxdAVo3RC6boheFJJiVp/Cs34kdIVNP1y7zn6jtC7zWFtG6ZxTO+P9N3SVzMnTXepx83WO3qcK8GMIAgCA1KyB+hQeZ/73Lq+DuzM+P1U7bgrsjPj9VPYvW6WIBQGUD69/df6i5H9V+77nC/rP3/c1jEuuO6Pt6A+YkB8vQC9AL0AvQHFSqWyJhkkcGtbtJPRznmXiSRsbVc5bIhjklZE1XvWyIY5IQSSBcCSQNBouLVbqfPXKiqqoRUEBAEAQBAX+pvq8PoBdFTdU3cdXSdQzcZbwl+EH/dxftUyaky9IvtWdxD6MXQFaN0Qum6IXhSSYlafwrN+JHSFTT9cu85+o7Qu81hbRumcUzvj/Td0lczJ013qcfN1jt6nCvBjCAIAgNPskfoUPmf+9y6vg7szPj9VO24K7Iz4/VT18S3SxGJAZWPrv9z/AKi5H9V+77nC/rP3fc1QuXXHdDEgGJAMSAYkAxIBiQHgWuqnj4sbSccILmi84XNzIuyB5+a5V3CNLx0eSaoVXCtFx8WTdW/5TOFzBxoQBAEAQBAX+pvq8PoBdFTdU3cdXSdQzcZbwl+EH/dxftUyaky9IvtWdxD6MXQFaN0Qum6IXhSSYlafwrN+JHSFTT9cu85+o7Qu81hbRumcUzvj/Td0lczJ013qcfN1jt6nCvBjCAIAgNKso76HD5n/AL3Lq+DuzM+P1O24K7Iz4/VT1sS3SxGJAZiPrv8Ac/zXI/qv3fc4X9Z+/wC5p2Jdcd0MSAYkAxIBiQDEgGJAeFaiu44onxB18sjS0AZtB2FxO7Yq/hCrbFGrEXnL/rlVwpWshiVl+c5P8pni5c40IAgCAIAgL/U31eH0AuipuqbuOrpOoZuMt4S/CD/u4v2qZNSZekX2rO4h9GLoCtG6IXTdELwpJMStP4Vm/EjpCpp+uXec/UdoXeawto3TOKZ3x/pu6SuZk6a71OPm6x29ThXgxhAEAQGi2Xd9Eh8z/wBzl1nB3ZmfH6nbcFdkZ8fqp6uNbpYDGgM1v+mf3H81yH6n933OGTtn7vuaUXrrzuRjQDGgGNAMSEnzEoAxqQVC3ULcUUgADnYmu27SBdds5rztVDwxG1Fa9NVuczw9E1FY9NVun4KqqQ54IAgCAIAgL/U31eH0AuipuqbuOrpOoZuMt4S/CD/u4v2qZNSZekX2rO4h9GLoCtG6IXTdELwpJMStP4Vm/EjpCpp+uXec/UdoXeawto3TOKZ3x/pu6SuZk6a71OPm6x29ThXgxhAEAQFyqKuaPHR42PkAc0OvGF+ztidw510VFWwRwNa53Km/adVwfwhTRUzWPdZUv3Lt3Hf/AKhovKj8snUtr3jTef5L+Dc960nn+S/gf1DReVH5ZOpPeNN5/kv4HvWk8/yX8FEpbwZHuadhe5wPMSTeuXlciyOVNqnHTORZXObtVfmc9HrakMN7ZX+txI/VZY6yeNbo5TPFX1ES3a9fjynp0e1k47trX+rCf0W8zhiVOkiKWMfD0qdNqL8j0qPa6I92xzfNc4Lbj4YiXpIqG/Hw7A7pIqHcbaSin/Eu87H9S2U4Spl8XyU2U4WpPP8AJfwS/qGi8qPyv6lPvGm8/wAl/BPvWk8/yX8D+oaLyo/K/qUe8abz/JfwPetJ5/kv4OrSrUwNBwYnndsuHtKxScKwtTm8qmGXhqmYnNW67vyVWtKxfO/G/ZsuaBkBoqGpqXTvycczWVb6mTNx01rmqEAQBAEAQF/qb6vD6AXRU3VN3HV0nUM3GW8JfhB/3cX7VMmpMvSL7VncQ+jF0BWjdELpuiF4UkmJWoIFaTk7AKSCdLrxtVNP1y7zn6ntC7zV71tG6UavKtfFIXHax7iWu8+3CdCqCqgdG+/cpzFbTOheqrop5i1TSCAIAgCAIAgCAIAgCAIAgCAIAgCAIAgCAIDnodFfK8MYLyfYBqdAskcbpHYtMkUTpXYtTlL/AEKDi42R334Ght+V929dDGzBiN2HWQx8WxGbDJeElwNYSXEG5kQO3I4RsK8yamOXpF+qzuIfRi6ArRuiF03RC8KSTOuEKyDiX06jguJ7akM2k/eM5tR61X1VNfntKutpFW8jPieBYe2XFEUWlO+avuheT3v7Dj5Gh3ebLEx/cpgjk7lNKpEDZGljwHNcNvWFkexr24u0MskbZGq1ycilIriqnQO1Y7uHfxPOqGppnQu9DmaukdA70XRTzlrGoEAQBAEAQBAEAQBAEAQBAEAQBAEAQBAc9Dor5XhjBeT7ANToFkjjdI7FpkiidK7FqcpeKrq5kDMLdrj3bt5PwHMr6CBsLbJqdPTUzYG2TXvUrtt7XijA0eAg0hw7Y7CIgd51foPWefI51jK99iiWcqF9LeZJC7ig4mRxJxPdmQCczqVMMKvW66EwQLIt10NNozQCxo2AFoHmCsS2LmgPqAyzhEsLhx02ht7Xa6eMDLWRg01G7Nac8HiaV9TTeNh5lhbZcVhotKd81sbC8nvf2HHyNDu82Wux/cpqxydyml0iBsjSx4DmuG3rC9vY17cXaGSSNsjVa5ORSkVxVToHasd3Dv4nnVDU0zoXehzNXSOgd6Lop5y1jUCAIAgCAIAgCAIAgCAIAgCAIAgCA56HRXyvDGC8n2AanQLJHG6R2LTJFE6V2LdS8VXVzIGYW7XHu3byfgOZX0EDYW2TU6empmwNsmvepXbb2vFGBo8BBpDh2x2ERA7zq/Qes8+RzrGV77FFs5UL6W8ySF3FBxMjiTie7MgE5nUqYYVet10JggWRbroaPBC1jWsY0Na0XNAyAVgiIiWQtURESyHvVRVmUkg52j4lSSe2gCAIDLOESwuHHTaGztdrp4wMtZGDTUbs1pzweJpX1NN42HmWFtlxWGi0p3zWxsLye9/YcfI0O7zZa7H9ymrHJ3KaXSIGyNLHgOa4besL29jXtxdoZJI2yNVrk5FKRXFVOgdqx3cO/iedUNTTOhd6HM1dI6B3ouinnLWNQIAgCAIAgCAIAgCAIAgCAIAgOeh0V8rwxgvJ9gGp0CyRxukdi0yRROldi3UvFV1cyBmFu1x7t28n4DmV9BA2Ftk1OnpqZsDbJr3qV229rxRgaPAQaQ4dsdhEQO86v0HrPPkc6xle+xRbOVC+lvMkhdxQcTI4k4nuzIBOZ1KmGFXrddCYIFkW66GjwQtY1rGNDWtFzQMgFYIiIlkLVEREsh71U1ZlJIOdo+JUkntoAgCAIAgMs4RLC4cdNobO12unjAy1kYNNRuzWnPB4mlfU03jYeZYW2XFYaLSnfNbGwvJ739hx8jQ7vNlrsf3KascncppdIgbI0seA5rht6wvb2Ne3F2hkkjbI1WuTkUpFcVU6B2rHdw7+J51Q1NM6F3oczV0joHei6KectY1AgCAIAgCAIAgCAIAgCAIDnodFfK8MYLyfYBqdAskcbpHYtMkUTpXYt1LxVdXMgZhbtce7dvJ+A5lfQQNhbZNTp6ambA2ya96ldtva8UYGjwEGkOHbHYREDvOr9B6zz5HOsZXvsUWzlQvpbzJIXcUHEyOJOJ7syATmdSphhV63XQmCBZFuuho8ELWNaxjQ1rRc0DIBWCIiJZC1RERLIe9VNWZSSDnaPiVJJ7aAIAgCAIAgCAyzhEsLhx02hs7Xa6eMDLWRg01G7Nac8HiaV9TTeNh5lhbZcVhotKd81sbC8nvf2HHyNDu82Wux/cpqxydyml0iBsjSx4DmuG3rC9vY17cXaGSSNsjVa5ORSkVxVToHasd3Dv4nnVDU0zoXehzNXSOgd6Lop5y1jUCAIAgCAIAgCAIAgCA56HRXyvDGC8n2AanQLJHG6R2LTJFE6V2LdS8VXVzIGYW7XHu3byfgOZX0EDYW2TU6empmwNsmvepXbb2vFGBo8BBpDh2x2ERA7zq/Qes7r8jnWMr32KLZyoX0t5kkLuKDiZHEnE92ZAJzOpUwwq9broTBAsi3XQ0eCFrGtYxoa1ouaBkArBEREshaoiIlkPeqmrMpJBztHxKkk9tAEAQBAEAQBAEAQGWcIlhcOKm0Nna7XTxgZayMGmo3ZrTng8TSvqabxsPMsLbLisNFpTvmtjYXk97+w4+Rod3my12P7lNWOTuU0ukQNkaWPAc1w29YXt7Gvbi7QySRtkarXJyKUiuKqdA7Vju4d/E86oammdC70OZq6R0DvRdFPOWsagQBAEAQBAEAQBAc9Dor5XhjBeT7ANToFkjjdI7FpkhidK7FupeKrq5kDMLdrj3bt5PwHMr6CBsLbJqdPTUzYG2TXvUrtt7XijA0eAg0hw7Y7CIgd51foPWefI51jK99ii2cqF9LeZJC7ig4mRxJxPdmQCczqVMMKvW66EwQLIt10NHghaxrWMaGtaLmgZAKwRERLIWqIiJZD3qpqzKSQc7R8SpJPbQBAEAQBAEAQBAEAQBAZZwiWFw46bQ2drtdPGBlrIwaajdmtOeDxNK+ppvGw8ywtsuKw0WlO+a2NheT3v7Dj5Gh3ebLXY/uU1Y5O5TTJomvbhcA5pu2HaF7c1HJZyGV7GvTFyXQ6vYmj8iz2LF7NF5UMHskHkQdiaPyLPYns0XlQeyQeRB2Jo/Is9iezReVB7JB5EHYmj8iz2J7NF5UHskHkQdiaPyLPYns0XlQeyQeRB2Jo/Is9iezReVB7JB5EHYmj8iz2J7NF5UHskHkQdiaPyLPYns0XlQeyQeRB2Jo/Is9iezReVB7JB5EOej0SOO/i2NbfncLr7l7ZGxnRSxljhZH0ERCrW3teKMDR4CDSHDtjsIiB3nV+g9Z55c6we+xRbOVC+lvMkhdxQcTI4k4nuzIBOZ1KmGFXrddCYIFkW66GjwQtY1rGNDWtFzQMgFYIiIlkLVEREsh71U1ZlJIOdo+JUkntoAgCAIAgCAIAgCAIAgCAIDLOESwuHHTaGztdrp4wMtZGDTUbs1pzweJpX1NN42FSq22VNgibDHICxmxmJjXEN8kE7bhuC1UeqGmkipyHa+UCsPLZ7pinjFJ41w+UCsPLZ7picYo41w+UCsPLZ7picYo41w+UCsPLZ7picYo41w+UCsPLZ7picYo41w+UCsPLZ7picYo41w+UCsPLZ7picYo41w+UCsPLZ7picYo41w+UCsPLZ7picYo41x8db+sCCOMYLwReImXjnCcYo41x1bOVC+lvMkhdxQcTI4k4nuzIBOZ1KyQwq9broZYIFkW66GkQQtY1rGNDWtFzQMgFYIiIlkLVEREsh71U1ZlJIOdo+JUkntoAgCAIAgCAIAgCAIAgCAIAgCAr1bVBFtkjiZ9ocW32jYoxTYRimw8fsczkW+6b1JimwYpsHY5nIt903qTFNgxTYOxzORb7pvUmKbBimwdjmci33TepMU2DFNg7HM5Fvum9SYpsGKbB2OZyLfdN6kxTYMU2DsczkW+6b1JimwYpsHY5nIt903qTFNgxTYOxzORb7pvUmKbBimwdjmci33TepMU2DFNhysgIFwZcBkA24KST2apqzKSQeiPiUB7aAIAgCAIAgCAIAgCAIAgCAIAgCAID4gCAIAgCAIAgCAIAgCA+oAgCAIAgCAIAg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57" name="AutoShape 25" descr="data:image/jpeg;base64,/9j/4AAQSkZJRgABAQAAAQABAAD/2wCEAAkGBxASEBEPEBEUEhIPERAQDxgXEA8UERUQFBgYFyARFRcYHSggGBolJxYVJDEhJSk3MjEyGCs2OjMvQyg5OjcBCgoKDg0OGhAQGiwmICQyLCw3NywrLzQvMCw0LTQsLC8vLCwsLCwsMCw0LCwsNCwsLCwsLCwsLCwsLCwvLC8sNP/AABEIAOEA4QMBEQACEQEDEQH/xAAbAAEAAwADAQAAAAAAAAAAAAAAAgYHAwQFAf/EAEkQAAEDAAcCBg0LAgYDAAAAAAEAAgMEBQYREjFRIUEHE1NhsdEVIjIzNUJScXKBkZPBFyMkNGJzdJKhssIWhENUw9Lh8CVjgv/EABsBAQACAwEBAAAAAAAAAAAAAAABBQMEBgIH/8QANhEAAQMDAQILBwUBAQAAAAAAAAECAwQREjFRcQUTISIyMzRBQlJhFBWBobHB0USCkeHwolP/2gAMAwEAAhEDEQA/ANfQBAEAQBAEAQFVtra5tDbxUVzqS8bBmIwfHdz6D4Z61RUJGlk1NOqqkhSyamdRWjrRwvZPO4X3XgEi/TYFXpPMuiqVaVNQuiqT7O1tytJ/K7qU8bPtUnj6nav8Ds7W3K0n8rupONn2qOPqdq/wOztbcrSfyu6k42fao4+p2r/A7O1tytJ/K7qTjZ9qjj6nav8AA7O1tytJ/K7qTjZ9qjj6nav8Ds7W3K0n8rupONn2qOPqdq/wOztbcrSfyu6k42fao4+p2r/A7O1tytJ/K7qTjZ9qjj6nav8AA7O1tytJ/K7qTjZ9qjj6nav8Hx1f1qASZqQABeSWuAAG87E46fao9oqdqlnsRbklwo1NfeXH5qU3ZnxHnTQ+1bFNVX5rzbpK264SfyaMrAtAgCAIAgCAIAgCAIAgCAIAgCAqttbXNobeKiudSXjYMxGD47ufQfDPWqKhI0smpp1VUkKWTUoVlLNT1lO6SRzhEHX0iU7XFx24G35vP6ZncDXxROmdddCrggdUOu7TvU2yr6HHBGyGFoZHGLmgdJ1JzJOatmojUsheMajExbodjEpuerjElxcYkuLjElxcYkuLjElxcYkuLjElwMSXAJS4Mc4SbBmDHTaG08RtdPGP8LV7Byeo8XzZaU0Fuc0rqimROc1CfB3brDhodMf2uxsEpOWkbzpod2S9wT+Fx7pqnwPNTW4WAQBAEAQBAEAQBAEAQBAEBVba2ubQ28VFc6kvGwZiMHx3c+g+GetUVCRpZNTTqqpIUsmpQbKWbnrGd0kjnCIOvpEp2uLjtwNJzef0zO4GviidM666FXBA6d11071NroFDjgjZDCwMjjFzQOk6k5knNWrWo1LIXbWo1MWpyHabzr0e0JFwU3FyJeouRciXqLkZETIouRkRMii5GR8MijIjIiZFGR5yImRRkRkRMqjIjINnuRH2CSWOy1wI1BWZFuZ0W+hj3CRYHicdNobPmdrp4wO9avYOT1Hi+bLTmhtzmmhUU9uc05eDu3WHBQqY/tdjYJCctI3nTQ7sl7gn8Lj3TVPgeamtwsAgCAIAgCAIAgCAIAgKrbW1zaG3iornUl42DMRg+O7n0Hwz1qioSNLJqadVVJClk1KDZWzc9Yzukkc4RB19IlO1xcduBt+bz+mZ3A10UTpnXXQqoIHTuuuneptNAoccMbIYWBkcYuaB0nUnMk5q1a1GpZC7a1GpimhzY0uMj4ZFGRGREyKMiMiJkUZHnIiZFGRGREyKMiMiJkUZEZETImRGREyKMjzkRMijIjIiZFGRGREyKMiMicNKLTzbwpbJipLJcVPRY8OF42graRUVLobiORUuhkHCPYLicVNobfmdrp4wO9avYOT1Hi+bLUmhtzmmjUU9uc05uDu3WHBQqY/tdjYJCctI3nTQ7sl7gn8LjJTVPgeamtwsAgCAIAgCAIAgCAqttbXNobeKiudSXjYMxGD47ufQfDPWqKhI0smpp1VUkKWTUoFlrOT1jO6SRzhEHX0iU7XFx24G35vP6ZncDXRROmddSqhhdO666d6m0UChxwxthhaGRxi5oHSdScyTmrRqI1LIXTWo1LJoSfKvKuPDnnGZF5yPGREyKMiMiJkUZEZETIoyPOREyKMiMiJkUZEZETIoyIyImRRkRkRMijI85ETIoyIyImRRkRkRMii5GREyKLnnI5aLTSw6g5j4jnXtkqsUyRzKxfQ9qOQOF4N4P/blutcjkuhYtcjkuhkXCNYPicVMobfmdrp4wO9avYOT1Hi+bLVmhtzmmlPBbnNObg7t1hwUKmO7XY2CQnLSN500O7JZIJ/C4yU1T4HmprcLAIAgCAIAgCAqttbXNobeKiudSXjYMxGD47ufQfDPWqKhI0smpp1VUkKWTUoFl7OT1jO6SRzhEHX0iU7XFx24G35vP6ZncDXRROlddSqhhdO67tO9TZqDRI4Y2wxNDI4xc0DpOpOZJzVm1EalkLlrUalk0ITUjcMljc/uQwvk7kOAyLHkYsiJkUZEZETIoyIyImRRkRkRMijI85ETIouRkRMii5GREyKLkZETIouRkRMiZHnIiZFGRGREyKMiMiJkUZEZETIoyPOREyKMiMjsUKsDG7Vp7ofEc69xTKxfQyw1Cxr6Fihma9oc03g/9uKsmuRyXQtmPR6XQyThFsJxOKmUNvzO108YHetXsHJ6jxfNlrSxW5zTTngtzmnPwd26w4KFTHdrsbBITlpG86aHdkskE/hcZaap8DzU1uFgEAQBAEBVba2ubQ28VFc6kvGwZiMHx3c+g+GetUVCRpZNTTqqpIUsmpn9l7Oz1jO6SRzhGHX0iU7XFx24G35vP6ZncDXRROlddSqhhdO67tO9TZKDRI4Y2wxNDI4xc0DdznU7yTmrNqI1LIXDWo1LJocNJpd+xuW/n/4WCSS/IhrSTX5EOqZFiyMOREyKLnnIiZFFyMiJkUXIyImRRcjIiZFGR5yImRRkRkRMii5GREyKMiMjs0KhyS34BsGwk7AskcbpNDLDC+Xo6EawockRGLI5EZebmKiWN0epE8L4ulodIyLDka+REyKMiMiJkUZEZETIoyPOREyKMiMiJkUZEZHZq6s3ROvzae6HxHOssM6xr6GaCpWJ3oWuCdr2h7Te13/birZr0cl0Lxj2vbk1eQybhEsLxOKmURvzO108YHetXsHJ6jxfNlryxW5UNSeC3Oadjg7t1hwUKmP7XY2CQnLSN500O7JZIJ/C4y01T4HmprcLAIAgKrbW1zaG3iornUl42DMRg+O/n0Hwz1qioSNLJqadVVJClk1M/sxZ6asJ3SSOcIw6+kSna4uO3A2/N5/TM7ga6ON0rrqVMMLp3XXTvNjoNEjhjbDE0MjjFzQOk6neSc1ZNRGpZC4a1GpZNDp02m39q3Ledf8Aha0st+RDUmnvyN0OkZFgyNbIiZFGRGREyKMjzkRMijIjIiZFGRGREyKMiMiJkUZHnIiZFGRGREyKMiMiJkUZEZFzqGO6jx/aBd7dvUrmlbaJDoKNtoW/yc9aRB0MgPkOPrAv+C9zNR0aop7qGo6JyLsM/MioMjmMiJkUZEZETImRGREyLzkeciJkTIjIiZFGRGREyKMiMjuVXWzoXX5sPdt+I0KzQVKxL6Gemq3Qu9O9P93lzo9IZIwPYQ5rhs6jz8yumPa9uTdDoo5GyNRzVuimUcIlheJxUyiN+Z2unjA71q9g5PUeL5steWK3Khqzw25zTs8HdusOChUx/a7GwSE5aRvOmh3ZLLBP4XGWmqfA81NbhYBAYhaqMOrSdpydSA063EgKmnS8yp6nP1KXqFT1NmoVDjhjbDE0MZGLmgdJ1JzJ3qwaiNSyFq1qNSyHn1hT772NyGxx15vMtSaa/NQ0Z6i/NboeeZFr5GpkRMijIjIiZFGRGREyKMjzkRMijIjIiZFGRGREyKMiMiJkUZHnIiZFGRGREyKMiMjuVRQnTyYR3IuMh0b1lZoIllfbu7zYpYFnfbu7y/saAABkAAPMFfIlksdMiWSx1K4nDKPK47mOHt2fFYqh2MTl9DDUvwhcvoZuZFzlzksiJkUZEZETIoyIyImRRkeciJkUZEZETIoyIyImRRkRkRMijI85HeqeuXQPvHbMd3xuv2ho7pWenqnQuv3d6f7vNmlrHQOvqi6p/u8vtHnbIxr2m9rwCNmYPMugY9HtRyaKdQx7XtRzdFMK4RKtio9PljhbgYWskwjuWl4vIaNw5ty1JWojuQ0Z2o1/Ia1Zus/moo5D/hxhp/8AkbCrNuiFy3RCwqSTErSeFpvxTekKmm69d5QVHaV3m1E7VYlqVKaTtnekelU7l5VKF7ucpxGRecjxkRMijIjI+GRRkeciBkUZEZETIoyIyImRRkRkRMijIjI+GRRkeciBkUXIyOegUZ80jY2DaczuDd7ivcTHSORrTLBE6Z6MaaJVtAZBGI2edx3uOpXRQwtibi06qCBkLMWnbWUzFOtzWY7WjN3XPk+DfiqfhKfSNN6lFwxUpyQpvX7fkqBkVRkUOREyKMiMiJkUZEZETIoyPOREyKMiMiJkUZEZETIoyIyImRRkeciJkS5GRpdnz9Fg+7aumpepZuOxouzs3IZHwreEn/dQ/tXibpGOo6Zd6s7iH0YugKybohbt0QvCkkxO0vhWb8U3pCppuvXeUFR2ld5tBO1WBaFJpEnbu9J3SqN685Tm3u5y7ziMi8ZHjIiZFGRGREyKMjzkRMijIjIiZFGRGREyJkRkRMijIjIiZFGR5yImRRkRkX+xtXGOHjXC5823aCCGDIG/2+tX/B0GEeS6r9DqeCqdY4snau+hYFYFmcdJc8McYwC8NOAE3Au3XnReHq5GrjqeJFcjVx17t5SJrIUuRznvkiLnkucb35n1KkdwbO9Vc5Uupzz+CKl7lc5zbrv/AAcZsRSeVi9sn+1R7ql8yfP8Hj3JP5m/P8EXWIpXKRH1v6lC8FTbU+ZHuSfzN+f4PFrWp6RR7jKy5pycCHNv0vC0p6aWHpoV9TRT06XkTk2oeYXrWuaVz5iUXIufL+dAfFBAuQWCA0yoPqsH3bV09L1Ldx2VF2dm5DJOFTwk/wC6h/avM3SMdR0y8VZ3EPoxdAVk3RC4boheFJJidpj/AOVm/EjpCppuvXec/UdpXebCJ236LeyQskehRKROMb7iO7dv5yufe9Ml3nLyPTNd6nGZF5yPGREyKMiMiJkUZHnIiZFGRGRYqqsuZ4WTCYNxgm7i77riRniGisYOD1ljR+Vr+n9ltTcFrPEkmdr+n9naNiHf5ke5P+9ZfdLvP8v7M/uN3/p/z/Z8/oZ3+ZHuT/vT3S7z/L+yPcbv/T/n+yn0ntHvZffgc5t+uEkX3epU7+a5W7Chk5jlbsVULHZWzhmLZ5tkWbG75Opuz1qyoaFZbSP6P1/otuDuDVmtLJ0fr/X1NBXQHUny9AL0AvQC9AL0B0q8ia+jTtf3PFPJ2ZEC8O9VywVLWuhcjtLKa9Wxr4HtdpZTHFxxwAQBAEAQH29Bc0Ko5SKPD6AXR0yrxLdx1tG5UgZuMr4Tn31i8/8Arh/aki3UTLdxe6s7iH0YugK0bohct0QvCkkxK0/hWb8SOkKmn65d5z9R2hd5rC2jdM4pnfH+m7pK5mTprvU4+brHb1OIFeLmO5LjDqfapupOSn3jXa/oFOSk5qfOMOvQoyUZKalY8/QoPM/97l1XB/ZmfH6qdrwV2Rnx+qns3rdLAAoDI3NBptxAINKuIO0EGTIrkVRFqbL5vucIqItXZfN9zWwLtg2XbB5l11rHdWsfb0JF6AXoBegF6AXoDxrWUeaSivbCbrgXPF15ewbS0c/StKvZI+FUYu/1Qr+E45X07kjXf6psMqXKHEBAEAQBAEBf6m+rw+gF0VN1Tdx1dJ1DNxlvCX4Qf93F+1TJqTL0i+1Z3EPoxdAVo3RC6boheFJJiVp/Cs34kdIVNP1y7zn6jtC7zWFtG6ZxTO+P9N3SVzMnTXepx83WO3qcK8GMIAgCA1KyB+hQeZ/73Lq+DuzM+P1U7bgrsjPj9VPYvW6WIBQGUD69/df6i5H9V+77nC/rP3/c1jEuuO6Pt6A+YkB8vQC9AL0AvQHFSqWyJhkkcGtbtJPRznmXiSRsbVc5bIhjklZE1XvWyIY5IQSSBcCSQNBouLVbqfPXKiqqoRUEBAEAQBAX+pvq8PoBdFTdU3cdXSdQzcZbwl+EH/dxftUyaky9IvtWdxD6MXQFaN0Qum6IXhSSYlafwrN+JHSFTT9cu85+o7Qu81hbRumcUzvj/Td0lczJ013qcfN1jt6nCvBjCAIAgNPskfoUPmf+9y6vg7szPj9VO24K7Iz4/VT18S3SxGJAZWPrv9z/AKi5H9V+77nC/rP3fc1QuXXHdDEgGJAMSAYkAxIBiQHgWuqnj4sbSccILmi84XNzIuyB5+a5V3CNLx0eSaoVXCtFx8WTdW/5TOFzBxoQBAEAQBAX+pvq8PoBdFTdU3cdXSdQzcZbwl+EH/dxftUyaky9IvtWdxD6MXQFaN0Qum6IXhSSYlafwrN+JHSFTT9cu85+o7Qu81hbRumcUzvj/Td0lczJ013qcfN1jt6nCvBjCAIAgNKso76HD5n/AL3Lq+DuzM+P1O24K7Iz4/VT1sS3SxGJAZiPrv8Ac/zXI/qv3fc4X9Z+/wC5p2Jdcd0MSAYkAxIBiQDEgGJAeFaiu44onxB18sjS0AZtB2FxO7Yq/hCrbFGrEXnL/rlVwpWshiVl+c5P8pni5c40IAgCAIAgL/U31eH0AuipuqbuOrpOoZuMt4S/CD/u4v2qZNSZekX2rO4h9GLoCtG6IXTdELwpJMStP4Vm/EjpCpp+uXec/UdoXeawto3TOKZ3x/pu6SuZk6a71OPm6x29ThXgxhAEAQGi2Xd9Eh8z/wBzl1nB3ZmfH6nbcFdkZ8fqp6uNbpYDGgM1v+mf3H81yH6n933OGTtn7vuaUXrrzuRjQDGgGNAMSEnzEoAxqQVC3ULcUUgADnYmu27SBdds5rztVDwxG1Fa9NVuczw9E1FY9NVun4KqqQ54IAgCAIAgL/U31eH0AuipuqbuOrpOoZuMt4S/CD/u4v2qZNSZekX2rO4h9GLoCtG6IXTdELwpJMStP4Vm/EjpCpp+uXec/UdoXeawto3TOKZ3x/pu6SuZk6a71OPm6x29ThXgxhAEAQFyqKuaPHR42PkAc0OvGF+ztidw510VFWwRwNa53Km/adVwfwhTRUzWPdZUv3Lt3Hf/AKhovKj8snUtr3jTef5L+Dc960nn+S/gf1DReVH5ZOpPeNN5/kv4HvWk8/yX8FEpbwZHuadhe5wPMSTeuXlciyOVNqnHTORZXObtVfmc9HrakMN7ZX+txI/VZY6yeNbo5TPFX1ES3a9fjynp0e1k47trX+rCf0W8zhiVOkiKWMfD0qdNqL8j0qPa6I92xzfNc4Lbj4YiXpIqG/Hw7A7pIqHcbaSin/Eu87H9S2U4Spl8XyU2U4WpPP8AJfwS/qGi8qPyv6lPvGm8/wAl/BPvWk8/yX8D+oaLyo/K/qUe8abz/JfwPetJ5/kv4OrSrUwNBwYnndsuHtKxScKwtTm8qmGXhqmYnNW67vyVWtKxfO/G/ZsuaBkBoqGpqXTvycczWVb6mTNx01rmqEAQBAEAQF/qb6vD6AXRU3VN3HV0nUM3GW8JfhB/3cX7VMmpMvSL7VncQ+jF0BWjdELpuiF4UkmJWoIFaTk7AKSCdLrxtVNP1y7zn6ntC7zV71tG6UavKtfFIXHax7iWu8+3CdCqCqgdG+/cpzFbTOheqrop5i1TSCAIAgCAIAgCAIAgCAIAgCAIAgCAIAgCAIDnodFfK8MYLyfYBqdAskcbpHYtMkUTpXYtTlL/AEKDi42R334Ght+V929dDGzBiN2HWQx8WxGbDJeElwNYSXEG5kQO3I4RsK8yamOXpF+qzuIfRi6ArRuiF03RC8KSTOuEKyDiX06jguJ7akM2k/eM5tR61X1VNfntKutpFW8jPieBYe2XFEUWlO+avuheT3v7Dj5Gh3ebLEx/cpgjk7lNKpEDZGljwHNcNvWFkexr24u0MskbZGq1ycilIriqnQO1Y7uHfxPOqGppnQu9DmaukdA70XRTzlrGoEAQBAEAQBAEAQBAEAQBAEAQBAEAQBAc9Dor5XhjBeT7ANToFkjjdI7FpkiidK7FqcpeKrq5kDMLdrj3bt5PwHMr6CBsLbJqdPTUzYG2TXvUrtt7XijA0eAg0hw7Y7CIgd51foPWefI51jK99iiWcqF9LeZJC7ig4mRxJxPdmQCczqVMMKvW66EwQLIt10NNozQCxo2AFoHmCsS2LmgPqAyzhEsLhx02ht7Xa6eMDLWRg01G7Nac8HiaV9TTeNh5lhbZcVhotKd81sbC8nvf2HHyNDu82Wux/cpqxydyml0iBsjSx4DmuG3rC9vY17cXaGSSNsjVa5ORSkVxVToHasd3Dv4nnVDU0zoXehzNXSOgd6Lop5y1jUCAIAgCAIAgCAIAgCAIAgCAIAgCA56HRXyvDGC8n2AanQLJHG6R2LTJFE6V2LdS8VXVzIGYW7XHu3byfgOZX0EDYW2TU6empmwNsmvepXbb2vFGBo8BBpDh2x2ERA7zq/Qes8+RzrGV77FFs5UL6W8ySF3FBxMjiTie7MgE5nUqYYVet10JggWRbroaPBC1jWsY0Na0XNAyAVgiIiWQtURESyHvVRVmUkg52j4lSSe2gCAIDLOESwuHHTaGztdrp4wMtZGDTUbs1pzweJpX1NN42HmWFtlxWGi0p3zWxsLye9/YcfI0O7zZa7H9ymrHJ3KaXSIGyNLHgOa4besL29jXtxdoZJI2yNVrk5FKRXFVOgdqx3cO/iedUNTTOhd6HM1dI6B3ouinnLWNQIAgCAIAgCAIAgCAIAgCAIAgOeh0V8rwxgvJ9gGp0CyRxukdi0yRROldi3UvFV1cyBmFu1x7t28n4DmV9BA2Ftk1OnpqZsDbJr3qV229rxRgaPAQaQ4dsdhEQO86v0HrPPkc6xle+xRbOVC+lvMkhdxQcTI4k4nuzIBOZ1KmGFXrddCYIFkW66GjwQtY1rGNDWtFzQMgFYIiIlkLVEREsh71U1ZlJIOdo+JUkntoAgCAIAgMs4RLC4cdNobO12unjAy1kYNNRuzWnPB4mlfU03jYeZYW2XFYaLSnfNbGwvJ739hx8jQ7vNlrsf3KascncppdIgbI0seA5rht6wvb2Ne3F2hkkjbI1WuTkUpFcVU6B2rHdw7+J51Q1NM6F3oczV0joHei6KectY1AgCAIAgCAIAgCAIAgCAIDnodFfK8MYLyfYBqdAskcbpHYtMkUTpXYt1LxVdXMgZhbtce7dvJ+A5lfQQNhbZNTp6ambA2ya96ldtva8UYGjwEGkOHbHYREDvOr9B6zz5HOsZXvsUWzlQvpbzJIXcUHEyOJOJ7syATmdSphhV63XQmCBZFuuho8ELWNaxjQ1rRc0DIBWCIiJZC1RERLIe9VNWZSSDnaPiVJJ7aAIAgCAIAgCAyzhEsLhx02hs7Xa6eMDLWRg01G7Nac8HiaV9TTeNh5lhbZcVhotKd81sbC8nvf2HHyNDu82Wux/cpqxydyml0iBsjSx4DmuG3rC9vY17cXaGSSNsjVa5ORSkVxVToHasd3Dv4nnVDU0zoXehzNXSOgd6Lop5y1jUCAIAgCAIAgCAIAgCA56HRXyvDGC8n2AanQLJHG6R2LTJFE6V2LdS8VXVzIGYW7XHu3byfgOZX0EDYW2TU6empmwNsmvepXbb2vFGBo8BBpDh2x2ERA7zq/Qes7r8jnWMr32KLZyoX0t5kkLuKDiZHEnE92ZAJzOpUwwq9broTBAsi3XQ0eCFrGtYxoa1ouaBkArBEREshaoiIlkPeqmrMpJBztHxKkk9tAEAQBAEAQBAEAQGWcIlhcOKm0Nna7XTxgZayMGmo3ZrTng8TSvqabxsPMsLbLisNFpTvmtjYXk97+w4+Rod3my12P7lNWOTuU0ukQNkaWPAc1w29YXt7Gvbi7QySRtkarXJyKUiuKqdA7Vju4d/E86oammdC70OZq6R0DvRdFPOWsagQBAEAQBAEAQBAc9Dor5XhjBeT7ANToFkjjdI7FpkhidK7FupeKrq5kDMLdrj3bt5PwHMr6CBsLbJqdPTUzYG2TXvUrtt7XijA0eAg0hw7Y7CIgd51foPWefI51jK99ii2cqF9LeZJC7ig4mRxJxPdmQCczqVMMKvW66EwQLIt10NHghaxrWMaGtaLmgZAKwRERLIWqIiJZD3qpqzKSQc7R8SpJPbQBAEAQBAEAQBAEAQBAZZwiWFw46bQ2drtdPGBlrIwaajdmtOeDxNK+ppvGw8ywtsuKw0WlO+a2NheT3v7Dj5Gh3ebLXY/uU1Y5O5TTJomvbhcA5pu2HaF7c1HJZyGV7GvTFyXQ6vYmj8iz2LF7NF5UMHskHkQdiaPyLPYns0XlQeyQeRB2Jo/Is9iezReVB7JB5EHYmj8iz2J7NF5UHskHkQdiaPyLPYns0XlQeyQeRB2Jo/Is9iezReVB7JB5EHYmj8iz2J7NF5UHskHkQdiaPyLPYns0XlQeyQeRB2Jo/Is9iezReVB7JB5EOej0SOO/i2NbfncLr7l7ZGxnRSxljhZH0ERCrW3teKMDR4CDSHDtjsIiB3nV+g9Z55c6we+xRbOVC+lvMkhdxQcTI4k4nuzIBOZ1KmGFXrddCYIFkW66GjwQtY1rGNDWtFzQMgFYIiIlkLVEREsh71U1ZlJIOdo+JUkntoAgCAIAgCAIAgCAIAgCAIDLOESwuHHTaGztdrp4wMtZGDTUbs1pzweJpX1NN42FSq22VNgibDHICxmxmJjXEN8kE7bhuC1UeqGmkipyHa+UCsPLZ7pinjFJ41w+UCsPLZ7picYo41w+UCsPLZ7picYo41w+UCsPLZ7picYo41w+UCsPLZ7picYo41w+UCsPLZ7picYo41w+UCsPLZ7picYo41w+UCsPLZ7picYo41w+UCsPLZ7picYo41x8db+sCCOMYLwReImXjnCcYo41x1bOVC+lvMkhdxQcTI4k4nuzIBOZ1KyQwq9broZYIFkW66GkQQtY1rGNDWtFzQMgFYIiIlkLVEREsh71U1ZlJIOdo+JUkntoAgCAIAgCAIAgCAIAgCAIAgCAr1bVBFtkjiZ9ocW32jYoxTYRimw8fsczkW+6b1JimwYpsHY5nIt903qTFNgxTYOxzORb7pvUmKbBimwdjmci33TepMU2DFNg7HM5Fvum9SYpsGKbB2OZyLfdN6kxTYMU2DsczkW+6b1JimwYpsHY5nIt903qTFNgxTYOxzORb7pvUmKbBimwdjmci33TepMU2DFNhysgIFwZcBkA24KST2apqzKSQeiPiUB7aAIAgCAIAgCAIAgCAIAgCAIAgCAID4gCAIAgCAIAgCAIAgCA+oAgCAIAgCAIAg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Pięciokąt 12"/>
          <p:cNvSpPr/>
          <p:nvPr/>
        </p:nvSpPr>
        <p:spPr>
          <a:xfrm>
            <a:off x="342392" y="2168021"/>
            <a:ext cx="2181733" cy="2035277"/>
          </a:xfrm>
          <a:prstGeom prst="homePlate">
            <a:avLst>
              <a:gd name="adj" fmla="val 31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Hypotheses</a:t>
            </a: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and </a:t>
            </a:r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round</a:t>
            </a: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1 </a:t>
            </a:r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questionnaires</a:t>
            </a: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prepared</a:t>
            </a: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by PP10 and WP3TF</a:t>
            </a:r>
            <a:endParaRPr lang="pl-PL" sz="2000" b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Pięciokąt 14"/>
          <p:cNvSpPr/>
          <p:nvPr/>
        </p:nvSpPr>
        <p:spPr>
          <a:xfrm>
            <a:off x="2618504" y="2158193"/>
            <a:ext cx="2181733" cy="2035277"/>
          </a:xfrm>
          <a:prstGeom prst="homePlate">
            <a:avLst>
              <a:gd name="adj" fmla="val 31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Translations</a:t>
            </a: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by </a:t>
            </a:r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PPs</a:t>
            </a: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and </a:t>
            </a:r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round</a:t>
            </a: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1 </a:t>
            </a:r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on-line</a:t>
            </a: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tool</a:t>
            </a: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prepared</a:t>
            </a: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by </a:t>
            </a:r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the</a:t>
            </a: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LP</a:t>
            </a:r>
            <a:endParaRPr lang="pl-PL" sz="2000" b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Pięciokąt 15"/>
          <p:cNvSpPr/>
          <p:nvPr/>
        </p:nvSpPr>
        <p:spPr>
          <a:xfrm>
            <a:off x="4894616" y="2148365"/>
            <a:ext cx="2181733" cy="2035277"/>
          </a:xfrm>
          <a:prstGeom prst="homePlate">
            <a:avLst>
              <a:gd name="adj" fmla="val 31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Partners </a:t>
            </a:r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accessing</a:t>
            </a: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experts</a:t>
            </a: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in</a:t>
            </a: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their</a:t>
            </a: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countries</a:t>
            </a:r>
            <a:endParaRPr lang="pl-PL" sz="2000" b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Pięciokąt 17"/>
          <p:cNvSpPr/>
          <p:nvPr/>
        </p:nvSpPr>
        <p:spPr>
          <a:xfrm>
            <a:off x="321753" y="4317898"/>
            <a:ext cx="2181733" cy="2035277"/>
          </a:xfrm>
          <a:prstGeom prst="homePlate">
            <a:avLst>
              <a:gd name="adj" fmla="val 31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Hypotheses</a:t>
            </a: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and </a:t>
            </a:r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round</a:t>
            </a: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2 </a:t>
            </a:r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questionnaires</a:t>
            </a: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prepared</a:t>
            </a: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by PP10 and WP3TF</a:t>
            </a:r>
            <a:endParaRPr lang="pl-PL" sz="2000" b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0" name="Pięciokąt 19"/>
          <p:cNvSpPr/>
          <p:nvPr/>
        </p:nvSpPr>
        <p:spPr>
          <a:xfrm>
            <a:off x="2597865" y="4308070"/>
            <a:ext cx="2181733" cy="2035277"/>
          </a:xfrm>
          <a:prstGeom prst="homePlate">
            <a:avLst>
              <a:gd name="adj" fmla="val 31159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Translations</a:t>
            </a: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by </a:t>
            </a:r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PPs</a:t>
            </a: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(20.XI) and </a:t>
            </a:r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round</a:t>
            </a: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2 </a:t>
            </a:r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on-line</a:t>
            </a: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tool</a:t>
            </a: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prepared</a:t>
            </a: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by </a:t>
            </a:r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the</a:t>
            </a: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LP</a:t>
            </a:r>
            <a:endParaRPr lang="pl-PL" sz="2000" b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Pięciokąt 20"/>
          <p:cNvSpPr/>
          <p:nvPr/>
        </p:nvSpPr>
        <p:spPr>
          <a:xfrm>
            <a:off x="4873977" y="4298242"/>
            <a:ext cx="2181733" cy="2035277"/>
          </a:xfrm>
          <a:prstGeom prst="homePlate">
            <a:avLst>
              <a:gd name="adj" fmla="val 31159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Partners </a:t>
            </a:r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accessing</a:t>
            </a: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experts</a:t>
            </a: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in</a:t>
            </a: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their</a:t>
            </a: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countries</a:t>
            </a:r>
            <a:endParaRPr lang="pl-PL" sz="2000" b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Błyskawica 21"/>
          <p:cNvSpPr/>
          <p:nvPr/>
        </p:nvSpPr>
        <p:spPr>
          <a:xfrm>
            <a:off x="7580669" y="1892661"/>
            <a:ext cx="1327355" cy="2035277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6732544" y="3404718"/>
            <a:ext cx="118734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atin typeface="Calibri" pitchFamily="34" charset="0"/>
              </a:rPr>
              <a:t>LAG</a:t>
            </a:r>
            <a:endParaRPr lang="pl-PL" sz="2800" dirty="0">
              <a:latin typeface="Calibri" pitchFamily="34" charset="0"/>
            </a:endParaRPr>
          </a:p>
        </p:txBody>
      </p:sp>
      <p:sp>
        <p:nvSpPr>
          <p:cNvPr id="24" name="Prostokąt zaokrąglony 23"/>
          <p:cNvSpPr/>
          <p:nvPr/>
        </p:nvSpPr>
        <p:spPr>
          <a:xfrm>
            <a:off x="7329948" y="4548958"/>
            <a:ext cx="1578076" cy="1497874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Final</a:t>
            </a:r>
            <a:r>
              <a:rPr lang="pl-PL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report by PP10 and WP3TF</a:t>
            </a:r>
            <a:endParaRPr lang="pl-PL" b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1125538"/>
            <a:ext cx="9144000" cy="969962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55650" y="2673350"/>
            <a:ext cx="70548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3500" b="1">
                <a:solidFill>
                  <a:schemeClr val="bg2"/>
                </a:solidFill>
                <a:latin typeface="Calibri" pitchFamily="34" charset="0"/>
                <a:cs typeface="Arial" charset="0"/>
              </a:rPr>
              <a:t>State of the Art – WP 3.3. </a:t>
            </a:r>
          </a:p>
          <a:p>
            <a:endParaRPr lang="en-GB" sz="250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r>
              <a:rPr lang="en-GB" sz="2500" b="1">
                <a:solidFill>
                  <a:schemeClr val="bg2"/>
                </a:solidFill>
                <a:latin typeface="Calibri" pitchFamily="34" charset="0"/>
                <a:cs typeface="Arial" charset="0"/>
              </a:rPr>
              <a:t>Kornelia Ehrlich </a:t>
            </a:r>
          </a:p>
          <a:p>
            <a:r>
              <a:rPr lang="en-GB" sz="2500">
                <a:solidFill>
                  <a:schemeClr val="bg2"/>
                </a:solidFill>
                <a:latin typeface="Calibri" pitchFamily="34" charset="0"/>
                <a:cs typeface="Arial" charset="0"/>
              </a:rPr>
              <a:t>Leibniz Institute for Regional Geography 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6188075" y="0"/>
            <a:ext cx="0" cy="11255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022350" y="5516563"/>
            <a:ext cx="7858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1600">
                <a:solidFill>
                  <a:schemeClr val="bg2"/>
                </a:solidFill>
                <a:latin typeface="Calibri" pitchFamily="34" charset="0"/>
                <a:cs typeface="Arial" charset="0"/>
              </a:rPr>
              <a:t>5</a:t>
            </a:r>
            <a:r>
              <a:rPr lang="en-GB" sz="1600" baseline="30000">
                <a:solidFill>
                  <a:schemeClr val="bg2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GB" sz="160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1600">
                <a:solidFill>
                  <a:schemeClr val="bg2"/>
                </a:solidFill>
                <a:latin typeface="Calibri" pitchFamily="34" charset="0"/>
              </a:rPr>
              <a:t>ADAPT2DC Project meeting</a:t>
            </a:r>
            <a:r>
              <a:rPr lang="sl-SI"/>
              <a:t> </a:t>
            </a:r>
            <a:r>
              <a:rPr lang="sl-SI" sz="1600">
                <a:solidFill>
                  <a:schemeClr val="bg2"/>
                </a:solidFill>
                <a:latin typeface="Calibri" pitchFamily="34" charset="0"/>
                <a:cs typeface="Arial" charset="0"/>
              </a:rPr>
              <a:t>|</a:t>
            </a:r>
            <a:r>
              <a:rPr lang="en-GB" sz="1600">
                <a:solidFill>
                  <a:schemeClr val="bg2"/>
                </a:solidFill>
                <a:latin typeface="Calibri" pitchFamily="34" charset="0"/>
                <a:cs typeface="Arial" charset="0"/>
              </a:rPr>
              <a:t> Budapest/Hungary</a:t>
            </a:r>
            <a:r>
              <a:rPr lang="sl-SI" sz="1600">
                <a:solidFill>
                  <a:schemeClr val="bg2"/>
                </a:solidFill>
                <a:latin typeface="Calibri" pitchFamily="34" charset="0"/>
                <a:cs typeface="Arial" charset="0"/>
              </a:rPr>
              <a:t> |</a:t>
            </a:r>
            <a:r>
              <a:rPr lang="en-GB" sz="1600">
                <a:solidFill>
                  <a:schemeClr val="bg2"/>
                </a:solidFill>
                <a:latin typeface="Calibri" pitchFamily="34" charset="0"/>
                <a:cs typeface="Arial" charset="0"/>
              </a:rPr>
              <a:t> 26.-28.11.13</a:t>
            </a:r>
          </a:p>
        </p:txBody>
      </p:sp>
      <p:pic>
        <p:nvPicPr>
          <p:cNvPr id="2061" name="Picture 13" descr="logo_adapt2dc_o_uz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030288"/>
            <a:ext cx="3160712" cy="1160462"/>
          </a:xfrm>
          <a:prstGeom prst="rect">
            <a:avLst/>
          </a:prstGeom>
          <a:noFill/>
        </p:spPr>
      </p:pic>
      <p:graphicFrame>
        <p:nvGraphicFramePr>
          <p:cNvPr id="2065" name="Object 17"/>
          <p:cNvGraphicFramePr>
            <a:graphicFrameLocks noChangeAspect="1"/>
          </p:cNvGraphicFramePr>
          <p:nvPr/>
        </p:nvGraphicFramePr>
        <p:xfrm>
          <a:off x="6648450" y="439738"/>
          <a:ext cx="1965325" cy="369887"/>
        </p:xfrm>
        <a:graphic>
          <a:graphicData uri="http://schemas.openxmlformats.org/presentationml/2006/ole">
            <p:oleObj spid="_x0000_s36866" name="Artwork" r:id="rId5" imgW="7687963" imgH="1446089" progId="Adobe.Illustrator.14">
              <p:embed/>
            </p:oleObj>
          </a:graphicData>
        </a:graphic>
      </p:graphicFrame>
      <p:pic>
        <p:nvPicPr>
          <p:cNvPr id="2066" name="Picture 18" descr="ADAPT2DC_pasica_3"/>
          <p:cNvPicPr>
            <a:picLocks noChangeAspect="1" noChangeArrowheads="1"/>
          </p:cNvPicPr>
          <p:nvPr/>
        </p:nvPicPr>
        <p:blipFill>
          <a:blip r:embed="rId6" cstate="print"/>
          <a:srcRect l="11388" t="10960" b="6360"/>
          <a:stretch>
            <a:fillRect/>
          </a:stretch>
        </p:blipFill>
        <p:spPr bwMode="auto">
          <a:xfrm>
            <a:off x="3876675" y="1125538"/>
            <a:ext cx="5276850" cy="969962"/>
          </a:xfrm>
          <a:prstGeom prst="rect">
            <a:avLst/>
          </a:prstGeom>
          <a:noFill/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4551363"/>
            <a:ext cx="17764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0" y="0"/>
            <a:ext cx="6207125" cy="7905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88925" y="969963"/>
            <a:ext cx="7054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3500" b="1">
                <a:solidFill>
                  <a:schemeClr val="bg2"/>
                </a:solidFill>
                <a:latin typeface="Calibri" pitchFamily="34" charset="0"/>
                <a:cs typeface="Arial" charset="0"/>
              </a:rPr>
              <a:t>WP 3.3 – General Structure</a:t>
            </a:r>
            <a:endParaRPr lang="en-GB" sz="2500">
              <a:solidFill>
                <a:schemeClr val="bg2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55650" y="2633663"/>
            <a:ext cx="7054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0975" indent="-180975"/>
            <a:endParaRPr lang="en-GB">
              <a:solidFill>
                <a:schemeClr val="bg2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304" name="Picture 16" descr="logo_adapt2dc_o_uz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49213"/>
            <a:ext cx="1951037" cy="715962"/>
          </a:xfrm>
          <a:prstGeom prst="rect">
            <a:avLst/>
          </a:prstGeom>
          <a:noFill/>
        </p:spPr>
      </p:pic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6207125" y="0"/>
            <a:ext cx="0" cy="11255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0" y="6505575"/>
            <a:ext cx="9144000" cy="352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pic>
        <p:nvPicPr>
          <p:cNvPr id="12313" name="Picture 25" descr="ADAPT2DC_pasica_3"/>
          <p:cNvPicPr>
            <a:picLocks noChangeAspect="1" noChangeArrowheads="1"/>
          </p:cNvPicPr>
          <p:nvPr/>
        </p:nvPicPr>
        <p:blipFill>
          <a:blip r:embed="rId4" cstate="print"/>
          <a:srcRect l="50682" t="10960" b="6360"/>
          <a:stretch>
            <a:fillRect/>
          </a:stretch>
        </p:blipFill>
        <p:spPr bwMode="auto">
          <a:xfrm>
            <a:off x="6207125" y="0"/>
            <a:ext cx="2936875" cy="969963"/>
          </a:xfrm>
          <a:prstGeom prst="rect">
            <a:avLst/>
          </a:prstGeom>
          <a:noFill/>
        </p:spPr>
      </p:pic>
      <p:grpSp>
        <p:nvGrpSpPr>
          <p:cNvPr id="12314" name="Group 26"/>
          <p:cNvGrpSpPr>
            <a:grpSpLocks/>
          </p:cNvGrpSpPr>
          <p:nvPr/>
        </p:nvGrpSpPr>
        <p:grpSpPr bwMode="auto">
          <a:xfrm>
            <a:off x="755650" y="2000250"/>
            <a:ext cx="8083550" cy="4267200"/>
            <a:chOff x="3388" y="7109"/>
            <a:chExt cx="6792" cy="3915"/>
          </a:xfrm>
        </p:grpSpPr>
        <p:sp>
          <p:nvSpPr>
            <p:cNvPr id="12315" name="AutoShape 27"/>
            <p:cNvSpPr>
              <a:spLocks noChangeArrowheads="1"/>
            </p:cNvSpPr>
            <p:nvPr/>
          </p:nvSpPr>
          <p:spPr bwMode="auto">
            <a:xfrm>
              <a:off x="3388" y="7109"/>
              <a:ext cx="6792" cy="3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316" name="Oval 28"/>
            <p:cNvSpPr>
              <a:spLocks noChangeArrowheads="1"/>
            </p:cNvSpPr>
            <p:nvPr/>
          </p:nvSpPr>
          <p:spPr bwMode="auto">
            <a:xfrm>
              <a:off x="3524" y="7244"/>
              <a:ext cx="2716" cy="1620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e-DE" sz="1400" b="1">
                  <a:latin typeface="Calibri" pitchFamily="34" charset="0"/>
                  <a:cs typeface="Mangal" pitchFamily="2" charset="0"/>
                </a:rPr>
                <a:t>WP 3.3.1</a:t>
              </a:r>
              <a:r>
                <a:rPr lang="de-DE" sz="1400">
                  <a:latin typeface="Calibri" pitchFamily="34" charset="0"/>
                  <a:cs typeface="Mangal" pitchFamily="2" charset="0"/>
                </a:rPr>
                <a:t> </a:t>
              </a:r>
            </a:p>
            <a:p>
              <a:pPr algn="ctr"/>
              <a:r>
                <a:rPr lang="de-DE" sz="1400">
                  <a:latin typeface="Calibri" pitchFamily="34" charset="0"/>
                  <a:cs typeface="Mangal" pitchFamily="2" charset="0"/>
                </a:rPr>
                <a:t>Regional Workshops in the pilot regions</a:t>
              </a:r>
            </a:p>
            <a:p>
              <a:pPr algn="ctr"/>
              <a:endParaRPr lang="de-DE" sz="1400">
                <a:latin typeface="Calibri" pitchFamily="34" charset="0"/>
                <a:cs typeface="Mangal" pitchFamily="2" charset="0"/>
              </a:endParaRPr>
            </a:p>
            <a:p>
              <a:pPr algn="ctr"/>
              <a:r>
                <a:rPr lang="de-DE" sz="1400">
                  <a:latin typeface="Calibri" pitchFamily="34" charset="0"/>
                  <a:cs typeface="Mangal" pitchFamily="2" charset="0"/>
                </a:rPr>
                <a:t>7 Opinion Catalogues</a:t>
              </a:r>
            </a:p>
            <a:p>
              <a:pPr algn="ctr"/>
              <a:endParaRPr lang="de-DE" sz="1400"/>
            </a:p>
          </p:txBody>
        </p:sp>
        <p:sp>
          <p:nvSpPr>
            <p:cNvPr id="12317" name="Oval 29"/>
            <p:cNvSpPr>
              <a:spLocks noChangeArrowheads="1"/>
            </p:cNvSpPr>
            <p:nvPr/>
          </p:nvSpPr>
          <p:spPr bwMode="auto">
            <a:xfrm>
              <a:off x="7056" y="7244"/>
              <a:ext cx="2580" cy="162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e-DE" sz="1400" b="1">
                  <a:latin typeface="Calibri" pitchFamily="34" charset="0"/>
                  <a:cs typeface="Mangal" pitchFamily="2" charset="0"/>
                </a:rPr>
                <a:t>WP 3.3.2</a:t>
              </a:r>
              <a:r>
                <a:rPr lang="de-DE" sz="1400">
                  <a:latin typeface="Calibri" pitchFamily="34" charset="0"/>
                  <a:cs typeface="Mangal" pitchFamily="2" charset="0"/>
                </a:rPr>
                <a:t> </a:t>
              </a:r>
            </a:p>
            <a:p>
              <a:pPr algn="ctr"/>
              <a:r>
                <a:rPr lang="de-DE" sz="1400">
                  <a:latin typeface="Calibri" pitchFamily="34" charset="0"/>
                  <a:cs typeface="Mangal" pitchFamily="2" charset="0"/>
                </a:rPr>
                <a:t>Delphi Surveys in selected regions + national level </a:t>
              </a:r>
            </a:p>
            <a:p>
              <a:pPr algn="ctr"/>
              <a:endParaRPr lang="de-DE" sz="1400">
                <a:latin typeface="Calibri" pitchFamily="34" charset="0"/>
                <a:cs typeface="Mangal" pitchFamily="2" charset="0"/>
              </a:endParaRPr>
            </a:p>
            <a:p>
              <a:pPr algn="ctr"/>
              <a:r>
                <a:rPr lang="de-DE" sz="1400" b="1">
                  <a:latin typeface="Calibri" pitchFamily="34" charset="0"/>
                  <a:cs typeface="Mangal" pitchFamily="2" charset="0"/>
                </a:rPr>
                <a:t>Deadline: 30.11.13</a:t>
              </a:r>
              <a:endParaRPr lang="de-DE" sz="1400" b="1"/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auto">
            <a:xfrm>
              <a:off x="5018" y="8999"/>
              <a:ext cx="815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319" name="Line 31"/>
            <p:cNvSpPr>
              <a:spLocks noChangeShapeType="1"/>
            </p:cNvSpPr>
            <p:nvPr/>
          </p:nvSpPr>
          <p:spPr bwMode="auto">
            <a:xfrm flipH="1">
              <a:off x="7191" y="8999"/>
              <a:ext cx="95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320" name="Rectangle 32"/>
            <p:cNvSpPr>
              <a:spLocks noChangeArrowheads="1"/>
            </p:cNvSpPr>
            <p:nvPr/>
          </p:nvSpPr>
          <p:spPr bwMode="auto">
            <a:xfrm>
              <a:off x="5561" y="9674"/>
              <a:ext cx="1766" cy="135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de-DE" sz="1600" b="1">
                  <a:latin typeface="Calibri" pitchFamily="34" charset="0"/>
                  <a:cs typeface="Mangal" pitchFamily="2" charset="0"/>
                </a:rPr>
                <a:t>WP 3.3.3 </a:t>
              </a:r>
            </a:p>
            <a:p>
              <a:pPr algn="ctr"/>
              <a:endParaRPr lang="de-DE" sz="1600">
                <a:latin typeface="Calibri" pitchFamily="34" charset="0"/>
                <a:cs typeface="Mangal" pitchFamily="2" charset="0"/>
              </a:endParaRPr>
            </a:p>
            <a:p>
              <a:pPr algn="ctr"/>
              <a:r>
                <a:rPr lang="de-DE" sz="1600" b="1">
                  <a:latin typeface="Calibri" pitchFamily="34" charset="0"/>
                  <a:cs typeface="Mangal" pitchFamily="2" charset="0"/>
                </a:rPr>
                <a:t>Position Paper </a:t>
              </a:r>
            </a:p>
            <a:p>
              <a:pPr algn="ctr"/>
              <a:r>
                <a:rPr lang="de-DE" sz="1600" b="1">
                  <a:latin typeface="Calibri" pitchFamily="34" charset="0"/>
                  <a:cs typeface="Mangal" pitchFamily="2" charset="0"/>
                </a:rPr>
                <a:t>Deadline: </a:t>
              </a:r>
            </a:p>
            <a:p>
              <a:pPr algn="ctr"/>
              <a:r>
                <a:rPr lang="de-DE" sz="1600" b="1">
                  <a:latin typeface="Calibri" pitchFamily="34" charset="0"/>
                  <a:cs typeface="Mangal" pitchFamily="2" charset="0"/>
                </a:rPr>
                <a:t>15.12.13</a:t>
              </a:r>
              <a:endParaRPr lang="de-DE" sz="1600"/>
            </a:p>
          </p:txBody>
        </p:sp>
        <p:sp>
          <p:nvSpPr>
            <p:cNvPr id="12321" name="Line 33"/>
            <p:cNvSpPr>
              <a:spLocks noChangeShapeType="1"/>
            </p:cNvSpPr>
            <p:nvPr/>
          </p:nvSpPr>
          <p:spPr bwMode="auto">
            <a:xfrm>
              <a:off x="6512" y="7919"/>
              <a:ext cx="27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6207125" cy="7905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74625" y="969963"/>
            <a:ext cx="7054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3500" b="1">
                <a:solidFill>
                  <a:schemeClr val="bg2"/>
                </a:solidFill>
                <a:latin typeface="Calibri" pitchFamily="34" charset="0"/>
                <a:cs typeface="Arial" charset="0"/>
              </a:rPr>
              <a:t>WP 3.3.3 – Structure Position Paper    </a:t>
            </a:r>
            <a:endParaRPr lang="en-GB" sz="2500">
              <a:solidFill>
                <a:schemeClr val="bg2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55650" y="2633663"/>
            <a:ext cx="7054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0975" indent="-180975"/>
            <a:endParaRPr lang="en-GB">
              <a:solidFill>
                <a:schemeClr val="bg2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8437" name="Picture 5" descr="logo_adapt2dc_o_uz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49213"/>
            <a:ext cx="1951037" cy="715962"/>
          </a:xfrm>
          <a:prstGeom prst="rect">
            <a:avLst/>
          </a:prstGeom>
          <a:noFill/>
        </p:spPr>
      </p:pic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6207125" y="0"/>
            <a:ext cx="0" cy="11255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6505575"/>
            <a:ext cx="9144000" cy="352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pic>
        <p:nvPicPr>
          <p:cNvPr id="18440" name="Picture 8" descr="ADAPT2DC_pasica_3"/>
          <p:cNvPicPr>
            <a:picLocks noChangeAspect="1" noChangeArrowheads="1"/>
          </p:cNvPicPr>
          <p:nvPr/>
        </p:nvPicPr>
        <p:blipFill>
          <a:blip r:embed="rId4" cstate="print"/>
          <a:srcRect l="50682" t="10960" b="6360"/>
          <a:stretch>
            <a:fillRect/>
          </a:stretch>
        </p:blipFill>
        <p:spPr bwMode="auto">
          <a:xfrm>
            <a:off x="6207125" y="0"/>
            <a:ext cx="2936875" cy="969963"/>
          </a:xfrm>
          <a:prstGeom prst="rect">
            <a:avLst/>
          </a:prstGeom>
          <a:noFill/>
        </p:spPr>
      </p:pic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74625" y="1666875"/>
            <a:ext cx="8610600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6700" indent="-266700"/>
            <a:r>
              <a:rPr lang="en-GB" sz="2000" b="1">
                <a:solidFill>
                  <a:schemeClr val="bg2"/>
                </a:solidFill>
                <a:latin typeface="Calibri" pitchFamily="34" charset="0"/>
              </a:rPr>
              <a:t>1</a:t>
            </a:r>
            <a:r>
              <a:rPr lang="de-DE" sz="200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GB" sz="2000" b="1">
                <a:solidFill>
                  <a:schemeClr val="bg2"/>
                </a:solidFill>
                <a:latin typeface="Calibri" pitchFamily="34" charset="0"/>
              </a:rPr>
              <a:t>EXECUTIVE SUMMARY</a:t>
            </a:r>
          </a:p>
          <a:p>
            <a:pPr marL="266700" indent="-266700"/>
            <a:r>
              <a:rPr lang="en-GB" sz="2000" b="1">
                <a:solidFill>
                  <a:schemeClr val="bg2"/>
                </a:solidFill>
                <a:latin typeface="Calibri" pitchFamily="34" charset="0"/>
              </a:rPr>
              <a:t>	</a:t>
            </a:r>
          </a:p>
          <a:p>
            <a:pPr marL="266700" indent="-266700"/>
            <a:r>
              <a:rPr lang="en-GB" sz="2000" b="1">
                <a:solidFill>
                  <a:schemeClr val="bg2"/>
                </a:solidFill>
                <a:latin typeface="Calibri" pitchFamily="34" charset="0"/>
              </a:rPr>
              <a:t>2</a:t>
            </a:r>
            <a:r>
              <a:rPr lang="de-DE" sz="200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GB" sz="2000" b="1">
                <a:solidFill>
                  <a:schemeClr val="bg2"/>
                </a:solidFill>
                <a:latin typeface="Calibri" pitchFamily="34" charset="0"/>
              </a:rPr>
              <a:t>KEY CHALLENGES ACROSS (CENTRAL) EUROPE</a:t>
            </a:r>
          </a:p>
          <a:p>
            <a:pPr marL="266700" indent="-266700"/>
            <a:r>
              <a:rPr lang="en-GB" sz="2000" b="1">
                <a:solidFill>
                  <a:schemeClr val="bg2"/>
                </a:solidFill>
                <a:latin typeface="Calibri" pitchFamily="34" charset="0"/>
              </a:rPr>
              <a:t>	</a:t>
            </a:r>
            <a:endParaRPr lang="en-GB" sz="2000">
              <a:solidFill>
                <a:schemeClr val="bg2"/>
              </a:solidFill>
              <a:latin typeface="Calibri" pitchFamily="34" charset="0"/>
            </a:endParaRPr>
          </a:p>
          <a:p>
            <a:pPr marL="266700" indent="-266700"/>
            <a:r>
              <a:rPr lang="en-GB" sz="2000">
                <a:solidFill>
                  <a:schemeClr val="bg2"/>
                </a:solidFill>
                <a:latin typeface="Calibri" pitchFamily="34" charset="0"/>
              </a:rPr>
              <a:t>2.1</a:t>
            </a:r>
            <a:r>
              <a:rPr lang="de-DE" sz="200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GB" sz="2000">
                <a:solidFill>
                  <a:schemeClr val="bg2"/>
                </a:solidFill>
                <a:latin typeface="Calibri" pitchFamily="34" charset="0"/>
              </a:rPr>
              <a:t>Main results from the Socio-economic background report (SEB) (WP 3.1)	</a:t>
            </a:r>
          </a:p>
          <a:p>
            <a:pPr marL="266700" indent="-266700"/>
            <a:r>
              <a:rPr lang="en-GB" sz="2000">
                <a:solidFill>
                  <a:schemeClr val="bg2"/>
                </a:solidFill>
                <a:latin typeface="Calibri" pitchFamily="34" charset="0"/>
              </a:rPr>
              <a:t>2.2</a:t>
            </a:r>
            <a:r>
              <a:rPr lang="de-DE" sz="200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GB" sz="2000">
                <a:solidFill>
                  <a:schemeClr val="bg2"/>
                </a:solidFill>
                <a:latin typeface="Calibri" pitchFamily="34" charset="0"/>
              </a:rPr>
              <a:t>Main results similar studies	</a:t>
            </a:r>
          </a:p>
          <a:p>
            <a:pPr marL="266700" indent="-266700"/>
            <a:r>
              <a:rPr lang="en-GB" sz="2000">
                <a:solidFill>
                  <a:schemeClr val="bg2"/>
                </a:solidFill>
                <a:latin typeface="Calibri" pitchFamily="34" charset="0"/>
              </a:rPr>
              <a:t>2.3</a:t>
            </a:r>
            <a:r>
              <a:rPr lang="de-DE" sz="200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GB" sz="2000">
                <a:solidFill>
                  <a:schemeClr val="bg2"/>
                </a:solidFill>
                <a:latin typeface="Calibri" pitchFamily="34" charset="0"/>
              </a:rPr>
              <a:t>Provision of social and technical infrastructure and services: main results from cross-cost analysis (WP 3.2)	</a:t>
            </a:r>
          </a:p>
          <a:p>
            <a:pPr marL="266700" indent="-266700"/>
            <a:r>
              <a:rPr lang="en-GB" sz="2000">
                <a:solidFill>
                  <a:schemeClr val="bg2"/>
                </a:solidFill>
                <a:latin typeface="Calibri" pitchFamily="34" charset="0"/>
              </a:rPr>
              <a:t>2.4</a:t>
            </a:r>
            <a:r>
              <a:rPr lang="de-DE" sz="200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GB" sz="2000">
                <a:solidFill>
                  <a:schemeClr val="bg2"/>
                </a:solidFill>
                <a:latin typeface="Calibri" pitchFamily="34" charset="0"/>
              </a:rPr>
              <a:t>Lessons learnt	</a:t>
            </a:r>
          </a:p>
          <a:p>
            <a:pPr marL="266700" indent="-266700"/>
            <a:endParaRPr lang="en-GB" sz="2000" b="1">
              <a:solidFill>
                <a:schemeClr val="bg2"/>
              </a:solidFill>
              <a:latin typeface="Calibri" pitchFamily="34" charset="0"/>
            </a:endParaRPr>
          </a:p>
          <a:p>
            <a:pPr marL="266700" indent="-266700"/>
            <a:r>
              <a:rPr lang="en-GB" sz="2000" b="1">
                <a:solidFill>
                  <a:schemeClr val="bg2"/>
                </a:solidFill>
                <a:latin typeface="Calibri" pitchFamily="34" charset="0"/>
              </a:rPr>
              <a:t>3 CHALLENGES AND NEEDS FOR THE MANAGEMENT OF INFRASTRUCTURE AND SERVICES IN THE PILOT REGIONS (WP 3.3.1)	</a:t>
            </a:r>
          </a:p>
          <a:p>
            <a:pPr marL="266700" indent="-266700"/>
            <a:endParaRPr lang="en-GB" sz="2000">
              <a:solidFill>
                <a:schemeClr val="bg2"/>
              </a:solidFill>
              <a:latin typeface="Calibri" pitchFamily="34" charset="0"/>
            </a:endParaRPr>
          </a:p>
          <a:p>
            <a:pPr marL="266700" indent="-266700"/>
            <a:r>
              <a:rPr lang="en-GB" sz="2000">
                <a:solidFill>
                  <a:schemeClr val="bg2"/>
                </a:solidFill>
                <a:latin typeface="Calibri" pitchFamily="34" charset="0"/>
              </a:rPr>
              <a:t>3.1 Lessons learnt in the pilot regions</a:t>
            </a:r>
          </a:p>
          <a:p>
            <a:pPr marL="266700" indent="-266700"/>
            <a:r>
              <a:rPr lang="en-GB" sz="2000" i="1">
                <a:latin typeface="Calibri" pitchFamily="34" charset="0"/>
              </a:rPr>
              <a:t>	</a:t>
            </a:r>
            <a:endParaRPr lang="en-GB" sz="2000" b="1" i="1">
              <a:latin typeface="Calibri" pitchFamily="34" charset="0"/>
            </a:endParaRPr>
          </a:p>
          <a:p>
            <a:pPr marL="266700" indent="-266700"/>
            <a:r>
              <a:rPr lang="en-GB" b="1" i="1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6207125" cy="7905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74625" y="969963"/>
            <a:ext cx="7054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3500" b="1">
                <a:solidFill>
                  <a:schemeClr val="bg2"/>
                </a:solidFill>
                <a:latin typeface="Calibri" pitchFamily="34" charset="0"/>
                <a:cs typeface="Arial" charset="0"/>
              </a:rPr>
              <a:t>WP 3.3.3 – Structure Position Paper    </a:t>
            </a:r>
            <a:endParaRPr lang="en-GB" sz="2500">
              <a:solidFill>
                <a:schemeClr val="bg2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55650" y="2633663"/>
            <a:ext cx="7054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0975" indent="-180975"/>
            <a:endParaRPr lang="en-GB">
              <a:solidFill>
                <a:schemeClr val="bg2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32773" name="Picture 5" descr="logo_adapt2dc_o_uz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49213"/>
            <a:ext cx="1951037" cy="715962"/>
          </a:xfrm>
          <a:prstGeom prst="rect">
            <a:avLst/>
          </a:prstGeom>
          <a:noFill/>
        </p:spPr>
      </p:pic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6207125" y="0"/>
            <a:ext cx="0" cy="11255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6505575"/>
            <a:ext cx="9144000" cy="352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pic>
        <p:nvPicPr>
          <p:cNvPr id="32776" name="Picture 8" descr="ADAPT2DC_pasica_3"/>
          <p:cNvPicPr>
            <a:picLocks noChangeAspect="1" noChangeArrowheads="1"/>
          </p:cNvPicPr>
          <p:nvPr/>
        </p:nvPicPr>
        <p:blipFill>
          <a:blip r:embed="rId4" cstate="print"/>
          <a:srcRect l="50682" t="10960" b="6360"/>
          <a:stretch>
            <a:fillRect/>
          </a:stretch>
        </p:blipFill>
        <p:spPr bwMode="auto">
          <a:xfrm>
            <a:off x="6207125" y="0"/>
            <a:ext cx="2936875" cy="969963"/>
          </a:xfrm>
          <a:prstGeom prst="rect">
            <a:avLst/>
          </a:prstGeom>
          <a:noFill/>
        </p:spPr>
      </p:pic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74625" y="1666875"/>
            <a:ext cx="8610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 b="1">
                <a:solidFill>
                  <a:schemeClr val="bg2"/>
                </a:solidFill>
                <a:latin typeface="Calibri" pitchFamily="34" charset="0"/>
              </a:rPr>
              <a:t>4</a:t>
            </a:r>
            <a:r>
              <a:rPr lang="de-DE" sz="200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GB" sz="2000" b="1">
                <a:solidFill>
                  <a:schemeClr val="bg2"/>
                </a:solidFill>
                <a:latin typeface="Calibri" pitchFamily="34" charset="0"/>
              </a:rPr>
              <a:t>FUTURE VISIONS FOR MANAGEMENT OF INFRASTRUCTURES AND SERVICES IN DIFFERENT TERRITORIES (WP 3.3.2)	</a:t>
            </a:r>
          </a:p>
          <a:p>
            <a:endParaRPr lang="en-GB" sz="200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en-GB" sz="2000">
                <a:solidFill>
                  <a:schemeClr val="bg2"/>
                </a:solidFill>
                <a:latin typeface="Calibri" pitchFamily="34" charset="0"/>
              </a:rPr>
              <a:t>4.1 Delphi Study method	</a:t>
            </a:r>
          </a:p>
          <a:p>
            <a:r>
              <a:rPr lang="en-GB" sz="2000">
                <a:solidFill>
                  <a:schemeClr val="bg2"/>
                </a:solidFill>
                <a:latin typeface="Calibri" pitchFamily="34" charset="0"/>
              </a:rPr>
              <a:t>4.2 Rural and predominately rural territories	</a:t>
            </a:r>
          </a:p>
          <a:p>
            <a:r>
              <a:rPr lang="en-GB" sz="2000">
                <a:solidFill>
                  <a:schemeClr val="bg2"/>
                </a:solidFill>
                <a:latin typeface="Calibri" pitchFamily="34" charset="0"/>
              </a:rPr>
              <a:t>4.3 Urban and intermediate territories	</a:t>
            </a:r>
          </a:p>
          <a:p>
            <a:r>
              <a:rPr lang="en-GB" sz="2000">
                <a:solidFill>
                  <a:schemeClr val="bg2"/>
                </a:solidFill>
                <a:latin typeface="Calibri" pitchFamily="34" charset="0"/>
              </a:rPr>
              <a:t>4.4 Lessons learnt from Delphi	</a:t>
            </a:r>
          </a:p>
          <a:p>
            <a:endParaRPr lang="en-GB" sz="2000" b="1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en-GB" sz="2000" b="1">
                <a:solidFill>
                  <a:schemeClr val="bg2"/>
                </a:solidFill>
                <a:latin typeface="Calibri" pitchFamily="34" charset="0"/>
              </a:rPr>
              <a:t>5 JOINT TRANSNATIONAL VISION FOR FUTURE PROVISION OF INFRASTRUCTURES AND SERVICES IN SHRINKING REGIONS AND CITIES</a:t>
            </a:r>
          </a:p>
          <a:p>
            <a:r>
              <a:rPr lang="en-GB" sz="2000" b="1">
                <a:solidFill>
                  <a:schemeClr val="bg2"/>
                </a:solidFill>
                <a:latin typeface="Calibri" pitchFamily="34" charset="0"/>
              </a:rPr>
              <a:t>	</a:t>
            </a:r>
            <a:endParaRPr lang="en-GB" sz="200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en-GB" sz="2000">
                <a:solidFill>
                  <a:srgbClr val="CC0000"/>
                </a:solidFill>
                <a:latin typeface="Calibri" pitchFamily="34" charset="0"/>
              </a:rPr>
              <a:t>5.1 General thoughts: necessities when dealing with demographic change	</a:t>
            </a:r>
          </a:p>
          <a:p>
            <a:r>
              <a:rPr lang="en-GB" sz="2000">
                <a:solidFill>
                  <a:srgbClr val="CC0000"/>
                </a:solidFill>
                <a:latin typeface="Calibri" pitchFamily="34" charset="0"/>
              </a:rPr>
              <a:t>5.2 Policy recommendations for single infrastructure and service areas</a:t>
            </a:r>
          </a:p>
          <a:p>
            <a:r>
              <a:rPr lang="en-GB" sz="2000">
                <a:latin typeface="Calibri" pitchFamily="34" charset="0"/>
              </a:rPr>
              <a:t>	</a:t>
            </a:r>
            <a:endParaRPr lang="en-GB" sz="2000" b="1">
              <a:latin typeface="Calibri" pitchFamily="34" charset="0"/>
            </a:endParaRPr>
          </a:p>
          <a:p>
            <a:r>
              <a:rPr lang="en-GB" sz="2000" b="1">
                <a:solidFill>
                  <a:schemeClr val="bg2"/>
                </a:solidFill>
                <a:latin typeface="Calibri" pitchFamily="34" charset="0"/>
              </a:rPr>
              <a:t>6</a:t>
            </a:r>
            <a:r>
              <a:rPr lang="de-DE" sz="200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GB" sz="2000" b="1">
                <a:solidFill>
                  <a:schemeClr val="bg2"/>
                </a:solidFill>
                <a:latin typeface="Calibri" pitchFamily="34" charset="0"/>
              </a:rPr>
              <a:t>REFERENCES</a:t>
            </a:r>
          </a:p>
          <a:p>
            <a:endParaRPr lang="en-GB" sz="2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6207125" cy="7905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27000" y="969963"/>
            <a:ext cx="7054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3500" b="1">
                <a:solidFill>
                  <a:schemeClr val="bg2"/>
                </a:solidFill>
                <a:latin typeface="Calibri" pitchFamily="34" charset="0"/>
                <a:cs typeface="Arial" charset="0"/>
              </a:rPr>
              <a:t>WP 3.3.3 – Position Paper   </a:t>
            </a:r>
            <a:endParaRPr lang="en-GB" sz="2500">
              <a:solidFill>
                <a:schemeClr val="bg2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55650" y="2633663"/>
            <a:ext cx="7054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0975" indent="-180975"/>
            <a:endParaRPr lang="en-GB">
              <a:solidFill>
                <a:schemeClr val="bg2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0485" name="Picture 5" descr="logo_adapt2dc_o_uz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49213"/>
            <a:ext cx="1951037" cy="715962"/>
          </a:xfrm>
          <a:prstGeom prst="rect">
            <a:avLst/>
          </a:prstGeom>
          <a:noFill/>
        </p:spPr>
      </p:pic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6207125" y="0"/>
            <a:ext cx="0" cy="11255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6505575"/>
            <a:ext cx="9144000" cy="352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pic>
        <p:nvPicPr>
          <p:cNvPr id="20488" name="Picture 8" descr="ADAPT2DC_pasica_3"/>
          <p:cNvPicPr>
            <a:picLocks noChangeAspect="1" noChangeArrowheads="1"/>
          </p:cNvPicPr>
          <p:nvPr/>
        </p:nvPicPr>
        <p:blipFill>
          <a:blip r:embed="rId4" cstate="print"/>
          <a:srcRect l="50682" t="10960" b="6360"/>
          <a:stretch>
            <a:fillRect/>
          </a:stretch>
        </p:blipFill>
        <p:spPr bwMode="auto">
          <a:xfrm>
            <a:off x="6207125" y="0"/>
            <a:ext cx="2936875" cy="969963"/>
          </a:xfrm>
          <a:prstGeom prst="rect">
            <a:avLst/>
          </a:prstGeom>
          <a:noFill/>
        </p:spPr>
      </p:pic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127000" y="1741488"/>
            <a:ext cx="8302625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GB">
                <a:solidFill>
                  <a:srgbClr val="CC0000"/>
                </a:solidFill>
              </a:rPr>
              <a:t>Most relevant chapters: </a:t>
            </a:r>
          </a:p>
          <a:p>
            <a:pPr marL="342900" indent="-342900"/>
            <a:endParaRPr lang="en-GB">
              <a:solidFill>
                <a:srgbClr val="CC0000"/>
              </a:solidFill>
            </a:endParaRPr>
          </a:p>
          <a:p>
            <a:pPr marL="342900" indent="-342900"/>
            <a:r>
              <a:rPr lang="en-GB">
                <a:solidFill>
                  <a:srgbClr val="CC0000"/>
                </a:solidFill>
              </a:rPr>
              <a:t>5.1 General thoughts: necessities when dealing with demographic change</a:t>
            </a:r>
          </a:p>
          <a:p>
            <a:pPr marL="342900" indent="-342900"/>
            <a:endParaRPr lang="en-GB">
              <a:solidFill>
                <a:srgbClr val="CC0000"/>
              </a:solidFill>
            </a:endParaRPr>
          </a:p>
          <a:p>
            <a:pPr marL="342900" indent="-342900">
              <a:buFontTx/>
              <a:buChar char="•"/>
            </a:pPr>
            <a:r>
              <a:rPr lang="en-GB" sz="2000">
                <a:solidFill>
                  <a:schemeClr val="bg2"/>
                </a:solidFill>
                <a:latin typeface="Calibri" pitchFamily="34" charset="0"/>
              </a:rPr>
              <a:t> Long-term thinking </a:t>
            </a:r>
          </a:p>
          <a:p>
            <a:pPr marL="342900" indent="-342900">
              <a:buFontTx/>
              <a:buChar char="•"/>
            </a:pPr>
            <a:r>
              <a:rPr lang="en-US" sz="2000">
                <a:solidFill>
                  <a:schemeClr val="bg2"/>
                </a:solidFill>
                <a:latin typeface="Calibri" pitchFamily="34" charset="0"/>
              </a:rPr>
              <a:t> Accept the reality of shrinkage </a:t>
            </a:r>
          </a:p>
          <a:p>
            <a:pPr marL="342900" indent="-342900">
              <a:buFontTx/>
              <a:buChar char="•"/>
            </a:pPr>
            <a:r>
              <a:rPr lang="en-US" sz="2000">
                <a:solidFill>
                  <a:schemeClr val="bg2"/>
                </a:solidFill>
                <a:latin typeface="Calibri" pitchFamily="34" charset="0"/>
              </a:rPr>
              <a:t> Honesty</a:t>
            </a:r>
          </a:p>
          <a:p>
            <a:pPr marL="342900" indent="-342900">
              <a:buFontTx/>
              <a:buChar char="•"/>
            </a:pPr>
            <a:r>
              <a:rPr lang="en-US" sz="2000">
                <a:solidFill>
                  <a:schemeClr val="bg2"/>
                </a:solidFill>
                <a:latin typeface="Calibri" pitchFamily="34" charset="0"/>
              </a:rPr>
              <a:t> Revise Standards</a:t>
            </a:r>
          </a:p>
          <a:p>
            <a:pPr marL="342900" indent="-342900">
              <a:buFontTx/>
              <a:buChar char="•"/>
            </a:pPr>
            <a:r>
              <a:rPr lang="en-US" sz="2000">
                <a:solidFill>
                  <a:schemeClr val="bg2"/>
                </a:solidFill>
                <a:latin typeface="Calibri" pitchFamily="34" charset="0"/>
              </a:rPr>
              <a:t> Avoid competition </a:t>
            </a:r>
          </a:p>
          <a:p>
            <a:pPr marL="342900" indent="-342900">
              <a:buFontTx/>
              <a:buChar char="•"/>
            </a:pPr>
            <a:r>
              <a:rPr lang="en-US" sz="2000">
                <a:solidFill>
                  <a:schemeClr val="bg2"/>
                </a:solidFill>
                <a:latin typeface="Calibri" pitchFamily="34" charset="0"/>
              </a:rPr>
              <a:t> “Compact growth” instead of sprawl </a:t>
            </a:r>
          </a:p>
          <a:p>
            <a:pPr marL="342900" indent="-342900">
              <a:buFontTx/>
              <a:buChar char="•"/>
            </a:pPr>
            <a:r>
              <a:rPr lang="en-US" sz="2000">
                <a:solidFill>
                  <a:schemeClr val="bg2"/>
                </a:solidFill>
                <a:latin typeface="Calibri" pitchFamily="34" charset="0"/>
              </a:rPr>
              <a:t> Holistic thinking </a:t>
            </a:r>
          </a:p>
          <a:p>
            <a:pPr marL="342900" indent="-342900">
              <a:buFontTx/>
              <a:buChar char="•"/>
            </a:pPr>
            <a:r>
              <a:rPr lang="en-US" sz="2000">
                <a:solidFill>
                  <a:schemeClr val="bg2"/>
                </a:solidFill>
                <a:latin typeface="Calibri" pitchFamily="34" charset="0"/>
              </a:rPr>
              <a:t> Consider regional particularities and differences</a:t>
            </a:r>
            <a:endParaRPr lang="en-GB" sz="2000">
              <a:solidFill>
                <a:schemeClr val="bg2"/>
              </a:solidFill>
              <a:latin typeface="Calibri" pitchFamily="34" charset="0"/>
            </a:endParaRPr>
          </a:p>
          <a:p>
            <a:pPr marL="342900" indent="-342900"/>
            <a:r>
              <a:rPr lang="en-GB">
                <a:solidFill>
                  <a:srgbClr val="CC0000"/>
                </a:solidFill>
              </a:rPr>
              <a:t>	</a:t>
            </a:r>
          </a:p>
          <a:p>
            <a:pPr marL="342900" indent="-342900"/>
            <a:endParaRPr lang="en-GB">
              <a:solidFill>
                <a:schemeClr val="bg2"/>
              </a:solidFill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None/>
            </a:pPr>
            <a:endParaRPr lang="en-GB">
              <a:solidFill>
                <a:schemeClr val="bg2"/>
              </a:solidFill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None/>
            </a:pPr>
            <a:endParaRPr lang="en-GB">
              <a:solidFill>
                <a:schemeClr val="bg2"/>
              </a:solidFill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None/>
            </a:pPr>
            <a:endParaRPr lang="en-GB">
              <a:solidFill>
                <a:schemeClr val="bg2"/>
              </a:solidFill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None/>
            </a:pPr>
            <a:endParaRPr lang="en-GB">
              <a:solidFill>
                <a:schemeClr val="bg2"/>
              </a:solidFill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None/>
            </a:pPr>
            <a:endParaRPr lang="en-GB">
              <a:solidFill>
                <a:schemeClr val="bg2"/>
              </a:solidFill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None/>
            </a:pPr>
            <a:endParaRPr lang="en-GB">
              <a:solidFill>
                <a:schemeClr val="bg2"/>
              </a:solidFill>
              <a:latin typeface="Calibri" pitchFamily="34" charset="0"/>
            </a:endParaRPr>
          </a:p>
          <a:p>
            <a:pPr marL="342900" indent="-342900"/>
            <a:endParaRPr lang="en-GB">
              <a:solidFill>
                <a:schemeClr val="bg2"/>
              </a:solidFill>
              <a:latin typeface="Calibri" pitchFamily="34" charset="0"/>
            </a:endParaRPr>
          </a:p>
          <a:p>
            <a:pPr marL="342900" indent="-342900"/>
            <a:endParaRPr lang="en-GB">
              <a:solidFill>
                <a:schemeClr val="bg2"/>
              </a:solidFill>
              <a:latin typeface="Calibri" pitchFamily="34" charset="0"/>
            </a:endParaRPr>
          </a:p>
          <a:p>
            <a:pPr marL="342900" indent="-342900"/>
            <a:endParaRPr lang="en-GB">
              <a:solidFill>
                <a:schemeClr val="bg2"/>
              </a:solidFill>
              <a:latin typeface="Calibri" pitchFamily="34" charset="0"/>
            </a:endParaRPr>
          </a:p>
          <a:p>
            <a:pPr marL="342900" indent="-342900"/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</TotalTime>
  <Words>615</Words>
  <Application>Microsoft Office PowerPoint</Application>
  <PresentationFormat>Pokaz na ekranie (4:3)</PresentationFormat>
  <Paragraphs>144</Paragraphs>
  <Slides>12</Slides>
  <Notes>12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Calibri</vt:lpstr>
      <vt:lpstr>Arial Unicode MS</vt:lpstr>
      <vt:lpstr>Mangal</vt:lpstr>
      <vt:lpstr>Wingdings</vt:lpstr>
      <vt:lpstr>2_Custom Design</vt:lpstr>
      <vt:lpstr>Adobe Illustrator Artwork 14.0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Company>fjz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Vlasta Vodeb</dc:creator>
  <cp:lastModifiedBy>Marcin Baron</cp:lastModifiedBy>
  <cp:revision>47</cp:revision>
  <dcterms:created xsi:type="dcterms:W3CDTF">2011-09-08T10:23:29Z</dcterms:created>
  <dcterms:modified xsi:type="dcterms:W3CDTF">2013-11-16T20:59:03Z</dcterms:modified>
</cp:coreProperties>
</file>