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42"/>
  </p:notesMasterIdLst>
  <p:handoutMasterIdLst>
    <p:handoutMasterId r:id="rId43"/>
  </p:handoutMasterIdLst>
  <p:sldIdLst>
    <p:sldId id="276" r:id="rId6"/>
    <p:sldId id="277" r:id="rId7"/>
    <p:sldId id="292" r:id="rId8"/>
    <p:sldId id="293" r:id="rId9"/>
    <p:sldId id="294" r:id="rId10"/>
    <p:sldId id="295" r:id="rId11"/>
    <p:sldId id="286" r:id="rId12"/>
    <p:sldId id="278" r:id="rId13"/>
    <p:sldId id="296" r:id="rId14"/>
    <p:sldId id="279" r:id="rId15"/>
    <p:sldId id="282" r:id="rId16"/>
    <p:sldId id="297" r:id="rId17"/>
    <p:sldId id="283" r:id="rId18"/>
    <p:sldId id="284" r:id="rId19"/>
    <p:sldId id="289" r:id="rId20"/>
    <p:sldId id="291" r:id="rId21"/>
    <p:sldId id="290" r:id="rId22"/>
    <p:sldId id="285" r:id="rId23"/>
    <p:sldId id="287" r:id="rId24"/>
    <p:sldId id="288" r:id="rId25"/>
    <p:sldId id="298" r:id="rId26"/>
    <p:sldId id="299" r:id="rId27"/>
    <p:sldId id="281" r:id="rId28"/>
    <p:sldId id="300" r:id="rId29"/>
    <p:sldId id="302" r:id="rId30"/>
    <p:sldId id="303" r:id="rId31"/>
    <p:sldId id="304" r:id="rId32"/>
    <p:sldId id="301" r:id="rId33"/>
    <p:sldId id="305" r:id="rId34"/>
    <p:sldId id="306" r:id="rId35"/>
    <p:sldId id="307" r:id="rId36"/>
    <p:sldId id="308" r:id="rId37"/>
    <p:sldId id="309" r:id="rId38"/>
    <p:sldId id="310" r:id="rId39"/>
    <p:sldId id="280" r:id="rId40"/>
    <p:sldId id="256" r:id="rId41"/>
  </p:sldIdLst>
  <p:sldSz cx="9144000" cy="6858000" type="screen4x3"/>
  <p:notesSz cx="6797675" cy="9926638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A1A7"/>
    <a:srgbClr val="006600"/>
    <a:srgbClr val="F9B67F"/>
    <a:srgbClr val="0000CC"/>
    <a:srgbClr val="D96015"/>
    <a:srgbClr val="C010B8"/>
    <a:srgbClr val="375D67"/>
    <a:srgbClr val="60D3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0" autoAdjust="0"/>
    <p:restoredTop sz="91061" autoAdjust="0"/>
  </p:normalViewPr>
  <p:slideViewPr>
    <p:cSldViewPr>
      <p:cViewPr varScale="1">
        <p:scale>
          <a:sx n="102" d="100"/>
          <a:sy n="102" d="100"/>
        </p:scale>
        <p:origin x="129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0CC0235-6ADB-4709-A384-7434EACAC745}" type="datetimeFigureOut">
              <a:rPr lang="cs-CZ"/>
              <a:pPr>
                <a:defRPr/>
              </a:pPr>
              <a:t>23.04.2019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0873FB3-B4A9-470F-BA76-CA59E825335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4092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D2DB4D8-0277-4F83-B567-F7CF464957F8}" type="datetimeFigureOut">
              <a:rPr lang="cs-CZ"/>
              <a:pPr>
                <a:defRPr/>
              </a:pPr>
              <a:t>23.04.2019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EBD3BE0-20CC-4A77-9456-D034F323AF3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87156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BD3BE0-20CC-4A77-9456-D034F323AF3F}" type="slidenum">
              <a:rPr lang="cs-CZ" smtClean="0"/>
              <a:pPr>
                <a:defRPr/>
              </a:pPr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2209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BD3BE0-20CC-4A77-9456-D034F323AF3F}" type="slidenum">
              <a:rPr lang="cs-CZ" smtClean="0"/>
              <a:pPr>
                <a:defRPr/>
              </a:pPr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0738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OS2 rozvojová osa</a:t>
            </a:r>
            <a:r>
              <a:rPr lang="cs-CZ" baseline="0" dirty="0" smtClean="0"/>
              <a:t> Praha UL Dresden</a:t>
            </a:r>
          </a:p>
          <a:p>
            <a:r>
              <a:rPr lang="cs-CZ" baseline="0" dirty="0" smtClean="0"/>
              <a:t>NOB1 Litoměřicko, Lovosicko, Roudnicko</a:t>
            </a:r>
          </a:p>
          <a:p>
            <a:r>
              <a:rPr lang="cs-CZ" baseline="0" dirty="0" smtClean="0"/>
              <a:t>NSOB5 specifická oblast nadmístního významu Úštěcko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BD3BE0-20CC-4A77-9456-D034F323AF3F}" type="slidenum">
              <a:rPr lang="cs-CZ" smtClean="0"/>
              <a:pPr>
                <a:defRPr/>
              </a:pPr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2846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OS2 rozvojová osa</a:t>
            </a:r>
            <a:r>
              <a:rPr lang="cs-CZ" baseline="0" dirty="0" smtClean="0"/>
              <a:t> Praha UL hranice ČR – vyznačeno osou a šrafou je zpřesnění na obce</a:t>
            </a:r>
          </a:p>
          <a:p>
            <a:r>
              <a:rPr lang="cs-CZ" baseline="0" dirty="0" smtClean="0"/>
              <a:t>NOB1 Litoměřicko, Lovosicko, Roudnicko</a:t>
            </a:r>
          </a:p>
          <a:p>
            <a:r>
              <a:rPr lang="cs-CZ" baseline="0" dirty="0" smtClean="0"/>
              <a:t>NSOB5 specifická oblast nadmístního významu Úštěcko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BD3BE0-20CC-4A77-9456-D034F323AF3F}" type="slidenum">
              <a:rPr lang="cs-CZ" smtClean="0"/>
              <a:pPr>
                <a:defRPr/>
              </a:pPr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7836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71604" y="2130426"/>
            <a:ext cx="71438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71604" y="3886200"/>
            <a:ext cx="7143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9A9CA-7E59-4F23-A1D7-D9E053F4B2A2}" type="datetime1">
              <a:rPr lang="cs-CZ"/>
              <a:pPr>
                <a:defRPr/>
              </a:pPr>
              <a:t>23.04.2019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Téma prezentace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CC979-3F3A-452C-89FB-2CAA2747850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049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3C44D-66ED-4487-92C7-2F4B7BE6C894}" type="datetime1">
              <a:rPr lang="cs-CZ"/>
              <a:pPr>
                <a:defRPr/>
              </a:pPr>
              <a:t>23.04.2019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Téma prezentace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B78C5-4BDA-4168-B4F7-ECBF422CDB1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9194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1928803"/>
            <a:ext cx="2057400" cy="4197361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643042" y="1928803"/>
            <a:ext cx="4833959" cy="4197361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3CB54-2433-4D66-866C-DC12526D6ACF}" type="datetime1">
              <a:rPr lang="cs-CZ"/>
              <a:pPr>
                <a:defRPr/>
              </a:pPr>
              <a:t>23.04.2019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Téma prezentace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D3339-36FB-4BF4-A014-205FA3B09CD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7022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FA997-5362-4B97-8248-101711F17284}" type="datetime1">
              <a:rPr lang="cs-CZ"/>
              <a:pPr>
                <a:defRPr/>
              </a:pPr>
              <a:t>23.04.2019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Téma prezentace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5A306-AB54-463A-A4FD-90500F66DA4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826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71605" y="4406900"/>
            <a:ext cx="71438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71605" y="2906714"/>
            <a:ext cx="71438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E95FF-B6C8-40FB-A66E-72380AA93168}" type="datetime1">
              <a:rPr lang="cs-CZ"/>
              <a:pPr>
                <a:defRPr/>
              </a:pPr>
              <a:t>23.04.2019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Téma prezentace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FFD23-26B6-4E0D-98D8-689A4100C65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6034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571605" y="3214687"/>
            <a:ext cx="3500463" cy="291147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41" y="3214687"/>
            <a:ext cx="3471859" cy="291147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B217D-42EA-4D51-8F2C-C2A438A6C56A}" type="datetime1">
              <a:rPr lang="cs-CZ"/>
              <a:pPr>
                <a:defRPr/>
              </a:pPr>
              <a:t>23.04.2019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Téma prezentace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DC1E6-0695-472A-ABCC-C86297386DD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640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71605" y="3214686"/>
            <a:ext cx="350046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71605" y="4000504"/>
            <a:ext cx="3500463" cy="2125659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214941" y="3214686"/>
            <a:ext cx="3471859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214941" y="4000504"/>
            <a:ext cx="3471859" cy="2125659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5FE7C-35B8-4B59-AF68-B5ED52F1CC00}" type="datetime1">
              <a:rPr lang="cs-CZ"/>
              <a:pPr>
                <a:defRPr/>
              </a:pPr>
              <a:t>23.04.2019</a:t>
            </a:fld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Téma prezentace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8C461-0A54-4C5C-9C47-F54E93DDD27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6016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B3F04-7BCE-4E47-BCD6-F7B455CC2681}" type="datetime1">
              <a:rPr lang="cs-CZ"/>
              <a:pPr>
                <a:defRPr/>
              </a:pPr>
              <a:t>23.04.2019</a:t>
            </a:fld>
            <a:endParaRPr lang="cs-CZ" dirty="0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Téma prezentace</a:t>
            </a:r>
            <a:endParaRPr lang="cs-CZ" dirty="0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A1868-F7CF-4AEB-BCD6-40F3F1C927D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5621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123B9-1710-424B-BBDB-32EA5751B23F}" type="datetime1">
              <a:rPr lang="cs-CZ"/>
              <a:pPr>
                <a:defRPr/>
              </a:pPr>
              <a:t>23.04.2019</a:t>
            </a:fld>
            <a:endParaRPr lang="cs-CZ" dirty="0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Téma prezentace</a:t>
            </a:r>
            <a:endParaRPr lang="cs-CZ" dirty="0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D057E-0D86-4B25-BBF5-2CD1E523327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8541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78639" y="1928802"/>
            <a:ext cx="2850487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43437" y="1928803"/>
            <a:ext cx="4043363" cy="41973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578639" y="3286125"/>
            <a:ext cx="2850487" cy="28400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A338E-749E-40A8-8655-3C658B9717D3}" type="datetime1">
              <a:rPr lang="cs-CZ"/>
              <a:pPr>
                <a:defRPr/>
              </a:pPr>
              <a:t>23.04.2019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Téma prezentace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7F27A-12E7-4DEC-BD0A-93DCABCF691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8883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78638" y="4800601"/>
            <a:ext cx="7136767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578638" y="1928802"/>
            <a:ext cx="7136767" cy="2798773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578638" y="5367339"/>
            <a:ext cx="7136767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F6A9D-D616-40EE-A91B-E96754834950}" type="datetime1">
              <a:rPr lang="cs-CZ"/>
              <a:pPr>
                <a:defRPr/>
              </a:pPr>
              <a:t>23.04.2019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Téma prezentace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F69F8-2B03-4556-A9A4-EE0F5E025F5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8489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1571626" y="1928813"/>
            <a:ext cx="71151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1571626" y="3214689"/>
            <a:ext cx="7115175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1581152" y="6356351"/>
            <a:ext cx="34909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89A1A7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CCE50C5-C312-4F45-80EB-58FFD64E4003}" type="datetime1">
              <a:rPr lang="cs-CZ"/>
              <a:pPr>
                <a:defRPr/>
              </a:pPr>
              <a:t>23.04.2019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468813" y="1042989"/>
            <a:ext cx="4532312" cy="5000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cs-CZ"/>
              <a:t>Téma prezentace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5214938" y="6356351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89A1A7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5F58E58-4505-41E2-9EC2-8FC1A5344E7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pic>
        <p:nvPicPr>
          <p:cNvPr id="1031" name="Obrázek 7" descr="uk_logo.wmf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292101"/>
            <a:ext cx="3475039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rgbClr val="375D67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ilona.kunesova@mmr.cz" TargetMode="External"/><Relationship Id="rId2" Type="http://schemas.openxmlformats.org/officeDocument/2006/relationships/hyperlink" Target="https://www.mmr.cz/cs/Temp/Zaloha-z-Narodnich-dotaci/Uzemni-planovani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filip.novosad@mmr.cz" TargetMode="External"/><Relationship Id="rId4" Type="http://schemas.openxmlformats.org/officeDocument/2006/relationships/hyperlink" Target="mailto:eva.fialova@mmr.cz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ilona.kunesova@mmr.cz" TargetMode="External"/><Relationship Id="rId2" Type="http://schemas.openxmlformats.org/officeDocument/2006/relationships/hyperlink" Target="mailto:katerina.znamenackova@ccr.cz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nsmascr.cz/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mailto:svoboda.j@kr-ustecky.cz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ilona.kunesova@mmr.cz" TargetMode="External"/><Relationship Id="rId2" Type="http://schemas.openxmlformats.org/officeDocument/2006/relationships/hyperlink" Target="mailto:katerina.znamenackova@ccr.cz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nsmascr.cz/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mailto:jurackova.d@kr-ustecky.cz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kr-ustecky.cz/uroven-krajska/ds-96497/p1=204650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064" y="1628800"/>
            <a:ext cx="9004432" cy="4968552"/>
          </a:xfrm>
        </p:spPr>
        <p:txBody>
          <a:bodyPr/>
          <a:lstStyle/>
          <a:p>
            <a:pPr marL="0" lvl="0" indent="0" algn="ctr">
              <a:buNone/>
            </a:pPr>
            <a:r>
              <a:rPr lang="cs-CZ" b="1" dirty="0" smtClean="0">
                <a:solidFill>
                  <a:srgbClr val="0070C0"/>
                </a:solidFill>
              </a:rPr>
              <a:t>Blok 2) </a:t>
            </a:r>
          </a:p>
          <a:p>
            <a:pPr marL="0" lvl="0" indent="0" algn="ctr">
              <a:buNone/>
            </a:pPr>
            <a:r>
              <a:rPr lang="cs-CZ" sz="3000" b="1" dirty="0" smtClean="0">
                <a:solidFill>
                  <a:srgbClr val="0070C0"/>
                </a:solidFill>
              </a:rPr>
              <a:t>Aktuální </a:t>
            </a:r>
            <a:r>
              <a:rPr lang="cs-CZ" sz="3000" b="1" dirty="0">
                <a:solidFill>
                  <a:srgbClr val="0070C0"/>
                </a:solidFill>
              </a:rPr>
              <a:t>stav územně plánovací činnosti </a:t>
            </a:r>
            <a:r>
              <a:rPr lang="cs-CZ" sz="3000" b="1" dirty="0" smtClean="0">
                <a:solidFill>
                  <a:srgbClr val="0070C0"/>
                </a:solidFill>
              </a:rPr>
              <a:t>kraje</a:t>
            </a:r>
          </a:p>
          <a:p>
            <a:pPr marL="0" lvl="0" indent="0" algn="ctr">
              <a:buNone/>
            </a:pPr>
            <a:endParaRPr lang="cs-CZ" sz="1200" b="1" dirty="0" smtClean="0"/>
          </a:p>
          <a:p>
            <a:pPr algn="ctr"/>
            <a:r>
              <a:rPr lang="cs-CZ" sz="2400" dirty="0" smtClean="0"/>
              <a:t>územně </a:t>
            </a:r>
            <a:r>
              <a:rPr lang="cs-CZ" sz="2400" dirty="0"/>
              <a:t>analytické podklady kraje (ÚAP ÚK), územní studie,….</a:t>
            </a:r>
          </a:p>
          <a:p>
            <a:pPr lvl="0" algn="ctr"/>
            <a:r>
              <a:rPr lang="cs-CZ" sz="2400" dirty="0"/>
              <a:t>Politika územního rozvoje ČR, Zásady územního rozvoje Ústeckého kraje (stav, informace o aktualizacích, vazba na územní plány,….)</a:t>
            </a:r>
          </a:p>
          <a:p>
            <a:pPr lvl="0" algn="ctr"/>
            <a:r>
              <a:rPr lang="cs-CZ" sz="2400" dirty="0"/>
              <a:t>Geoportál Ústeckého kraje (datový model ÚAP, informace o technické infrastruktuře, seznam oprávněných </a:t>
            </a:r>
            <a:r>
              <a:rPr lang="cs-CZ" sz="2400" dirty="0" smtClean="0"/>
              <a:t>investorů.. </a:t>
            </a:r>
            <a:r>
              <a:rPr lang="cs-CZ" sz="2400" dirty="0"/>
              <a:t>)</a:t>
            </a:r>
          </a:p>
          <a:p>
            <a:pPr lvl="0" algn="ctr"/>
            <a:r>
              <a:rPr lang="cs-CZ" sz="2400" dirty="0" smtClean="0"/>
              <a:t>Možnosti </a:t>
            </a:r>
            <a:r>
              <a:rPr lang="cs-CZ" sz="2400" dirty="0"/>
              <a:t>financování územních plánů</a:t>
            </a:r>
          </a:p>
          <a:p>
            <a:pPr marL="0" indent="0">
              <a:buNone/>
            </a:pPr>
            <a:endParaRPr lang="cs-CZ" sz="2400" dirty="0" smtClean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428823" y="1052736"/>
            <a:ext cx="4716016" cy="500062"/>
          </a:xfr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800" dirty="0" smtClean="0"/>
              <a:t>Setkání starostů – 28.3.2019, Roudnice </a:t>
            </a:r>
            <a:r>
              <a:rPr lang="cs-CZ" altLang="cs-CZ" sz="1800" dirty="0" err="1" smtClean="0"/>
              <a:t>n.L.</a:t>
            </a: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17547892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81587"/>
            <a:ext cx="7128792" cy="5042539"/>
          </a:xfrm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428823" y="1052736"/>
            <a:ext cx="4716016" cy="500062"/>
          </a:xfr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800" dirty="0" smtClean="0"/>
              <a:t>Setkání starostů – 28.3.2019, Roudnice </a:t>
            </a:r>
            <a:r>
              <a:rPr lang="cs-CZ" altLang="cs-CZ" sz="1800" dirty="0" err="1" smtClean="0"/>
              <a:t>n.L.</a:t>
            </a:r>
            <a:endParaRPr lang="cs-CZ" altLang="cs-CZ" sz="1800" dirty="0"/>
          </a:p>
        </p:txBody>
      </p:sp>
      <p:cxnSp>
        <p:nvCxnSpPr>
          <p:cNvPr id="5" name="Přímá spojnice se šipkou 4"/>
          <p:cNvCxnSpPr/>
          <p:nvPr/>
        </p:nvCxnSpPr>
        <p:spPr>
          <a:xfrm>
            <a:off x="1979712" y="3573016"/>
            <a:ext cx="1130424" cy="482352"/>
          </a:xfrm>
          <a:prstGeom prst="straightConnector1">
            <a:avLst/>
          </a:prstGeom>
          <a:ln w="76200">
            <a:solidFill>
              <a:srgbClr val="C010B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2051720" y="3314345"/>
            <a:ext cx="642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C010B8"/>
                </a:solidFill>
              </a:rPr>
              <a:t>VRT</a:t>
            </a:r>
            <a:endParaRPr lang="cs-CZ" b="1" dirty="0">
              <a:solidFill>
                <a:srgbClr val="C010B8"/>
              </a:solidFill>
            </a:endParaRPr>
          </a:p>
        </p:txBody>
      </p:sp>
      <p:cxnSp>
        <p:nvCxnSpPr>
          <p:cNvPr id="8" name="Přímá spojnice se šipkou 7"/>
          <p:cNvCxnSpPr/>
          <p:nvPr/>
        </p:nvCxnSpPr>
        <p:spPr>
          <a:xfrm>
            <a:off x="1907704" y="3942348"/>
            <a:ext cx="1130424" cy="482352"/>
          </a:xfrm>
          <a:prstGeom prst="straightConnector1">
            <a:avLst/>
          </a:prstGeom>
          <a:ln w="76200">
            <a:solidFill>
              <a:srgbClr val="D9601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1835696" y="4175372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D96015"/>
                </a:solidFill>
              </a:rPr>
              <a:t>E10b</a:t>
            </a:r>
            <a:endParaRPr lang="cs-CZ" dirty="0">
              <a:solidFill>
                <a:srgbClr val="D96015"/>
              </a:solidFill>
            </a:endParaRPr>
          </a:p>
        </p:txBody>
      </p:sp>
      <p:cxnSp>
        <p:nvCxnSpPr>
          <p:cNvPr id="10" name="Přímá spojnice se šipkou 9"/>
          <p:cNvCxnSpPr/>
          <p:nvPr/>
        </p:nvCxnSpPr>
        <p:spPr>
          <a:xfrm flipH="1">
            <a:off x="5940152" y="2348880"/>
            <a:ext cx="1188057" cy="504056"/>
          </a:xfrm>
          <a:prstGeom prst="straightConnector1">
            <a:avLst/>
          </a:prstGeom>
          <a:ln w="76200">
            <a:solidFill>
              <a:srgbClr val="D9601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6353303" y="2120091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D96015"/>
                </a:solidFill>
              </a:rPr>
              <a:t>E1</a:t>
            </a:r>
            <a:endParaRPr lang="cs-CZ" dirty="0">
              <a:solidFill>
                <a:srgbClr val="D960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221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9568" y="1688091"/>
            <a:ext cx="9004432" cy="5112568"/>
          </a:xfrm>
        </p:spPr>
        <p:txBody>
          <a:bodyPr/>
          <a:lstStyle/>
          <a:p>
            <a:pPr marL="0" indent="0" algn="ctr">
              <a:buNone/>
            </a:pPr>
            <a:r>
              <a:rPr lang="cs-CZ" sz="2200" b="1" u="sng" dirty="0" smtClean="0"/>
              <a:t>Návrh 2. aktualizace Zásad územního rozvoje Ústeckého kraje a Vyhodnocení vlivů 2aZÚR ÚK na udržitelný rozvoj území </a:t>
            </a:r>
            <a:r>
              <a:rPr lang="cs-CZ" sz="2200" b="1" dirty="0" smtClean="0"/>
              <a:t>– </a:t>
            </a:r>
            <a:r>
              <a:rPr lang="cs-CZ" sz="2200" b="1" dirty="0" smtClean="0">
                <a:solidFill>
                  <a:srgbClr val="FF0000"/>
                </a:solidFill>
              </a:rPr>
              <a:t>obsah:</a:t>
            </a:r>
          </a:p>
          <a:p>
            <a:pPr marL="180000" lvl="0" indent="-1800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cs-CZ" sz="2200" dirty="0"/>
              <a:t>Navrhuje</a:t>
            </a:r>
            <a:r>
              <a:rPr lang="cs-CZ" sz="2200" dirty="0" smtClean="0"/>
              <a:t> </a:t>
            </a:r>
            <a:r>
              <a:rPr lang="cs-CZ" sz="2200" dirty="0"/>
              <a:t>nové</a:t>
            </a:r>
            <a:r>
              <a:rPr lang="cs-CZ" sz="2200" dirty="0" smtClean="0"/>
              <a:t>, popřípadě doplňuje krajské priority ÚP</a:t>
            </a:r>
          </a:p>
          <a:p>
            <a:pPr marL="180000" lvl="0" indent="-1800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cs-CZ" sz="2200" dirty="0" smtClean="0"/>
              <a:t>Upřesňuje </a:t>
            </a:r>
            <a:r>
              <a:rPr lang="cs-CZ" sz="2200" dirty="0"/>
              <a:t>vymezení rozvojových oblastí a rozv.os, </a:t>
            </a:r>
            <a:r>
              <a:rPr lang="cs-CZ" sz="2200" dirty="0" smtClean="0"/>
              <a:t>specific.oblastí</a:t>
            </a:r>
          </a:p>
          <a:p>
            <a:pPr marL="180000" lvl="0" indent="-1800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cs-CZ" sz="2200" dirty="0" smtClean="0"/>
              <a:t>Navrhuje </a:t>
            </a:r>
            <a:r>
              <a:rPr lang="cs-CZ" sz="2200" dirty="0"/>
              <a:t>22 ploch a koridorů dopravní a technické  </a:t>
            </a:r>
            <a:r>
              <a:rPr lang="cs-CZ" sz="2200" dirty="0" smtClean="0"/>
              <a:t>infrastruktury</a:t>
            </a:r>
          </a:p>
          <a:p>
            <a:pPr marL="180000" lvl="0" indent="-1800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cs-CZ" sz="2200" dirty="0" smtClean="0"/>
              <a:t>Upravuje </a:t>
            </a:r>
            <a:r>
              <a:rPr lang="cs-CZ" sz="2200" dirty="0"/>
              <a:t>vymezení prvků  nadregionálního a regionálního </a:t>
            </a:r>
            <a:r>
              <a:rPr lang="cs-CZ" sz="2200" dirty="0" smtClean="0"/>
              <a:t>ÚSES</a:t>
            </a:r>
          </a:p>
          <a:p>
            <a:pPr marL="180000" lvl="0" indent="-1800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cs-CZ" sz="2200" dirty="0" smtClean="0"/>
              <a:t>Navrhuje </a:t>
            </a:r>
            <a:r>
              <a:rPr lang="cs-CZ" sz="2200" dirty="0"/>
              <a:t>regulaci vymezení ploch pro velké větrné elektrárny a staveb </a:t>
            </a:r>
            <a:r>
              <a:rPr lang="cs-CZ" sz="2200" dirty="0" smtClean="0"/>
              <a:t>souvisejících</a:t>
            </a:r>
          </a:p>
          <a:p>
            <a:pPr marL="180000" lvl="0" indent="-1800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cs-CZ" sz="2200" dirty="0" smtClean="0"/>
              <a:t>Upravuje </a:t>
            </a:r>
            <a:r>
              <a:rPr lang="cs-CZ" sz="2200" dirty="0"/>
              <a:t>hranici územně ekologických limitů ÚEL6 na dole Bílina s ohledem na vládní usnesení č. </a:t>
            </a:r>
            <a:r>
              <a:rPr lang="cs-CZ" sz="2200" dirty="0" smtClean="0"/>
              <a:t>827/2015</a:t>
            </a:r>
          </a:p>
          <a:p>
            <a:pPr marL="180000" lvl="0" indent="-1800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cs-CZ" sz="2200" dirty="0" smtClean="0"/>
              <a:t>Upravuje </a:t>
            </a:r>
            <a:r>
              <a:rPr lang="cs-CZ" sz="2200" dirty="0"/>
              <a:t>asanační území ASA6  a ASA5 s ohledem na úpravu ÚEL6  </a:t>
            </a:r>
            <a:endParaRPr lang="cs-CZ" sz="2200" dirty="0" smtClean="0"/>
          </a:p>
          <a:p>
            <a:pPr marL="180000" lvl="0" indent="-1800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cs-CZ" sz="2200" dirty="0" smtClean="0"/>
              <a:t>Řeší </a:t>
            </a:r>
            <a:r>
              <a:rPr lang="cs-CZ" sz="2200" dirty="0"/>
              <a:t>nově přidané katastry – z VÚ Hradiště (§12 odst.5 zákona č.15/2015 </a:t>
            </a:r>
            <a:r>
              <a:rPr lang="cs-CZ" sz="2200" dirty="0" err="1"/>
              <a:t>Sb</a:t>
            </a:r>
            <a:r>
              <a:rPr lang="cs-CZ" sz="2200" dirty="0"/>
              <a:t>)</a:t>
            </a:r>
          </a:p>
          <a:p>
            <a:pPr marL="0" indent="0" algn="ctr">
              <a:buNone/>
            </a:pPr>
            <a:endParaRPr lang="cs-CZ" sz="2400" dirty="0" smtClean="0"/>
          </a:p>
          <a:p>
            <a:pPr marL="0" indent="0">
              <a:buNone/>
            </a:pPr>
            <a:endParaRPr lang="cs-CZ" sz="2400" dirty="0" smtClean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428823" y="1052736"/>
            <a:ext cx="4716016" cy="500062"/>
          </a:xfr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800" dirty="0" smtClean="0"/>
              <a:t>Setkání starostů – 28.3.2019, Roudnice </a:t>
            </a:r>
            <a:r>
              <a:rPr lang="cs-CZ" altLang="cs-CZ" sz="1800" dirty="0" err="1" smtClean="0"/>
              <a:t>n.L.</a:t>
            </a: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28746633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064" y="1628800"/>
            <a:ext cx="9004432" cy="5112568"/>
          </a:xfrm>
        </p:spPr>
        <p:txBody>
          <a:bodyPr/>
          <a:lstStyle/>
          <a:p>
            <a:pPr marL="0" indent="0" algn="ctr">
              <a:buNone/>
            </a:pPr>
            <a:r>
              <a:rPr lang="cs-CZ" b="1" u="sng" dirty="0"/>
              <a:t>Návrh 2. aktualizace Zásad územního rozvoje Ústeckého kraje a Vyhodnocení vlivů 2aZÚR ÚK na udržitelný rozvoj území </a:t>
            </a:r>
            <a:endParaRPr lang="cs-CZ" b="1" dirty="0"/>
          </a:p>
          <a:p>
            <a:pPr marL="0" indent="0">
              <a:buNone/>
            </a:pPr>
            <a:r>
              <a:rPr lang="cs-CZ" sz="2400" dirty="0"/>
              <a:t>Návrh 2aZÚR ÚK včetně VV URÚ pořídil Krajský úřad Ústeckého kraje (pořizovatel dle § 7 odst. 1 písm. a) SZ na základě schválené Zprávy o uplatňování ZÚR ÚK v uplynulém období (§ 42 odst. 4  stavebního zákona</a:t>
            </a:r>
            <a:r>
              <a:rPr lang="cs-CZ" sz="2400" dirty="0" smtClean="0"/>
              <a:t>).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Zpracovatelem  2aZÚR ÚK a VV URÚ je </a:t>
            </a:r>
            <a:r>
              <a:rPr lang="cs-CZ" sz="2400" dirty="0" err="1"/>
              <a:t>HaskoningDHV</a:t>
            </a:r>
            <a:r>
              <a:rPr lang="cs-CZ" sz="2400" dirty="0"/>
              <a:t> spol. s r.o. </a:t>
            </a:r>
            <a:r>
              <a:rPr lang="cs-CZ" sz="2400" dirty="0" smtClean="0"/>
              <a:t>Praha.</a:t>
            </a:r>
            <a:endParaRPr lang="cs-CZ" sz="2400" dirty="0"/>
          </a:p>
          <a:p>
            <a:pPr marL="0" indent="0" algn="ctr">
              <a:buNone/>
            </a:pPr>
            <a:r>
              <a:rPr lang="cs-CZ" sz="2400" b="1" dirty="0" smtClean="0">
                <a:solidFill>
                  <a:srgbClr val="FF0000"/>
                </a:solidFill>
              </a:rPr>
              <a:t>1.3.2018 </a:t>
            </a:r>
            <a:r>
              <a:rPr lang="cs-CZ" sz="2400" b="1" dirty="0">
                <a:solidFill>
                  <a:srgbClr val="FF0000"/>
                </a:solidFill>
              </a:rPr>
              <a:t>byl předán pořizovateli návrh 2aZÚR ÚK a VV URÚ pro společné jednání </a:t>
            </a:r>
          </a:p>
          <a:p>
            <a:pPr marL="0" indent="0">
              <a:buNone/>
            </a:pPr>
            <a:endParaRPr lang="cs-CZ" sz="2400" dirty="0"/>
          </a:p>
          <a:p>
            <a:pPr marL="0" indent="0" algn="ctr">
              <a:buNone/>
            </a:pPr>
            <a:endParaRPr lang="cs-CZ" sz="2400" dirty="0" smtClean="0"/>
          </a:p>
          <a:p>
            <a:pPr marL="0" indent="0">
              <a:buNone/>
            </a:pPr>
            <a:endParaRPr lang="cs-CZ" sz="2400" dirty="0" smtClean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428823" y="1052736"/>
            <a:ext cx="4716016" cy="500062"/>
          </a:xfr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800" dirty="0" smtClean="0"/>
              <a:t>Setkání starostů – 28.3.2019, Roudnice </a:t>
            </a:r>
            <a:r>
              <a:rPr lang="cs-CZ" altLang="cs-CZ" sz="1800" dirty="0" err="1" smtClean="0"/>
              <a:t>n.L.</a:t>
            </a: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13760175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064" y="1628800"/>
            <a:ext cx="9004432" cy="5112568"/>
          </a:xfrm>
        </p:spPr>
        <p:txBody>
          <a:bodyPr/>
          <a:lstStyle/>
          <a:p>
            <a:pPr marL="0" indent="0" algn="ctr">
              <a:buNone/>
            </a:pPr>
            <a:r>
              <a:rPr lang="cs-CZ" b="1" u="sng" dirty="0"/>
              <a:t>Návrh 2. aktualizace Zásad územního rozvoje Ústeckého kraje a Vyhodnocení vlivů 2aZÚR ÚK na udržitelný rozvoj území </a:t>
            </a:r>
            <a:endParaRPr lang="cs-CZ" b="1" dirty="0"/>
          </a:p>
          <a:p>
            <a:pPr marL="0" indent="0" algn="ctr">
              <a:buNone/>
            </a:pPr>
            <a:r>
              <a:rPr lang="cs-CZ" sz="2400" b="1" dirty="0">
                <a:solidFill>
                  <a:srgbClr val="FF0000"/>
                </a:solidFill>
              </a:rPr>
              <a:t>Společné jednání se uskutečnilo 16.4.2018 </a:t>
            </a:r>
            <a:r>
              <a:rPr lang="cs-CZ" sz="2400" dirty="0"/>
              <a:t>– společné jednání je neveřejné, účastní se ho pouze dotčené orgány, MMR - uplatňují </a:t>
            </a:r>
            <a:r>
              <a:rPr lang="cs-CZ" sz="2400" b="1" dirty="0"/>
              <a:t>stanoviska</a:t>
            </a:r>
            <a:r>
              <a:rPr lang="cs-CZ" sz="2400" dirty="0"/>
              <a:t> a sousední kraje – uplatňují </a:t>
            </a:r>
            <a:r>
              <a:rPr lang="cs-CZ" sz="2400" b="1" dirty="0"/>
              <a:t>připomínky</a:t>
            </a:r>
            <a:r>
              <a:rPr lang="cs-CZ" sz="2400" dirty="0"/>
              <a:t>  (§ 37 odst.2 SZ</a:t>
            </a:r>
            <a:r>
              <a:rPr lang="cs-CZ" sz="2400" dirty="0" smtClean="0"/>
              <a:t>)</a:t>
            </a:r>
          </a:p>
          <a:p>
            <a:pPr marL="0" indent="0">
              <a:buNone/>
            </a:pPr>
            <a:r>
              <a:rPr lang="cs-CZ" sz="2400" dirty="0"/>
              <a:t>Návrh 2aZÚR ÚK a VV URÚ doručil pořizovatel veřejnou vyhláškou – každý (tj. i obce) mohl uplatnit k návrhu 2aZÚR ÚK a VV URÚ do 30 dnů od doručení  (tj. do 14.5.2018) </a:t>
            </a:r>
            <a:r>
              <a:rPr lang="cs-CZ" sz="2400" b="1" dirty="0"/>
              <a:t>písemné připomínky</a:t>
            </a: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 marL="0" indent="0" algn="ctr">
              <a:buNone/>
            </a:pPr>
            <a:endParaRPr lang="cs-CZ" sz="2400" dirty="0" smtClean="0"/>
          </a:p>
          <a:p>
            <a:pPr marL="0" indent="0">
              <a:buNone/>
            </a:pPr>
            <a:endParaRPr lang="cs-CZ" sz="2400" dirty="0" smtClean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428823" y="1052736"/>
            <a:ext cx="4716016" cy="500062"/>
          </a:xfr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800" dirty="0" smtClean="0"/>
              <a:t>Setkání starostů – 28.3.2019, Roudnice </a:t>
            </a:r>
            <a:r>
              <a:rPr lang="cs-CZ" altLang="cs-CZ" sz="1800" dirty="0" err="1" smtClean="0"/>
              <a:t>n.L.</a:t>
            </a: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9315922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064" y="1628800"/>
            <a:ext cx="9004432" cy="5112568"/>
          </a:xfrm>
        </p:spPr>
        <p:txBody>
          <a:bodyPr/>
          <a:lstStyle/>
          <a:p>
            <a:pPr marL="0" indent="0" algn="ctr">
              <a:buNone/>
            </a:pPr>
            <a:r>
              <a:rPr lang="cs-CZ" b="1" u="sng" dirty="0"/>
              <a:t>Návrh 2. aktualizace Zásad územního rozvoje Ústeckého kraje a Vyhodnocení vlivů 2aZÚR ÚK na udržitelný rozvoj území </a:t>
            </a:r>
            <a:endParaRPr lang="cs-CZ" b="1" dirty="0"/>
          </a:p>
          <a:p>
            <a:pPr marL="0" indent="0" algn="just">
              <a:buNone/>
            </a:pPr>
            <a:r>
              <a:rPr lang="cs-CZ" sz="2000" dirty="0"/>
              <a:t>Pořizovatel vyhodnotil výsledky projednání návrhu 2aZÚR ÚK a zajistit dohodnutí požadavků uplatněných ve stanoviscích dotčených orgánů </a:t>
            </a:r>
          </a:p>
          <a:p>
            <a:pPr marL="0" indent="0" algn="just">
              <a:buNone/>
            </a:pPr>
            <a:r>
              <a:rPr lang="cs-CZ" sz="2400" dirty="0"/>
              <a:t>Návrh 2aZÚR ÚK obsahoval </a:t>
            </a:r>
            <a:r>
              <a:rPr lang="cs-CZ" sz="2400" b="1" dirty="0">
                <a:solidFill>
                  <a:srgbClr val="FF0000"/>
                </a:solidFill>
              </a:rPr>
              <a:t>3 varianty řešení koridoru silnice II/240 Roudnice nad Labem, západní obchvat s mostem přes Labe</a:t>
            </a:r>
            <a:r>
              <a:rPr lang="cs-CZ" sz="2400" dirty="0"/>
              <a:t>, proto dne </a:t>
            </a:r>
            <a:r>
              <a:rPr lang="cs-CZ" sz="2400" dirty="0">
                <a:solidFill>
                  <a:srgbClr val="0070C0"/>
                </a:solidFill>
              </a:rPr>
              <a:t>4.3.2019 schválilo Zastupitelstvo Ústeckého kraje nejvhodnější variantu (</a:t>
            </a:r>
            <a:r>
              <a:rPr lang="cs-CZ" sz="2400" dirty="0" err="1">
                <a:solidFill>
                  <a:srgbClr val="0070C0"/>
                </a:solidFill>
              </a:rPr>
              <a:t>tj</a:t>
            </a:r>
            <a:r>
              <a:rPr lang="cs-CZ" sz="2400" dirty="0">
                <a:solidFill>
                  <a:srgbClr val="0070C0"/>
                </a:solidFill>
              </a:rPr>
              <a:t> variantu 2) s podmínkou provedení úpravy koridoru v jeho severní části, tj. vymezit koridor dále od zastavěného území obce Vědomice</a:t>
            </a:r>
            <a:r>
              <a:rPr lang="cs-CZ" sz="2400" dirty="0"/>
              <a:t> (§ 38 odst. 1 SZ)</a:t>
            </a:r>
          </a:p>
          <a:p>
            <a:pPr marL="0" indent="0" algn="just">
              <a:buNone/>
            </a:pPr>
            <a:r>
              <a:rPr lang="cs-CZ" sz="2000" dirty="0"/>
              <a:t>Následně předal pořizovatel projektantovi požadavky na úpravu návrhu 2aZÚR ÚK a VV URÚ pro veřejné </a:t>
            </a:r>
            <a:r>
              <a:rPr lang="cs-CZ" sz="2000" dirty="0" smtClean="0"/>
              <a:t>projednání.</a:t>
            </a:r>
            <a:endParaRPr lang="cs-CZ" sz="2000" dirty="0"/>
          </a:p>
          <a:p>
            <a:pPr marL="0" indent="0">
              <a:buNone/>
            </a:pPr>
            <a:endParaRPr lang="cs-CZ" sz="2400" dirty="0"/>
          </a:p>
          <a:p>
            <a:pPr marL="0" indent="0" algn="ctr">
              <a:buNone/>
            </a:pPr>
            <a:endParaRPr lang="cs-CZ" sz="2400" dirty="0" smtClean="0"/>
          </a:p>
          <a:p>
            <a:pPr marL="0" indent="0">
              <a:buNone/>
            </a:pPr>
            <a:endParaRPr lang="cs-CZ" sz="2400" dirty="0" smtClean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428823" y="1052736"/>
            <a:ext cx="4716016" cy="500062"/>
          </a:xfr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800" dirty="0" smtClean="0"/>
              <a:t>Setkání starostů –28.3.2019, Roudnice </a:t>
            </a:r>
            <a:r>
              <a:rPr lang="cs-CZ" altLang="cs-CZ" sz="1800" dirty="0" err="1" smtClean="0"/>
              <a:t>n.L.</a:t>
            </a: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39618698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064" y="1628800"/>
            <a:ext cx="9004432" cy="5112568"/>
          </a:xfrm>
        </p:spPr>
        <p:txBody>
          <a:bodyPr/>
          <a:lstStyle/>
          <a:p>
            <a:pPr marL="0" indent="0">
              <a:buNone/>
            </a:pPr>
            <a:endParaRPr lang="cs-CZ" sz="2400" dirty="0"/>
          </a:p>
          <a:p>
            <a:pPr marL="0" indent="0" algn="ctr">
              <a:buNone/>
            </a:pPr>
            <a:endParaRPr lang="cs-CZ" sz="2400" dirty="0" smtClean="0"/>
          </a:p>
          <a:p>
            <a:pPr marL="0" indent="0">
              <a:buNone/>
            </a:pPr>
            <a:endParaRPr lang="cs-CZ" sz="2400" dirty="0" smtClean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428823" y="1052736"/>
            <a:ext cx="4716016" cy="500062"/>
          </a:xfr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800" dirty="0" smtClean="0"/>
              <a:t>Setkání starostů –28.3.2019, Roudnice </a:t>
            </a:r>
            <a:r>
              <a:rPr lang="cs-CZ" altLang="cs-CZ" sz="1800" dirty="0" err="1" smtClean="0"/>
              <a:t>n.L.</a:t>
            </a:r>
            <a:endParaRPr lang="cs-CZ" altLang="cs-CZ" sz="18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44824"/>
            <a:ext cx="8925773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696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064" y="1628800"/>
            <a:ext cx="9004432" cy="5112568"/>
          </a:xfrm>
        </p:spPr>
        <p:txBody>
          <a:bodyPr/>
          <a:lstStyle/>
          <a:p>
            <a:pPr marL="0" indent="0">
              <a:buNone/>
            </a:pPr>
            <a:endParaRPr lang="cs-CZ" sz="2400" dirty="0"/>
          </a:p>
          <a:p>
            <a:pPr marL="0" indent="0" algn="ctr">
              <a:buNone/>
            </a:pPr>
            <a:endParaRPr lang="cs-CZ" sz="2400" dirty="0" smtClean="0"/>
          </a:p>
          <a:p>
            <a:pPr marL="0" indent="0">
              <a:buNone/>
            </a:pPr>
            <a:endParaRPr lang="cs-CZ" sz="2400" dirty="0" smtClean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428823" y="1052736"/>
            <a:ext cx="4716016" cy="500062"/>
          </a:xfr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800" dirty="0" smtClean="0"/>
              <a:t>Setkání starostů –28.3.2019, Roudnice </a:t>
            </a:r>
            <a:r>
              <a:rPr lang="cs-CZ" altLang="cs-CZ" sz="1800" dirty="0" err="1" smtClean="0"/>
              <a:t>n.L.</a:t>
            </a:r>
            <a:endParaRPr lang="cs-CZ" altLang="cs-CZ" sz="18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4188"/>
            <a:ext cx="9144000" cy="344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383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064" y="1628800"/>
            <a:ext cx="9004432" cy="5112568"/>
          </a:xfrm>
        </p:spPr>
        <p:txBody>
          <a:bodyPr/>
          <a:lstStyle/>
          <a:p>
            <a:pPr marL="0" indent="0">
              <a:buNone/>
            </a:pPr>
            <a:endParaRPr lang="cs-CZ" sz="2400" dirty="0"/>
          </a:p>
          <a:p>
            <a:pPr marL="0" indent="0" algn="ctr">
              <a:buNone/>
            </a:pPr>
            <a:endParaRPr lang="cs-CZ" sz="2400" dirty="0" smtClean="0"/>
          </a:p>
          <a:p>
            <a:pPr marL="0" indent="0">
              <a:buNone/>
            </a:pPr>
            <a:endParaRPr lang="cs-CZ" sz="2400" dirty="0" smtClean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428823" y="1052736"/>
            <a:ext cx="4716016" cy="500062"/>
          </a:xfr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800" dirty="0" smtClean="0"/>
              <a:t>Setkání starostů –28.3.2019, Roudnice </a:t>
            </a:r>
            <a:r>
              <a:rPr lang="cs-CZ" altLang="cs-CZ" sz="1800" dirty="0" err="1" smtClean="0"/>
              <a:t>n.L.</a:t>
            </a:r>
            <a:endParaRPr lang="cs-CZ" altLang="cs-CZ" sz="18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6954"/>
            <a:ext cx="9144000" cy="346409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0" y="5305202"/>
            <a:ext cx="9036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Vybraná varianta, která bude ještě upravována,</a:t>
            </a:r>
          </a:p>
          <a:p>
            <a:pPr algn="ctr"/>
            <a:r>
              <a:rPr lang="cs-CZ" sz="2400" dirty="0" smtClean="0"/>
              <a:t> zejména její napojení na Vědomice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76909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552798"/>
            <a:ext cx="9004432" cy="5188570"/>
          </a:xfrm>
        </p:spPr>
        <p:txBody>
          <a:bodyPr/>
          <a:lstStyle/>
          <a:p>
            <a:pPr marL="0" indent="0" algn="ctr">
              <a:buNone/>
            </a:pPr>
            <a:r>
              <a:rPr lang="cs-CZ" b="1" u="sng" dirty="0"/>
              <a:t>Další postup </a:t>
            </a:r>
            <a:r>
              <a:rPr lang="cs-CZ" b="1" u="sng" dirty="0" smtClean="0"/>
              <a:t>pořizování:      2</a:t>
            </a:r>
            <a:r>
              <a:rPr lang="cs-CZ" b="1" u="sng" dirty="0"/>
              <a:t>. </a:t>
            </a:r>
            <a:r>
              <a:rPr lang="cs-CZ" b="1" u="sng" dirty="0" smtClean="0"/>
              <a:t>aZÚR ÚK  a VV URÚ</a:t>
            </a:r>
            <a:endParaRPr lang="cs-CZ" b="1" dirty="0"/>
          </a:p>
          <a:p>
            <a:pPr marL="0" indent="0" algn="just">
              <a:buNone/>
            </a:pPr>
            <a:r>
              <a:rPr lang="cs-CZ" sz="2000" dirty="0" smtClean="0">
                <a:solidFill>
                  <a:srgbClr val="FF0000"/>
                </a:solidFill>
              </a:rPr>
              <a:t>Veřejné </a:t>
            </a:r>
            <a:r>
              <a:rPr lang="cs-CZ" sz="2000" dirty="0">
                <a:solidFill>
                  <a:srgbClr val="FF0000"/>
                </a:solidFill>
              </a:rPr>
              <a:t>projednání </a:t>
            </a:r>
            <a:r>
              <a:rPr lang="cs-CZ" sz="2000" dirty="0"/>
              <a:t>návrhu 2aZÚR ÚK a VV URÚ plánuje pořizovatel na </a:t>
            </a:r>
            <a:r>
              <a:rPr lang="cs-CZ" sz="2000" b="1" dirty="0">
                <a:solidFill>
                  <a:srgbClr val="FF0000"/>
                </a:solidFill>
              </a:rPr>
              <a:t>druhou polovinu roku 2019 (cca srpen, září</a:t>
            </a:r>
            <a:r>
              <a:rPr lang="cs-CZ" sz="2000" b="1" dirty="0" smtClean="0">
                <a:solidFill>
                  <a:srgbClr val="FF0000"/>
                </a:solidFill>
              </a:rPr>
              <a:t>).</a:t>
            </a:r>
            <a:endParaRPr lang="cs-CZ" sz="2000" b="1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cs-CZ" sz="1000" dirty="0"/>
          </a:p>
          <a:p>
            <a:pPr marL="0" lvl="0" indent="0" algn="just">
              <a:buNone/>
            </a:pPr>
            <a:r>
              <a:rPr lang="cs-CZ" sz="2000" dirty="0"/>
              <a:t>V rámci veřejného projednání, na které přizve pořizovatel jednotlivě dotčené obce (v daném případě všechny obce Ústeckého kraje) </a:t>
            </a:r>
            <a:r>
              <a:rPr lang="cs-CZ" sz="2000" b="1" dirty="0">
                <a:solidFill>
                  <a:srgbClr val="FF0000"/>
                </a:solidFill>
              </a:rPr>
              <a:t>může každá obec uplatit písemné námitky a to nejpozději do 7 dnů od veřejného projednání</a:t>
            </a:r>
            <a:r>
              <a:rPr lang="cs-CZ" sz="2000" b="1" dirty="0"/>
              <a:t>.</a:t>
            </a:r>
            <a:r>
              <a:rPr lang="cs-CZ" sz="2000" dirty="0"/>
              <a:t> K později uplatněným námitkám se nepřihlíží.</a:t>
            </a:r>
          </a:p>
          <a:p>
            <a:pPr marL="0" indent="0" algn="just">
              <a:buNone/>
            </a:pPr>
            <a:endParaRPr lang="cs-CZ" sz="1000" dirty="0"/>
          </a:p>
          <a:p>
            <a:pPr marL="0" lvl="0" indent="0" algn="just">
              <a:buNone/>
            </a:pPr>
            <a:r>
              <a:rPr lang="cs-CZ" sz="2000" dirty="0"/>
              <a:t>Současně k veřejnému jednání přizve pořizovatel jednotlivě dotčené orgány, Ministerstvo pro místní rozvoj a sousední kraje. DO a MMR uplatní do 7 dnů od veř. Jednání stanoviska k částem řešení, které byly od společného jednání změněny</a:t>
            </a:r>
            <a:r>
              <a:rPr lang="cs-CZ" sz="2000" dirty="0" smtClean="0"/>
              <a:t>.</a:t>
            </a:r>
          </a:p>
          <a:p>
            <a:pPr marL="0" lvl="0" indent="0" algn="just">
              <a:buNone/>
            </a:pPr>
            <a:r>
              <a:rPr lang="cs-CZ" sz="1000" dirty="0"/>
              <a:t> </a:t>
            </a:r>
          </a:p>
          <a:p>
            <a:pPr marL="0" lvl="0" indent="0" algn="just">
              <a:buNone/>
            </a:pPr>
            <a:r>
              <a:rPr lang="cs-CZ" sz="2000" dirty="0"/>
              <a:t>Oznámení o konání veřejného projednání současně pořizovatel oznámí veřejnou vyhláškou. </a:t>
            </a:r>
            <a:r>
              <a:rPr lang="cs-CZ" sz="2000" dirty="0" smtClean="0"/>
              <a:t>Každý </a:t>
            </a:r>
            <a:r>
              <a:rPr lang="cs-CZ" sz="2000" dirty="0"/>
              <a:t>může uplatnit připomínky písemně nejpozději do </a:t>
            </a:r>
            <a:r>
              <a:rPr lang="cs-CZ" sz="2000" dirty="0" smtClean="0"/>
              <a:t>7dnů </a:t>
            </a:r>
            <a:r>
              <a:rPr lang="cs-CZ" sz="2000" dirty="0"/>
              <a:t>od veřejného </a:t>
            </a:r>
            <a:r>
              <a:rPr lang="cs-CZ" sz="2000" dirty="0" smtClean="0"/>
              <a:t>projednání.</a:t>
            </a: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 algn="ctr">
              <a:buNone/>
            </a:pPr>
            <a:endParaRPr lang="cs-CZ" sz="2000" dirty="0" smtClean="0"/>
          </a:p>
          <a:p>
            <a:pPr marL="0" indent="0">
              <a:buNone/>
            </a:pPr>
            <a:endParaRPr lang="cs-CZ" sz="2000" dirty="0" smtClean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427984" y="1052736"/>
            <a:ext cx="4716016" cy="500062"/>
          </a:xfr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800" dirty="0" smtClean="0"/>
              <a:t>Setkání starostů – 28.3.2019, Roudnice </a:t>
            </a:r>
            <a:r>
              <a:rPr lang="cs-CZ" altLang="cs-CZ" sz="1800" dirty="0" err="1" smtClean="0"/>
              <a:t>n.L.</a:t>
            </a: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38053710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800" dirty="0" smtClean="0"/>
              <a:t>Setkání starostů – 2.4.2019, Roudnice </a:t>
            </a:r>
            <a:r>
              <a:rPr lang="cs-CZ" altLang="cs-CZ" sz="1800" dirty="0" err="1" smtClean="0"/>
              <a:t>n.L.</a:t>
            </a:r>
            <a:endParaRPr lang="cs-CZ" altLang="cs-CZ" sz="18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2838" y="260648"/>
            <a:ext cx="9141162" cy="571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775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67650" y="1566601"/>
            <a:ext cx="3638361" cy="5112568"/>
          </a:xfrm>
        </p:spPr>
        <p:txBody>
          <a:bodyPr/>
          <a:lstStyle/>
          <a:p>
            <a:pPr marL="0" indent="0" algn="just">
              <a:buNone/>
            </a:pPr>
            <a:endParaRPr lang="cs-CZ" sz="2000" dirty="0" smtClean="0"/>
          </a:p>
          <a:p>
            <a:pPr marL="0" indent="0">
              <a:buNone/>
            </a:pPr>
            <a:endParaRPr lang="cs-CZ" sz="2000" dirty="0" smtClean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428823" y="1052736"/>
            <a:ext cx="4716016" cy="500062"/>
          </a:xfr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800" dirty="0" smtClean="0"/>
              <a:t>Setkání starostů – 28.3.2019, Roudnice </a:t>
            </a:r>
            <a:r>
              <a:rPr lang="cs-CZ" altLang="cs-CZ" sz="1800" dirty="0" err="1" smtClean="0"/>
              <a:t>n.L.</a:t>
            </a:r>
            <a:endParaRPr lang="cs-CZ" altLang="cs-CZ" sz="1800" dirty="0"/>
          </a:p>
        </p:txBody>
      </p:sp>
      <p:pic>
        <p:nvPicPr>
          <p:cNvPr id="5" name="Obrázek 4"/>
          <p:cNvPicPr/>
          <p:nvPr/>
        </p:nvPicPr>
        <p:blipFill rotWithShape="1">
          <a:blip r:embed="rId2"/>
          <a:srcRect l="9641" t="17174" r="69008" b="42397"/>
          <a:stretch/>
        </p:blipFill>
        <p:spPr bwMode="auto">
          <a:xfrm>
            <a:off x="0" y="1711107"/>
            <a:ext cx="8892480" cy="46805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39828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428823" y="1052736"/>
            <a:ext cx="4716016" cy="500062"/>
          </a:xfr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800" dirty="0" smtClean="0"/>
              <a:t>Setkání starostů – 2.4.2019, Roudnice </a:t>
            </a:r>
            <a:r>
              <a:rPr lang="cs-CZ" altLang="cs-CZ" sz="1800" dirty="0" err="1" smtClean="0"/>
              <a:t>n.L.</a:t>
            </a:r>
            <a:endParaRPr lang="cs-CZ" altLang="cs-CZ" sz="18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r="50787"/>
          <a:stretch/>
        </p:blipFill>
        <p:spPr>
          <a:xfrm>
            <a:off x="0" y="260648"/>
            <a:ext cx="9144000" cy="580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3337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428823" y="1052736"/>
            <a:ext cx="4716016" cy="500062"/>
          </a:xfr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800" dirty="0" smtClean="0"/>
              <a:t>Setkání starostů – 2.4.2019, Roudnice </a:t>
            </a:r>
            <a:r>
              <a:rPr lang="cs-CZ" altLang="cs-CZ" sz="1800" dirty="0" err="1" smtClean="0"/>
              <a:t>n.L.</a:t>
            </a:r>
            <a:endParaRPr lang="cs-CZ" altLang="cs-CZ" sz="18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0" y="260648"/>
            <a:ext cx="9144000" cy="573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359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428823" y="1052736"/>
            <a:ext cx="4716016" cy="500062"/>
          </a:xfr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800" dirty="0" smtClean="0"/>
              <a:t>Setkání starostů – 2.4.2019, Roudnice </a:t>
            </a:r>
            <a:r>
              <a:rPr lang="cs-CZ" altLang="cs-CZ" sz="1800" dirty="0" err="1" smtClean="0"/>
              <a:t>n.L.</a:t>
            </a:r>
            <a:endParaRPr lang="cs-CZ" altLang="cs-CZ" sz="18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0" y="260648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4840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428823" y="1052736"/>
            <a:ext cx="4716016" cy="500062"/>
          </a:xfr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800" dirty="0" smtClean="0"/>
              <a:t>Setkání starostů – 28.3.2019, Roudnice </a:t>
            </a:r>
            <a:r>
              <a:rPr lang="cs-CZ" altLang="cs-CZ" sz="1800" dirty="0" err="1" smtClean="0"/>
              <a:t>n.L.</a:t>
            </a:r>
            <a:endParaRPr lang="cs-CZ" altLang="cs-CZ" sz="1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608" y="1988840"/>
            <a:ext cx="7115175" cy="1440160"/>
          </a:xfrm>
        </p:spPr>
        <p:txBody>
          <a:bodyPr/>
          <a:lstStyle/>
          <a:p>
            <a:pPr marL="0" indent="0" algn="ctr">
              <a:buNone/>
            </a:pPr>
            <a:r>
              <a:rPr lang="cs-CZ" sz="4000" b="1" dirty="0"/>
              <a:t>Dotační tituly na ÚPD </a:t>
            </a:r>
            <a:endParaRPr lang="cs-CZ" sz="4000" b="1" dirty="0" smtClean="0"/>
          </a:p>
          <a:p>
            <a:pPr marL="0" indent="0" algn="ctr">
              <a:buNone/>
            </a:pPr>
            <a:r>
              <a:rPr lang="cs-CZ" sz="4000" b="1" dirty="0" smtClean="0"/>
              <a:t>(</a:t>
            </a:r>
            <a:r>
              <a:rPr lang="cs-CZ" sz="4000" b="1" dirty="0"/>
              <a:t>a ÚPP</a:t>
            </a:r>
            <a:r>
              <a:rPr lang="cs-CZ" sz="4000" b="1" dirty="0" smtClean="0"/>
              <a:t>)</a:t>
            </a:r>
          </a:p>
          <a:p>
            <a:pPr marL="0" indent="0" algn="ctr">
              <a:buNone/>
            </a:pPr>
            <a:r>
              <a:rPr lang="cs-CZ" sz="4000" b="1" dirty="0"/>
              <a:t>možnosti jejich financování</a:t>
            </a:r>
          </a:p>
          <a:p>
            <a:pPr marL="0" indent="0" algn="ctr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94022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428823" y="1052736"/>
            <a:ext cx="4716016" cy="500062"/>
          </a:xfr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800" dirty="0" smtClean="0"/>
              <a:t>Setkání starostů – 28.3.2019, Roudnice </a:t>
            </a:r>
            <a:r>
              <a:rPr lang="cs-CZ" altLang="cs-CZ" sz="1800" dirty="0" err="1" smtClean="0"/>
              <a:t>n.L.</a:t>
            </a:r>
            <a:endParaRPr lang="cs-CZ" altLang="cs-CZ" sz="1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988840"/>
            <a:ext cx="8424936" cy="4065316"/>
          </a:xfrm>
        </p:spPr>
        <p:txBody>
          <a:bodyPr/>
          <a:lstStyle/>
          <a:p>
            <a:pPr marL="0" indent="0" algn="ctr">
              <a:buNone/>
            </a:pPr>
            <a:r>
              <a:rPr lang="cs-CZ" sz="3600" b="1" dirty="0"/>
              <a:t>Dotační tituly pro územně plánovací dokumentace obcí </a:t>
            </a:r>
            <a:endParaRPr lang="cs-CZ" sz="3600" b="1" dirty="0" smtClean="0"/>
          </a:p>
          <a:p>
            <a:pPr marL="0" indent="0" algn="ctr">
              <a:buNone/>
            </a:pPr>
            <a:endParaRPr lang="cs-CZ" sz="3600" b="1" dirty="0" smtClean="0"/>
          </a:p>
          <a:p>
            <a:pPr marL="0" indent="0">
              <a:buNone/>
            </a:pPr>
            <a:r>
              <a:rPr lang="cs-CZ" spc="-1" dirty="0">
                <a:uFill>
                  <a:solidFill>
                    <a:srgbClr val="FFFFFF"/>
                  </a:solidFill>
                </a:uFill>
                <a:latin typeface="Arial"/>
              </a:rPr>
              <a:t>1) Národní program</a:t>
            </a:r>
          </a:p>
          <a:p>
            <a:pPr marL="0" indent="0">
              <a:buNone/>
            </a:pPr>
            <a:r>
              <a:rPr lang="cs-CZ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r>
              <a:rPr lang="cs-CZ" spc="-1" dirty="0">
                <a:uFill>
                  <a:solidFill>
                    <a:srgbClr val="FFFFFF"/>
                  </a:solidFill>
                </a:uFill>
                <a:latin typeface="Arial"/>
              </a:rPr>
              <a:t>) Integrovaný regionální operační program</a:t>
            </a:r>
          </a:p>
          <a:p>
            <a:pPr marL="0" indent="0">
              <a:buNone/>
            </a:pPr>
            <a:r>
              <a:rPr lang="cs-CZ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r>
              <a:rPr lang="cs-CZ" spc="-1" dirty="0">
                <a:uFill>
                  <a:solidFill>
                    <a:srgbClr val="FFFFFF"/>
                  </a:solidFill>
                </a:uFill>
                <a:latin typeface="Arial"/>
              </a:rPr>
              <a:t>) Program obnovy venkova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9611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428823" y="1052736"/>
            <a:ext cx="4716016" cy="500062"/>
          </a:xfr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800" dirty="0" smtClean="0"/>
              <a:t>Setkání starostů – 28.3.2019, Roudnice </a:t>
            </a:r>
            <a:r>
              <a:rPr lang="cs-CZ" altLang="cs-CZ" sz="1800" dirty="0" err="1" smtClean="0"/>
              <a:t>n.L.</a:t>
            </a:r>
            <a:endParaRPr lang="cs-CZ" altLang="cs-CZ" sz="1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628800"/>
            <a:ext cx="8424936" cy="5229200"/>
          </a:xfrm>
        </p:spPr>
        <p:txBody>
          <a:bodyPr/>
          <a:lstStyle/>
          <a:p>
            <a:pPr marL="514350" indent="-514350">
              <a:buAutoNum type="arabicParenR"/>
            </a:pPr>
            <a:r>
              <a:rPr lang="cs-CZ" sz="4400" b="1" spc="-1" dirty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Národní program (MMR)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cs-CZ" b="1" spc="-1" dirty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Podpora územně plánovacích činností obcí</a:t>
            </a:r>
            <a:r>
              <a:rPr lang="cs-CZ" b="1" u="sng" spc="-1" dirty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“ </a:t>
            </a:r>
            <a:r>
              <a:rPr lang="cs-CZ" b="1" spc="-1" dirty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(2016 – 2020</a:t>
            </a:r>
            <a:r>
              <a:rPr lang="cs-CZ" b="1" spc="-1" dirty="0" smtClean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      </a:t>
            </a:r>
            <a:r>
              <a:rPr lang="cs-CZ" sz="2700" b="1" spc="-1" dirty="0" smtClean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= </a:t>
            </a:r>
            <a:r>
              <a:rPr lang="cs-CZ" sz="2700" b="1" spc="-1" dirty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územní plány obcí =</a:t>
            </a:r>
          </a:p>
          <a:p>
            <a:pPr marL="0" indent="0">
              <a:buNone/>
            </a:pPr>
            <a:r>
              <a:rPr lang="cs-CZ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Podmínky získání dotace:</a:t>
            </a:r>
            <a:r>
              <a:rPr lang="cs-CZ" sz="2400" b="1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cs-CZ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7310" indent="-257040"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obce, které </a:t>
            </a:r>
            <a:r>
              <a:rPr lang="cs-CZ" sz="2400" b="1" spc="-1" dirty="0">
                <a:uFill>
                  <a:solidFill>
                    <a:srgbClr val="FFFFFF"/>
                  </a:solidFill>
                </a:uFill>
                <a:latin typeface="Arial"/>
              </a:rPr>
              <a:t>nemají žádný</a:t>
            </a: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územní plán</a:t>
            </a: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nebo mají územní plán </a:t>
            </a:r>
            <a:r>
              <a:rPr lang="cs-CZ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schválený před 1. 1. 2007</a:t>
            </a:r>
          </a:p>
          <a:p>
            <a:pPr marL="257310" indent="-257040"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je smluvně zajištěno zpracování územního plánu v souladu se zákonem č. 183/2006 Sb.</a:t>
            </a:r>
          </a:p>
          <a:p>
            <a:pPr marL="257310" indent="-257040"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cs-CZ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schválené zadání územního plánu  </a:t>
            </a:r>
            <a:r>
              <a:rPr lang="cs-CZ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(= </a:t>
            </a: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zahájení realizace akce)</a:t>
            </a:r>
          </a:p>
          <a:p>
            <a:pPr marL="514350" indent="-514350">
              <a:buAutoNum type="arabicParenR"/>
            </a:pPr>
            <a:endParaRPr lang="cs-CZ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26450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428823" y="1052736"/>
            <a:ext cx="4716016" cy="500062"/>
          </a:xfr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800" dirty="0" smtClean="0"/>
              <a:t>Setkání starostů – 28.3.2019, Roudnice </a:t>
            </a:r>
            <a:r>
              <a:rPr lang="cs-CZ" altLang="cs-CZ" sz="1800" dirty="0" err="1" smtClean="0"/>
              <a:t>n.L.</a:t>
            </a:r>
            <a:endParaRPr lang="cs-CZ" altLang="cs-CZ" sz="1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628800"/>
            <a:ext cx="8424936" cy="5229200"/>
          </a:xfrm>
        </p:spPr>
        <p:txBody>
          <a:bodyPr/>
          <a:lstStyle/>
          <a:p>
            <a:pPr marL="514350" indent="-514350">
              <a:buAutoNum type="arabicParenR"/>
            </a:pPr>
            <a:r>
              <a:rPr lang="cs-CZ" sz="3200" b="1" spc="-1" dirty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Národní program (MMR)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2000" b="1" spc="-1" dirty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Podpora územně plánovacích činností obcí</a:t>
            </a:r>
            <a:r>
              <a:rPr lang="cs-CZ" sz="2000" b="1" u="sng" spc="-1" dirty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“ </a:t>
            </a:r>
            <a:r>
              <a:rPr lang="cs-CZ" sz="2000" b="1" spc="-1" dirty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(2016 – 2020</a:t>
            </a:r>
            <a:r>
              <a:rPr lang="cs-CZ" sz="2000" b="1" spc="-1" dirty="0" smtClean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  <a:endParaRPr lang="cs-CZ" sz="2700" b="1" spc="-1" dirty="0">
              <a:solidFill>
                <a:srgbClr val="375D67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cs-CZ" sz="2400" b="1" spc="-1" dirty="0">
                <a:uFill>
                  <a:solidFill>
                    <a:srgbClr val="FFFFFF"/>
                  </a:solidFill>
                </a:uFill>
                <a:latin typeface="Arial"/>
              </a:rPr>
              <a:t>Uznatelné náklady:</a:t>
            </a:r>
            <a:endParaRPr lang="cs-CZ" sz="2400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výdaje na </a:t>
            </a:r>
            <a:r>
              <a:rPr lang="cs-CZ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zpracování územního plánu provedené projektantem</a:t>
            </a: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000" spc="-1" dirty="0">
                <a:uFill>
                  <a:solidFill>
                    <a:srgbClr val="FFFFFF"/>
                  </a:solidFill>
                </a:uFill>
                <a:latin typeface="Arial"/>
              </a:rPr>
              <a:t>(etapy: návrh ÚP pro společné jednání a návrh ÚP pro veřejné projednání)</a:t>
            </a:r>
          </a:p>
          <a:p>
            <a:pPr marL="343080" indent="-342720"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výdaje na </a:t>
            </a:r>
            <a:r>
              <a:rPr lang="cs-CZ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vyhodnocení vlivů</a:t>
            </a: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územního plánu na udržitelný rozvoj území </a:t>
            </a:r>
            <a:r>
              <a:rPr lang="cs-CZ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(VV URU – SEA, NATURA 2000)</a:t>
            </a:r>
          </a:p>
          <a:p>
            <a:pPr marL="343080" indent="-342720"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výdaje na </a:t>
            </a:r>
            <a:r>
              <a:rPr lang="cs-CZ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nákup služeb spojených s digitálním zpracováním územních plánů </a:t>
            </a: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ve vektorové formě provedené projektantem</a:t>
            </a:r>
          </a:p>
          <a:p>
            <a:pPr marL="0" indent="0">
              <a:buNone/>
            </a:pPr>
            <a:endParaRPr lang="cs-CZ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5213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428823" y="1052736"/>
            <a:ext cx="4716016" cy="500062"/>
          </a:xfr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800" dirty="0" smtClean="0"/>
              <a:t>Setkání starostů – 28.3.2019, Roudnice </a:t>
            </a:r>
            <a:r>
              <a:rPr lang="cs-CZ" altLang="cs-CZ" sz="1800" dirty="0" err="1" smtClean="0"/>
              <a:t>n.L.</a:t>
            </a:r>
            <a:endParaRPr lang="cs-CZ" altLang="cs-CZ" sz="1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628800"/>
            <a:ext cx="8928992" cy="5229200"/>
          </a:xfrm>
        </p:spPr>
        <p:txBody>
          <a:bodyPr/>
          <a:lstStyle/>
          <a:p>
            <a:pPr marL="514350" indent="-514350">
              <a:buAutoNum type="arabicParenR"/>
            </a:pPr>
            <a:r>
              <a:rPr lang="cs-CZ" sz="3200" b="1" spc="-1" dirty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Národní program (MMR)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2000" b="1" spc="-1" dirty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Podpora územně plánovacích činností obcí</a:t>
            </a:r>
            <a:r>
              <a:rPr lang="cs-CZ" sz="2000" b="1" u="sng" spc="-1" dirty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“ </a:t>
            </a:r>
            <a:r>
              <a:rPr lang="cs-CZ" sz="2000" b="1" spc="-1" dirty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(2016 – 2020</a:t>
            </a:r>
            <a:r>
              <a:rPr lang="cs-CZ" sz="2000" b="1" spc="-1" dirty="0" smtClean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  <a:endParaRPr lang="cs-CZ" sz="2700" b="1" spc="-1" dirty="0">
              <a:solidFill>
                <a:srgbClr val="375D67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400" dirty="0"/>
              <a:t>poslední výzva (podání žádostí o dotaci) </a:t>
            </a:r>
            <a:br>
              <a:rPr lang="cs-CZ" sz="2400" dirty="0"/>
            </a:br>
            <a:r>
              <a:rPr lang="cs-CZ" sz="2400" dirty="0" smtClean="0"/>
              <a:t>5</a:t>
            </a:r>
            <a:r>
              <a:rPr lang="cs-CZ" sz="2400" dirty="0"/>
              <a:t>. listopad 2018 </a:t>
            </a:r>
          </a:p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000" b="1" dirty="0">
                <a:solidFill>
                  <a:srgbClr val="FF0000"/>
                </a:solidFill>
                <a:hlinkClick r:id="rId2"/>
              </a:rPr>
              <a:t>https://www.mmr.cz/cs/Temp/Zaloha-z-Narodnich-dotaci/Uzemni-planovani</a:t>
            </a:r>
            <a:endParaRPr lang="cs-CZ" sz="2000" b="1" dirty="0">
              <a:solidFill>
                <a:srgbClr val="FF0000"/>
              </a:solidFill>
            </a:endParaRPr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cs-CZ" sz="2400" b="1" dirty="0" smtClean="0"/>
              <a:t>MMR - kontakty </a:t>
            </a:r>
            <a:r>
              <a:rPr lang="cs-CZ" sz="2400" b="1" dirty="0"/>
              <a:t>pro dotazy</a:t>
            </a:r>
            <a:r>
              <a:rPr lang="cs-CZ" sz="2400" dirty="0"/>
              <a:t>: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400" dirty="0" smtClean="0"/>
              <a:t>Ing. Ilona </a:t>
            </a:r>
            <a:r>
              <a:rPr lang="cs-CZ" sz="2400" dirty="0"/>
              <a:t>Kunešová, </a:t>
            </a:r>
            <a:r>
              <a:rPr lang="cs-CZ" sz="2400" u="sng" dirty="0">
                <a:hlinkClick r:id="rId3"/>
              </a:rPr>
              <a:t>ilona.kunesova@mmr.cz</a:t>
            </a:r>
            <a:r>
              <a:rPr lang="cs-CZ" sz="2400" dirty="0"/>
              <a:t>, tel.: 224 862 277</a:t>
            </a:r>
            <a:br>
              <a:rPr lang="cs-CZ" sz="2400" dirty="0"/>
            </a:br>
            <a:r>
              <a:rPr lang="cs-CZ" sz="2400" dirty="0"/>
              <a:t>Ing. Eva Fialová, </a:t>
            </a:r>
            <a:r>
              <a:rPr lang="cs-CZ" sz="2400" u="sng" dirty="0">
                <a:hlinkClick r:id="rId4"/>
              </a:rPr>
              <a:t>eva.fialova@mmr.cz</a:t>
            </a:r>
            <a:r>
              <a:rPr lang="cs-CZ" sz="2400" dirty="0"/>
              <a:t>, tel.: 224 862 353</a:t>
            </a:r>
            <a:br>
              <a:rPr lang="cs-CZ" sz="2400" dirty="0"/>
            </a:br>
            <a:r>
              <a:rPr lang="cs-CZ" sz="2400" dirty="0"/>
              <a:t>Ing. Filip </a:t>
            </a:r>
            <a:r>
              <a:rPr lang="cs-CZ" sz="2400" dirty="0" err="1"/>
              <a:t>Novosád</a:t>
            </a:r>
            <a:r>
              <a:rPr lang="cs-CZ" sz="2400" dirty="0"/>
              <a:t>, </a:t>
            </a:r>
            <a:r>
              <a:rPr lang="cs-CZ" sz="2400" u="sng" dirty="0">
                <a:hlinkClick r:id="rId5"/>
              </a:rPr>
              <a:t>filip.novosad@mmr.cz</a:t>
            </a:r>
            <a:r>
              <a:rPr lang="cs-CZ" sz="2400" dirty="0"/>
              <a:t>, tel.: 224 862</a:t>
            </a:r>
            <a:endParaRPr lang="cs-CZ" sz="2400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70075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428823" y="1052736"/>
            <a:ext cx="4716016" cy="500062"/>
          </a:xfr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800" dirty="0" smtClean="0"/>
              <a:t>Setkání starostů – 28.3.2019, Roudnice </a:t>
            </a:r>
            <a:r>
              <a:rPr lang="cs-CZ" altLang="cs-CZ" sz="1800" dirty="0" err="1" smtClean="0"/>
              <a:t>n.L.</a:t>
            </a:r>
            <a:endParaRPr lang="cs-CZ" altLang="cs-CZ" sz="1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628800"/>
            <a:ext cx="8424936" cy="5112568"/>
          </a:xfrm>
        </p:spPr>
        <p:txBody>
          <a:bodyPr/>
          <a:lstStyle/>
          <a:p>
            <a:pPr marL="0" indent="0" algn="ctr">
              <a:buNone/>
            </a:pPr>
            <a:r>
              <a:rPr lang="cs-CZ" sz="3200" b="1" spc="-1" dirty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2) Integrovaný regionální operační program (IROP)</a:t>
            </a:r>
          </a:p>
          <a:p>
            <a:pPr marL="270" indent="0" algn="ctr">
              <a:buClr>
                <a:srgbClr val="000000"/>
              </a:buClr>
              <a:buNone/>
            </a:pPr>
            <a:r>
              <a:rPr lang="cs-CZ" sz="2400" b="1" spc="-1" dirty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Aktivity SC 3.3 IROP ze SC 4.1 IROP </a:t>
            </a:r>
          </a:p>
          <a:p>
            <a:pPr marL="270" indent="0" algn="ctr">
              <a:buClr>
                <a:srgbClr val="000000"/>
              </a:buClr>
              <a:buNone/>
            </a:pPr>
            <a:endParaRPr lang="cs-CZ" sz="1200" b="1" spc="-1" dirty="0">
              <a:solidFill>
                <a:srgbClr val="375D67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0" indent="0" algn="just">
              <a:buClr>
                <a:srgbClr val="000000"/>
              </a:buClr>
              <a:buNone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4.1 „Posílení komunitně vedeného místního rozvoje (CLLD) za účelem zvýšení kvality života ve venkovských oblastech a aktivizace místního potenciálu</a:t>
            </a:r>
            <a:r>
              <a:rPr lang="cs-CZ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“</a:t>
            </a:r>
            <a:endParaRPr lang="cs-CZ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0" indent="0" algn="ctr">
              <a:buClr>
                <a:srgbClr val="000000"/>
              </a:buClr>
              <a:buNone/>
            </a:pPr>
            <a:r>
              <a:rPr lang="cs-CZ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= podpora</a:t>
            </a:r>
            <a:r>
              <a:rPr lang="cs-CZ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b="1" spc="-1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ÚZEMNÍ</a:t>
            </a:r>
            <a:r>
              <a:rPr lang="cs-CZ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PLÁN </a:t>
            </a:r>
            <a:r>
              <a:rPr lang="cs-CZ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 </a:t>
            </a:r>
            <a:r>
              <a:rPr lang="cs-CZ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REGULAČNÍ PLÁN </a:t>
            </a:r>
            <a:r>
              <a:rPr lang="cs-CZ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=</a:t>
            </a:r>
            <a:r>
              <a:rPr lang="cs-CZ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cs-CZ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7310" indent="-257040" algn="just">
              <a:spcBef>
                <a:spcPts val="1200"/>
              </a:spcBef>
              <a:buFont typeface="Arial"/>
              <a:buChar char="•"/>
            </a:pPr>
            <a:r>
              <a:rPr lang="cs-CZ" sz="2400" spc="-1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průběžná výzva č. 45 IROP </a:t>
            </a:r>
            <a:r>
              <a:rPr lang="cs-CZ" sz="2400" b="1" spc="-1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→ příjem žádostí do 31.10.2022</a:t>
            </a:r>
          </a:p>
          <a:p>
            <a:pPr marL="343170" algn="just">
              <a:spcBef>
                <a:spcPts val="1200"/>
              </a:spcBef>
              <a:spcAft>
                <a:spcPts val="1200"/>
              </a:spcAft>
            </a:pPr>
            <a:r>
              <a:rPr lang="cs-CZ" sz="2400" b="1" spc="-1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realizace projektů do 30.6.2023 </a:t>
            </a:r>
            <a:r>
              <a:rPr lang="cs-CZ" sz="3600" b="1" spc="-1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3483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428823" y="1052736"/>
            <a:ext cx="4716016" cy="500062"/>
          </a:xfr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800" dirty="0" smtClean="0"/>
              <a:t>Setkání starostů – 28.3.2019, Roudnice </a:t>
            </a:r>
            <a:r>
              <a:rPr lang="cs-CZ" altLang="cs-CZ" sz="1800" dirty="0" err="1" smtClean="0"/>
              <a:t>n.L.</a:t>
            </a:r>
            <a:endParaRPr lang="cs-CZ" altLang="cs-CZ" sz="1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552798"/>
            <a:ext cx="9036496" cy="5112568"/>
          </a:xfrm>
        </p:spPr>
        <p:txBody>
          <a:bodyPr/>
          <a:lstStyle/>
          <a:p>
            <a:pPr marL="0" indent="0" algn="ctr">
              <a:buNone/>
            </a:pPr>
            <a:r>
              <a:rPr lang="cs-CZ" sz="3200" b="1" spc="-1" dirty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2) Integrovaný regionální operační program (IROP)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400" b="1" spc="-1" dirty="0">
                <a:uFill>
                  <a:solidFill>
                    <a:srgbClr val="FFFFFF"/>
                  </a:solidFill>
                </a:uFill>
                <a:latin typeface="Arial"/>
              </a:rPr>
              <a:t>žadatelem a příjemcem dotace: </a:t>
            </a:r>
            <a:r>
              <a:rPr lang="cs-CZ" sz="2400" spc="-1" dirty="0">
                <a:uFill>
                  <a:solidFill>
                    <a:srgbClr val="FFFFFF"/>
                  </a:solidFill>
                </a:uFill>
                <a:latin typeface="Arial"/>
              </a:rPr>
              <a:t>ORP, ale připravuje se změna → </a:t>
            </a:r>
            <a:r>
              <a:rPr lang="cs-CZ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příjemcem bude </a:t>
            </a:r>
            <a:r>
              <a:rPr lang="cs-CZ" sz="2400" spc="-1" dirty="0">
                <a:uFill>
                  <a:solidFill>
                    <a:srgbClr val="FFFFFF"/>
                  </a:solidFill>
                </a:uFill>
                <a:latin typeface="Arial"/>
              </a:rPr>
              <a:t>pouze</a:t>
            </a:r>
            <a:r>
              <a:rPr lang="cs-CZ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OBEC</a:t>
            </a:r>
            <a:r>
              <a:rPr lang="cs-CZ" sz="2400" spc="-1" dirty="0"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400" b="1" u="sng" spc="-1" dirty="0">
                <a:solidFill>
                  <a:srgbClr val="000000"/>
                </a:solidFill>
                <a:latin typeface="Arial"/>
              </a:rPr>
              <a:t>základní podmínka: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a) řešené území ÚP, RP se musí nacházet na území </a:t>
            </a:r>
            <a:r>
              <a:rPr lang="cs-CZ" sz="2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MAS</a:t>
            </a:r>
            <a:r>
              <a:rPr lang="cs-CZ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(místní akční skupiny)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b) potřeba pořízení </a:t>
            </a:r>
            <a:r>
              <a:rPr lang="cs-CZ" sz="2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ÚP, RP musím být obsažena ve </a:t>
            </a:r>
            <a:r>
              <a:rPr lang="cs-CZ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strategii spolku, a to v programovém dokumentu  - CLLD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200" spc="-1" dirty="0">
                <a:uFill>
                  <a:solidFill>
                    <a:srgbClr val="FFFFFF"/>
                  </a:solidFill>
                </a:uFill>
                <a:latin typeface="Arial"/>
              </a:rPr>
              <a:t>V současné době – na území Ústeckého kraje se nenachází žádná obec, která by splňovala  základní podmínku (zdroj: zpracovaný kartogram MMR)</a:t>
            </a:r>
          </a:p>
          <a:p>
            <a:pPr marL="0" indent="0"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8072248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428823" y="1052736"/>
            <a:ext cx="4716016" cy="500062"/>
          </a:xfr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800" dirty="0" smtClean="0"/>
              <a:t>Setkání starostů – 28.3.2019, Roudnice </a:t>
            </a:r>
            <a:r>
              <a:rPr lang="cs-CZ" altLang="cs-CZ" sz="1800" dirty="0" err="1" smtClean="0"/>
              <a:t>n.L.</a:t>
            </a:r>
            <a:endParaRPr lang="cs-CZ" altLang="cs-CZ" sz="18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Obrázek 5"/>
          <p:cNvPicPr/>
          <p:nvPr/>
        </p:nvPicPr>
        <p:blipFill rotWithShape="1">
          <a:blip r:embed="rId2"/>
          <a:srcRect l="14905" t="10547" r="65316"/>
          <a:stretch/>
        </p:blipFill>
        <p:spPr bwMode="auto">
          <a:xfrm>
            <a:off x="260017" y="188640"/>
            <a:ext cx="4276399" cy="61653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ek 7"/>
          <p:cNvPicPr/>
          <p:nvPr/>
        </p:nvPicPr>
        <p:blipFill rotWithShape="1">
          <a:blip r:embed="rId3"/>
          <a:srcRect l="16100" t="15809" r="66204" b="5190"/>
          <a:stretch/>
        </p:blipFill>
        <p:spPr bwMode="auto">
          <a:xfrm>
            <a:off x="4536416" y="620688"/>
            <a:ext cx="4499992" cy="61206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296530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428823" y="1052736"/>
            <a:ext cx="4716016" cy="500062"/>
          </a:xfr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800" dirty="0" smtClean="0"/>
              <a:t>Setkání starostů – 28.3.2019, Roudnice </a:t>
            </a:r>
            <a:r>
              <a:rPr lang="cs-CZ" altLang="cs-CZ" sz="1800" dirty="0" err="1" smtClean="0"/>
              <a:t>n.L.</a:t>
            </a:r>
            <a:endParaRPr lang="cs-CZ" altLang="cs-CZ" sz="1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552798"/>
            <a:ext cx="9036496" cy="5112568"/>
          </a:xfrm>
        </p:spPr>
        <p:txBody>
          <a:bodyPr/>
          <a:lstStyle/>
          <a:p>
            <a:pPr marL="0" indent="0" algn="ctr">
              <a:buNone/>
            </a:pPr>
            <a:r>
              <a:rPr lang="cs-CZ" sz="3200" b="1" spc="-1" dirty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2) Integrovaný regionální operační program (IROP)</a:t>
            </a:r>
          </a:p>
          <a:p>
            <a:pPr marL="0" indent="0">
              <a:buNone/>
            </a:pPr>
            <a:r>
              <a:rPr lang="cs-CZ" sz="2400" b="1" dirty="0">
                <a:solidFill>
                  <a:srgbClr val="FF0000"/>
                </a:solidFill>
              </a:rPr>
              <a:t>KONTAKTY</a:t>
            </a:r>
            <a:r>
              <a:rPr lang="cs-CZ" sz="2400" dirty="0">
                <a:solidFill>
                  <a:srgbClr val="FF0000"/>
                </a:solidFill>
              </a:rPr>
              <a:t> pro poskytování informací:</a:t>
            </a:r>
          </a:p>
          <a:p>
            <a:pPr marL="0" indent="0">
              <a:buNone/>
            </a:pPr>
            <a:r>
              <a:rPr lang="cs-CZ" sz="2400" b="1" dirty="0" smtClean="0"/>
              <a:t>Centrum </a:t>
            </a:r>
            <a:r>
              <a:rPr lang="cs-CZ" sz="2400" b="1" dirty="0"/>
              <a:t>pro regionální rozvoj České republiky 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Mgr. Kateřina Znamenáčková, </a:t>
            </a:r>
            <a:r>
              <a:rPr lang="cs-CZ" sz="2400" u="sng" dirty="0">
                <a:hlinkClick r:id="rId2"/>
              </a:rPr>
              <a:t>katerina.znamenackova@ccr.cz</a:t>
            </a:r>
            <a:r>
              <a:rPr lang="cs-CZ" sz="2400" u="sng" dirty="0"/>
              <a:t> </a:t>
            </a:r>
            <a:endParaRPr lang="cs-CZ" sz="2400" dirty="0"/>
          </a:p>
          <a:p>
            <a:pPr marL="0" indent="0">
              <a:buNone/>
            </a:pPr>
            <a:endParaRPr lang="cs-CZ" sz="1400" b="1" dirty="0"/>
          </a:p>
          <a:p>
            <a:pPr marL="0" indent="0">
              <a:buNone/>
            </a:pPr>
            <a:r>
              <a:rPr lang="cs-CZ" sz="2400" b="1" dirty="0"/>
              <a:t>Ministerstvo pro místní rozvoj ČR – odbor územního plánování</a:t>
            </a:r>
          </a:p>
          <a:p>
            <a:pPr marL="0" indent="0">
              <a:buNone/>
            </a:pPr>
            <a:r>
              <a:rPr lang="cs-CZ" sz="2400" dirty="0"/>
              <a:t>Ing. Ilona Kunešová, </a:t>
            </a:r>
            <a:r>
              <a:rPr lang="cs-CZ" sz="2400" u="sng" dirty="0">
                <a:hlinkClick r:id="rId3"/>
              </a:rPr>
              <a:t>ilona.kunesova@mmr.cz</a:t>
            </a:r>
            <a:r>
              <a:rPr lang="cs-CZ" sz="2400" dirty="0"/>
              <a:t>, tel.: 224 862 277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b="1" dirty="0"/>
              <a:t>Místní akční skupiny  </a:t>
            </a:r>
            <a:r>
              <a:rPr lang="cs-CZ" sz="2400" dirty="0"/>
              <a:t>- Národní síť MAS ČR </a:t>
            </a:r>
            <a:r>
              <a:rPr lang="cs-CZ" sz="2400" dirty="0">
                <a:hlinkClick r:id="rId4"/>
              </a:rPr>
              <a:t>http://nsmascr.cz/</a:t>
            </a:r>
            <a:endParaRPr lang="cs-CZ" sz="2400" dirty="0"/>
          </a:p>
          <a:p>
            <a:pPr marL="0" indent="0"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3540210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428823" y="1052736"/>
            <a:ext cx="4716016" cy="500062"/>
          </a:xfr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800" dirty="0" smtClean="0"/>
              <a:t>Setkání starostů – 28.3.2019, Roudnice </a:t>
            </a:r>
            <a:r>
              <a:rPr lang="cs-CZ" altLang="cs-CZ" sz="1800" dirty="0" err="1" smtClean="0"/>
              <a:t>n.L.</a:t>
            </a:r>
            <a:endParaRPr lang="cs-CZ" altLang="cs-CZ" sz="1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28800"/>
            <a:ext cx="9036496" cy="5112568"/>
          </a:xfrm>
        </p:spPr>
        <p:txBody>
          <a:bodyPr/>
          <a:lstStyle/>
          <a:p>
            <a:pPr marL="0" indent="0" algn="ctr">
              <a:buNone/>
            </a:pPr>
            <a:r>
              <a:rPr lang="cs-CZ" sz="3200" b="1" spc="-1" dirty="0" smtClean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3) </a:t>
            </a:r>
            <a:r>
              <a:rPr lang="cs-CZ" sz="3200" b="1" spc="-1" dirty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PROGRAM OBNOVY VENKOVA</a:t>
            </a:r>
            <a:br>
              <a:rPr lang="cs-CZ" sz="3200" b="1" spc="-1" dirty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</a:br>
            <a:r>
              <a:rPr lang="cs-CZ" sz="2400" b="1" spc="-1" dirty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dotační titul Krajského úřadu Ústeckého kraje </a:t>
            </a:r>
            <a:endParaRPr lang="cs-CZ" sz="2400" b="1" spc="-1" dirty="0" smtClean="0">
              <a:solidFill>
                <a:srgbClr val="375D67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0" indent="0">
              <a:buNone/>
            </a:pPr>
            <a:r>
              <a:rPr lang="cs-CZ" b="1" dirty="0"/>
              <a:t>Podmínky získání dotace: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400" b="1" dirty="0"/>
              <a:t>smluvní zajištění zpracování územního plánu</a:t>
            </a:r>
            <a:r>
              <a:rPr lang="cs-CZ" sz="2400" dirty="0"/>
              <a:t>   v souladu se zákonem č. 183/2006 Sb. („stavební zákon“)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400" b="1" dirty="0"/>
              <a:t>data</a:t>
            </a:r>
            <a:r>
              <a:rPr lang="cs-CZ" sz="2400" dirty="0"/>
              <a:t> nového ÚP budou zpracována </a:t>
            </a:r>
            <a:r>
              <a:rPr lang="cs-CZ" sz="2400" b="1" dirty="0"/>
              <a:t>dle</a:t>
            </a:r>
            <a:r>
              <a:rPr lang="cs-CZ" sz="2400" dirty="0"/>
              <a:t> náležitostí „</a:t>
            </a:r>
            <a:r>
              <a:rPr lang="cs-CZ" sz="2400" b="1" dirty="0"/>
              <a:t>datového modelu Ústeckého kraje pro ÚPD</a:t>
            </a:r>
            <a:r>
              <a:rPr lang="cs-CZ" sz="2400" dirty="0"/>
              <a:t>“    a  v souřadnicovém systému S-JTSK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cs-CZ" sz="2400" b="1" dirty="0"/>
              <a:t>Kontakt</a:t>
            </a:r>
            <a:r>
              <a:rPr lang="cs-CZ" sz="2400" dirty="0"/>
              <a:t> pro poskytování informací:</a:t>
            </a:r>
          </a:p>
          <a:p>
            <a:pPr marL="0" indent="0">
              <a:buNone/>
            </a:pPr>
            <a:r>
              <a:rPr lang="cs-CZ" sz="2400" dirty="0"/>
              <a:t>Ing. Josef Svoboda, </a:t>
            </a:r>
            <a:r>
              <a:rPr lang="cs-CZ" sz="2400" dirty="0" err="1">
                <a:hlinkClick r:id="rId2"/>
              </a:rPr>
              <a:t>svoboda.j</a:t>
            </a:r>
            <a:r>
              <a:rPr lang="en-US" sz="2400" dirty="0">
                <a:hlinkClick r:id="rId2"/>
              </a:rPr>
              <a:t>@</a:t>
            </a:r>
            <a:r>
              <a:rPr lang="en-US" sz="2400" dirty="0" err="1">
                <a:hlinkClick r:id="rId2"/>
              </a:rPr>
              <a:t>kr</a:t>
            </a:r>
            <a:r>
              <a:rPr lang="cs-CZ" sz="2400" dirty="0">
                <a:hlinkClick r:id="rId2"/>
              </a:rPr>
              <a:t>-</a:t>
            </a:r>
            <a:r>
              <a:rPr lang="en-US" sz="2400" dirty="0" err="1">
                <a:hlinkClick r:id="rId2"/>
              </a:rPr>
              <a:t>usteck</a:t>
            </a:r>
            <a:r>
              <a:rPr lang="cs-CZ" sz="2400" dirty="0">
                <a:hlinkClick r:id="rId2"/>
              </a:rPr>
              <a:t>y</a:t>
            </a:r>
            <a:r>
              <a:rPr lang="en-US" sz="2400" dirty="0">
                <a:hlinkClick r:id="rId2"/>
              </a:rPr>
              <a:t>.c</a:t>
            </a:r>
            <a:r>
              <a:rPr lang="cs-CZ" sz="2400" dirty="0">
                <a:hlinkClick r:id="rId2"/>
              </a:rPr>
              <a:t>z</a:t>
            </a:r>
            <a:r>
              <a:rPr lang="cs-CZ" sz="2400" dirty="0"/>
              <a:t>, </a:t>
            </a:r>
            <a:r>
              <a:rPr lang="cs-CZ" sz="2400" dirty="0" smtClean="0"/>
              <a:t>tel</a:t>
            </a:r>
            <a:r>
              <a:rPr lang="cs-CZ" sz="2400" dirty="0"/>
              <a:t>.: 475 657 510</a:t>
            </a:r>
          </a:p>
          <a:p>
            <a:pPr marL="0" indent="0" algn="ctr">
              <a:buNone/>
            </a:pPr>
            <a:endParaRPr lang="cs-CZ" sz="2400" b="1" spc="-1" dirty="0">
              <a:solidFill>
                <a:srgbClr val="375D67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39284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428823" y="1052736"/>
            <a:ext cx="4716016" cy="500062"/>
          </a:xfr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800" dirty="0" smtClean="0"/>
              <a:t>Setkání starostů – 28.3.2019, Roudnice </a:t>
            </a:r>
            <a:r>
              <a:rPr lang="cs-CZ" altLang="cs-CZ" sz="1800" dirty="0" err="1" smtClean="0"/>
              <a:t>n.L.</a:t>
            </a:r>
            <a:endParaRPr lang="cs-CZ" altLang="cs-CZ" sz="1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732450"/>
            <a:ext cx="8319258" cy="5112568"/>
          </a:xfrm>
        </p:spPr>
        <p:txBody>
          <a:bodyPr/>
          <a:lstStyle/>
          <a:p>
            <a:pPr marL="0" indent="0" algn="ctr">
              <a:buNone/>
            </a:pPr>
            <a:r>
              <a:rPr lang="cs-CZ" sz="3200" b="1" spc="-1" dirty="0" smtClean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3) </a:t>
            </a:r>
            <a:r>
              <a:rPr lang="cs-CZ" sz="3200" b="1" spc="-1" dirty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PROGRAM OBNOVY VENKOVA</a:t>
            </a:r>
            <a:br>
              <a:rPr lang="cs-CZ" sz="3200" b="1" spc="-1" dirty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</a:br>
            <a:r>
              <a:rPr lang="cs-CZ" sz="2400" b="1" spc="-1" dirty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dotační titul Krajského úřadu Ústeckého kraje </a:t>
            </a:r>
            <a:endParaRPr lang="cs-CZ" sz="2400" b="1" spc="-1" dirty="0" smtClean="0">
              <a:solidFill>
                <a:srgbClr val="375D67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0" indent="0" algn="ctr">
              <a:buNone/>
            </a:pPr>
            <a:endParaRPr lang="cs-CZ" sz="2400" b="1" spc="-1" dirty="0">
              <a:solidFill>
                <a:srgbClr val="375D67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0" indent="0" algn="ctr">
              <a:buNone/>
            </a:pPr>
            <a:r>
              <a:rPr lang="cs-CZ" sz="2400" dirty="0" smtClean="0"/>
              <a:t>= </a:t>
            </a:r>
            <a:r>
              <a:rPr lang="cs-CZ" sz="2400" dirty="0"/>
              <a:t>podpora ÚZEMNÍCH PLÁNŮ obcí =</a:t>
            </a:r>
          </a:p>
          <a:p>
            <a:pPr marL="0" indent="0">
              <a:buNone/>
            </a:pPr>
            <a:endParaRPr lang="cs-CZ" sz="2400" dirty="0"/>
          </a:p>
          <a:p>
            <a:pPr marL="0" indent="0" algn="ctr">
              <a:buNone/>
            </a:pPr>
            <a:r>
              <a:rPr lang="cs-CZ" sz="2400" dirty="0"/>
              <a:t>V současné době se jedná o </a:t>
            </a:r>
            <a:r>
              <a:rPr lang="cs-CZ" sz="2400" dirty="0">
                <a:solidFill>
                  <a:srgbClr val="FF0000"/>
                </a:solidFill>
              </a:rPr>
              <a:t>neaktivní</a:t>
            </a:r>
            <a:r>
              <a:rPr lang="cs-CZ" sz="2400" dirty="0"/>
              <a:t> část </a:t>
            </a:r>
            <a:r>
              <a:rPr lang="cs-CZ" sz="2400" dirty="0">
                <a:solidFill>
                  <a:srgbClr val="FF0000"/>
                </a:solidFill>
              </a:rPr>
              <a:t>podpory programu POV </a:t>
            </a:r>
          </a:p>
          <a:p>
            <a:pPr marL="0" indent="0">
              <a:buNone/>
            </a:pPr>
            <a:endParaRPr lang="cs-CZ" sz="24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cs-CZ" sz="2400" dirty="0"/>
              <a:t>→ na rok 2019 nebyla vyhlášena výzva </a:t>
            </a: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37238374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428823" y="1052736"/>
            <a:ext cx="4716016" cy="500062"/>
          </a:xfr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800" dirty="0" smtClean="0"/>
              <a:t>Setkání starostů – 28.3.2019, Roudnice </a:t>
            </a:r>
            <a:r>
              <a:rPr lang="cs-CZ" altLang="cs-CZ" sz="1800" dirty="0" err="1" smtClean="0"/>
              <a:t>n.L.</a:t>
            </a:r>
            <a:endParaRPr lang="cs-CZ" altLang="cs-CZ" sz="1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732450"/>
            <a:ext cx="8319258" cy="5112568"/>
          </a:xfrm>
        </p:spPr>
        <p:txBody>
          <a:bodyPr/>
          <a:lstStyle/>
          <a:p>
            <a:pPr marL="0" indent="0" algn="ctr">
              <a:buNone/>
            </a:pPr>
            <a:r>
              <a:rPr lang="cs-CZ" sz="3200" b="1" spc="-1" dirty="0" smtClean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Možnosti financování </a:t>
            </a:r>
            <a:br>
              <a:rPr lang="cs-CZ" sz="3200" b="1" spc="-1" dirty="0" smtClean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</a:br>
            <a:r>
              <a:rPr lang="cs-CZ" sz="3200" b="1" spc="-1" dirty="0" smtClean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územně plánovacích podkladů (ÚPP)=</a:t>
            </a:r>
          </a:p>
          <a:p>
            <a:pPr marL="0" indent="0" algn="ctr">
              <a:buNone/>
            </a:pPr>
            <a:r>
              <a:rPr lang="cs-CZ" sz="2400" b="1" spc="-1" dirty="0">
                <a:uFill>
                  <a:solidFill>
                    <a:srgbClr val="FFFFFF"/>
                  </a:solidFill>
                </a:uFill>
                <a:latin typeface="Arial"/>
              </a:rPr>
              <a:t>→ Územní studie veřejného prostranství ←</a:t>
            </a:r>
          </a:p>
          <a:p>
            <a:pPr marL="0" indent="0" algn="just"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sz="2000" b="1" spc="-1" dirty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Dotační titul: </a:t>
            </a:r>
            <a:r>
              <a:rPr lang="cs-CZ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„Posílení komunitně vedeného místního rozvoje (CLLD) za účelem zvýšení kvality života ve venkovských oblastech a aktivizace místního potenciálu“ – </a:t>
            </a:r>
          </a:p>
          <a:p>
            <a:pPr marL="0" indent="0" algn="just">
              <a:buNone/>
            </a:pPr>
            <a:r>
              <a:rPr lang="cs-CZ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 programu IROP  </a:t>
            </a:r>
            <a:r>
              <a:rPr lang="cs-CZ" sz="2000" spc="-1" dirty="0">
                <a:uFill>
                  <a:solidFill>
                    <a:srgbClr val="FFFFFF"/>
                  </a:solidFill>
                </a:uFill>
                <a:latin typeface="Arial"/>
              </a:rPr>
              <a:t>(Integrovaný regionální operační program)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sz="2000" dirty="0"/>
              <a:t> </a:t>
            </a:r>
            <a:r>
              <a:rPr lang="cs-CZ" sz="2000" b="1" dirty="0"/>
              <a:t>Základní podmínka dotace</a:t>
            </a:r>
            <a:r>
              <a:rPr lang="cs-CZ" sz="2000" dirty="0"/>
              <a:t>: </a:t>
            </a:r>
          </a:p>
          <a:p>
            <a:r>
              <a:rPr lang="cs-CZ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řešené území územní studie (ÚS VP) se musí nacházet </a:t>
            </a:r>
            <a:r>
              <a:rPr lang="cs-CZ" sz="2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na území MAS </a:t>
            </a:r>
            <a:r>
              <a:rPr lang="cs-CZ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(místní akční skupiny)</a:t>
            </a:r>
          </a:p>
          <a:p>
            <a:r>
              <a:rPr lang="cs-CZ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potřeba pořízení ÚS </a:t>
            </a:r>
            <a:r>
              <a:rPr lang="cs-CZ" sz="2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musím být obsažena ve strategii spolku</a:t>
            </a:r>
            <a:r>
              <a:rPr lang="cs-CZ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a to v programovém dokumentu  </a:t>
            </a:r>
            <a:r>
              <a:rPr lang="cs-CZ" sz="2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(CLLD) </a:t>
            </a:r>
          </a:p>
          <a:p>
            <a:pPr marL="0" indent="0" algn="ctr">
              <a:buNone/>
            </a:pP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5504854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428823" y="1052736"/>
            <a:ext cx="4716016" cy="500062"/>
          </a:xfr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800" dirty="0" smtClean="0"/>
              <a:t>Setkání starostů – 28.3.2019, Roudnice </a:t>
            </a:r>
            <a:r>
              <a:rPr lang="cs-CZ" altLang="cs-CZ" sz="1800" dirty="0" err="1" smtClean="0"/>
              <a:t>n.L.</a:t>
            </a:r>
            <a:endParaRPr lang="cs-CZ" altLang="cs-CZ" sz="1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732450"/>
            <a:ext cx="8928992" cy="5112568"/>
          </a:xfrm>
        </p:spPr>
        <p:txBody>
          <a:bodyPr/>
          <a:lstStyle/>
          <a:p>
            <a:pPr marL="0" indent="0" algn="ctr">
              <a:buNone/>
            </a:pPr>
            <a:r>
              <a:rPr lang="cs-CZ" sz="3200" b="1" spc="-1" dirty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Územní studie veřejného </a:t>
            </a:r>
            <a:r>
              <a:rPr lang="cs-CZ" sz="3200" b="1" spc="-1" dirty="0" smtClean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prostranství (</a:t>
            </a:r>
            <a:r>
              <a:rPr lang="cs-CZ" sz="3200" b="1" spc="-1" dirty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IROP</a:t>
            </a:r>
            <a:r>
              <a:rPr lang="cs-CZ" sz="3200" b="1" spc="-1" dirty="0" smtClean="0">
                <a:solidFill>
                  <a:srgbClr val="375D6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</a:p>
          <a:p>
            <a:pPr marL="0" indent="0" algn="ctr">
              <a:buNone/>
            </a:pPr>
            <a:r>
              <a:rPr lang="cs-CZ" sz="2400" b="1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→ Územní studie veřejného prostranství ←</a:t>
            </a:r>
          </a:p>
          <a:p>
            <a:pPr marL="0" indent="0">
              <a:buNone/>
            </a:pPr>
            <a:r>
              <a:rPr lang="cs-CZ" sz="2000" b="1" dirty="0"/>
              <a:t>KONTAKTY </a:t>
            </a:r>
            <a:r>
              <a:rPr lang="cs-CZ" sz="2000" dirty="0"/>
              <a:t>pro poskytování informací: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b="1" dirty="0"/>
              <a:t>Centrum pro regionální rozvoj České republiky 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2000" dirty="0"/>
              <a:t>Mgr. Kateřina Znamenáčková, </a:t>
            </a:r>
            <a:r>
              <a:rPr lang="cs-CZ" sz="2000" u="sng" dirty="0">
                <a:hlinkClick r:id="rId2"/>
              </a:rPr>
              <a:t>katerina.znamenackova@ccr.cz</a:t>
            </a:r>
            <a:r>
              <a:rPr lang="cs-CZ" sz="2000" u="sng" dirty="0"/>
              <a:t> </a:t>
            </a:r>
            <a:endParaRPr lang="cs-CZ" sz="2000" dirty="0"/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r>
              <a:rPr lang="cs-CZ" sz="2000" b="1" dirty="0"/>
              <a:t>Ministerstvo pro místní rozvoj ČR – odbor územního plánování</a:t>
            </a:r>
          </a:p>
          <a:p>
            <a:pPr marL="0" indent="0">
              <a:buNone/>
            </a:pPr>
            <a:r>
              <a:rPr lang="cs-CZ" sz="2000" dirty="0"/>
              <a:t>Ing. Ilona Kunešová, </a:t>
            </a:r>
            <a:r>
              <a:rPr lang="cs-CZ" sz="2000" u="sng" dirty="0">
                <a:hlinkClick r:id="rId3"/>
              </a:rPr>
              <a:t>ilona.kunesova@mmr.cz</a:t>
            </a:r>
            <a:r>
              <a:rPr lang="cs-CZ" sz="2000" dirty="0"/>
              <a:t>, tel.: 224 862 277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b="1" dirty="0"/>
              <a:t>Místní akční skupiny  </a:t>
            </a:r>
            <a:r>
              <a:rPr lang="cs-CZ" sz="2000" dirty="0"/>
              <a:t>- viz. stránky Národní sítě MAS ČR </a:t>
            </a:r>
            <a:r>
              <a:rPr lang="cs-CZ" sz="2000" dirty="0">
                <a:hlinkClick r:id="rId4"/>
              </a:rPr>
              <a:t>http://nsmascr.cz/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4977031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428823" y="1052736"/>
            <a:ext cx="4716016" cy="500062"/>
          </a:xfr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800" dirty="0" smtClean="0"/>
              <a:t>Setkání starostů – 2.4.2019, Roudnice </a:t>
            </a:r>
            <a:r>
              <a:rPr lang="cs-CZ" altLang="cs-CZ" sz="1800" dirty="0" err="1" smtClean="0"/>
              <a:t>n.L.</a:t>
            </a:r>
            <a:endParaRPr lang="cs-CZ" altLang="cs-CZ" sz="18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074720" cy="6421672"/>
          </a:xfrm>
        </p:spPr>
      </p:pic>
      <p:sp>
        <p:nvSpPr>
          <p:cNvPr id="6" name="TextovéPole 5"/>
          <p:cNvSpPr txBox="1"/>
          <p:nvPr/>
        </p:nvSpPr>
        <p:spPr>
          <a:xfrm>
            <a:off x="899592" y="620688"/>
            <a:ext cx="269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Výřez pro ORP LT, RNL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5628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adpis 1"/>
          <p:cNvSpPr>
            <a:spLocks noGrp="1"/>
          </p:cNvSpPr>
          <p:nvPr>
            <p:ph type="ctrTitle"/>
          </p:nvPr>
        </p:nvSpPr>
        <p:spPr>
          <a:xfrm>
            <a:off x="611561" y="1700809"/>
            <a:ext cx="8007847" cy="720079"/>
          </a:xfrm>
        </p:spPr>
        <p:txBody>
          <a:bodyPr/>
          <a:lstStyle/>
          <a:p>
            <a:pPr algn="ctr"/>
            <a:r>
              <a:rPr lang="cs-CZ" dirty="0" smtClean="0"/>
              <a:t>Krajský úřad Ústeckého kraje</a:t>
            </a:r>
            <a:endParaRPr lang="cs-CZ" altLang="cs-CZ" dirty="0" smtClean="0">
              <a:latin typeface="Arial" charset="0"/>
              <a:cs typeface="Arial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39552" y="2348881"/>
            <a:ext cx="8175823" cy="1008111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400" b="1" dirty="0" smtClean="0">
                <a:solidFill>
                  <a:schemeClr val="tx1"/>
                </a:solidFill>
              </a:rPr>
              <a:t>Odbor územního plánování a stavebního řádu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400" b="1" dirty="0" smtClean="0">
                <a:solidFill>
                  <a:schemeClr val="tx1"/>
                </a:solidFill>
              </a:rPr>
              <a:t>Oddělení územního plánování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sz="2400" b="1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cs-CZ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cs-CZ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52" name="Zástupný symbol pro zápatí 3"/>
          <p:cNvSpPr>
            <a:spLocks noGrp="1"/>
          </p:cNvSpPr>
          <p:nvPr>
            <p:ph type="ftr" sz="quarter" idx="11"/>
          </p:nvPr>
        </p:nvSpPr>
        <p:spPr bwMode="auto">
          <a:xfrm>
            <a:off x="4384454" y="1064806"/>
            <a:ext cx="4788024" cy="5000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800" dirty="0">
                <a:solidFill>
                  <a:schemeClr val="bg1"/>
                </a:solidFill>
              </a:rPr>
              <a:t>Setkání starostů – </a:t>
            </a:r>
            <a:r>
              <a:rPr lang="cs-CZ" altLang="cs-CZ" sz="1800" dirty="0" smtClean="0">
                <a:solidFill>
                  <a:schemeClr val="bg1"/>
                </a:solidFill>
              </a:rPr>
              <a:t>28.3.2019</a:t>
            </a:r>
            <a:r>
              <a:rPr lang="cs-CZ" altLang="cs-CZ" sz="1800" dirty="0">
                <a:solidFill>
                  <a:schemeClr val="bg1"/>
                </a:solidFill>
              </a:rPr>
              <a:t>, Roudnice </a:t>
            </a:r>
            <a:r>
              <a:rPr lang="cs-CZ" altLang="cs-CZ" sz="1800" dirty="0" err="1">
                <a:solidFill>
                  <a:schemeClr val="bg1"/>
                </a:solidFill>
              </a:rPr>
              <a:t>n.L.</a:t>
            </a:r>
            <a:endParaRPr lang="cs-CZ" altLang="cs-CZ" sz="1800" dirty="0">
              <a:solidFill>
                <a:schemeClr val="bg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716841" y="3628875"/>
            <a:ext cx="505625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400" b="1" dirty="0" smtClean="0">
                <a:solidFill>
                  <a:srgbClr val="375D67"/>
                </a:solidFill>
              </a:rPr>
              <a:t>Děkuji </a:t>
            </a:r>
            <a:r>
              <a:rPr lang="cs-CZ" sz="2400" b="1" dirty="0">
                <a:solidFill>
                  <a:srgbClr val="375D67"/>
                </a:solidFill>
              </a:rPr>
              <a:t>za </a:t>
            </a:r>
            <a:r>
              <a:rPr lang="cs-CZ" sz="2400" b="1" dirty="0" smtClean="0">
                <a:solidFill>
                  <a:srgbClr val="375D67"/>
                </a:solidFill>
              </a:rPr>
              <a:t>pozornost</a:t>
            </a:r>
          </a:p>
          <a:p>
            <a:pPr algn="r"/>
            <a:r>
              <a:rPr lang="cs-CZ" sz="2400" b="1" dirty="0" smtClean="0">
                <a:solidFill>
                  <a:srgbClr val="375D67"/>
                </a:solidFill>
              </a:rPr>
              <a:t>a přeji Vám</a:t>
            </a:r>
          </a:p>
          <a:p>
            <a:pPr algn="r"/>
            <a:r>
              <a:rPr lang="cs-CZ" sz="2400" b="1" dirty="0" smtClean="0">
                <a:solidFill>
                  <a:srgbClr val="375D67"/>
                </a:solidFill>
              </a:rPr>
              <a:t>krásné jaro</a:t>
            </a:r>
            <a:endParaRPr lang="cs-CZ" sz="2400" b="1" dirty="0">
              <a:solidFill>
                <a:srgbClr val="375D67"/>
              </a:solidFill>
            </a:endParaRPr>
          </a:p>
          <a:p>
            <a:pPr algn="r"/>
            <a:endParaRPr lang="cs-CZ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400" b="1" dirty="0"/>
              <a:t>Ing. arch. Diana </a:t>
            </a:r>
            <a:r>
              <a:rPr lang="cs-CZ" sz="2400" b="1" dirty="0" smtClean="0"/>
              <a:t>Juračková</a:t>
            </a:r>
            <a:endParaRPr lang="cs-CZ" sz="2400" dirty="0"/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400" dirty="0">
                <a:hlinkClick r:id="rId2"/>
              </a:rPr>
              <a:t>jurackova.d@kr-ustecky.c</a:t>
            </a:r>
            <a:r>
              <a:rPr lang="cs-CZ" dirty="0">
                <a:hlinkClick r:id="rId2"/>
              </a:rPr>
              <a:t>z</a:t>
            </a:r>
            <a:endParaRPr lang="cs-CZ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61" y="3328400"/>
            <a:ext cx="3882115" cy="25932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673073"/>
            <a:ext cx="6696743" cy="4951628"/>
          </a:xfrm>
          <a:prstGeom prst="rect">
            <a:avLst/>
          </a:prstGeom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428823" y="1052736"/>
            <a:ext cx="4716016" cy="500062"/>
          </a:xfr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800" dirty="0" smtClean="0"/>
              <a:t>Setkání starostů – 28.3.2019, Roudnice </a:t>
            </a:r>
            <a:r>
              <a:rPr lang="cs-CZ" altLang="cs-CZ" sz="1800" dirty="0" err="1" smtClean="0"/>
              <a:t>n.L.</a:t>
            </a:r>
            <a:endParaRPr lang="cs-CZ" altLang="cs-CZ" sz="18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5868144" y="6228281"/>
            <a:ext cx="2151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Výkres záměrů</a:t>
            </a:r>
          </a:p>
        </p:txBody>
      </p:sp>
    </p:spTree>
    <p:extLst>
      <p:ext uri="{BB962C8B-B14F-4D97-AF65-F5344CB8AC3E}">
        <p14:creationId xmlns:p14="http://schemas.microsoft.com/office/powerpoint/2010/main" val="42530763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428823" y="1052736"/>
            <a:ext cx="4716016" cy="500062"/>
          </a:xfr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800" dirty="0" smtClean="0"/>
              <a:t>Setkání starostů – 28.3.2019, Roudnice </a:t>
            </a:r>
            <a:r>
              <a:rPr lang="cs-CZ" altLang="cs-CZ" sz="1800" dirty="0" err="1" smtClean="0"/>
              <a:t>n.L.</a:t>
            </a:r>
            <a:endParaRPr lang="cs-CZ" altLang="cs-CZ" sz="1800" dirty="0"/>
          </a:p>
        </p:txBody>
      </p:sp>
      <p:pic>
        <p:nvPicPr>
          <p:cNvPr id="5" name="Obrázek 4"/>
          <p:cNvPicPr/>
          <p:nvPr/>
        </p:nvPicPr>
        <p:blipFill rotWithShape="1">
          <a:blip r:embed="rId3"/>
          <a:srcRect l="51630" t="14028" r="929" b="9913"/>
          <a:stretch/>
        </p:blipFill>
        <p:spPr bwMode="auto">
          <a:xfrm>
            <a:off x="298416" y="1678312"/>
            <a:ext cx="8748464" cy="40676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-9152" y="5749492"/>
            <a:ext cx="9130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cs-CZ" sz="2400" b="1" dirty="0" smtClean="0"/>
              <a:t>Územní studie Krušné hory – Ústecký kraj – ukázka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cs-CZ" sz="2200" dirty="0" smtClean="0"/>
              <a:t>Výkres „Koncepce uspořádání krajiny, rekreace a veřejné infrastruktury“ 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6139727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428823" y="1052736"/>
            <a:ext cx="4716016" cy="500062"/>
          </a:xfr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800" dirty="0" smtClean="0"/>
              <a:t>Setkání starostů – 28.3.2019, Roudnice </a:t>
            </a:r>
            <a:r>
              <a:rPr lang="cs-CZ" altLang="cs-CZ" sz="1800" dirty="0" err="1" smtClean="0"/>
              <a:t>n.L.</a:t>
            </a:r>
            <a:endParaRPr lang="cs-CZ" altLang="cs-CZ" sz="18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28800"/>
            <a:ext cx="6987356" cy="389968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628800"/>
            <a:ext cx="2942931" cy="389968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657" y="1628800"/>
            <a:ext cx="3056511" cy="389968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TextovéPole 6"/>
          <p:cNvSpPr txBox="1"/>
          <p:nvPr/>
        </p:nvSpPr>
        <p:spPr>
          <a:xfrm>
            <a:off x="139896" y="5604488"/>
            <a:ext cx="8919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Rozvojová osa  Praha – Ústí nad Labem – Drážďany.</a:t>
            </a:r>
          </a:p>
          <a:p>
            <a:pPr algn="ctr"/>
            <a:r>
              <a:rPr lang="cs-CZ" dirty="0" smtClean="0"/>
              <a:t>Koridory - D8, VRT a dále E10, DV1.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02855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064" y="1628800"/>
            <a:ext cx="9004432" cy="5112568"/>
          </a:xfrm>
        </p:spPr>
        <p:txBody>
          <a:bodyPr/>
          <a:lstStyle/>
          <a:p>
            <a:pPr marL="0" indent="0" algn="ctr">
              <a:buNone/>
            </a:pPr>
            <a:r>
              <a:rPr lang="cs-CZ" sz="3200" b="1" dirty="0" smtClean="0"/>
              <a:t>Zásady územního rozvoje Ústeckého kraje </a:t>
            </a:r>
          </a:p>
          <a:p>
            <a:pPr marL="0" indent="0" algn="ctr">
              <a:buNone/>
            </a:pPr>
            <a:r>
              <a:rPr lang="cs-CZ" sz="3200" b="1" dirty="0" smtClean="0"/>
              <a:t>Úplné znění po 1. a 3. Aktualizaci</a:t>
            </a:r>
          </a:p>
          <a:p>
            <a:pPr marL="0" indent="0" algn="ctr">
              <a:buNone/>
            </a:pPr>
            <a:r>
              <a:rPr lang="cs-CZ" sz="2400" b="1" dirty="0" smtClean="0">
                <a:solidFill>
                  <a:srgbClr val="FF0000"/>
                </a:solidFill>
              </a:rPr>
              <a:t>účinnost od 17.2.2019</a:t>
            </a:r>
          </a:p>
          <a:p>
            <a:pPr marL="0" indent="0" algn="ctr">
              <a:buNone/>
            </a:pPr>
            <a:r>
              <a:rPr lang="cs-CZ" sz="2400" b="1" dirty="0" smtClean="0"/>
              <a:t>Zveřejněno na webu na:</a:t>
            </a:r>
          </a:p>
          <a:p>
            <a:pPr marL="0" indent="0" algn="ctr">
              <a:buNone/>
            </a:pPr>
            <a:r>
              <a:rPr lang="cs-CZ" sz="2400" dirty="0" smtClean="0">
                <a:hlinkClick r:id="rId2"/>
              </a:rPr>
              <a:t>https://www.kr-ustecky.cz/uroven-krajska/ds-96497/p1=204650</a:t>
            </a:r>
            <a:endParaRPr lang="cs-CZ" sz="2400" dirty="0" smtClean="0"/>
          </a:p>
          <a:p>
            <a:pPr marL="0" indent="0" algn="ctr">
              <a:buNone/>
            </a:pPr>
            <a:r>
              <a:rPr lang="cs-CZ" sz="2400" dirty="0" smtClean="0"/>
              <a:t>ZÚR ÚK – řešila celé území kraje účinnost od 20.10.2011</a:t>
            </a:r>
          </a:p>
          <a:p>
            <a:pPr marL="0" indent="0">
              <a:buNone/>
            </a:pPr>
            <a:r>
              <a:rPr lang="cs-CZ" sz="2200" dirty="0" smtClean="0"/>
              <a:t>1.Aktualizace – pro oprávněného investora ČEPS řešila přenosovou soustavu účinnost od 20.5.2017</a:t>
            </a:r>
          </a:p>
          <a:p>
            <a:pPr marL="0" indent="0">
              <a:buNone/>
            </a:pPr>
            <a:r>
              <a:rPr lang="cs-CZ" sz="2200" b="1" dirty="0" smtClean="0">
                <a:solidFill>
                  <a:srgbClr val="00B050"/>
                </a:solidFill>
              </a:rPr>
              <a:t>2.Aktualizace se stále pořizuje – tzv. CELKOVÁ</a:t>
            </a:r>
          </a:p>
          <a:p>
            <a:pPr marL="0" indent="0">
              <a:buNone/>
            </a:pPr>
            <a:r>
              <a:rPr lang="cs-CZ" sz="2200" dirty="0" smtClean="0"/>
              <a:t>3.Aktualizace  - pro oprávněného investora Capacity 4 Gas – řešila přípolož vysokotlakého plynovodu ke Gazele (možnost přenosu plynu v obou směrech</a:t>
            </a:r>
            <a:r>
              <a:rPr lang="cs-CZ" sz="2200" dirty="0"/>
              <a:t>) účinnost od </a:t>
            </a:r>
            <a:r>
              <a:rPr lang="cs-CZ" sz="2200" dirty="0" smtClean="0"/>
              <a:t>17.2.2019</a:t>
            </a:r>
          </a:p>
          <a:p>
            <a:pPr marL="0" indent="0" algn="ctr">
              <a:buNone/>
            </a:pPr>
            <a:endParaRPr lang="cs-CZ" sz="2400" dirty="0" smtClean="0"/>
          </a:p>
          <a:p>
            <a:pPr marL="0" indent="0">
              <a:buNone/>
            </a:pPr>
            <a:endParaRPr lang="cs-CZ" sz="2400" dirty="0" smtClean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428823" y="1052736"/>
            <a:ext cx="4716016" cy="500062"/>
          </a:xfr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800" dirty="0" smtClean="0"/>
              <a:t>Setkání starostů – 28.3.2019, Roudnice </a:t>
            </a:r>
            <a:r>
              <a:rPr lang="cs-CZ" altLang="cs-CZ" sz="1800" dirty="0" err="1" smtClean="0"/>
              <a:t>n.L.</a:t>
            </a: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3558761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428823" y="1052736"/>
            <a:ext cx="4716016" cy="500062"/>
          </a:xfr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800" dirty="0" smtClean="0"/>
              <a:t>Setkání starostů – 28.3.2019, Roudnice </a:t>
            </a:r>
            <a:r>
              <a:rPr lang="cs-CZ" altLang="cs-CZ" sz="1800" dirty="0" err="1" smtClean="0"/>
              <a:t>n.L.</a:t>
            </a:r>
            <a:endParaRPr lang="cs-CZ" altLang="cs-CZ" sz="1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/>
          </p:cNvPicPr>
          <p:nvPr/>
        </p:nvPicPr>
        <p:blipFill rotWithShape="1">
          <a:blip r:embed="rId3"/>
          <a:srcRect l="10627" t="19260" r="61317" b="28004"/>
          <a:stretch/>
        </p:blipFill>
        <p:spPr bwMode="auto">
          <a:xfrm>
            <a:off x="755576" y="1700808"/>
            <a:ext cx="7596336" cy="501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881741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889125"/>
            <a:ext cx="7024650" cy="4968875"/>
          </a:xfrm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428823" y="1052736"/>
            <a:ext cx="4716016" cy="500062"/>
          </a:xfr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800" dirty="0" smtClean="0"/>
              <a:t>Setkání starostů – 28.3.2019, Roudnice </a:t>
            </a:r>
            <a:r>
              <a:rPr lang="cs-CZ" altLang="cs-CZ" sz="1800" dirty="0" err="1" smtClean="0"/>
              <a:t>n.L.</a:t>
            </a:r>
            <a:endParaRPr lang="cs-CZ" altLang="cs-CZ" sz="1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51883" y="3933056"/>
            <a:ext cx="4504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70C0"/>
                </a:solidFill>
              </a:rPr>
              <a:t>NOB1 rozvojová oblast nadmíst.význ.</a:t>
            </a:r>
          </a:p>
          <a:p>
            <a:r>
              <a:rPr lang="cs-CZ" dirty="0" smtClean="0">
                <a:solidFill>
                  <a:srgbClr val="0070C0"/>
                </a:solidFill>
              </a:rPr>
              <a:t>Litoměřicko, Lovosicko, Roudnicko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1883" y="4941881"/>
            <a:ext cx="27751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264264"/>
                </a:solidFill>
              </a:rPr>
              <a:t>OS2 rozvojová osa </a:t>
            </a:r>
          </a:p>
          <a:p>
            <a:r>
              <a:rPr lang="cs-CZ" dirty="0" smtClean="0">
                <a:solidFill>
                  <a:srgbClr val="264264"/>
                </a:solidFill>
              </a:rPr>
              <a:t>republikového významu </a:t>
            </a:r>
          </a:p>
          <a:p>
            <a:r>
              <a:rPr lang="cs-CZ" dirty="0" smtClean="0">
                <a:solidFill>
                  <a:srgbClr val="264264"/>
                </a:solidFill>
              </a:rPr>
              <a:t>Praha - Ústí - hranice ČR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810649" y="2132856"/>
            <a:ext cx="22493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9B67F"/>
                </a:solidFill>
              </a:rPr>
              <a:t>NSOB specif.oblast</a:t>
            </a:r>
          </a:p>
          <a:p>
            <a:r>
              <a:rPr lang="cs-CZ" dirty="0" smtClean="0">
                <a:solidFill>
                  <a:srgbClr val="F9B67F"/>
                </a:solidFill>
              </a:rPr>
              <a:t>nadmíst.významu </a:t>
            </a:r>
          </a:p>
          <a:p>
            <a:r>
              <a:rPr lang="cs-CZ" dirty="0" smtClean="0">
                <a:solidFill>
                  <a:srgbClr val="F9B67F"/>
                </a:solidFill>
              </a:rPr>
              <a:t>Úštěcko</a:t>
            </a:r>
            <a:endParaRPr lang="cs-CZ" dirty="0">
              <a:solidFill>
                <a:srgbClr val="F9B6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5462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Územní plánování a legislativní rámec pro ochranu vod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nit_x0159_n_x00ed__x0020_p_x0159_edpis xmlns="2d632ede-d24e-494b-b407-b19ccbe77e6c" xsi:nil="true"/>
    <Pozn_x00e1_mka xmlns="2d632ede-d24e-494b-b407-b19ccbe77e6c" xsi:nil="true"/>
    <Typ_x0020_formul_x00e1__x0159_e xmlns="2d632ede-d24e-494b-b407-b19ccbe77e6c">Powerpoint prezentace</Typ_x0020_formul_x00e1__x0159_e>
  </documentManagement>
</p:properties>
</file>

<file path=customXml/item2.xml><?xml version="1.0" encoding="utf-8"?>
<LongProperties xmlns="http://schemas.microsoft.com/office/2006/metadata/longPropertie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2AC8A32A294A24D92A111A87B178C33" ma:contentTypeVersion="8" ma:contentTypeDescription="Vytvoří nový dokument" ma:contentTypeScope="" ma:versionID="2c2d495ce2e96be08558f88c3d209193">
  <xsd:schema xmlns:xsd="http://www.w3.org/2001/XMLSchema" xmlns:xs="http://www.w3.org/2001/XMLSchema" xmlns:p="http://schemas.microsoft.com/office/2006/metadata/properties" xmlns:ns2="2d632ede-d24e-494b-b407-b19ccbe77e6c" targetNamespace="http://schemas.microsoft.com/office/2006/metadata/properties" ma:root="true" ma:fieldsID="bdad6afa7a074953918e3d9ae465010e" ns2:_="">
    <xsd:import namespace="2d632ede-d24e-494b-b407-b19ccbe77e6c"/>
    <xsd:element name="properties">
      <xsd:complexType>
        <xsd:sequence>
          <xsd:element name="documentManagement">
            <xsd:complexType>
              <xsd:all>
                <xsd:element ref="ns2:Typ_x0020_formul_x00e1__x0159_e" minOccurs="0"/>
                <xsd:element ref="ns2:Pozn_x00e1_mka" minOccurs="0"/>
                <xsd:element ref="ns2:Vnit_x0159_n_x00ed__x0020_p_x0159_edpi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632ede-d24e-494b-b407-b19ccbe77e6c" elementFormDefault="qualified">
    <xsd:import namespace="http://schemas.microsoft.com/office/2006/documentManagement/types"/>
    <xsd:import namespace="http://schemas.microsoft.com/office/infopath/2007/PartnerControls"/>
    <xsd:element name="Typ_x0020_formul_x00e1__x0159_e" ma:index="8" nillable="true" ma:displayName="Typ formuláře" ma:internalName="Typ_x0020_formul_x00e1__x0159_e">
      <xsd:simpleType>
        <xsd:restriction base="dms:Choice">
          <xsd:enumeration value="Symboly Ústeckého kraje"/>
          <xsd:enumeration value="Vzory smluv"/>
          <xsd:enumeration value="Personální"/>
          <xsd:enumeration value="Veřejné zakázky nedosahující 250 tis. ‎Kč bez DPH"/>
          <xsd:enumeration value="Šablony logomanuálu"/>
          <xsd:enumeration value="Veřejné zakázky od 1 mil. Kč nedosahující 3 mil. Kč bez DPH stavební práce"/>
          <xsd:enumeration value="Veřejné zakázky – Zjednodušené podlimitní řízení"/>
          <xsd:enumeration value="Zřizovací listiny"/>
          <xsd:enumeration value="Kontrolní činnost"/>
          <xsd:enumeration value="Powerpoint prezentace"/>
          <xsd:enumeration value="Veřejné zakázky od 250 tis. Kč nedosahující 1 mil. ‎Kč bez DPH"/>
          <xsd:enumeration value="Služební cesty"/>
          <xsd:enumeration value="Ekonomická činnost"/>
          <xsd:enumeration value="Rada a zastupitelstvo"/>
          <xsd:enumeration value="Archivace a skartace"/>
          <xsd:enumeration value="Správní řád"/>
          <xsd:enumeration value="Plná moc, pověření, zmocnění"/>
          <xsd:enumeration value="Jmenovky a vizitky"/>
          <xsd:enumeration value="Ostatní - nezařazené"/>
          <xsd:enumeration value="Nákup"/>
          <xsd:enumeration value="Veřejné zakázky od 1 mil.Kč nedosahující 2 mil.Kč (dodávky, služby), od 3 mil.Kč nedosahující 6 mil.Kč (stavební práce) ‎"/>
          <xsd:enumeration value="Veřejné zakázky od 250 tis.Kč nedosahující 1 mil.Kč (dodávky, služby), od 250 tis.Kč nedosahující 3 mil.Kč (stavební práce)"/>
          <xsd:enumeration value="Veřejné zakázky od 1 mil.Kč nedosahující 2 mil.Kč (dodávky, služby), od 3 mil.Kč nedosahující 6 mil.Kč (stavební práce)"/>
        </xsd:restriction>
      </xsd:simpleType>
    </xsd:element>
    <xsd:element name="Pozn_x00e1_mka" ma:index="9" nillable="true" ma:displayName="Poznámka" ma:internalName="Pozn_x00e1_mka">
      <xsd:simpleType>
        <xsd:restriction base="dms:Note">
          <xsd:maxLength value="255"/>
        </xsd:restriction>
      </xsd:simpleType>
    </xsd:element>
    <xsd:element name="Vnit_x0159_n_x00ed__x0020_p_x0159_edpis" ma:index="10" nillable="true" ma:displayName="Vnitřní předpis" ma:list="{90dd1e70-125a-4334-99db-a2a6450ed166}" ma:internalName="Vnit_x0159_n_x00ed__x0020_p_x0159_edpis" ma:showField="_x010c__x00ed_slo_x0020_p_x0159_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B693876-E272-420F-B010-135F6861E924}">
  <ds:schemaRefs>
    <ds:schemaRef ds:uri="http://purl.org/dc/terms/"/>
    <ds:schemaRef ds:uri="http://purl.org/dc/elements/1.1/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2d632ede-d24e-494b-b407-b19ccbe77e6c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2D262E7-64C5-455B-BFD9-4E48B04FE5A3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1F413026-E627-431F-9F11-72982EA0E6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d632ede-d24e-494b-b407-b19ccbe77e6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7007606D-7B56-4F6E-BB37-62FF48F3D13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Územní plánování a legislativní rámec pro ochranu vod</Template>
  <TotalTime>4029</TotalTime>
  <Words>1324</Words>
  <Application>Microsoft Office PowerPoint</Application>
  <PresentationFormat>Předvádění na obrazovce (4:3)</PresentationFormat>
  <Paragraphs>204</Paragraphs>
  <Slides>36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39" baseType="lpstr">
      <vt:lpstr>Arial</vt:lpstr>
      <vt:lpstr>Calibri</vt:lpstr>
      <vt:lpstr>Územní plánování a legislativní rámec pro ochranu vod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Krajský úřad Ústeckého kraje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Krajský úřad Ústeckého kraje</dc:title>
  <dc:creator>Juračková Diana</dc:creator>
  <cp:lastModifiedBy>Juračková Diana</cp:lastModifiedBy>
  <cp:revision>192</cp:revision>
  <cp:lastPrinted>2015-06-03T06:23:05Z</cp:lastPrinted>
  <dcterms:created xsi:type="dcterms:W3CDTF">2014-10-07T09:50:43Z</dcterms:created>
  <dcterms:modified xsi:type="dcterms:W3CDTF">2019-04-23T05:37:11Z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64300.0000000000</vt:lpwstr>
  </property>
  <property fmtid="{D5CDD505-2E9C-101B-9397-08002B2CF9AE}" pid="3" name="Typ formuláře">
    <vt:lpwstr>Powerpoint prezentace</vt:lpwstr>
  </property>
  <property fmtid="{D5CDD505-2E9C-101B-9397-08002B2CF9AE}" pid="4" name="Vnitřní předpis">
    <vt:lpwstr/>
  </property>
  <property fmtid="{D5CDD505-2E9C-101B-9397-08002B2CF9AE}" pid="5" name="Poznámka">
    <vt:lpwstr/>
  </property>
</Properties>
</file>