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44"/>
  </p:notesMasterIdLst>
  <p:handoutMasterIdLst>
    <p:handoutMasterId r:id="rId45"/>
  </p:handoutMasterIdLst>
  <p:sldIdLst>
    <p:sldId id="289" r:id="rId6"/>
    <p:sldId id="290" r:id="rId7"/>
    <p:sldId id="259" r:id="rId8"/>
    <p:sldId id="288" r:id="rId9"/>
    <p:sldId id="291" r:id="rId10"/>
    <p:sldId id="263" r:id="rId11"/>
    <p:sldId id="274" r:id="rId12"/>
    <p:sldId id="298" r:id="rId13"/>
    <p:sldId id="300" r:id="rId14"/>
    <p:sldId id="264" r:id="rId15"/>
    <p:sldId id="294" r:id="rId16"/>
    <p:sldId id="295" r:id="rId17"/>
    <p:sldId id="292" r:id="rId18"/>
    <p:sldId id="293" r:id="rId19"/>
    <p:sldId id="266" r:id="rId20"/>
    <p:sldId id="296" r:id="rId21"/>
    <p:sldId id="297" r:id="rId22"/>
    <p:sldId id="275" r:id="rId23"/>
    <p:sldId id="268" r:id="rId24"/>
    <p:sldId id="276" r:id="rId25"/>
    <p:sldId id="277" r:id="rId26"/>
    <p:sldId id="260" r:id="rId27"/>
    <p:sldId id="262" r:id="rId28"/>
    <p:sldId id="287" r:id="rId29"/>
    <p:sldId id="286" r:id="rId30"/>
    <p:sldId id="273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269" r:id="rId43"/>
  </p:sldIdLst>
  <p:sldSz cx="9144000" cy="6858000" type="screen4x3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veta" initials="I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14AC"/>
    <a:srgbClr val="89A1A7"/>
    <a:srgbClr val="375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3" autoAdjust="0"/>
    <p:restoredTop sz="94660"/>
  </p:normalViewPr>
  <p:slideViewPr>
    <p:cSldViewPr>
      <p:cViewPr varScale="1">
        <p:scale>
          <a:sx n="106" d="100"/>
          <a:sy n="106" d="100"/>
        </p:scale>
        <p:origin x="100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DBE4D08-571D-4061-AA27-874D415FC1EB}" type="datetimeFigureOut">
              <a:rPr lang="cs-CZ"/>
              <a:pPr>
                <a:defRPr/>
              </a:pPr>
              <a:t>18.4.2019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ED9E081C-AC50-4B6D-AEB5-E9317EDCEFC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3331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3251F56-5F17-4704-8E85-1BC5268A2D5A}" type="datetimeFigureOut">
              <a:rPr lang="cs-CZ"/>
              <a:pPr>
                <a:defRPr/>
              </a:pPr>
              <a:t>18.4.2019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F8AD505B-B3BD-4755-B23C-794EDF20EE3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879692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Aktualizace</a:t>
            </a:r>
            <a:r>
              <a:rPr lang="cs-CZ" baseline="0" dirty="0" smtClean="0"/>
              <a:t> p</a:t>
            </a:r>
            <a:r>
              <a:rPr lang="cs-CZ" dirty="0" smtClean="0"/>
              <a:t>ůvodně vznikaly po 2 letech,</a:t>
            </a:r>
            <a:r>
              <a:rPr lang="cs-CZ" baseline="0" dirty="0" smtClean="0"/>
              <a:t> od 1.1.2018 se aktualizace provádí po 4 letech; níže je ukázka toho,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38187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3423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Poslední mapa; celkově jsou na tom </a:t>
            </a:r>
            <a:r>
              <a:rPr lang="cs-CZ" dirty="0" err="1" smtClean="0"/>
              <a:t>orpy</a:t>
            </a:r>
            <a:r>
              <a:rPr lang="cs-CZ" dirty="0" smtClean="0"/>
              <a:t> dobře, zeleně jsou vyznačeny obce s platným ÚP, </a:t>
            </a:r>
            <a:r>
              <a:rPr lang="cs-CZ" dirty="0" err="1" smtClean="0"/>
              <a:t>otanžové</a:t>
            </a:r>
            <a:r>
              <a:rPr lang="cs-CZ" dirty="0" smtClean="0"/>
              <a:t> a žluté obce jsou ty které mají</a:t>
            </a:r>
            <a:r>
              <a:rPr lang="cs-CZ" baseline="0" dirty="0" smtClean="0"/>
              <a:t> staré </a:t>
            </a:r>
            <a:r>
              <a:rPr lang="cs-CZ" baseline="0" dirty="0" err="1" smtClean="0"/>
              <a:t>úp</a:t>
            </a:r>
            <a:r>
              <a:rPr lang="cs-CZ" baseline="0" dirty="0" smtClean="0"/>
              <a:t>, s  tím, že ty vyšrafované právě pořizuji </a:t>
            </a:r>
            <a:r>
              <a:rPr lang="cs-CZ" baseline="0" dirty="0" err="1" smtClean="0"/>
              <a:t>úp</a:t>
            </a:r>
            <a:r>
              <a:rPr lang="cs-CZ" baseline="0" dirty="0" smtClean="0"/>
              <a:t>. 3 zbylé obce musí mít nový </a:t>
            </a:r>
            <a:r>
              <a:rPr lang="cs-CZ" baseline="0" dirty="0" err="1" smtClean="0"/>
              <a:t>úp</a:t>
            </a:r>
            <a:r>
              <a:rPr lang="cs-CZ" baseline="0" dirty="0" smtClean="0"/>
              <a:t> do roku 2022 &gt; dotační tituly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62447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Geoportál</a:t>
            </a:r>
            <a:r>
              <a:rPr lang="cs-CZ" baseline="0" dirty="0" smtClean="0"/>
              <a:t> spravuje ÚK, jeho výhodou je že umožní nalézt více informací na jednom místě s jednou strukturou. Výřez jak vypadá prostředí </a:t>
            </a:r>
            <a:r>
              <a:rPr lang="cs-CZ" baseline="0" dirty="0" err="1" smtClean="0"/>
              <a:t>geoportálu</a:t>
            </a:r>
            <a:r>
              <a:rPr lang="cs-CZ" baseline="0" dirty="0" smtClean="0"/>
              <a:t>. Konkrétně zde můžete vyhledat ..;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2080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Sdílení dat pro usnadnění</a:t>
            </a:r>
            <a:r>
              <a:rPr lang="cs-CZ" baseline="0" dirty="0" smtClean="0"/>
              <a:t> práce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4348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Slouží k usnadnění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2775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Dle obcí jak jde vidět na výřezu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470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Výřez výkresu záměrů. Např. P1 plynovod řešený v 2aZÚR,</a:t>
            </a:r>
            <a:r>
              <a:rPr lang="cs-CZ" baseline="0" dirty="0" smtClean="0"/>
              <a:t> rozvodna Výškov, elektrárna </a:t>
            </a:r>
            <a:r>
              <a:rPr lang="cs-CZ" baseline="0" dirty="0" err="1" smtClean="0"/>
              <a:t>Počerady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21111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30026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7667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Obsah -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ÚS se věnuje zejména </a:t>
            </a:r>
            <a:r>
              <a:rPr lang="cs-CZ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Koncepci uspořádání krajiny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cs-CZ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Koncepci rekreace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dále pak </a:t>
            </a:r>
            <a:r>
              <a:rPr lang="cs-CZ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Koncepci DI a TI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; a na základě „zadání“ </a:t>
            </a:r>
            <a:r>
              <a:rPr lang="cs-CZ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navrhuje „zonaci území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s návrhem regulace územního rozvoje se zaměřením na umísťování VVE a velkoprostorových záměrů – haly (s přednostním využitím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brownfieldů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93682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cs-CZ" sz="25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83B66F-C8B8-4736-BBC7-272CB9082FED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0127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„je celostátní nástroj územního plánování, který slouží zejména pro koordinaci územního rozvoje ;ÚP obce hodnotí</a:t>
            </a:r>
            <a:r>
              <a:rPr lang="cs-CZ" baseline="0" dirty="0" smtClean="0"/>
              <a:t> XX, pokud se jich některý z těchto prvků dotýká. 2-3 </a:t>
            </a:r>
            <a:r>
              <a:rPr lang="cs-CZ" baseline="0" dirty="0" err="1" smtClean="0"/>
              <a:t>aktual</a:t>
            </a:r>
            <a:r>
              <a:rPr lang="cs-CZ" baseline="0" dirty="0" smtClean="0"/>
              <a:t>. – netýká se našeho kraje.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6471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Samotné</a:t>
            </a:r>
            <a:r>
              <a:rPr lang="cs-CZ" baseline="0" dirty="0" smtClean="0"/>
              <a:t> ZÚR ÚK nabyly účinnosti v roce 2011, znění 1. aktualizace nabylo účinnosti v roce 2017 a 3. aktualizace se váže k datu 17.2.19 ke kterému je účinná. V pořizovaných ÚP nebo změnách ÚP je nutné upřesňovat „nové záměry“ z 1. a 3. aktualizace.  Obecně je třeba klást na důraz na věcné promítnutí  -  priorit (záplavové území vs. Q100), stanovených úkolů pro oblasti a osy , stanovených úkolů pro koridory veřejné infrastruktury nebo ÚSES.   Časté chyby: nevyhodnocování stanovených úkolů - priorit, případně vybočení upřesněného koridoru v ÚP mimo koridor ze ZÚR.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0516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 smtClean="0"/>
              <a:t>Do doby pořízení 2. a ZÚR ÚK a změn ÚP dotčených obcí platí na území prozatím stávající ÚPD kraje (tj.  „Zásady</a:t>
            </a:r>
            <a:r>
              <a:rPr lang="cs-CZ" sz="1200" baseline="0" dirty="0" smtClean="0"/>
              <a:t> územního rozvoje Ústeckého kraje, ve znění 1. a 3. aktualizace“ )</a:t>
            </a:r>
            <a:r>
              <a:rPr lang="cs-CZ" sz="1200" dirty="0" smtClean="0"/>
              <a:t>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505B-B3BD-4755-B23C-794EDF20EE3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9101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130425"/>
            <a:ext cx="8001056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14348" y="3886200"/>
            <a:ext cx="8001056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5AFFC-33D7-4EAA-A22B-CAE6FE1C8CA9}" type="datetime1">
              <a:rPr lang="cs-CZ"/>
              <a:pPr>
                <a:defRPr/>
              </a:pPr>
              <a:t>18.4.2019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AF6EC4-4549-4BCF-9802-7AA4A0B7890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83147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72042-5E98-47E0-99AA-426EE4C32593}" type="datetime1">
              <a:rPr lang="cs-CZ"/>
              <a:pPr>
                <a:defRPr/>
              </a:pPr>
              <a:t>18.4.2019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2E5323-F782-4D11-BD46-3A75775AAB2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6096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785926"/>
            <a:ext cx="2057400" cy="4340237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14348" y="1785926"/>
            <a:ext cx="5762652" cy="434023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E89F9-8BBB-4499-A795-7C3ECF2D0699}" type="datetime1">
              <a:rPr lang="cs-CZ"/>
              <a:pPr>
                <a:defRPr/>
              </a:pPr>
              <a:t>18.4.2019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27AB2-5464-4FBD-88AF-E0326EA95C1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6226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F7DE3-FB6A-4FDE-AA29-9F7A3E1E6C40}" type="datetime1">
              <a:rPr lang="cs-CZ"/>
              <a:pPr>
                <a:defRPr/>
              </a:pPr>
              <a:t>18.4.2019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D8CA04-5CB3-4941-AFD6-394F5DA70E6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6868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49" y="4406900"/>
            <a:ext cx="8001056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14349" y="2906713"/>
            <a:ext cx="8001056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358B5-B1CE-488C-AEE1-3381324B8730}" type="datetime1">
              <a:rPr lang="cs-CZ"/>
              <a:pPr>
                <a:defRPr/>
              </a:pPr>
              <a:t>18.4.2019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37E70B-4F19-4612-8ED9-F318A4971B1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81625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14348" y="3071810"/>
            <a:ext cx="3929090" cy="30543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86314" y="3071810"/>
            <a:ext cx="3900486" cy="30543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6CAA8-E8C0-48AA-A1F3-8FE2236E0E51}" type="datetime1">
              <a:rPr lang="cs-CZ"/>
              <a:pPr>
                <a:defRPr/>
              </a:pPr>
              <a:t>18.4.2019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Zápatí</a:t>
            </a:r>
            <a:endParaRPr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403F82-2AAB-44AC-ADBC-B1CA9AE1A3E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48956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14348" y="3071810"/>
            <a:ext cx="392909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14348" y="3857629"/>
            <a:ext cx="3929090" cy="226853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86314" y="3071810"/>
            <a:ext cx="3900486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86314" y="3857629"/>
            <a:ext cx="3900486" cy="226853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503A1-2699-41DC-9719-B1A6F0138E45}" type="datetime1">
              <a:rPr lang="cs-CZ"/>
              <a:pPr>
                <a:defRPr/>
              </a:pPr>
              <a:t>18.4.2019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Zápatí</a:t>
            </a:r>
            <a:endParaRPr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8BF139-5FCF-4B38-B2A1-0357C7AED6F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31746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1A94A-0F2B-4D20-AF6A-776AC62DE1F2}" type="datetime1">
              <a:rPr lang="cs-CZ"/>
              <a:pPr>
                <a:defRPr/>
              </a:pPr>
              <a:t>18.4.2019</a:t>
            </a:fld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Zápatí</a:t>
            </a:r>
            <a:endParaRPr dirty="0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71AE24-C898-428F-B355-156BAA83899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45924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434EB-E13D-45D5-BF9E-72DB87D67456}" type="datetime1">
              <a:rPr lang="cs-CZ"/>
              <a:pPr>
                <a:defRPr/>
              </a:pPr>
              <a:t>18.4.2019</a:t>
            </a:fld>
            <a:endParaRPr lang="cs-CZ" dirty="0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Zápatí</a:t>
            </a:r>
            <a:endParaRPr dirty="0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6F659-367F-4908-A387-0DD22DFBE8F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76375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1382" y="1785926"/>
            <a:ext cx="285048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14744" y="1785926"/>
            <a:ext cx="4972056" cy="4340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21382" y="3143248"/>
            <a:ext cx="2850486" cy="29829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8C669-1AEE-4614-9928-7F88241C1B31}" type="datetime1">
              <a:rPr lang="cs-CZ"/>
              <a:pPr>
                <a:defRPr/>
              </a:pPr>
              <a:t>18.4.2019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Zápatí</a:t>
            </a:r>
            <a:endParaRPr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CC3A7F-7E90-415C-94AC-7C83779A6BF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63082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48" y="4800600"/>
            <a:ext cx="800105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714348" y="1785927"/>
            <a:ext cx="8001056" cy="294164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14348" y="5367338"/>
            <a:ext cx="800105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83949-34E7-43B8-97C1-7F397C02BDC0}" type="datetime1">
              <a:rPr lang="cs-CZ"/>
              <a:pPr>
                <a:defRPr/>
              </a:pPr>
              <a:t>18.4.2019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Zápatí</a:t>
            </a:r>
            <a:endParaRPr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1DD7A-17FF-4A44-9A4E-48DC1C4FD93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81027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714375" y="1785938"/>
            <a:ext cx="79724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714375" y="3071813"/>
            <a:ext cx="797242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714375" y="6356350"/>
            <a:ext cx="1214438" cy="358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89A1A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FC9729-D636-44A1-84C7-26F539AF8478}" type="datetime1">
              <a:rPr lang="cs-CZ"/>
              <a:pPr>
                <a:defRPr/>
              </a:pPr>
              <a:t>18.4.2019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071688" y="6357938"/>
            <a:ext cx="5286375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cs-CZ" sz="1200" kern="1200" smtClean="0">
                <a:solidFill>
                  <a:srgbClr val="89A1A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/>
              <a:t>Zápatí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500938" y="6356350"/>
            <a:ext cx="1185862" cy="358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A1A7"/>
                </a:solidFill>
              </a:defRPr>
            </a:lvl1pPr>
          </a:lstStyle>
          <a:p>
            <a:fld id="{700E4EF4-21C9-4D35-AEEA-55E2FF8C1FF6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1031" name="Obrázek 12" descr="kru.wm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484188"/>
            <a:ext cx="3803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375D67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falcmanova.a@kr-ustecky.cz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eoportal.kr-ustecky.cz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eoportal.kr-ustecky.cz/gs/sdm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geoportal.kr-ustecky.cz/gs/informace-o-technicke-infrastrukture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geoportal.kr-ustecky.cz/gs/opravneny-investor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ilona.kunesova@mmr.cz" TargetMode="External"/><Relationship Id="rId2" Type="http://schemas.openxmlformats.org/officeDocument/2006/relationships/hyperlink" Target="https://www.mmr.cz/cs/Temp/Zaloha-z-Narodnich-dotaci/Uzemni-planovani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filip.novosad@mmr.cz" TargetMode="External"/><Relationship Id="rId4" Type="http://schemas.openxmlformats.org/officeDocument/2006/relationships/hyperlink" Target="mailto:eva.fialova@mmr.cz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ilona.kunesova@mmr.cz" TargetMode="External"/><Relationship Id="rId2" Type="http://schemas.openxmlformats.org/officeDocument/2006/relationships/hyperlink" Target="mailto:katerina.znamenackova@ccr.cz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nsmascr.cz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mailto:svoboda.j@kr-ustecky.cz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ilona.kunesova@mmr.cz" TargetMode="External"/><Relationship Id="rId2" Type="http://schemas.openxmlformats.org/officeDocument/2006/relationships/hyperlink" Target="mailto:katerina.znamenackova@ccr.cz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nsmascr.cz/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2) Aktuální stav územně plánovací činnosti kraje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4077071"/>
            <a:ext cx="4145657" cy="2376265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/>
              <a:t>Mgr. Adéla Falcmanová</a:t>
            </a:r>
          </a:p>
          <a:p>
            <a:pPr marL="0" indent="0">
              <a:buNone/>
            </a:pPr>
            <a:r>
              <a:rPr lang="cs-CZ" sz="2000" dirty="0" smtClean="0"/>
              <a:t>Krajský úřad Ústeckého kraje</a:t>
            </a:r>
          </a:p>
          <a:p>
            <a:pPr marL="0" indent="0">
              <a:buNone/>
            </a:pPr>
            <a:r>
              <a:rPr lang="cs-CZ" sz="2000" dirty="0" smtClean="0"/>
              <a:t>Odbor územního plánování a stavebního řádu</a:t>
            </a:r>
          </a:p>
          <a:p>
            <a:pPr marL="0" indent="0">
              <a:buNone/>
            </a:pPr>
            <a:r>
              <a:rPr lang="cs-CZ" sz="2000" dirty="0" smtClean="0">
                <a:hlinkClick r:id="rId2"/>
              </a:rPr>
              <a:t>falcmanova.a@kr-ustecky.cz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/>
              <a:t>t</a:t>
            </a:r>
            <a:r>
              <a:rPr lang="cs-CZ" sz="2000" dirty="0" smtClean="0"/>
              <a:t>el. 475 657 545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408628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80528" y="1556792"/>
            <a:ext cx="9592493" cy="1143000"/>
          </a:xfrm>
        </p:spPr>
        <p:txBody>
          <a:bodyPr/>
          <a:lstStyle/>
          <a:p>
            <a:pPr algn="ctr"/>
            <a:r>
              <a:rPr lang="cs-CZ" sz="3400" dirty="0"/>
              <a:t>Politika územního rozvoje České republiky, ve znění Aktualizace č. </a:t>
            </a:r>
            <a:r>
              <a:rPr lang="cs-CZ" sz="3400" dirty="0" smtClean="0"/>
              <a:t>1 (</a:t>
            </a:r>
            <a:r>
              <a:rPr lang="cs-CZ" sz="3400" dirty="0" err="1" smtClean="0"/>
              <a:t>aPÚR</a:t>
            </a:r>
            <a:r>
              <a:rPr lang="cs-CZ" sz="3400" dirty="0" smtClean="0"/>
              <a:t>)</a:t>
            </a:r>
            <a:endParaRPr lang="cs-CZ" sz="3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852936"/>
            <a:ext cx="8892480" cy="3816424"/>
          </a:xfrm>
        </p:spPr>
        <p:txBody>
          <a:bodyPr/>
          <a:lstStyle/>
          <a:p>
            <a:r>
              <a:rPr lang="cs-CZ" dirty="0"/>
              <a:t>ú</a:t>
            </a:r>
            <a:r>
              <a:rPr lang="cs-CZ" dirty="0" smtClean="0"/>
              <a:t>činnost – 15.4.2015 (</a:t>
            </a:r>
            <a:r>
              <a:rPr lang="cs-CZ" dirty="0" err="1" smtClean="0"/>
              <a:t>aPÚR</a:t>
            </a:r>
            <a:r>
              <a:rPr lang="cs-CZ" dirty="0" smtClean="0"/>
              <a:t>)</a:t>
            </a:r>
          </a:p>
          <a:p>
            <a:r>
              <a:rPr lang="cs-CZ" dirty="0"/>
              <a:t>v</a:t>
            </a:r>
            <a:r>
              <a:rPr lang="cs-CZ" dirty="0" smtClean="0"/>
              <a:t> současné době se projednává návrh 2. a 3. aktualizace</a:t>
            </a:r>
          </a:p>
          <a:p>
            <a:r>
              <a:rPr lang="cs-CZ" b="1" dirty="0"/>
              <a:t>z</a:t>
            </a:r>
            <a:r>
              <a:rPr lang="cs-CZ" b="1" dirty="0" smtClean="0"/>
              <a:t>ávazná pro ÚP a RP </a:t>
            </a:r>
            <a:r>
              <a:rPr lang="cs-CZ" dirty="0" smtClean="0"/>
              <a:t>/</a:t>
            </a:r>
            <a:r>
              <a:rPr lang="cs-CZ" b="1" dirty="0" smtClean="0"/>
              <a:t> </a:t>
            </a:r>
            <a:r>
              <a:rPr lang="cs-CZ" dirty="0" smtClean="0"/>
              <a:t>§31 odst.4 SZ</a:t>
            </a:r>
          </a:p>
          <a:p>
            <a:r>
              <a:rPr lang="cs-CZ" b="1" u="sng" dirty="0"/>
              <a:t>s</a:t>
            </a:r>
            <a:r>
              <a:rPr lang="cs-CZ" b="1" u="sng" dirty="0" smtClean="0"/>
              <a:t>tanovuje</a:t>
            </a:r>
            <a:r>
              <a:rPr lang="cs-CZ" dirty="0" smtClean="0"/>
              <a:t>: republikové priority, rozvojové oblasti a rozvojové osy, specifické oblasti, koridory a plochy DI, koridory a plochy TI a související rozvojové záměry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441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34691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20888"/>
            <a:ext cx="5544616" cy="3670984"/>
          </a:xfrm>
        </p:spPr>
      </p:pic>
    </p:spTree>
    <p:extLst>
      <p:ext uri="{BB962C8B-B14F-4D97-AF65-F5344CB8AC3E}">
        <p14:creationId xmlns:p14="http://schemas.microsoft.com/office/powerpoint/2010/main" val="1899336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34691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239" y="2564904"/>
            <a:ext cx="6584695" cy="3921125"/>
          </a:xfrm>
        </p:spPr>
      </p:pic>
    </p:spTree>
    <p:extLst>
      <p:ext uri="{BB962C8B-B14F-4D97-AF65-F5344CB8AC3E}">
        <p14:creationId xmlns:p14="http://schemas.microsoft.com/office/powerpoint/2010/main" val="4248394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706958"/>
          </a:xfrm>
        </p:spPr>
        <p:txBody>
          <a:bodyPr/>
          <a:lstStyle/>
          <a:p>
            <a:pPr algn="ctr"/>
            <a:r>
              <a:rPr lang="cs-CZ" sz="2000" dirty="0" smtClean="0"/>
              <a:t>Plochy a koridory veřejné infrastruktury</a:t>
            </a:r>
            <a:endParaRPr lang="cs-CZ" sz="20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69" y="3071813"/>
            <a:ext cx="3213275" cy="3054350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269" y="3071813"/>
            <a:ext cx="3044575" cy="3054350"/>
          </a:xfrm>
        </p:spPr>
      </p:pic>
    </p:spTree>
    <p:extLst>
      <p:ext uri="{BB962C8B-B14F-4D97-AF65-F5344CB8AC3E}">
        <p14:creationId xmlns:p14="http://schemas.microsoft.com/office/powerpoint/2010/main" val="3871950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000" dirty="0"/>
              <a:t>Plochy a koridory veřejné infrastruktury</a:t>
            </a:r>
            <a:endParaRPr lang="cs-CZ" sz="20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059" y="3068638"/>
            <a:ext cx="3059056" cy="3054350"/>
          </a:xfrm>
        </p:spPr>
      </p:pic>
    </p:spTree>
    <p:extLst>
      <p:ext uri="{BB962C8B-B14F-4D97-AF65-F5344CB8AC3E}">
        <p14:creationId xmlns:p14="http://schemas.microsoft.com/office/powerpoint/2010/main" val="3034069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8520" y="1556792"/>
            <a:ext cx="9402241" cy="1143000"/>
          </a:xfrm>
        </p:spPr>
        <p:txBody>
          <a:bodyPr/>
          <a:lstStyle/>
          <a:p>
            <a:pPr algn="ctr"/>
            <a:r>
              <a:rPr lang="cs-CZ" sz="3200" dirty="0" smtClean="0"/>
              <a:t>Zásady </a:t>
            </a:r>
            <a:r>
              <a:rPr lang="cs-CZ" sz="3200" dirty="0"/>
              <a:t>územního rozvoje Ústeckého kraje, 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ve </a:t>
            </a:r>
            <a:r>
              <a:rPr lang="cs-CZ" sz="3200" dirty="0"/>
              <a:t>znění Aktualizace č. 1 a 3 </a:t>
            </a:r>
            <a:r>
              <a:rPr lang="cs-CZ" sz="3200" dirty="0" smtClean="0"/>
              <a:t>(</a:t>
            </a:r>
            <a:r>
              <a:rPr lang="cs-CZ" sz="3200" dirty="0" err="1" smtClean="0"/>
              <a:t>aZÚR</a:t>
            </a:r>
            <a:r>
              <a:rPr lang="cs-CZ" sz="3200" dirty="0" smtClean="0"/>
              <a:t>)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84" y="2852936"/>
            <a:ext cx="8953804" cy="3600400"/>
          </a:xfrm>
        </p:spPr>
        <p:txBody>
          <a:bodyPr/>
          <a:lstStyle/>
          <a:p>
            <a:r>
              <a:rPr lang="cs-CZ" sz="2400" dirty="0" smtClean="0"/>
              <a:t>účinnost ÚDP kraje od 17.2.2019</a:t>
            </a:r>
          </a:p>
          <a:p>
            <a:r>
              <a:rPr lang="cs-CZ" sz="2400" dirty="0"/>
              <a:t>v</a:t>
            </a:r>
            <a:r>
              <a:rPr lang="cs-CZ" sz="2400" dirty="0" smtClean="0"/>
              <a:t> současné době se pořizuje </a:t>
            </a:r>
            <a:r>
              <a:rPr lang="cs-CZ" sz="2400" dirty="0"/>
              <a:t>2. </a:t>
            </a:r>
            <a:r>
              <a:rPr lang="cs-CZ" sz="2400" dirty="0" smtClean="0"/>
              <a:t>aktualizace (tzv. celkové) </a:t>
            </a:r>
          </a:p>
          <a:p>
            <a:r>
              <a:rPr lang="cs-CZ" sz="2400" b="1" dirty="0"/>
              <a:t>závazná pro ÚP a RP </a:t>
            </a:r>
            <a:r>
              <a:rPr lang="cs-CZ" sz="2400" dirty="0"/>
              <a:t>/</a:t>
            </a:r>
            <a:r>
              <a:rPr lang="cs-CZ" sz="2400" b="1" dirty="0"/>
              <a:t> </a:t>
            </a:r>
            <a:r>
              <a:rPr lang="cs-CZ" sz="2400" dirty="0" smtClean="0"/>
              <a:t>§ 36 odst.5 SZ</a:t>
            </a:r>
          </a:p>
          <a:p>
            <a:endParaRPr lang="cs-CZ" sz="2400" dirty="0"/>
          </a:p>
          <a:p>
            <a:r>
              <a:rPr lang="cs-CZ" sz="2400" b="1" u="sng" dirty="0" smtClean="0"/>
              <a:t>stanovuje:</a:t>
            </a:r>
            <a:r>
              <a:rPr lang="cs-CZ" sz="2400" dirty="0" smtClean="0"/>
              <a:t> krajské priority, rozvojové oblasti a osy, specifické oblasti, plochy a koridory DI, VI a ÚSES</a:t>
            </a:r>
            <a:r>
              <a:rPr lang="cs-CZ" sz="2400" dirty="0"/>
              <a:t>;</a:t>
            </a:r>
            <a:r>
              <a:rPr lang="cs-CZ" sz="2400" dirty="0" smtClean="0"/>
              <a:t> upřesnění podmínek koncepce ochrany a rozvoje přírod., kult. </a:t>
            </a:r>
            <a:r>
              <a:rPr lang="cs-CZ" sz="2400" dirty="0"/>
              <a:t>a</a:t>
            </a:r>
            <a:r>
              <a:rPr lang="cs-CZ" sz="2400" dirty="0" smtClean="0"/>
              <a:t> civ. </a:t>
            </a:r>
            <a:r>
              <a:rPr lang="cs-CZ" sz="2400" dirty="0"/>
              <a:t>h</a:t>
            </a:r>
            <a:r>
              <a:rPr lang="cs-CZ" sz="2400" dirty="0" smtClean="0"/>
              <a:t>odnot, krajinné celky, a vymezení ploch a koridorů VPS, VPO</a:t>
            </a:r>
          </a:p>
          <a:p>
            <a:pPr marL="0" indent="0">
              <a:buNone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130034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660232" y="2204864"/>
            <a:ext cx="2088232" cy="64807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40" y="1608164"/>
            <a:ext cx="7518094" cy="5274123"/>
          </a:xfrm>
        </p:spPr>
      </p:pic>
    </p:spTree>
    <p:extLst>
      <p:ext uri="{BB962C8B-B14F-4D97-AF65-F5344CB8AC3E}">
        <p14:creationId xmlns:p14="http://schemas.microsoft.com/office/powerpoint/2010/main" val="2353996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00287" y="1844824"/>
            <a:ext cx="5400600" cy="56294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8800"/>
            <a:ext cx="7227794" cy="5112568"/>
          </a:xfrm>
        </p:spPr>
      </p:pic>
    </p:spTree>
    <p:extLst>
      <p:ext uri="{BB962C8B-B14F-4D97-AF65-F5344CB8AC3E}">
        <p14:creationId xmlns:p14="http://schemas.microsoft.com/office/powerpoint/2010/main" val="126104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628800"/>
            <a:ext cx="7920880" cy="792088"/>
          </a:xfrm>
        </p:spPr>
        <p:txBody>
          <a:bodyPr/>
          <a:lstStyle/>
          <a:p>
            <a:r>
              <a:rPr lang="cs-CZ" sz="3200" dirty="0">
                <a:solidFill>
                  <a:schemeClr val="tx1"/>
                </a:solidFill>
              </a:rPr>
              <a:t>Návrh </a:t>
            </a:r>
            <a:r>
              <a:rPr lang="cs-CZ" sz="3200" dirty="0" smtClean="0">
                <a:solidFill>
                  <a:schemeClr val="tx1"/>
                </a:solidFill>
              </a:rPr>
              <a:t>2. </a:t>
            </a:r>
            <a:r>
              <a:rPr lang="cs-CZ" sz="3200" dirty="0" err="1" smtClean="0">
                <a:solidFill>
                  <a:schemeClr val="tx1"/>
                </a:solidFill>
              </a:rPr>
              <a:t>aZÚR</a:t>
            </a:r>
            <a:r>
              <a:rPr lang="cs-CZ" sz="3200" dirty="0" smtClean="0">
                <a:solidFill>
                  <a:schemeClr val="tx1"/>
                </a:solidFill>
              </a:rPr>
              <a:t> Ústeckého kraje –</a:t>
            </a:r>
            <a:r>
              <a:rPr lang="cs-CZ" sz="3200" dirty="0" smtClean="0"/>
              <a:t> </a:t>
            </a:r>
            <a:r>
              <a:rPr lang="cs-CZ" sz="3200" u="sng" dirty="0" smtClean="0"/>
              <a:t>obsah</a:t>
            </a:r>
            <a:endParaRPr lang="cs-CZ" sz="3200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420888"/>
            <a:ext cx="8928992" cy="4320480"/>
          </a:xfrm>
        </p:spPr>
        <p:txBody>
          <a:bodyPr/>
          <a:lstStyle/>
          <a:p>
            <a:pPr lvl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cs-CZ" sz="1750" dirty="0" smtClean="0"/>
              <a:t>navrhuje </a:t>
            </a:r>
            <a:r>
              <a:rPr lang="cs-CZ" sz="1750" dirty="0"/>
              <a:t>nové, popřípadě doplňuje </a:t>
            </a:r>
            <a:r>
              <a:rPr lang="cs-CZ" sz="1750" b="1" dirty="0"/>
              <a:t>krajské priority </a:t>
            </a:r>
            <a:r>
              <a:rPr lang="cs-CZ" sz="1750" dirty="0" smtClean="0"/>
              <a:t>pro územní plánování</a:t>
            </a:r>
            <a:endParaRPr lang="cs-CZ" sz="1750" dirty="0"/>
          </a:p>
          <a:p>
            <a:pPr lvl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cs-CZ" sz="1750" dirty="0" smtClean="0"/>
              <a:t>upřesňuje </a:t>
            </a:r>
            <a:r>
              <a:rPr lang="cs-CZ" sz="1750" dirty="0"/>
              <a:t>vymezení </a:t>
            </a:r>
            <a:r>
              <a:rPr lang="cs-CZ" sz="1750" b="1" dirty="0"/>
              <a:t>rozvojových</a:t>
            </a:r>
            <a:r>
              <a:rPr lang="cs-CZ" sz="1750" dirty="0"/>
              <a:t> </a:t>
            </a:r>
            <a:r>
              <a:rPr lang="cs-CZ" sz="1750" b="1" dirty="0"/>
              <a:t>oblastí</a:t>
            </a:r>
            <a:r>
              <a:rPr lang="cs-CZ" sz="1750" dirty="0"/>
              <a:t> a </a:t>
            </a:r>
            <a:r>
              <a:rPr lang="cs-CZ" sz="1750" b="1" dirty="0"/>
              <a:t>rozvojových</a:t>
            </a:r>
            <a:r>
              <a:rPr lang="cs-CZ" sz="1750" dirty="0"/>
              <a:t> </a:t>
            </a:r>
            <a:r>
              <a:rPr lang="cs-CZ" sz="1750" b="1" dirty="0"/>
              <a:t>os</a:t>
            </a:r>
            <a:r>
              <a:rPr lang="cs-CZ" sz="1750" dirty="0"/>
              <a:t>, </a:t>
            </a:r>
            <a:r>
              <a:rPr lang="cs-CZ" sz="1750" b="1" dirty="0"/>
              <a:t>specifických oblastí</a:t>
            </a:r>
          </a:p>
          <a:p>
            <a:pPr lvl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cs-CZ" sz="1750" dirty="0"/>
              <a:t>n</a:t>
            </a:r>
            <a:r>
              <a:rPr lang="cs-CZ" sz="1750" dirty="0" smtClean="0"/>
              <a:t>avrhuje </a:t>
            </a:r>
            <a:r>
              <a:rPr lang="cs-CZ" sz="1750" b="1" dirty="0"/>
              <a:t>22 ploch a koridorů </a:t>
            </a:r>
            <a:r>
              <a:rPr lang="cs-CZ" sz="1750" dirty="0"/>
              <a:t>dopravní a technické  </a:t>
            </a:r>
            <a:r>
              <a:rPr lang="cs-CZ" sz="1750" b="1" dirty="0"/>
              <a:t>infrastruktury</a:t>
            </a:r>
          </a:p>
          <a:p>
            <a:pPr lvl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cs-CZ" sz="1750" dirty="0"/>
              <a:t>u</a:t>
            </a:r>
            <a:r>
              <a:rPr lang="cs-CZ" sz="1750" dirty="0" smtClean="0"/>
              <a:t>pravuje </a:t>
            </a:r>
            <a:r>
              <a:rPr lang="cs-CZ" sz="1750" dirty="0"/>
              <a:t>vymezení prvků  </a:t>
            </a:r>
            <a:r>
              <a:rPr lang="cs-CZ" sz="1750" b="1" dirty="0"/>
              <a:t>nadregionálního a regionálního ÚSES</a:t>
            </a:r>
          </a:p>
          <a:p>
            <a:pPr lvl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cs-CZ" sz="1750" dirty="0"/>
              <a:t>n</a:t>
            </a:r>
            <a:r>
              <a:rPr lang="cs-CZ" sz="1750" dirty="0" smtClean="0"/>
              <a:t>avrhuje </a:t>
            </a:r>
            <a:r>
              <a:rPr lang="cs-CZ" sz="1750" b="1" dirty="0"/>
              <a:t>regulaci</a:t>
            </a:r>
            <a:r>
              <a:rPr lang="cs-CZ" sz="1750" dirty="0"/>
              <a:t> vymezení ploch </a:t>
            </a:r>
            <a:r>
              <a:rPr lang="cs-CZ" sz="1750" b="1" dirty="0"/>
              <a:t>pro velké větrné elektrárny a staveb souvisejících</a:t>
            </a:r>
          </a:p>
          <a:p>
            <a:pPr lvl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cs-CZ" sz="1750" dirty="0"/>
              <a:t>u</a:t>
            </a:r>
            <a:r>
              <a:rPr lang="cs-CZ" sz="1750" dirty="0" smtClean="0"/>
              <a:t>pravuje </a:t>
            </a:r>
            <a:r>
              <a:rPr lang="cs-CZ" sz="1750" dirty="0"/>
              <a:t>hranici územně ekologických limitů ÚEL6 na dole Bílina s ohledem na vládní usnesení č. </a:t>
            </a:r>
            <a:r>
              <a:rPr lang="cs-CZ" sz="1750" dirty="0" smtClean="0"/>
              <a:t>827/2015</a:t>
            </a:r>
          </a:p>
          <a:p>
            <a:pPr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cs-CZ" sz="1800" dirty="0"/>
              <a:t>ř</a:t>
            </a:r>
            <a:r>
              <a:rPr lang="cs-CZ" sz="1800" dirty="0" smtClean="0"/>
              <a:t>eší </a:t>
            </a:r>
            <a:r>
              <a:rPr lang="cs-CZ" sz="1800" b="1" dirty="0"/>
              <a:t>nově přidané katastry </a:t>
            </a:r>
            <a:r>
              <a:rPr lang="cs-CZ" sz="1800" dirty="0"/>
              <a:t>– z VÚ Hradiště </a:t>
            </a:r>
            <a:r>
              <a:rPr lang="cs-CZ" sz="1800" dirty="0" smtClean="0"/>
              <a:t>(</a:t>
            </a:r>
            <a:r>
              <a:rPr lang="cs-CZ" sz="1800" b="1" dirty="0" smtClean="0"/>
              <a:t>Okounov</a:t>
            </a:r>
            <a:r>
              <a:rPr lang="cs-CZ" sz="1800" dirty="0" smtClean="0"/>
              <a:t>,</a:t>
            </a:r>
            <a:r>
              <a:rPr lang="cs-CZ" sz="1800" b="1" dirty="0" smtClean="0"/>
              <a:t> Radonice</a:t>
            </a:r>
            <a:r>
              <a:rPr lang="cs-CZ" sz="1800" dirty="0" smtClean="0"/>
              <a:t>)</a:t>
            </a:r>
            <a:endParaRPr lang="cs-CZ" sz="1750" dirty="0"/>
          </a:p>
        </p:txBody>
      </p:sp>
    </p:spTree>
    <p:extLst>
      <p:ext uri="{BB962C8B-B14F-4D97-AF65-F5344CB8AC3E}">
        <p14:creationId xmlns:p14="http://schemas.microsoft.com/office/powerpoint/2010/main" val="384507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00808"/>
            <a:ext cx="7972425" cy="4536504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cs-CZ" sz="2400" b="1" dirty="0" smtClean="0"/>
              <a:t>Předešlé fáze projednání 2. a ZÚR Ústeckého kraje:</a:t>
            </a:r>
            <a:endParaRPr lang="cs-CZ" sz="2400" b="1" dirty="0"/>
          </a:p>
          <a:p>
            <a:pPr marL="285750" indent="-285750" algn="just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sz="1800" dirty="0" smtClean="0"/>
              <a:t>na </a:t>
            </a:r>
            <a:r>
              <a:rPr lang="cs-CZ" sz="1800" dirty="0"/>
              <a:t>základě schválené Zprávy o uplatňování ZÚR ÚK v uplynulém období </a:t>
            </a:r>
            <a:endParaRPr lang="cs-CZ" sz="1800" b="1" u="sng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cs-CZ" sz="1800" b="1" dirty="0"/>
              <a:t>společné jednání </a:t>
            </a:r>
            <a:r>
              <a:rPr lang="cs-CZ" sz="1800" dirty="0"/>
              <a:t>se uskutečnilo </a:t>
            </a:r>
            <a:r>
              <a:rPr lang="cs-CZ" sz="1800" b="1" dirty="0">
                <a:solidFill>
                  <a:srgbClr val="FF0000"/>
                </a:solidFill>
              </a:rPr>
              <a:t>16.4.2018</a:t>
            </a:r>
            <a:r>
              <a:rPr lang="cs-CZ" sz="1800" dirty="0"/>
              <a:t> – společné jednání je neveřejné, účastní se ho pouze dotčené orgány, MMR - uplatňují </a:t>
            </a:r>
            <a:r>
              <a:rPr lang="cs-CZ" sz="1800" b="1" dirty="0"/>
              <a:t>stanoviska</a:t>
            </a:r>
            <a:r>
              <a:rPr lang="cs-CZ" sz="1800" dirty="0"/>
              <a:t> a sousední kraje – uplatňují </a:t>
            </a:r>
            <a:r>
              <a:rPr lang="cs-CZ" sz="1800" b="1" dirty="0"/>
              <a:t>připomínky</a:t>
            </a:r>
            <a:r>
              <a:rPr lang="cs-CZ" sz="1800" dirty="0"/>
              <a:t>  (§ 37 odst.2 SZ)</a:t>
            </a:r>
          </a:p>
          <a:p>
            <a:pPr marL="285750" indent="-28575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cs-CZ" sz="1800" dirty="0"/>
              <a:t>Návrh 2aZÚR ÚK a VV URÚ doručil pořizovatel veřejnou vyhláškou – každý (tj. i obce) mohl uplatnit k návrhu </a:t>
            </a:r>
            <a:r>
              <a:rPr lang="cs-CZ" sz="1800" dirty="0" smtClean="0"/>
              <a:t>2. </a:t>
            </a:r>
            <a:r>
              <a:rPr lang="cs-CZ" sz="1800" dirty="0" err="1" smtClean="0"/>
              <a:t>aZÚR</a:t>
            </a:r>
            <a:r>
              <a:rPr lang="cs-CZ" sz="1800" dirty="0" smtClean="0"/>
              <a:t> </a:t>
            </a:r>
            <a:r>
              <a:rPr lang="cs-CZ" sz="1800" dirty="0"/>
              <a:t>ÚK a VV URÚ </a:t>
            </a:r>
            <a:r>
              <a:rPr lang="cs-CZ" sz="1800" b="1" dirty="0"/>
              <a:t>do 30 dnů </a:t>
            </a:r>
            <a:r>
              <a:rPr lang="cs-CZ" sz="1800" dirty="0"/>
              <a:t>od doručení  (tj. </a:t>
            </a:r>
            <a:r>
              <a:rPr lang="cs-CZ" sz="1800" b="1" dirty="0"/>
              <a:t>do 14.5.2018</a:t>
            </a:r>
            <a:r>
              <a:rPr lang="cs-CZ" sz="1800" dirty="0"/>
              <a:t>) </a:t>
            </a:r>
            <a:r>
              <a:rPr lang="cs-CZ" sz="1800" b="1" dirty="0"/>
              <a:t>písemné </a:t>
            </a:r>
            <a:r>
              <a:rPr lang="cs-CZ" sz="1800" b="1" dirty="0" smtClean="0"/>
              <a:t>připomínky</a:t>
            </a: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</a:pPr>
            <a:r>
              <a:rPr lang="cs-CZ" sz="1800" dirty="0" smtClean="0"/>
              <a:t>Pořizovatel předal projektantovi požadavky na úpravu návrhu 2aZÚR ÚK a VV URÚ pro veřejné projednání</a:t>
            </a:r>
            <a:endParaRPr lang="cs-CZ" sz="1800" b="1" u="sng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endParaRPr lang="cs-CZ" sz="1600" b="1" u="sng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80178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418926"/>
          </a:xfrm>
        </p:spPr>
        <p:txBody>
          <a:bodyPr/>
          <a:lstStyle/>
          <a:p>
            <a:r>
              <a:rPr lang="cs-CZ" dirty="0" smtClean="0"/>
              <a:t>Osnova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420888"/>
            <a:ext cx="7972425" cy="4032448"/>
          </a:xfrm>
        </p:spPr>
        <p:txBody>
          <a:bodyPr/>
          <a:lstStyle/>
          <a:p>
            <a:r>
              <a:rPr lang="cs-CZ" b="1" dirty="0" smtClean="0"/>
              <a:t>Územně plánovací podklady </a:t>
            </a:r>
            <a:r>
              <a:rPr lang="cs-CZ" dirty="0" smtClean="0"/>
              <a:t>(ÚAP Ústeckého kraje a Územní studie Krušné hory)</a:t>
            </a:r>
          </a:p>
          <a:p>
            <a:r>
              <a:rPr lang="cs-CZ" b="1" dirty="0" smtClean="0"/>
              <a:t>Územně plánovací dokument </a:t>
            </a:r>
            <a:r>
              <a:rPr lang="cs-CZ" dirty="0" smtClean="0"/>
              <a:t>republikového významu (Politika územního rozvoje ČR)</a:t>
            </a:r>
          </a:p>
          <a:p>
            <a:r>
              <a:rPr lang="cs-CZ" b="1" dirty="0" smtClean="0"/>
              <a:t>Územně plánovací dokumentace </a:t>
            </a:r>
            <a:r>
              <a:rPr lang="cs-CZ" dirty="0" smtClean="0"/>
              <a:t>(Zásady územního rozvoje Ústeckého kraje)</a:t>
            </a:r>
          </a:p>
          <a:p>
            <a:r>
              <a:rPr lang="cs-CZ" b="1" dirty="0" err="1" smtClean="0"/>
              <a:t>Geoportál</a:t>
            </a:r>
            <a:r>
              <a:rPr lang="cs-CZ" b="1" dirty="0" smtClean="0"/>
              <a:t> Ústeckého kraje </a:t>
            </a:r>
          </a:p>
          <a:p>
            <a:r>
              <a:rPr lang="cs-CZ" b="1" dirty="0" smtClean="0"/>
              <a:t>Dotační tituly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2395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772816"/>
            <a:ext cx="7972425" cy="3054350"/>
          </a:xfrm>
        </p:spPr>
        <p:txBody>
          <a:bodyPr/>
          <a:lstStyle/>
          <a:p>
            <a:pPr marL="0" indent="0">
              <a:buNone/>
            </a:pPr>
            <a:r>
              <a:rPr lang="cs-CZ" sz="1800" b="1" dirty="0" smtClean="0"/>
              <a:t>   </a:t>
            </a:r>
            <a:r>
              <a:rPr lang="cs-CZ" sz="2400" b="1" dirty="0" smtClean="0"/>
              <a:t>Další </a:t>
            </a:r>
            <a:r>
              <a:rPr lang="cs-CZ" sz="2400" b="1" dirty="0"/>
              <a:t>postup </a:t>
            </a:r>
            <a:r>
              <a:rPr lang="cs-CZ" sz="2400" b="1" dirty="0" smtClean="0"/>
              <a:t>pořizování 2. a ZÚR Ústeckého kraje:</a:t>
            </a:r>
          </a:p>
          <a:p>
            <a:endParaRPr lang="cs-CZ" sz="1800" dirty="0"/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</a:pPr>
            <a:r>
              <a:rPr lang="cs-CZ" sz="1800" b="1" u="sng" dirty="0"/>
              <a:t>v</a:t>
            </a:r>
            <a:r>
              <a:rPr lang="cs-CZ" sz="1800" b="1" u="sng" dirty="0" smtClean="0"/>
              <a:t>eřejné </a:t>
            </a:r>
            <a:r>
              <a:rPr lang="cs-CZ" sz="1800" b="1" u="sng" dirty="0"/>
              <a:t>projednání </a:t>
            </a:r>
            <a:r>
              <a:rPr lang="cs-CZ" sz="1800" dirty="0"/>
              <a:t>návrhu </a:t>
            </a:r>
            <a:r>
              <a:rPr lang="cs-CZ" sz="1800" dirty="0" smtClean="0"/>
              <a:t>2. </a:t>
            </a:r>
            <a:r>
              <a:rPr lang="cs-CZ" sz="1800" dirty="0" err="1" smtClean="0"/>
              <a:t>aZÚR</a:t>
            </a:r>
            <a:r>
              <a:rPr lang="cs-CZ" sz="1800" dirty="0" smtClean="0"/>
              <a:t> </a:t>
            </a:r>
            <a:r>
              <a:rPr lang="cs-CZ" sz="1800" dirty="0"/>
              <a:t>ÚK </a:t>
            </a:r>
            <a:r>
              <a:rPr lang="cs-CZ" sz="1800" dirty="0" smtClean="0"/>
              <a:t>(vč. </a:t>
            </a:r>
            <a:r>
              <a:rPr lang="cs-CZ" sz="1800" dirty="0"/>
              <a:t>VV </a:t>
            </a:r>
            <a:r>
              <a:rPr lang="cs-CZ" sz="1800" dirty="0" smtClean="0"/>
              <a:t>URÚ) plánuje </a:t>
            </a:r>
            <a:r>
              <a:rPr lang="cs-CZ" sz="1800" dirty="0"/>
              <a:t>pořizovatel na druhou polovinu roku </a:t>
            </a:r>
            <a:r>
              <a:rPr lang="cs-CZ" sz="1800" b="1" dirty="0">
                <a:solidFill>
                  <a:srgbClr val="FF0000"/>
                </a:solidFill>
              </a:rPr>
              <a:t>2019</a:t>
            </a:r>
            <a:r>
              <a:rPr lang="cs-CZ" sz="1800" b="1" dirty="0"/>
              <a:t> (cca </a:t>
            </a:r>
            <a:r>
              <a:rPr lang="cs-CZ" sz="1800" b="1" dirty="0" smtClean="0"/>
              <a:t>srpen / </a:t>
            </a:r>
            <a:r>
              <a:rPr lang="cs-CZ" sz="1800" b="1" dirty="0"/>
              <a:t>září</a:t>
            </a:r>
            <a:r>
              <a:rPr lang="cs-CZ" sz="1800" dirty="0"/>
              <a:t>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</a:pPr>
            <a:r>
              <a:rPr lang="cs-CZ" sz="1800" dirty="0"/>
              <a:t>na veřejné projednání přizve pořizovatel jednotlivě dotčené obce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(</a:t>
            </a:r>
            <a:r>
              <a:rPr lang="cs-CZ" sz="1800" dirty="0"/>
              <a:t>v daném případě všechny obce Ústeckého kraje</a:t>
            </a:r>
            <a:r>
              <a:rPr lang="cs-CZ" sz="1800" dirty="0" smtClean="0"/>
              <a:t>); </a:t>
            </a:r>
            <a:r>
              <a:rPr lang="cs-CZ" sz="1800" b="1" u="sng" dirty="0"/>
              <a:t>může každá obec uplatit písemné námitky a to nejpozději do </a:t>
            </a:r>
            <a:r>
              <a:rPr lang="cs-CZ" sz="1800" b="1" u="sng" dirty="0">
                <a:solidFill>
                  <a:srgbClr val="FF0000"/>
                </a:solidFill>
              </a:rPr>
              <a:t>7 dnů </a:t>
            </a:r>
            <a:r>
              <a:rPr lang="cs-CZ" sz="1800" b="1" u="sng" dirty="0"/>
              <a:t>od veřejného projednání.</a:t>
            </a:r>
            <a:r>
              <a:rPr lang="cs-CZ" sz="1800" dirty="0"/>
              <a:t> K později uplatněným námitkám se nepřihlíží.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</a:pPr>
            <a:r>
              <a:rPr lang="cs-CZ" sz="1800" dirty="0"/>
              <a:t>s</a:t>
            </a:r>
            <a:r>
              <a:rPr lang="cs-CZ" sz="1800" dirty="0" smtClean="0"/>
              <a:t>oučasně </a:t>
            </a:r>
            <a:r>
              <a:rPr lang="cs-CZ" sz="1800" dirty="0"/>
              <a:t>k veřejnému jednání přizve pořizovatel jednotlivě dotčené orgány, Ministerstvo pro místní rozvoj a sousední kraje. DO a MMR uplatní do 7 dnů od veř. </a:t>
            </a:r>
            <a:r>
              <a:rPr lang="cs-CZ" sz="1800" dirty="0" smtClean="0"/>
              <a:t>jednání </a:t>
            </a:r>
            <a:r>
              <a:rPr lang="cs-CZ" sz="1800" dirty="0"/>
              <a:t>stanoviska k částem řešení, které byly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od </a:t>
            </a:r>
            <a:r>
              <a:rPr lang="cs-CZ" sz="1800" dirty="0"/>
              <a:t>společného jednání změněny.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</a:pPr>
            <a:r>
              <a:rPr lang="cs-CZ" sz="1800" dirty="0" smtClean="0"/>
              <a:t>oznámení </a:t>
            </a:r>
            <a:r>
              <a:rPr lang="cs-CZ" sz="1800" dirty="0"/>
              <a:t>o konání veřejného projednání současně pořizovatel oznámí veřejnou vyhláškou. </a:t>
            </a:r>
            <a:r>
              <a:rPr lang="cs-CZ" sz="1800" u="sng" dirty="0"/>
              <a:t>Každý může uplatnit připomínky písemně</a:t>
            </a:r>
            <a:r>
              <a:rPr lang="cs-CZ" sz="1800" dirty="0"/>
              <a:t> nejpozději </a:t>
            </a:r>
            <a:r>
              <a:rPr lang="cs-CZ" sz="1800" u="sng" dirty="0"/>
              <a:t>do 7dnů od veřejného projednání</a:t>
            </a:r>
            <a:endParaRPr lang="cs-CZ" sz="1800" b="1" u="sng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535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44824"/>
            <a:ext cx="8712968" cy="4896544"/>
          </a:xfrm>
        </p:spPr>
        <p:txBody>
          <a:bodyPr/>
          <a:lstStyle/>
          <a:p>
            <a:pPr marL="0" indent="0" algn="just">
              <a:buNone/>
            </a:pPr>
            <a:r>
              <a:rPr lang="cs-CZ" sz="2400" b="1" dirty="0" smtClean="0"/>
              <a:t>Postup pořizování 2. </a:t>
            </a:r>
            <a:r>
              <a:rPr lang="cs-CZ" sz="2400" b="1" dirty="0" err="1" smtClean="0"/>
              <a:t>aZÚR</a:t>
            </a:r>
            <a:r>
              <a:rPr lang="cs-CZ" sz="2400" b="1" dirty="0" smtClean="0"/>
              <a:t> Ústeckého kraje po veřejném projednání :</a:t>
            </a:r>
            <a:endParaRPr lang="cs-CZ" sz="2400" dirty="0"/>
          </a:p>
          <a:p>
            <a:pPr marL="285750" lvl="0" indent="-285750" algn="just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cs-CZ" sz="1600" dirty="0" smtClean="0"/>
              <a:t>pořizovatel </a:t>
            </a:r>
            <a:r>
              <a:rPr lang="cs-CZ" sz="1600" u="sng" dirty="0" smtClean="0"/>
              <a:t>zpracuje návrh rozhodnutí o námitkách a návrh vyhodnocení připomínek </a:t>
            </a:r>
            <a:r>
              <a:rPr lang="cs-CZ" sz="1600" dirty="0" smtClean="0"/>
              <a:t>a návrhy doručí dotčeným orgánům, které do 30 dnů mohou uplatnit stanoviska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1600" dirty="0"/>
              <a:t>p</a:t>
            </a:r>
            <a:r>
              <a:rPr lang="cs-CZ" sz="1600" dirty="0" smtClean="0"/>
              <a:t>okud to bude nutné, zajistí pořizovatel úpravu návrhu 2. </a:t>
            </a:r>
            <a:r>
              <a:rPr lang="cs-CZ" sz="1600" dirty="0" err="1" smtClean="0"/>
              <a:t>aZÚR</a:t>
            </a:r>
            <a:r>
              <a:rPr lang="cs-CZ" sz="1600" dirty="0" smtClean="0"/>
              <a:t> ÚK.</a:t>
            </a:r>
          </a:p>
          <a:p>
            <a:pPr marL="285750" lvl="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1600" dirty="0" smtClean="0"/>
              <a:t>pořizovatel </a:t>
            </a:r>
            <a:r>
              <a:rPr lang="cs-CZ" sz="1600" u="sng" dirty="0" smtClean="0"/>
              <a:t>přezkoumá soulad návrhu</a:t>
            </a:r>
            <a:r>
              <a:rPr lang="cs-CZ" sz="1600" dirty="0" smtClean="0"/>
              <a:t> 2. </a:t>
            </a:r>
            <a:r>
              <a:rPr lang="cs-CZ" sz="1600" dirty="0" err="1" smtClean="0"/>
              <a:t>aZÚR</a:t>
            </a:r>
            <a:r>
              <a:rPr lang="cs-CZ" sz="1600" dirty="0" smtClean="0"/>
              <a:t> ÚK zejména s PÚR, cíli a úkoly územního plánování, s požadavky SZ a prováděcích předpisů a se stanovisky DO atd. (§ 40 stavebního zákona) a </a:t>
            </a:r>
            <a:r>
              <a:rPr lang="cs-CZ" sz="1600" u="sng" dirty="0" smtClean="0"/>
              <a:t>předloží návrh 2. </a:t>
            </a:r>
            <a:r>
              <a:rPr lang="cs-CZ" sz="1600" u="sng" dirty="0" err="1" smtClean="0"/>
              <a:t>aZÚR</a:t>
            </a:r>
            <a:r>
              <a:rPr lang="cs-CZ" sz="1600" u="sng" dirty="0" smtClean="0"/>
              <a:t> ÚK Zastupitelstvu Ústeckého kraje, který rozhodne o podaných námitkách a 2. </a:t>
            </a:r>
            <a:r>
              <a:rPr lang="cs-CZ" sz="1600" u="sng" dirty="0" err="1" smtClean="0"/>
              <a:t>aZÚR</a:t>
            </a:r>
            <a:r>
              <a:rPr lang="cs-CZ" sz="1600" u="sng" dirty="0" smtClean="0"/>
              <a:t> ÚK vydá</a:t>
            </a:r>
            <a:r>
              <a:rPr lang="cs-CZ" sz="1600" dirty="0" smtClean="0"/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1600" b="1" dirty="0" smtClean="0"/>
              <a:t>Předpokládaný termín vydání 2. </a:t>
            </a:r>
            <a:r>
              <a:rPr lang="cs-CZ" sz="1600" b="1" dirty="0" err="1" smtClean="0"/>
              <a:t>aZÚR</a:t>
            </a:r>
            <a:r>
              <a:rPr lang="cs-CZ" sz="1600" b="1" dirty="0" smtClean="0"/>
              <a:t> ÚK</a:t>
            </a:r>
            <a:r>
              <a:rPr lang="cs-CZ" sz="1600" dirty="0" smtClean="0"/>
              <a:t>, nebude-li nutné opakovat veřejné projednání dle § 39 odst. 5 SZ, </a:t>
            </a:r>
            <a:r>
              <a:rPr lang="cs-CZ" sz="1600" b="1" dirty="0" smtClean="0"/>
              <a:t>je 2. polovina roku </a:t>
            </a:r>
            <a:r>
              <a:rPr lang="cs-CZ" sz="1600" b="1" dirty="0" smtClean="0">
                <a:solidFill>
                  <a:srgbClr val="FF0000"/>
                </a:solidFill>
              </a:rPr>
              <a:t>2020</a:t>
            </a:r>
            <a:r>
              <a:rPr lang="cs-CZ" sz="1600" b="1" dirty="0" smtClean="0"/>
              <a:t>.</a:t>
            </a:r>
            <a:endParaRPr lang="cs-CZ" sz="1600" dirty="0" smtClean="0"/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84482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7363391" cy="5210660"/>
          </a:xfrm>
        </p:spPr>
      </p:pic>
    </p:spTree>
    <p:extLst>
      <p:ext uri="{BB962C8B-B14F-4D97-AF65-F5344CB8AC3E}">
        <p14:creationId xmlns:p14="http://schemas.microsoft.com/office/powerpoint/2010/main" val="135703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1556792"/>
            <a:ext cx="5976664" cy="648072"/>
          </a:xfrm>
        </p:spPr>
        <p:txBody>
          <a:bodyPr/>
          <a:lstStyle/>
          <a:p>
            <a:r>
              <a:rPr lang="cs-CZ" dirty="0" err="1" smtClean="0"/>
              <a:t>Geoportál</a:t>
            </a:r>
            <a:r>
              <a:rPr lang="cs-CZ" dirty="0" smtClean="0"/>
              <a:t> Ústeckého kraje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5577" y="2348880"/>
            <a:ext cx="7848872" cy="43204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000" dirty="0" smtClean="0"/>
              <a:t>Výdej dat ÚAP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Evidence ÚPD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Dokumentace datového modelu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Informace o TI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Seznam oprávněných investorů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Tematické mapy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Zapojeno 12 z 16 ORP</a:t>
            </a:r>
          </a:p>
          <a:p>
            <a:pPr>
              <a:lnSpc>
                <a:spcPct val="150000"/>
              </a:lnSpc>
            </a:pPr>
            <a:r>
              <a:rPr lang="cs-CZ" sz="2000" dirty="0" smtClean="0">
                <a:hlinkClick r:id="rId3"/>
              </a:rPr>
              <a:t>https://geoportal.kr-ustecky.cz/</a:t>
            </a:r>
            <a:endParaRPr lang="cs-CZ" sz="2000" dirty="0" smtClean="0"/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547664" y="24928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l="10641" t="7560" r="61010" b="4241"/>
          <a:stretch/>
        </p:blipFill>
        <p:spPr>
          <a:xfrm>
            <a:off x="5148064" y="2564904"/>
            <a:ext cx="3456385" cy="336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7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t="7560" r="50388" b="6761"/>
          <a:stretch/>
        </p:blipFill>
        <p:spPr>
          <a:xfrm>
            <a:off x="4659549" y="2348880"/>
            <a:ext cx="3960440" cy="213738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55776" y="1412776"/>
            <a:ext cx="4001641" cy="922982"/>
          </a:xfrm>
        </p:spPr>
        <p:txBody>
          <a:bodyPr/>
          <a:lstStyle/>
          <a:p>
            <a:r>
              <a:rPr lang="cs-CZ" dirty="0" smtClean="0"/>
              <a:t>Datový model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5576" y="2996952"/>
            <a:ext cx="7128791" cy="41895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000" dirty="0" smtClean="0"/>
              <a:t>Sjednocuje strukturu dat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Zaveden v 2007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Využíván většinou ÚÚP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Vazba na národní úroveň GP, ÚP, GP INSPIRE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Možnost sdílení dat ve vazbě obec-kraj-MMR</a:t>
            </a:r>
          </a:p>
          <a:p>
            <a:pPr>
              <a:lnSpc>
                <a:spcPct val="150000"/>
              </a:lnSpc>
            </a:pPr>
            <a:r>
              <a:rPr lang="cs-CZ" sz="2000" dirty="0" smtClean="0">
                <a:hlinkClick r:id="rId4"/>
              </a:rPr>
              <a:t>https://geoportal.kr-ustecky.cz/gs/sdm/</a:t>
            </a:r>
            <a:endParaRPr lang="cs-CZ" sz="2000" dirty="0" smtClean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622426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7562" y="1484784"/>
            <a:ext cx="8406049" cy="936104"/>
          </a:xfrm>
        </p:spPr>
        <p:txBody>
          <a:bodyPr/>
          <a:lstStyle/>
          <a:p>
            <a:r>
              <a:rPr lang="cs-CZ" dirty="0" smtClean="0"/>
              <a:t>Informace o technické infrastruktuře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9995" y="2420888"/>
            <a:ext cx="8322121" cy="460851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400" dirty="0" smtClean="0"/>
              <a:t>Informace dle §166 odst. 2 SZ o technické infrastruktuře a o jejím vlastníkovi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Zveřejňovány ve spolupráce s příslušným ÚÚP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Vyhledávání dle seznamu jevů v území/poskytovatelů údajů/v mapě</a:t>
            </a:r>
          </a:p>
          <a:p>
            <a:pPr>
              <a:lnSpc>
                <a:spcPct val="150000"/>
              </a:lnSpc>
            </a:pPr>
            <a:r>
              <a:rPr lang="cs-CZ" sz="2400" dirty="0" smtClean="0">
                <a:hlinkClick r:id="rId3"/>
              </a:rPr>
              <a:t>https://geoportal.kr-ustecky.cz/gs/informace-o-technicke-infrastrukture/</a:t>
            </a:r>
            <a:endParaRPr lang="cs-CZ" sz="240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2403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1450265"/>
            <a:ext cx="7195217" cy="792088"/>
          </a:xfrm>
        </p:spPr>
        <p:txBody>
          <a:bodyPr/>
          <a:lstStyle/>
          <a:p>
            <a:r>
              <a:rPr lang="cs-CZ" dirty="0" smtClean="0"/>
              <a:t>Seznam oprávněných investorů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7584" y="2242353"/>
            <a:ext cx="7632848" cy="255479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000" dirty="0">
                <a:hlinkClick r:id="rId3"/>
              </a:rPr>
              <a:t>https://geoportal.kr-ustecky.cz/gs/opravneny-investor</a:t>
            </a:r>
            <a:endParaRPr lang="cs-CZ" sz="2000" dirty="0"/>
          </a:p>
          <a:p>
            <a:pPr>
              <a:lnSpc>
                <a:spcPct val="150000"/>
              </a:lnSpc>
            </a:pPr>
            <a:r>
              <a:rPr lang="pl-PL" sz="2000" dirty="0" smtClean="0"/>
              <a:t>OI zaznamenaný v seznamu je správním orgánem jednotlivě informován o úkonech při projednávání návrhů ZÚR, ÚP, RP</a:t>
            </a:r>
          </a:p>
          <a:p>
            <a:pPr>
              <a:lnSpc>
                <a:spcPct val="150000"/>
              </a:lnSpc>
            </a:pPr>
            <a:r>
              <a:rPr lang="pl-PL" sz="2000" dirty="0" smtClean="0"/>
              <a:t>Vyhledávání v seznamu dle obce</a:t>
            </a:r>
          </a:p>
          <a:p>
            <a:pPr>
              <a:lnSpc>
                <a:spcPct val="150000"/>
              </a:lnSpc>
            </a:pPr>
            <a:r>
              <a:rPr lang="pl-PL" sz="2000" dirty="0"/>
              <a:t>I</a:t>
            </a:r>
            <a:r>
              <a:rPr lang="pl-PL" sz="2000" dirty="0" smtClean="0"/>
              <a:t>nformace </a:t>
            </a:r>
            <a:r>
              <a:rPr lang="pl-PL" sz="2000" dirty="0"/>
              <a:t>dle §23a odst. 1 a 2 stavebního </a:t>
            </a:r>
            <a:r>
              <a:rPr lang="pl-PL" sz="2000" dirty="0" smtClean="0"/>
              <a:t>zákona</a:t>
            </a:r>
          </a:p>
          <a:p>
            <a:pPr>
              <a:lnSpc>
                <a:spcPct val="150000"/>
              </a:lnSpc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11025" t="25199" r="61413" b="52121"/>
          <a:stretch/>
        </p:blipFill>
        <p:spPr>
          <a:xfrm>
            <a:off x="1187624" y="4941168"/>
            <a:ext cx="6480720" cy="166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78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Dotační tituly pro územně plánovací dokumentace obcí (ÚPD)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b="1" spc="-1" dirty="0" smtClean="0">
              <a:solidFill>
                <a:srgbClr val="375D67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0" indent="0">
              <a:buNone/>
            </a:pPr>
            <a:r>
              <a:rPr lang="cs-CZ" b="1" spc="-1" dirty="0" smtClean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r>
              <a:rPr lang="cs-CZ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 Národní </a:t>
            </a:r>
            <a:r>
              <a:rPr lang="cs-CZ" b="1" spc="-1" dirty="0" smtClean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program</a:t>
            </a:r>
            <a:endParaRPr lang="cs-CZ" b="1" spc="-1" dirty="0">
              <a:solidFill>
                <a:srgbClr val="375D67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0" indent="0">
              <a:buNone/>
            </a:pPr>
            <a:r>
              <a:rPr lang="cs-CZ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2) Integrovaný regionální operační </a:t>
            </a:r>
            <a:r>
              <a:rPr lang="cs-CZ" b="1" spc="-1" dirty="0" smtClean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program</a:t>
            </a:r>
            <a:endParaRPr lang="cs-CZ" b="1" spc="-1" dirty="0">
              <a:solidFill>
                <a:srgbClr val="375D67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0" indent="0">
              <a:buNone/>
            </a:pPr>
            <a:r>
              <a:rPr lang="cs-CZ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3) Program obnovy venkova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040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34950"/>
          </a:xfrm>
        </p:spPr>
        <p:txBody>
          <a:bodyPr/>
          <a:lstStyle/>
          <a:p>
            <a:r>
              <a:rPr lang="cs-CZ" dirty="0"/>
              <a:t>1) Národní program   (MMR)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492896"/>
            <a:ext cx="7972425" cy="3960440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cs-CZ" sz="22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„Podpora územně plánovacích činností obcí“ (2016 – 2020)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cs-CZ" sz="22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= územní plány obcí =</a:t>
            </a:r>
            <a:endParaRPr lang="cs-CZ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2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Podmínky získání dotace:</a:t>
            </a:r>
            <a:r>
              <a:rPr lang="cs-CZ" sz="22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cs-CZ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buClr>
                <a:srgbClr val="000000"/>
              </a:buClr>
              <a:buFont typeface="Arial"/>
              <a:buChar char="•"/>
            </a:pPr>
            <a:r>
              <a:rPr lang="cs-CZ" sz="2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obce, které nemají žádný územní plán nebo mají územní plán schválený před 1. 1. 2007</a:t>
            </a:r>
            <a:endParaRPr lang="cs-CZ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buClr>
                <a:srgbClr val="000000"/>
              </a:buClr>
              <a:buFont typeface="Arial"/>
              <a:buChar char="•"/>
            </a:pPr>
            <a:r>
              <a:rPr lang="cs-CZ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je smluvně zajištěno zpracování územního plánu v souladu </a:t>
            </a:r>
            <a:br>
              <a:rPr lang="cs-CZ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r>
              <a:rPr lang="cs-CZ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 zákonem č. 183/2006 Sb.</a:t>
            </a:r>
          </a:p>
          <a:p>
            <a:pPr marL="343080" indent="-342720" algn="just">
              <a:buClr>
                <a:srgbClr val="000000"/>
              </a:buClr>
              <a:buFont typeface="Arial"/>
              <a:buChar char="•"/>
            </a:pPr>
            <a:r>
              <a:rPr lang="cs-CZ" sz="2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schválené zadání územního plánu </a:t>
            </a:r>
            <a:r>
              <a:rPr lang="cs-CZ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(= zahájení realizace akce)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02930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706958"/>
          </a:xfrm>
        </p:spPr>
        <p:txBody>
          <a:bodyPr/>
          <a:lstStyle/>
          <a:p>
            <a:r>
              <a:rPr lang="cs-CZ" dirty="0"/>
              <a:t>1) Národní program  (MMR)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492896"/>
            <a:ext cx="7972425" cy="403244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cs-CZ" sz="2000" b="1" spc="-1" dirty="0" smtClean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„Podpora územně plánovacích činností obcí“ (2016 – 2020)</a:t>
            </a:r>
          </a:p>
          <a:p>
            <a:pPr marL="0" indent="0">
              <a:lnSpc>
                <a:spcPct val="150000"/>
              </a:lnSpc>
              <a:buNone/>
            </a:pPr>
            <a:endParaRPr lang="cs-CZ" sz="2000" b="1" spc="-1" dirty="0" smtClean="0">
              <a:solidFill>
                <a:srgbClr val="375D67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2000" b="1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Uznatelné náklady:</a:t>
            </a:r>
            <a:endParaRPr lang="cs-CZ" sz="2000" spc="-1" dirty="0" smtClean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buClr>
                <a:srgbClr val="000000"/>
              </a:buClr>
              <a:buFont typeface="Arial"/>
              <a:buChar char="•"/>
            </a:pPr>
            <a:r>
              <a:rPr lang="cs-CZ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výdaje na zpracování územního plánu provedené projektantem </a:t>
            </a:r>
            <a:r>
              <a:rPr lang="cs-CZ" sz="2000" b="1" u="sng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(etapy: návrh ÚP pro společné jednání a návrh ÚP pro veřejné projednání)</a:t>
            </a:r>
            <a:endParaRPr lang="cs-CZ" sz="2000" spc="-1" dirty="0" smtClean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buClr>
                <a:srgbClr val="000000"/>
              </a:buClr>
              <a:buFont typeface="Arial"/>
              <a:buChar char="•"/>
            </a:pPr>
            <a:r>
              <a:rPr lang="cs-CZ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výdaje na vyhodnocení vlivů územního plánu na udržitelný rozvoj území (VV URU </a:t>
            </a:r>
            <a:r>
              <a:rPr lang="cs-CZ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vč.</a:t>
            </a:r>
            <a:r>
              <a:rPr lang="cs-CZ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SEA </a:t>
            </a:r>
            <a:r>
              <a:rPr lang="cs-CZ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</a:t>
            </a:r>
            <a:r>
              <a:rPr lang="cs-CZ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NATURA 2000)</a:t>
            </a:r>
            <a:endParaRPr lang="cs-CZ" sz="20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buClr>
                <a:srgbClr val="000000"/>
              </a:buClr>
              <a:buFont typeface="Arial"/>
              <a:buChar char="•"/>
            </a:pPr>
            <a:r>
              <a:rPr lang="cs-CZ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výdaje na nákup služeb spojených s digitálním zpracováním územních plánů ve vektorové formě provedené projektantem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3313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340768"/>
            <a:ext cx="9354632" cy="1152128"/>
          </a:xfrm>
        </p:spPr>
        <p:txBody>
          <a:bodyPr/>
          <a:lstStyle/>
          <a:p>
            <a:r>
              <a:rPr lang="cs-CZ" sz="3400" dirty="0" smtClean="0"/>
              <a:t>Územně analytické podklady ÚK (ÚAP ÚK)</a:t>
            </a:r>
            <a:endParaRPr lang="cs-CZ" sz="3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938" y="2348880"/>
            <a:ext cx="7972425" cy="3054350"/>
          </a:xfrm>
        </p:spPr>
        <p:txBody>
          <a:bodyPr/>
          <a:lstStyle/>
          <a:p>
            <a:r>
              <a:rPr lang="cs-CZ" sz="2000" dirty="0" smtClean="0"/>
              <a:t>povinnost pořízení územně plánovacího podkladu od r.2007</a:t>
            </a:r>
          </a:p>
          <a:p>
            <a:r>
              <a:rPr lang="cs-CZ" sz="2000" dirty="0"/>
              <a:t>v</a:t>
            </a:r>
            <a:r>
              <a:rPr lang="cs-CZ" sz="2000" dirty="0" smtClean="0"/>
              <a:t> současné době pořízena 4. aktualizace ÚAP ÚK 2017</a:t>
            </a:r>
          </a:p>
          <a:p>
            <a:r>
              <a:rPr lang="cs-CZ" sz="2000" dirty="0" smtClean="0"/>
              <a:t>ÚAP </a:t>
            </a:r>
            <a:r>
              <a:rPr lang="cs-CZ" sz="2000" dirty="0"/>
              <a:t>obsahují zjištění a vyhodnocení </a:t>
            </a:r>
            <a:r>
              <a:rPr lang="cs-CZ" sz="2000" dirty="0" smtClean="0"/>
              <a:t>stavu, </a:t>
            </a:r>
            <a:r>
              <a:rPr lang="cs-CZ" sz="2000" dirty="0"/>
              <a:t>a vývoje </a:t>
            </a:r>
            <a:r>
              <a:rPr lang="cs-CZ" sz="2000" dirty="0" smtClean="0"/>
              <a:t>území ( vč. evidovaných záměrů ) a stanovení problémů k řešení v ÚPD</a:t>
            </a:r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</p:txBody>
      </p:sp>
      <p:pic>
        <p:nvPicPr>
          <p:cNvPr id="4" name="Obrázek 3"/>
          <p:cNvPicPr/>
          <p:nvPr/>
        </p:nvPicPr>
        <p:blipFill rotWithShape="1">
          <a:blip r:embed="rId3"/>
          <a:srcRect l="11268" t="18509" r="69369" b="42305"/>
          <a:stretch/>
        </p:blipFill>
        <p:spPr bwMode="auto">
          <a:xfrm>
            <a:off x="351100" y="4005063"/>
            <a:ext cx="4940980" cy="25470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l="16138" t="9680" r="65749" b="7160"/>
          <a:stretch/>
        </p:blipFill>
        <p:spPr>
          <a:xfrm>
            <a:off x="6372201" y="4005063"/>
            <a:ext cx="1775248" cy="25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7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34950"/>
          </a:xfrm>
        </p:spPr>
        <p:txBody>
          <a:bodyPr/>
          <a:lstStyle/>
          <a:p>
            <a:r>
              <a:rPr lang="cs-CZ" dirty="0"/>
              <a:t>1) Národní program  (MMR)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492896"/>
            <a:ext cx="7972425" cy="3960440"/>
          </a:xfrm>
        </p:spPr>
        <p:txBody>
          <a:bodyPr/>
          <a:lstStyle/>
          <a:p>
            <a:r>
              <a:rPr lang="cs-CZ" sz="2000" dirty="0"/>
              <a:t>poslední </a:t>
            </a:r>
            <a:r>
              <a:rPr lang="cs-CZ" sz="2000" b="1" dirty="0"/>
              <a:t>výzva</a:t>
            </a:r>
            <a:r>
              <a:rPr lang="cs-CZ" sz="2000" dirty="0"/>
              <a:t> na podání žádostí o dotaci – 5. listopad 2018 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informace</a:t>
            </a:r>
            <a:r>
              <a:rPr lang="cs-CZ" sz="2000" dirty="0"/>
              <a:t> o dotaci naleznete na:</a:t>
            </a:r>
          </a:p>
          <a:p>
            <a:pPr marL="0" indent="0" algn="ctr">
              <a:buNone/>
            </a:pPr>
            <a:r>
              <a:rPr lang="cs-CZ" sz="2000" b="1" dirty="0">
                <a:solidFill>
                  <a:srgbClr val="FF0000"/>
                </a:solidFill>
                <a:hlinkClick r:id="rId2"/>
              </a:rPr>
              <a:t>https://www.mmr.cz/cs/Temp/Zaloha-z-Narodnich-dotaci/Uzemni-planovani</a:t>
            </a:r>
            <a:endParaRPr lang="cs-CZ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u="sng" dirty="0"/>
              <a:t>kontakty</a:t>
            </a:r>
            <a:r>
              <a:rPr lang="cs-CZ" sz="2000" u="sng" dirty="0"/>
              <a:t> pro dotazy</a:t>
            </a:r>
            <a:r>
              <a:rPr lang="cs-CZ" sz="2000" dirty="0"/>
              <a:t>:</a:t>
            </a:r>
          </a:p>
          <a:p>
            <a:pPr marL="0" indent="0">
              <a:buNone/>
            </a:pPr>
            <a:r>
              <a:rPr lang="cs-CZ" sz="2000" b="1" dirty="0"/>
              <a:t>MMR</a:t>
            </a:r>
          </a:p>
          <a:p>
            <a:pPr marL="0" indent="0">
              <a:buNone/>
            </a:pPr>
            <a:r>
              <a:rPr lang="cs-CZ" sz="2000" dirty="0"/>
              <a:t>Ing. Ilona Kunešová, </a:t>
            </a:r>
            <a:r>
              <a:rPr lang="cs-CZ" sz="2000" u="sng" dirty="0">
                <a:hlinkClick r:id="rId3"/>
              </a:rPr>
              <a:t>ilona.kunesova@mmr.cz</a:t>
            </a:r>
            <a:r>
              <a:rPr lang="cs-CZ" sz="2000" dirty="0"/>
              <a:t>, tel.: 224 862 277</a:t>
            </a:r>
            <a:br>
              <a:rPr lang="cs-CZ" sz="2000" dirty="0"/>
            </a:br>
            <a:r>
              <a:rPr lang="cs-CZ" sz="2000" dirty="0"/>
              <a:t>Ing. Eva Fialová, </a:t>
            </a:r>
            <a:r>
              <a:rPr lang="cs-CZ" sz="2000" u="sng" dirty="0">
                <a:hlinkClick r:id="rId4"/>
              </a:rPr>
              <a:t>eva.fialova@mmr.cz</a:t>
            </a:r>
            <a:r>
              <a:rPr lang="cs-CZ" sz="2000" dirty="0"/>
              <a:t>, tel.: 224 862 353</a:t>
            </a:r>
            <a:br>
              <a:rPr lang="cs-CZ" sz="2000" dirty="0"/>
            </a:br>
            <a:r>
              <a:rPr lang="cs-CZ" sz="2000" dirty="0"/>
              <a:t>Ing. Filip </a:t>
            </a:r>
            <a:r>
              <a:rPr lang="cs-CZ" sz="2000" dirty="0" err="1"/>
              <a:t>Novosád</a:t>
            </a:r>
            <a:r>
              <a:rPr lang="cs-CZ" sz="2000" dirty="0"/>
              <a:t>, </a:t>
            </a:r>
            <a:r>
              <a:rPr lang="cs-CZ" sz="2000" u="sng" dirty="0">
                <a:hlinkClick r:id="rId5"/>
              </a:rPr>
              <a:t>filip.novosad@mmr.cz</a:t>
            </a:r>
            <a:r>
              <a:rPr lang="cs-CZ" sz="2000" dirty="0"/>
              <a:t>, tel.: 224 862 279</a:t>
            </a:r>
            <a:r>
              <a:rPr lang="cs-CZ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01887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785938"/>
            <a:ext cx="8784976" cy="1143000"/>
          </a:xfrm>
        </p:spPr>
        <p:txBody>
          <a:bodyPr/>
          <a:lstStyle/>
          <a:p>
            <a:r>
              <a:rPr lang="cs-CZ" sz="2800" dirty="0"/>
              <a:t>2) Integrovaný regionální operační program (IROP)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3" y="2708920"/>
            <a:ext cx="8507288" cy="3888432"/>
          </a:xfrm>
        </p:spPr>
        <p:txBody>
          <a:bodyPr/>
          <a:lstStyle/>
          <a:p>
            <a:pPr marL="360" indent="0" algn="ctr">
              <a:lnSpc>
                <a:spcPct val="100000"/>
              </a:lnSpc>
              <a:buClr>
                <a:srgbClr val="000000"/>
              </a:buClr>
              <a:buNone/>
            </a:pPr>
            <a:r>
              <a:rPr lang="cs-CZ" sz="20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Aktivity SC 3.3 IROP ze SC 4.1 IROP </a:t>
            </a:r>
          </a:p>
          <a:p>
            <a:pPr marL="360" indent="0" algn="ctr">
              <a:lnSpc>
                <a:spcPct val="100000"/>
              </a:lnSpc>
              <a:buClr>
                <a:srgbClr val="000000"/>
              </a:buClr>
              <a:buNone/>
            </a:pPr>
            <a:endParaRPr lang="cs-CZ" sz="2000" b="1" spc="-1" dirty="0">
              <a:solidFill>
                <a:srgbClr val="375D67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" indent="0" algn="just">
              <a:lnSpc>
                <a:spcPct val="100000"/>
              </a:lnSpc>
              <a:buClr>
                <a:srgbClr val="000000"/>
              </a:buClr>
              <a:buNone/>
            </a:pPr>
            <a:r>
              <a:rPr lang="cs-CZ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4.1 „Posílení komunitně vedeného místního rozvoje (CLLD) za účelem zvýšení kvality života ve venkovských oblastech a aktivizace místního potenciálu“</a:t>
            </a:r>
          </a:p>
          <a:p>
            <a:pPr marL="360" indent="0" algn="ctr">
              <a:lnSpc>
                <a:spcPct val="100000"/>
              </a:lnSpc>
              <a:buClr>
                <a:srgbClr val="000000"/>
              </a:buClr>
              <a:buNone/>
            </a:pPr>
            <a:r>
              <a:rPr lang="cs-CZ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360" indent="0" algn="ctr">
              <a:lnSpc>
                <a:spcPct val="100000"/>
              </a:lnSpc>
              <a:buClr>
                <a:srgbClr val="000000"/>
              </a:buClr>
              <a:buNone/>
            </a:pPr>
            <a:r>
              <a:rPr lang="cs-CZ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= podpora</a:t>
            </a:r>
            <a:r>
              <a:rPr lang="cs-CZ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ÚZEMNÍCH PLÁNŮ </a:t>
            </a:r>
            <a:r>
              <a:rPr lang="cs-CZ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obcí a </a:t>
            </a:r>
            <a:r>
              <a:rPr lang="cs-CZ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REGULAČNÍCH PLÁNŮ </a:t>
            </a:r>
            <a:r>
              <a:rPr lang="cs-CZ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=</a:t>
            </a:r>
            <a:r>
              <a:rPr lang="cs-CZ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br>
              <a:rPr lang="cs-CZ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r>
              <a:rPr lang="cs-CZ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cs-CZ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buClr>
                <a:srgbClr val="00AF3F"/>
              </a:buClr>
              <a:buFont typeface="Arial"/>
              <a:buChar char="•"/>
            </a:pPr>
            <a:r>
              <a:rPr lang="cs-CZ" sz="2000" b="1" spc="-1" dirty="0">
                <a:solidFill>
                  <a:srgbClr val="00AF3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průběžná výzva č. 45 IROP → příjem žádostí do 31.10.2022</a:t>
            </a:r>
          </a:p>
          <a:p>
            <a:pPr marL="343080" indent="-342720" algn="just">
              <a:buClr>
                <a:srgbClr val="00AF3F"/>
              </a:buClr>
              <a:buFont typeface="Arial"/>
              <a:buChar char="•"/>
            </a:pPr>
            <a:r>
              <a:rPr lang="cs-CZ" sz="2000" b="1" spc="-1" dirty="0">
                <a:solidFill>
                  <a:srgbClr val="00AF3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realizace projektů do 30.6.2023</a:t>
            </a:r>
            <a:r>
              <a:rPr lang="cs-CZ" sz="2000" b="1" spc="-1" dirty="0">
                <a:solidFill>
                  <a:srgbClr val="DB7D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</a:t>
            </a:r>
            <a:endParaRPr lang="cs-CZ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3059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496" y="1785938"/>
            <a:ext cx="8784975" cy="634950"/>
          </a:xfrm>
        </p:spPr>
        <p:txBody>
          <a:bodyPr/>
          <a:lstStyle/>
          <a:p>
            <a:r>
              <a:rPr lang="cs-CZ" sz="2800" dirty="0"/>
              <a:t>2) Integrovaný regionální operační program (IROP)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564904"/>
            <a:ext cx="8784975" cy="3960440"/>
          </a:xfrm>
        </p:spPr>
        <p:txBody>
          <a:bodyPr/>
          <a:lstStyle/>
          <a:p>
            <a:r>
              <a:rPr lang="cs-CZ" sz="2000" b="1" spc="-1" dirty="0">
                <a:uFill>
                  <a:solidFill>
                    <a:srgbClr val="FFFFFF"/>
                  </a:solidFill>
                </a:uFill>
                <a:latin typeface="Arial"/>
              </a:rPr>
              <a:t> žadatelem a příjemcem dotace: ORP, ale připravuje se </a:t>
            </a:r>
            <a:r>
              <a:rPr lang="cs-CZ" sz="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změna → příjemcem bude pouze OBEC</a:t>
            </a:r>
            <a:r>
              <a:rPr lang="cs-CZ" sz="2000" b="1" spc="-1" dirty="0"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0" indent="0">
              <a:buNone/>
            </a:pPr>
            <a:endParaRPr lang="cs-CZ" sz="2000" b="1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cs-CZ" sz="2000" b="1" u="sng" spc="-1" dirty="0">
                <a:uFill>
                  <a:solidFill>
                    <a:srgbClr val="FFFFFF"/>
                  </a:solidFill>
                </a:uFill>
                <a:latin typeface="Arial"/>
              </a:rPr>
              <a:t>základní podmínka: </a:t>
            </a:r>
          </a:p>
          <a:p>
            <a:pPr marL="0" indent="0">
              <a:buNone/>
            </a:pPr>
            <a:r>
              <a:rPr lang="cs-CZ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a) řešené území ÚP a RP se musí nacházet na území MAS (místní akční skupiny)</a:t>
            </a:r>
          </a:p>
          <a:p>
            <a:pPr marL="0" indent="0">
              <a:buNone/>
            </a:pPr>
            <a:r>
              <a:rPr lang="cs-CZ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b) potřeba pořízení </a:t>
            </a:r>
            <a:r>
              <a:rPr lang="cs-CZ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ÚP</a:t>
            </a:r>
            <a:r>
              <a:rPr lang="cs-CZ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 </a:t>
            </a:r>
            <a:r>
              <a:rPr lang="cs-CZ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RP</a:t>
            </a:r>
            <a:r>
              <a:rPr lang="cs-CZ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musím být obsažena ve strategii </a:t>
            </a:r>
            <a:r>
              <a:rPr lang="cs-CZ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spolku, a to v programovém dokumentu  (</a:t>
            </a:r>
            <a:r>
              <a:rPr lang="cs-CZ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ozn</a:t>
            </a:r>
            <a:r>
              <a:rPr lang="cs-CZ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 jako </a:t>
            </a:r>
            <a:r>
              <a:rPr lang="cs-CZ" sz="2000" b="1" spc="-1" dirty="0">
                <a:uFill>
                  <a:solidFill>
                    <a:srgbClr val="FFFFFF"/>
                  </a:solidFill>
                </a:uFill>
                <a:latin typeface="Arial"/>
              </a:rPr>
              <a:t>CLLD</a:t>
            </a:r>
            <a:r>
              <a:rPr lang="cs-CZ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)</a:t>
            </a:r>
          </a:p>
          <a:p>
            <a:pPr marL="0" indent="0">
              <a:buNone/>
            </a:pPr>
            <a:endParaRPr lang="cs-CZ" sz="20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/>
            <a:r>
              <a:rPr lang="cs-CZ" sz="2000" spc="-1" dirty="0">
                <a:uFill>
                  <a:solidFill>
                    <a:srgbClr val="FFFFFF"/>
                  </a:solidFill>
                </a:uFill>
                <a:latin typeface="Arial"/>
              </a:rPr>
              <a:t>v současné době – na území Ústeckého kraje - se nenachází žádná obec, která by splňovala základní podmínku (zdroj: zpracovaný kartogram MMR)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80245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785938"/>
            <a:ext cx="8784975" cy="634950"/>
          </a:xfrm>
        </p:spPr>
        <p:txBody>
          <a:bodyPr/>
          <a:lstStyle/>
          <a:p>
            <a:r>
              <a:rPr lang="cs-CZ" sz="2800" dirty="0"/>
              <a:t>2) Integrovaný regionální operační </a:t>
            </a:r>
            <a:r>
              <a:rPr lang="cs-CZ" sz="2800" dirty="0" smtClean="0"/>
              <a:t>program (IROP</a:t>
            </a:r>
            <a:r>
              <a:rPr lang="cs-CZ" sz="2800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5" y="2492896"/>
            <a:ext cx="8579296" cy="4104456"/>
          </a:xfrm>
        </p:spPr>
        <p:txBody>
          <a:bodyPr/>
          <a:lstStyle/>
          <a:p>
            <a:pPr marL="0" indent="0">
              <a:buNone/>
            </a:pPr>
            <a:endParaRPr lang="cs-CZ" sz="2000" b="1" u="sng" dirty="0" smtClean="0"/>
          </a:p>
          <a:p>
            <a:pPr marL="0" indent="0">
              <a:buNone/>
            </a:pPr>
            <a:r>
              <a:rPr lang="cs-CZ" sz="2000" b="1" u="sng" dirty="0" smtClean="0"/>
              <a:t>KONTAKTY</a:t>
            </a:r>
            <a:r>
              <a:rPr lang="cs-CZ" sz="2000" u="sng" dirty="0" smtClean="0"/>
              <a:t> </a:t>
            </a:r>
            <a:r>
              <a:rPr lang="cs-CZ" sz="2000" u="sng" dirty="0"/>
              <a:t>pro poskytování informací: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Centrum pro regionální rozvoj České republiky 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Mgr. Kateřina Znamenáčková, </a:t>
            </a:r>
            <a:r>
              <a:rPr lang="cs-CZ" sz="2000" u="sng" dirty="0">
                <a:hlinkClick r:id="rId2"/>
              </a:rPr>
              <a:t>katerina.znamenackova@ccr.cz</a:t>
            </a:r>
            <a:r>
              <a:rPr lang="cs-CZ" sz="2000" u="sng" dirty="0"/>
              <a:t> </a:t>
            </a:r>
            <a:endParaRPr lang="cs-CZ" sz="2000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b="1" dirty="0"/>
              <a:t>Ministerstvo pro místní rozvoj ČR – odbor územního plánování</a:t>
            </a:r>
          </a:p>
          <a:p>
            <a:pPr marL="0" indent="0">
              <a:buNone/>
            </a:pPr>
            <a:r>
              <a:rPr lang="cs-CZ" sz="2000" dirty="0"/>
              <a:t>Ing. Ilona Kunešová, </a:t>
            </a:r>
            <a:r>
              <a:rPr lang="cs-CZ" sz="2000" u="sng" dirty="0">
                <a:hlinkClick r:id="rId3"/>
              </a:rPr>
              <a:t>ilona.kunesova@mmr.cz</a:t>
            </a:r>
            <a:r>
              <a:rPr lang="cs-CZ" sz="2000" dirty="0"/>
              <a:t>, tel.: 224 862 277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Místní akční skupiny  </a:t>
            </a:r>
            <a:r>
              <a:rPr lang="cs-CZ" sz="2000" dirty="0"/>
              <a:t>- viz. stránky Národní sítě MAS ČR </a:t>
            </a:r>
            <a:r>
              <a:rPr lang="cs-CZ" sz="2000" dirty="0">
                <a:hlinkClick r:id="rId4"/>
              </a:rPr>
              <a:t>http://nsmascr.cz/</a:t>
            </a:r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3605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785938"/>
            <a:ext cx="8856983" cy="922982"/>
          </a:xfrm>
        </p:spPr>
        <p:txBody>
          <a:bodyPr/>
          <a:lstStyle/>
          <a:p>
            <a:r>
              <a:rPr lang="cs-CZ" dirty="0"/>
              <a:t>3) </a:t>
            </a:r>
            <a:r>
              <a:rPr lang="cs-CZ" sz="3200" dirty="0"/>
              <a:t>PROGRAM OBNOVY VENKOVA</a:t>
            </a:r>
            <a:br>
              <a:rPr lang="cs-CZ" sz="3200" dirty="0"/>
            </a:br>
            <a:r>
              <a:rPr lang="cs-CZ" sz="2800" i="1" dirty="0"/>
              <a:t>dotační titul Krajského úřadu Ústeckého kraje 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5" y="2852936"/>
            <a:ext cx="8579296" cy="3816424"/>
          </a:xfrm>
        </p:spPr>
        <p:txBody>
          <a:bodyPr/>
          <a:lstStyle/>
          <a:p>
            <a:pPr marL="0" indent="0" algn="ctr">
              <a:buNone/>
            </a:pPr>
            <a:r>
              <a:rPr lang="cs-CZ" sz="2000" dirty="0"/>
              <a:t>= podpora ÚZEMNÍCH PLÁNŮ obcí =</a:t>
            </a:r>
          </a:p>
          <a:p>
            <a:pPr marL="0" indent="0">
              <a:buNone/>
            </a:pPr>
            <a:endParaRPr lang="cs-CZ" sz="2000" u="sng" dirty="0"/>
          </a:p>
          <a:p>
            <a:pPr marL="0" indent="0">
              <a:buNone/>
            </a:pPr>
            <a:r>
              <a:rPr lang="cs-CZ" sz="2000" u="sng" dirty="0"/>
              <a:t>Podmínky získání dotace:</a:t>
            </a:r>
          </a:p>
          <a:p>
            <a:r>
              <a:rPr lang="cs-CZ" sz="2000" dirty="0"/>
              <a:t>smluvní zajištění zpracování územního plánu v souladu se zákonem </a:t>
            </a:r>
            <a:br>
              <a:rPr lang="cs-CZ" sz="2000" dirty="0"/>
            </a:br>
            <a:r>
              <a:rPr lang="cs-CZ" sz="2000" dirty="0"/>
              <a:t>č. 183/2006 Sb. („stavební zákon“)</a:t>
            </a:r>
          </a:p>
          <a:p>
            <a:r>
              <a:rPr lang="cs-CZ" sz="2000" dirty="0"/>
              <a:t>data nového ÚP budou zpracována dle náležitostí „datového modelu Ústeckého kraje pro ÚPD“ a  v souřadnicovém systému S-JTSK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u="sng" dirty="0"/>
              <a:t>Kontakt pro poskytování informací (Krajský úřad ÚK - ORR):</a:t>
            </a:r>
          </a:p>
          <a:p>
            <a:pPr marL="0" indent="0">
              <a:buNone/>
            </a:pPr>
            <a:r>
              <a:rPr lang="cs-CZ" sz="2000" dirty="0"/>
              <a:t>Ing. Josef Svoboda, </a:t>
            </a:r>
            <a:r>
              <a:rPr lang="cs-CZ" sz="2000" dirty="0" err="1">
                <a:hlinkClick r:id="rId2"/>
              </a:rPr>
              <a:t>svoboda.j</a:t>
            </a:r>
            <a:r>
              <a:rPr lang="en-US" sz="2000" dirty="0">
                <a:hlinkClick r:id="rId2"/>
              </a:rPr>
              <a:t>@</a:t>
            </a:r>
            <a:r>
              <a:rPr lang="en-US" sz="2000" dirty="0" err="1">
                <a:hlinkClick r:id="rId2"/>
              </a:rPr>
              <a:t>kr</a:t>
            </a:r>
            <a:r>
              <a:rPr lang="cs-CZ" sz="2000" dirty="0">
                <a:hlinkClick r:id="rId2"/>
              </a:rPr>
              <a:t>-</a:t>
            </a:r>
            <a:r>
              <a:rPr lang="en-US" sz="2000" dirty="0" err="1">
                <a:hlinkClick r:id="rId2"/>
              </a:rPr>
              <a:t>usteck</a:t>
            </a:r>
            <a:r>
              <a:rPr lang="cs-CZ" sz="2000" dirty="0">
                <a:hlinkClick r:id="rId2"/>
              </a:rPr>
              <a:t>y</a:t>
            </a:r>
            <a:r>
              <a:rPr lang="en-US" sz="2000" dirty="0">
                <a:hlinkClick r:id="rId2"/>
              </a:rPr>
              <a:t>.c</a:t>
            </a:r>
            <a:r>
              <a:rPr lang="cs-CZ" sz="2000" dirty="0">
                <a:hlinkClick r:id="rId2"/>
              </a:rPr>
              <a:t>z</a:t>
            </a:r>
            <a:r>
              <a:rPr lang="cs-CZ" sz="2000" dirty="0"/>
              <a:t>, </a:t>
            </a:r>
            <a:r>
              <a:rPr lang="cs-CZ" sz="2000" dirty="0" err="1"/>
              <a:t>te</a:t>
            </a:r>
            <a:r>
              <a:rPr lang="cs-CZ" sz="2000" dirty="0"/>
              <a:t>.: 475 657 510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36335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3" y="1785938"/>
            <a:ext cx="8640960" cy="1143000"/>
          </a:xfrm>
        </p:spPr>
        <p:txBody>
          <a:bodyPr/>
          <a:lstStyle/>
          <a:p>
            <a:r>
              <a:rPr lang="cs-CZ" sz="3200" dirty="0"/>
              <a:t>3) PROGRAM OBNOVY VENKOVA</a:t>
            </a:r>
            <a:r>
              <a:rPr lang="cs-CZ" dirty="0"/>
              <a:t/>
            </a:r>
            <a:br>
              <a:rPr lang="cs-CZ" dirty="0"/>
            </a:br>
            <a:r>
              <a:rPr lang="cs-CZ" sz="2800" i="1" dirty="0"/>
              <a:t>dotační titul Krajského úřadu Ústeckého kraje 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3" y="3071812"/>
            <a:ext cx="8640960" cy="3597547"/>
          </a:xfrm>
        </p:spPr>
        <p:txBody>
          <a:bodyPr/>
          <a:lstStyle/>
          <a:p>
            <a:pPr marL="0" indent="0" algn="ctr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dirty="0" smtClean="0"/>
              <a:t>V </a:t>
            </a:r>
            <a:r>
              <a:rPr lang="cs-CZ" dirty="0"/>
              <a:t>současné době se jedná o </a:t>
            </a:r>
            <a:r>
              <a:rPr lang="cs-CZ" dirty="0">
                <a:solidFill>
                  <a:srgbClr val="FF0000"/>
                </a:solidFill>
              </a:rPr>
              <a:t>neaktivní</a:t>
            </a:r>
            <a:r>
              <a:rPr lang="cs-CZ" dirty="0"/>
              <a:t> část </a:t>
            </a:r>
            <a:r>
              <a:rPr lang="cs-CZ" dirty="0">
                <a:solidFill>
                  <a:srgbClr val="FF0000"/>
                </a:solidFill>
              </a:rPr>
              <a:t>podpory programu POV </a:t>
            </a:r>
            <a:r>
              <a:rPr lang="cs-CZ" dirty="0"/>
              <a:t>→ na rok 2019 nebyla vyhlášena výzva.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9187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3" y="1785938"/>
            <a:ext cx="8507288" cy="994990"/>
          </a:xfrm>
        </p:spPr>
        <p:txBody>
          <a:bodyPr/>
          <a:lstStyle/>
          <a:p>
            <a:pPr algn="ctr"/>
            <a:r>
              <a:rPr lang="cs-CZ" dirty="0"/>
              <a:t>Dotační tituly </a:t>
            </a:r>
            <a:r>
              <a:rPr lang="cs-CZ" dirty="0" smtClean="0"/>
              <a:t>pro </a:t>
            </a:r>
            <a:r>
              <a:rPr lang="cs-CZ" dirty="0"/>
              <a:t>územně plánovací </a:t>
            </a:r>
            <a:r>
              <a:rPr lang="cs-CZ" dirty="0" smtClean="0"/>
              <a:t>podklady </a:t>
            </a:r>
            <a:r>
              <a:rPr lang="cs-CZ" dirty="0"/>
              <a:t>obcí (</a:t>
            </a:r>
            <a:r>
              <a:rPr lang="cs-CZ" dirty="0" smtClean="0"/>
              <a:t>ÚPP)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3" y="2924944"/>
            <a:ext cx="8640959" cy="3744416"/>
          </a:xfrm>
        </p:spPr>
        <p:txBody>
          <a:bodyPr/>
          <a:lstStyle/>
          <a:p>
            <a:pPr marL="0" indent="0" algn="ctr">
              <a:buNone/>
            </a:pPr>
            <a:r>
              <a:rPr lang="cs-CZ" sz="20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→ Územní studie veřejného prostranství ←</a:t>
            </a:r>
          </a:p>
          <a:p>
            <a:pPr marL="0" indent="0" algn="just">
              <a:buNone/>
            </a:pPr>
            <a:endParaRPr lang="cs-CZ" sz="2000" b="1" spc="-1" dirty="0">
              <a:solidFill>
                <a:srgbClr val="375D67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0" indent="0" algn="just">
              <a:buNone/>
            </a:pPr>
            <a:r>
              <a:rPr lang="cs-CZ" sz="20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Dotační titul: </a:t>
            </a:r>
            <a:r>
              <a:rPr lang="cs-CZ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„Posílení komunitně vedeného místního rozvoje (CLLD) za účelem zvýšení kvality života ve venkovských oblastech a aktivizace místního potenciálu“ – z programu IROP  (</a:t>
            </a:r>
            <a:r>
              <a:rPr lang="cs-CZ" sz="20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Integrovaný regionální operační program)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b="1" u="sng" dirty="0"/>
              <a:t>Základní podmínka dotace: </a:t>
            </a:r>
          </a:p>
          <a:p>
            <a:pPr marL="0" indent="0">
              <a:buNone/>
            </a:pPr>
            <a:r>
              <a:rPr lang="cs-CZ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a) řešené území územní studie (ÚS VP) se musí nacházet na území MAS (místní akční skupiny)</a:t>
            </a:r>
          </a:p>
          <a:p>
            <a:pPr marL="0" indent="0">
              <a:buNone/>
            </a:pPr>
            <a:r>
              <a:rPr lang="cs-CZ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b) potřeba pořízení ÚS </a:t>
            </a:r>
            <a:r>
              <a:rPr lang="cs-CZ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musím být obsažena ve </a:t>
            </a:r>
            <a:r>
              <a:rPr lang="cs-CZ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strategii spolku, a to </a:t>
            </a:r>
            <a:br>
              <a:rPr lang="cs-CZ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r>
              <a:rPr lang="cs-CZ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 programovém dokumentu </a:t>
            </a:r>
            <a:r>
              <a:rPr lang="cs-CZ" sz="2000" spc="-1" dirty="0">
                <a:uFill>
                  <a:solidFill>
                    <a:srgbClr val="FFFFFF"/>
                  </a:solidFill>
                </a:uFill>
                <a:latin typeface="Arial"/>
              </a:rPr>
              <a:t>(</a:t>
            </a:r>
            <a:r>
              <a:rPr lang="cs-CZ" sz="2000" spc="-1" dirty="0" err="1">
                <a:uFill>
                  <a:solidFill>
                    <a:srgbClr val="FFFFFF"/>
                  </a:solidFill>
                </a:uFill>
                <a:latin typeface="Arial"/>
              </a:rPr>
              <a:t>ozn</a:t>
            </a:r>
            <a:r>
              <a:rPr lang="cs-CZ" sz="2000" spc="-1" dirty="0">
                <a:uFill>
                  <a:solidFill>
                    <a:srgbClr val="FFFFFF"/>
                  </a:solidFill>
                </a:uFill>
                <a:latin typeface="Arial"/>
              </a:rPr>
              <a:t>. jako CLLD) </a:t>
            </a:r>
            <a:endParaRPr lang="cs-CZ" sz="2000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13778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3" y="1785938"/>
            <a:ext cx="8507288" cy="1143000"/>
          </a:xfrm>
        </p:spPr>
        <p:txBody>
          <a:bodyPr/>
          <a:lstStyle/>
          <a:p>
            <a:pPr algn="ctr"/>
            <a:r>
              <a:rPr lang="cs-CZ" dirty="0"/>
              <a:t>Možnosti financování </a:t>
            </a:r>
            <a:br>
              <a:rPr lang="cs-CZ" dirty="0"/>
            </a:br>
            <a:r>
              <a:rPr lang="cs-CZ" sz="3200" dirty="0"/>
              <a:t>územně plánovacích podkladů</a:t>
            </a:r>
            <a:r>
              <a:rPr lang="cs-CZ" dirty="0"/>
              <a:t> (</a:t>
            </a:r>
            <a:r>
              <a:rPr lang="cs-CZ" dirty="0" smtClean="0"/>
              <a:t>ÚPP)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4140" y="3068960"/>
            <a:ext cx="8676332" cy="3528392"/>
          </a:xfrm>
        </p:spPr>
        <p:txBody>
          <a:bodyPr/>
          <a:lstStyle/>
          <a:p>
            <a:pPr marL="0" indent="0">
              <a:buNone/>
            </a:pPr>
            <a:r>
              <a:rPr lang="cs-CZ" sz="2000" u="sng" dirty="0"/>
              <a:t>KONTAKTY pro poskytování informací: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Centrum pro regionální rozvoj České republiky 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Mgr. Kateřina Znamenáčková, </a:t>
            </a:r>
            <a:r>
              <a:rPr lang="cs-CZ" sz="2000" u="sng" dirty="0">
                <a:hlinkClick r:id="rId2"/>
              </a:rPr>
              <a:t>katerina.znamenackova@ccr.cz</a:t>
            </a:r>
            <a:r>
              <a:rPr lang="cs-CZ" sz="2000" u="sng" dirty="0"/>
              <a:t> </a:t>
            </a:r>
            <a:endParaRPr lang="cs-CZ" sz="2000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b="1" dirty="0"/>
              <a:t>Ministerstvo pro místní rozvoj ČR – odbor územního plánování</a:t>
            </a:r>
          </a:p>
          <a:p>
            <a:pPr marL="0" indent="0">
              <a:buNone/>
            </a:pPr>
            <a:r>
              <a:rPr lang="cs-CZ" sz="2000" dirty="0"/>
              <a:t>Ing. Ilona Kunešová, </a:t>
            </a:r>
            <a:r>
              <a:rPr lang="cs-CZ" sz="2000" u="sng" dirty="0">
                <a:hlinkClick r:id="rId3"/>
              </a:rPr>
              <a:t>ilona.kunesova@mmr.cz</a:t>
            </a:r>
            <a:r>
              <a:rPr lang="cs-CZ" sz="2000" dirty="0"/>
              <a:t>, tel.: 224 862 277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Místní akční skupiny  </a:t>
            </a:r>
            <a:r>
              <a:rPr lang="cs-CZ" sz="2000" dirty="0"/>
              <a:t>- viz. stránky Národní sítě MAS ČR </a:t>
            </a:r>
            <a:r>
              <a:rPr lang="cs-CZ" sz="2000" dirty="0">
                <a:hlinkClick r:id="rId4"/>
              </a:rPr>
              <a:t>http://nsmascr.cz/</a:t>
            </a:r>
            <a:endParaRPr lang="cs-CZ" sz="20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87912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212976"/>
            <a:ext cx="7972425" cy="1143000"/>
          </a:xfrm>
        </p:spPr>
        <p:txBody>
          <a:bodyPr/>
          <a:lstStyle/>
          <a:p>
            <a:pPr algn="ctr"/>
            <a:r>
              <a:rPr lang="cs-CZ" sz="4400" dirty="0" smtClean="0"/>
              <a:t>Děkuji za pozornost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223762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16832"/>
            <a:ext cx="7704856" cy="4209331"/>
          </a:xfrm>
        </p:spPr>
      </p:pic>
      <p:sp>
        <p:nvSpPr>
          <p:cNvPr id="5" name="TextovéPole 4"/>
          <p:cNvSpPr txBox="1"/>
          <p:nvPr/>
        </p:nvSpPr>
        <p:spPr>
          <a:xfrm>
            <a:off x="5076057" y="623731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Výkres záměrů ÚAP ÚK 2017</a:t>
            </a:r>
          </a:p>
        </p:txBody>
      </p:sp>
    </p:spTree>
    <p:extLst>
      <p:ext uri="{BB962C8B-B14F-4D97-AF65-F5344CB8AC3E}">
        <p14:creationId xmlns:p14="http://schemas.microsoft.com/office/powerpoint/2010/main" val="403093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346918"/>
          </a:xfrm>
        </p:spPr>
        <p:txBody>
          <a:bodyPr/>
          <a:lstStyle/>
          <a:p>
            <a:pPr algn="ctr"/>
            <a:r>
              <a:rPr lang="cs-CZ" sz="2000" dirty="0" smtClean="0">
                <a:solidFill>
                  <a:schemeClr val="tx1"/>
                </a:solidFill>
              </a:rPr>
              <a:t>Výkres problémů k řešení v ÚPD – ÚAP ÚK 2017</a:t>
            </a: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83" y="2133600"/>
            <a:ext cx="7462858" cy="4391025"/>
          </a:xfrm>
        </p:spPr>
      </p:pic>
    </p:spTree>
    <p:extLst>
      <p:ext uri="{BB962C8B-B14F-4D97-AF65-F5344CB8AC3E}">
        <p14:creationId xmlns:p14="http://schemas.microsoft.com/office/powerpoint/2010/main" val="553231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5736" y="1412776"/>
            <a:ext cx="5904656" cy="864096"/>
          </a:xfrm>
        </p:spPr>
        <p:txBody>
          <a:bodyPr/>
          <a:lstStyle/>
          <a:p>
            <a:r>
              <a:rPr lang="cs-CZ" dirty="0" smtClean="0"/>
              <a:t>Příklady problémů v ORP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276872"/>
            <a:ext cx="8640960" cy="43924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000" dirty="0" smtClean="0"/>
              <a:t>omezení rozvoje území vyhlášenými DP, CHLÚ, ochranou ložisek nevýhradních surovin 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f</a:t>
            </a:r>
            <a:r>
              <a:rPr lang="cs-CZ" sz="2000" dirty="0" smtClean="0"/>
              <a:t>ragmentace krajiny nejenom těžbou ale i umisťováním technických záměrů (VVN, VTE, VTL plynovody, dopravní stavby)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p</a:t>
            </a:r>
            <a:r>
              <a:rPr lang="cs-CZ" sz="2000" dirty="0" smtClean="0"/>
              <a:t>řečerpávací vodní elektrárny (Vysoká Pec – Černice - Lesná)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rozdílné vedení koridorů </a:t>
            </a:r>
            <a:r>
              <a:rPr lang="cs-CZ" sz="2000" dirty="0" smtClean="0"/>
              <a:t>ÚSES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výstavba větrných elektráren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d</a:t>
            </a:r>
            <a:r>
              <a:rPr lang="cs-CZ" sz="2000" dirty="0" smtClean="0"/>
              <a:t>opravní řešení na zkapacitnění silnici I/7 nebo JV obchvat Chomutova</a:t>
            </a:r>
            <a:endParaRPr lang="cs-CZ" sz="2000" dirty="0"/>
          </a:p>
          <a:p>
            <a:pPr>
              <a:lnSpc>
                <a:spcPct val="150000"/>
              </a:lnSpc>
            </a:pPr>
            <a:endParaRPr lang="cs-CZ" sz="2000" dirty="0" smtClean="0"/>
          </a:p>
          <a:p>
            <a:pPr marL="0" indent="0">
              <a:lnSpc>
                <a:spcPct val="150000"/>
              </a:lnSpc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519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1484784"/>
            <a:ext cx="6840760" cy="792088"/>
          </a:xfrm>
        </p:spPr>
        <p:txBody>
          <a:bodyPr/>
          <a:lstStyle/>
          <a:p>
            <a:r>
              <a:rPr lang="cs-CZ" dirty="0"/>
              <a:t>ÚS Krušné hory – Ústecký kraj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2276872"/>
            <a:ext cx="8208912" cy="4392488"/>
          </a:xfrm>
        </p:spPr>
        <p:txBody>
          <a:bodyPr/>
          <a:lstStyle/>
          <a:p>
            <a:pPr algn="just">
              <a:spcBef>
                <a:spcPts val="1800"/>
              </a:spcBef>
              <a:spcAft>
                <a:spcPts val="1800"/>
              </a:spcAft>
            </a:pPr>
            <a:r>
              <a:rPr lang="cs-CZ" sz="2000" b="1" dirty="0"/>
              <a:t>d</a:t>
            </a:r>
            <a:r>
              <a:rPr lang="cs-CZ" sz="2000" b="1" dirty="0" smtClean="0"/>
              <a:t>ůvod </a:t>
            </a:r>
            <a:r>
              <a:rPr lang="cs-CZ" sz="2000" b="1" dirty="0"/>
              <a:t>pořízení – </a:t>
            </a:r>
            <a:r>
              <a:rPr lang="cs-CZ" sz="2000" dirty="0"/>
              <a:t>harmonizace zájmů na změny v území se zájmy na </a:t>
            </a:r>
            <a:r>
              <a:rPr lang="cs-CZ" sz="2000" dirty="0" smtClean="0"/>
              <a:t>ochranu </a:t>
            </a:r>
            <a:r>
              <a:rPr lang="cs-CZ" sz="2000" dirty="0"/>
              <a:t>hodnot (přírodní, kulturní, civilizační) a se zájmem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na </a:t>
            </a:r>
            <a:r>
              <a:rPr lang="cs-CZ" sz="2000" dirty="0"/>
              <a:t>rozvoji území, které se vyznačuje vysokým rekreačním potenciálem</a:t>
            </a:r>
          </a:p>
          <a:p>
            <a:pPr algn="just">
              <a:spcBef>
                <a:spcPts val="1800"/>
              </a:spcBef>
              <a:spcAft>
                <a:spcPts val="1800"/>
              </a:spcAft>
            </a:pPr>
            <a:r>
              <a:rPr lang="cs-CZ" sz="2000" b="1" dirty="0"/>
              <a:t>ú</a:t>
            </a:r>
            <a:r>
              <a:rPr lang="cs-CZ" sz="2000" b="1" dirty="0" smtClean="0"/>
              <a:t>čel</a:t>
            </a:r>
            <a:r>
              <a:rPr lang="cs-CZ" sz="2000" dirty="0" smtClean="0"/>
              <a:t> </a:t>
            </a:r>
            <a:r>
              <a:rPr lang="cs-CZ" sz="2000" dirty="0"/>
              <a:t>– získat ÚPP, jehož doporučení a navržená řešení bude možno využít k zapracování do aktualizace ZÚR ÚK, popř. jako podklad pro rozhodování v území </a:t>
            </a:r>
            <a:r>
              <a:rPr lang="cs-CZ" sz="2000" dirty="0" smtClean="0"/>
              <a:t>(zejm. jako argumentační základnu)</a:t>
            </a:r>
          </a:p>
          <a:p>
            <a:pPr algn="just">
              <a:spcBef>
                <a:spcPts val="1800"/>
              </a:spcBef>
              <a:spcAft>
                <a:spcPts val="1800"/>
              </a:spcAft>
            </a:pPr>
            <a:r>
              <a:rPr lang="cs-CZ" sz="2000" b="1" dirty="0"/>
              <a:t>o</a:t>
            </a:r>
            <a:r>
              <a:rPr lang="cs-CZ" sz="2000" b="1" dirty="0" smtClean="0"/>
              <a:t>bsah</a:t>
            </a:r>
            <a:r>
              <a:rPr lang="cs-CZ" sz="2000" dirty="0" smtClean="0"/>
              <a:t> – koncepce uspořádání krajiny, koncepce rekreace; koncepce DI a TI, a dále navrhuje „zonaci území“ se zaměřením na regulaci územního rozvoje (regulace VVE a velkoprostorových záměrů.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352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ÚS Krušné hory – Ústecký kraj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852936"/>
            <a:ext cx="7972425" cy="3672408"/>
          </a:xfrm>
        </p:spPr>
        <p:txBody>
          <a:bodyPr/>
          <a:lstStyle/>
          <a:p>
            <a:pPr algn="just"/>
            <a:r>
              <a:rPr lang="cs-CZ" sz="1800" b="1" dirty="0"/>
              <a:t>ř</a:t>
            </a:r>
            <a:r>
              <a:rPr lang="cs-CZ" sz="1800" b="1" dirty="0" smtClean="0"/>
              <a:t>ešené území</a:t>
            </a:r>
            <a:r>
              <a:rPr lang="cs-CZ" sz="1800" dirty="0" smtClean="0"/>
              <a:t>: „jádro“ tvoří </a:t>
            </a:r>
            <a:r>
              <a:rPr lang="cs-CZ" sz="1800" b="1" dirty="0" smtClean="0"/>
              <a:t>SOB6</a:t>
            </a:r>
            <a:r>
              <a:rPr lang="cs-CZ" sz="1800" dirty="0" smtClean="0"/>
              <a:t>  + navazující území; celkem zahrnuje </a:t>
            </a:r>
            <a:br>
              <a:rPr lang="cs-CZ" sz="1800" dirty="0" smtClean="0"/>
            </a:br>
            <a:r>
              <a:rPr lang="cs-CZ" sz="1800" b="1" dirty="0" smtClean="0"/>
              <a:t>5 ORP </a:t>
            </a:r>
            <a:r>
              <a:rPr lang="cs-CZ" sz="1800" dirty="0" smtClean="0"/>
              <a:t>– Kadaň, Chomutov, Litvínov, Teplice a Ústí </a:t>
            </a:r>
            <a:r>
              <a:rPr lang="cs-CZ" sz="1800" dirty="0" err="1" smtClean="0"/>
              <a:t>n.L.</a:t>
            </a:r>
            <a:r>
              <a:rPr lang="cs-CZ" sz="1800" dirty="0" smtClean="0"/>
              <a:t> (38 správních území obcí)</a:t>
            </a:r>
          </a:p>
          <a:p>
            <a:pPr marL="0" indent="0">
              <a:buNone/>
            </a:pPr>
            <a:endParaRPr lang="cs-CZ" sz="1800" dirty="0" smtClean="0"/>
          </a:p>
          <a:p>
            <a:r>
              <a:rPr lang="cs-CZ" sz="1800" b="1" dirty="0"/>
              <a:t>p</a:t>
            </a:r>
            <a:r>
              <a:rPr lang="cs-CZ" sz="1800" b="1" dirty="0" smtClean="0"/>
              <a:t>rojednání: </a:t>
            </a:r>
            <a:r>
              <a:rPr lang="cs-CZ" sz="1800" dirty="0" smtClean="0"/>
              <a:t>(etapa A </a:t>
            </a:r>
            <a:r>
              <a:rPr lang="cs-CZ" sz="1800" dirty="0" err="1" smtClean="0"/>
              <a:t>a</a:t>
            </a:r>
            <a:r>
              <a:rPr lang="cs-CZ" sz="1800" dirty="0" smtClean="0"/>
              <a:t> etapa B)</a:t>
            </a:r>
          </a:p>
          <a:p>
            <a:pPr marL="0" indent="0" algn="just">
              <a:buNone/>
            </a:pPr>
            <a:r>
              <a:rPr lang="cs-CZ" sz="1800" dirty="0" smtClean="0"/>
              <a:t>Návrh - </a:t>
            </a:r>
            <a:r>
              <a:rPr lang="cs-CZ" sz="1800" b="1" dirty="0" smtClean="0"/>
              <a:t>etapa A</a:t>
            </a:r>
            <a:r>
              <a:rPr lang="cs-CZ" sz="1800" dirty="0" smtClean="0"/>
              <a:t>, byl postupně představen </a:t>
            </a:r>
            <a:r>
              <a:rPr lang="cs-CZ" sz="1800" b="1" dirty="0" smtClean="0"/>
              <a:t>12/2018 – 2/2019 </a:t>
            </a:r>
            <a:r>
              <a:rPr lang="cs-CZ" sz="1800" dirty="0" smtClean="0"/>
              <a:t>a projednán </a:t>
            </a:r>
            <a:br>
              <a:rPr lang="cs-CZ" sz="1800" dirty="0" smtClean="0"/>
            </a:br>
            <a:r>
              <a:rPr lang="cs-CZ" sz="1800" dirty="0" smtClean="0"/>
              <a:t>s příslušnými ÚÚP (viz. výše ORP), s DO a obcemi. Podané připomínky – náměty a vyjádření jsou vyhodnocovány a v souladu se zadáním ÚS budou zohledněny.</a:t>
            </a:r>
          </a:p>
          <a:p>
            <a:pPr marL="0" indent="0" algn="just">
              <a:buNone/>
            </a:pPr>
            <a:r>
              <a:rPr lang="cs-CZ" sz="1800" dirty="0" smtClean="0"/>
              <a:t>Upravený návrh – </a:t>
            </a:r>
            <a:r>
              <a:rPr lang="cs-CZ" sz="1800" b="1" dirty="0" smtClean="0"/>
              <a:t>etapa B</a:t>
            </a:r>
            <a:r>
              <a:rPr lang="cs-CZ" sz="1800" dirty="0" smtClean="0"/>
              <a:t>  bude představen DO a obcím </a:t>
            </a:r>
            <a:r>
              <a:rPr lang="cs-CZ" sz="1800" b="1" dirty="0" smtClean="0"/>
              <a:t>ke konci června 2019</a:t>
            </a:r>
            <a:r>
              <a:rPr lang="cs-CZ" sz="1800" dirty="0" smtClean="0"/>
              <a:t>.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smtClean="0"/>
              <a:t> 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554445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714375" y="2308186"/>
            <a:ext cx="8001000" cy="1292264"/>
          </a:xfrm>
        </p:spPr>
        <p:txBody>
          <a:bodyPr/>
          <a:lstStyle/>
          <a:p>
            <a:pPr marL="531813" indent="-531813" eaLnBrk="1" hangingPunct="1"/>
            <a:endParaRPr lang="cs-CZ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714375" y="3714750"/>
            <a:ext cx="8001000" cy="2643188"/>
          </a:xfrm>
        </p:spPr>
        <p:txBody>
          <a:bodyPr/>
          <a:lstStyle/>
          <a:p>
            <a:pPr eaLnBrk="1" hangingPunct="1"/>
            <a:endParaRPr lang="cs-CZ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cs-CZ" sz="18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4294D7-6E70-44B2-B788-056DE213087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8" name="Obrázek 7"/>
          <p:cNvPicPr/>
          <p:nvPr/>
        </p:nvPicPr>
        <p:blipFill rotWithShape="1">
          <a:blip r:embed="rId3"/>
          <a:srcRect l="51630" t="14028" r="929" b="9913"/>
          <a:stretch/>
        </p:blipFill>
        <p:spPr bwMode="auto">
          <a:xfrm>
            <a:off x="0" y="2492896"/>
            <a:ext cx="9144000" cy="43430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3712" y="1578377"/>
            <a:ext cx="91302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/>
              <a:t>ÚS Krušné hory – Ústecký kraj  </a:t>
            </a:r>
            <a:r>
              <a:rPr lang="cs-CZ" sz="2400" dirty="0" smtClean="0"/>
              <a:t>/</a:t>
            </a:r>
            <a:r>
              <a:rPr lang="cs-CZ" sz="2400" b="1" dirty="0" smtClean="0"/>
              <a:t> v</a:t>
            </a:r>
            <a:r>
              <a:rPr lang="cs-CZ" sz="2200" dirty="0" smtClean="0"/>
              <a:t>ýkres „Koncepce uspořádání krajiny, rekreace a veřejné infrastruktury“ 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79657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ngProperties xmlns="http://schemas.microsoft.com/office/2006/metadata/longPropertie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2AC8A32A294A24D92A111A87B178C33" ma:contentTypeVersion="8" ma:contentTypeDescription="Vytvoří nový dokument" ma:contentTypeScope="" ma:versionID="2c2d495ce2e96be08558f88c3d209193">
  <xsd:schema xmlns:xsd="http://www.w3.org/2001/XMLSchema" xmlns:xs="http://www.w3.org/2001/XMLSchema" xmlns:p="http://schemas.microsoft.com/office/2006/metadata/properties" xmlns:ns2="2d632ede-d24e-494b-b407-b19ccbe77e6c" targetNamespace="http://schemas.microsoft.com/office/2006/metadata/properties" ma:root="true" ma:fieldsID="bdad6afa7a074953918e3d9ae465010e" ns2:_="">
    <xsd:import namespace="2d632ede-d24e-494b-b407-b19ccbe77e6c"/>
    <xsd:element name="properties">
      <xsd:complexType>
        <xsd:sequence>
          <xsd:element name="documentManagement">
            <xsd:complexType>
              <xsd:all>
                <xsd:element ref="ns2:Typ_x0020_formul_x00e1__x0159_e" minOccurs="0"/>
                <xsd:element ref="ns2:Pozn_x00e1_mka" minOccurs="0"/>
                <xsd:element ref="ns2:Vnit_x0159_n_x00ed__x0020_p_x0159_edpi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632ede-d24e-494b-b407-b19ccbe77e6c" elementFormDefault="qualified">
    <xsd:import namespace="http://schemas.microsoft.com/office/2006/documentManagement/types"/>
    <xsd:import namespace="http://schemas.microsoft.com/office/infopath/2007/PartnerControls"/>
    <xsd:element name="Typ_x0020_formul_x00e1__x0159_e" ma:index="8" nillable="true" ma:displayName="Typ formuláře" ma:internalName="Typ_x0020_formul_x00e1__x0159_e">
      <xsd:simpleType>
        <xsd:restriction base="dms:Choice">
          <xsd:enumeration value="Symboly Ústeckého kraje"/>
          <xsd:enumeration value="Vzory smluv"/>
          <xsd:enumeration value="Personální"/>
          <xsd:enumeration value="Veřejné zakázky nedosahující 250 tis. ‎Kč bez DPH"/>
          <xsd:enumeration value="Šablony logomanuálu"/>
          <xsd:enumeration value="Veřejné zakázky od 1 mil. Kč nedosahující 3 mil. Kč bez DPH stavební práce"/>
          <xsd:enumeration value="Veřejné zakázky – Zjednodušené podlimitní řízení"/>
          <xsd:enumeration value="Zřizovací listiny"/>
          <xsd:enumeration value="Kontrolní činnost"/>
          <xsd:enumeration value="Powerpoint prezentace"/>
          <xsd:enumeration value="Veřejné zakázky od 250 tis. Kč nedosahující 1 mil. ‎Kč bez DPH"/>
          <xsd:enumeration value="Služební cesty"/>
          <xsd:enumeration value="Ekonomická činnost"/>
          <xsd:enumeration value="Rada a zastupitelstvo"/>
          <xsd:enumeration value="Archivace a skartace"/>
          <xsd:enumeration value="Správní řád"/>
          <xsd:enumeration value="Plná moc, pověření, zmocnění"/>
          <xsd:enumeration value="Jmenovky a vizitky"/>
          <xsd:enumeration value="Ostatní - nezařazené"/>
          <xsd:enumeration value="Nákup"/>
          <xsd:enumeration value="Veřejné zakázky od 1 mil.Kč nedosahující 2 mil.Kč (dodávky, služby), od 3 mil.Kč nedosahující 6 mil.Kč (stavební práce) ‎"/>
          <xsd:enumeration value="Veřejné zakázky od 250 tis.Kč nedosahující 1 mil.Kč (dodávky, služby), od 250 tis.Kč nedosahující 3 mil.Kč (stavební práce)"/>
          <xsd:enumeration value="Veřejné zakázky od 1 mil.Kč nedosahující 2 mil.Kč (dodávky, služby), od 3 mil.Kč nedosahující 6 mil.Kč (stavební práce)"/>
        </xsd:restriction>
      </xsd:simpleType>
    </xsd:element>
    <xsd:element name="Pozn_x00e1_mka" ma:index="9" nillable="true" ma:displayName="Poznámka" ma:internalName="Pozn_x00e1_mka">
      <xsd:simpleType>
        <xsd:restriction base="dms:Note">
          <xsd:maxLength value="255"/>
        </xsd:restriction>
      </xsd:simpleType>
    </xsd:element>
    <xsd:element name="Vnit_x0159_n_x00ed__x0020_p_x0159_edpis" ma:index="10" nillable="true" ma:displayName="Vnitřní předpis" ma:list="{90dd1e70-125a-4334-99db-a2a6450ed166}" ma:internalName="Vnit_x0159_n_x00ed__x0020_p_x0159_edpis" ma:showField="_x010c__x00ed_slo_x0020_p_x0159_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nit_x0159_n_x00ed__x0020_p_x0159_edpis xmlns="2d632ede-d24e-494b-b407-b19ccbe77e6c" xsi:nil="true"/>
    <Pozn_x00e1_mka xmlns="2d632ede-d24e-494b-b407-b19ccbe77e6c" xsi:nil="true"/>
    <Typ_x0020_formul_x00e1__x0159_e xmlns="2d632ede-d24e-494b-b407-b19ccbe77e6c">Powerpoint prezentace</Typ_x0020_formul_x00e1__x0159_e>
  </documentManagement>
</p:properties>
</file>

<file path=customXml/itemProps1.xml><?xml version="1.0" encoding="utf-8"?>
<ds:datastoreItem xmlns:ds="http://schemas.openxmlformats.org/officeDocument/2006/customXml" ds:itemID="{ACDF5275-7A60-4857-B4E8-2DD894D6A3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DEEB29-E310-4A8B-8987-DAE6AD2FEADD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1C514E30-E7E0-492C-8687-7238C09971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632ede-d24e-494b-b407-b19ccbe77e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574E0301-9867-416B-B0BE-474DA011B80D}">
  <ds:schemaRefs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  <ds:schemaRef ds:uri="2d632ede-d24e-494b-b407-b19ccbe77e6c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ppt-v3-ku</Template>
  <TotalTime>2303</TotalTime>
  <Words>1686</Words>
  <Application>Microsoft Office PowerPoint</Application>
  <PresentationFormat>Předvádění na obrazovce (4:3)</PresentationFormat>
  <Paragraphs>211</Paragraphs>
  <Slides>38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2" baseType="lpstr">
      <vt:lpstr>Arial</vt:lpstr>
      <vt:lpstr>Calibri</vt:lpstr>
      <vt:lpstr>Times New Roman</vt:lpstr>
      <vt:lpstr>Motiv sady Office</vt:lpstr>
      <vt:lpstr>2) Aktuální stav územně plánovací činnosti kraje</vt:lpstr>
      <vt:lpstr>Osnova</vt:lpstr>
      <vt:lpstr>Územně analytické podklady ÚK (ÚAP ÚK)</vt:lpstr>
      <vt:lpstr>Prezentace aplikace PowerPoint</vt:lpstr>
      <vt:lpstr>Výkres problémů k řešení v ÚPD – ÚAP ÚK 2017</vt:lpstr>
      <vt:lpstr>Příklady problémů v ORP</vt:lpstr>
      <vt:lpstr>ÚS Krušné hory – Ústecký kraj</vt:lpstr>
      <vt:lpstr>ÚS Krušné hory – Ústecký kraj </vt:lpstr>
      <vt:lpstr>Prezentace aplikace PowerPoint</vt:lpstr>
      <vt:lpstr>Politika územního rozvoje České republiky, ve znění Aktualizace č. 1 (aPÚR)</vt:lpstr>
      <vt:lpstr>Prezentace aplikace PowerPoint</vt:lpstr>
      <vt:lpstr>Prezentace aplikace PowerPoint</vt:lpstr>
      <vt:lpstr>Plochy a koridory veřejné infrastruktury</vt:lpstr>
      <vt:lpstr>Plochy a koridory veřejné infrastruktury</vt:lpstr>
      <vt:lpstr>Zásady územního rozvoje Ústeckého kraje,  ve znění Aktualizace č. 1 a 3 (aZÚR)</vt:lpstr>
      <vt:lpstr>Prezentace aplikace PowerPoint</vt:lpstr>
      <vt:lpstr>Prezentace aplikace PowerPoint</vt:lpstr>
      <vt:lpstr>Návrh 2. aZÚR Ústeckého kraje – obsah</vt:lpstr>
      <vt:lpstr>Prezentace aplikace PowerPoint</vt:lpstr>
      <vt:lpstr>Prezentace aplikace PowerPoint</vt:lpstr>
      <vt:lpstr>Prezentace aplikace PowerPoint</vt:lpstr>
      <vt:lpstr>Prezentace aplikace PowerPoint</vt:lpstr>
      <vt:lpstr>Geoportál Ústeckého kraje</vt:lpstr>
      <vt:lpstr>Datový model</vt:lpstr>
      <vt:lpstr>Informace o technické infrastruktuře</vt:lpstr>
      <vt:lpstr>Seznam oprávněných investorů</vt:lpstr>
      <vt:lpstr>Dotační tituly pro územně plánovací dokumentace obcí (ÚPD)</vt:lpstr>
      <vt:lpstr>1) Národní program   (MMR)</vt:lpstr>
      <vt:lpstr>1) Národní program  (MMR)</vt:lpstr>
      <vt:lpstr>1) Národní program  (MMR)</vt:lpstr>
      <vt:lpstr>2) Integrovaný regionální operační program (IROP)</vt:lpstr>
      <vt:lpstr>2) Integrovaný regionální operační program (IROP)</vt:lpstr>
      <vt:lpstr>2) Integrovaný regionální operační program (IROP)</vt:lpstr>
      <vt:lpstr>3) PROGRAM OBNOVY VENKOVA dotační titul Krajského úřadu Ústeckého kraje </vt:lpstr>
      <vt:lpstr>3) PROGRAM OBNOVY VENKOVA dotační titul Krajského úřadu Ústeckého kraje </vt:lpstr>
      <vt:lpstr>Dotační tituly pro územně plánovací podklady obcí (ÚPP)</vt:lpstr>
      <vt:lpstr>Možnosti financování  územně plánovacích podkladů (ÚPP)</vt:lpstr>
      <vt:lpstr>Děkuji za pozornost</vt:lpstr>
    </vt:vector>
  </TitlesOfParts>
  <Company>KUUK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3) Aktuální stav územně plánovací činnosti obcí s rozšířenou působností</dc:title>
  <dc:creator>Horejšová Iveta</dc:creator>
  <cp:lastModifiedBy>Falcmanová Adéla</cp:lastModifiedBy>
  <cp:revision>133</cp:revision>
  <cp:lastPrinted>2019-04-10T17:38:29Z</cp:lastPrinted>
  <dcterms:created xsi:type="dcterms:W3CDTF">2019-03-25T07:38:54Z</dcterms:created>
  <dcterms:modified xsi:type="dcterms:W3CDTF">2019-04-18T11:44:22Z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64500.0000000000</vt:lpwstr>
  </property>
  <property fmtid="{D5CDD505-2E9C-101B-9397-08002B2CF9AE}" pid="3" name="Typ formuláře">
    <vt:lpwstr>Powerpoint prezentace</vt:lpwstr>
  </property>
  <property fmtid="{D5CDD505-2E9C-101B-9397-08002B2CF9AE}" pid="4" name="Vnitřní předpis">
    <vt:lpwstr/>
  </property>
  <property fmtid="{D5CDD505-2E9C-101B-9397-08002B2CF9AE}" pid="5" name="Poznámka">
    <vt:lpwstr/>
  </property>
</Properties>
</file>