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7"/>
  </p:notesMasterIdLst>
  <p:handoutMasterIdLst>
    <p:handoutMasterId r:id="rId38"/>
  </p:handoutMasterIdLst>
  <p:sldIdLst>
    <p:sldId id="256" r:id="rId6"/>
    <p:sldId id="259" r:id="rId7"/>
    <p:sldId id="288" r:id="rId8"/>
    <p:sldId id="263" r:id="rId9"/>
    <p:sldId id="264" r:id="rId10"/>
    <p:sldId id="265" r:id="rId11"/>
    <p:sldId id="271" r:id="rId12"/>
    <p:sldId id="272" r:id="rId13"/>
    <p:sldId id="266" r:id="rId14"/>
    <p:sldId id="275" r:id="rId15"/>
    <p:sldId id="268" r:id="rId16"/>
    <p:sldId id="276" r:id="rId17"/>
    <p:sldId id="277" r:id="rId18"/>
    <p:sldId id="267" r:id="rId19"/>
    <p:sldId id="258" r:id="rId20"/>
    <p:sldId id="257" r:id="rId21"/>
    <p:sldId id="260" r:id="rId22"/>
    <p:sldId id="274" r:id="rId23"/>
    <p:sldId id="262" r:id="rId24"/>
    <p:sldId id="287" r:id="rId25"/>
    <p:sldId id="286" r:id="rId26"/>
    <p:sldId id="273" r:id="rId27"/>
    <p:sldId id="270" r:id="rId28"/>
    <p:sldId id="282" r:id="rId29"/>
    <p:sldId id="281" r:id="rId30"/>
    <p:sldId id="280" r:id="rId31"/>
    <p:sldId id="283" r:id="rId32"/>
    <p:sldId id="284" r:id="rId33"/>
    <p:sldId id="285" r:id="rId34"/>
    <p:sldId id="279" r:id="rId35"/>
    <p:sldId id="269" r:id="rId36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eta" initials="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1A7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>
      <p:cViewPr>
        <p:scale>
          <a:sx n="76" d="100"/>
          <a:sy n="76" d="100"/>
        </p:scale>
        <p:origin x="-1080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DBE4D08-571D-4061-AA27-874D415FC1EB}" type="datetimeFigureOut">
              <a:rPr lang="cs-CZ"/>
              <a:pPr>
                <a:defRPr/>
              </a:pPr>
              <a:t>1.4.2019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D9E081C-AC50-4B6D-AEB5-E9317EDCEF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31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251F56-5F17-4704-8E85-1BC5268A2D5A}" type="datetimeFigureOut">
              <a:rPr lang="cs-CZ"/>
              <a:pPr>
                <a:defRPr/>
              </a:pPr>
              <a:t>1.4.2019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8AD505B-B3BD-4755-B23C-794EDF20EE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969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Druhá část.., dnešní 3 řešené </a:t>
            </a:r>
            <a:r>
              <a:rPr lang="cs-CZ" dirty="0" err="1" smtClean="0"/>
              <a:t>orpy</a:t>
            </a:r>
            <a:r>
              <a:rPr lang="cs-CZ" dirty="0" smtClean="0"/>
              <a:t> jsou v rámci kraje rozděleny referenty. </a:t>
            </a:r>
            <a:r>
              <a:rPr lang="cs-CZ" dirty="0" err="1" smtClean="0"/>
              <a:t>Orp</a:t>
            </a:r>
            <a:r>
              <a:rPr lang="cs-CZ" dirty="0" smtClean="0"/>
              <a:t> </a:t>
            </a:r>
            <a:r>
              <a:rPr lang="cs-CZ" dirty="0" err="1" smtClean="0"/>
              <a:t>louny</a:t>
            </a:r>
            <a:r>
              <a:rPr lang="cs-CZ" dirty="0" smtClean="0"/>
              <a:t>//žatec, </a:t>
            </a:r>
            <a:r>
              <a:rPr lang="cs-CZ" smtClean="0"/>
              <a:t>podbořany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83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Do doby pořízení 2. a ZÚR ÚK a změn ÚP dotčených obcí platí na území prozatím stávající ÚPD.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101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Až bude návrh přezkoumán, předá se to zastupitelstvu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342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Obchvat u </a:t>
            </a:r>
            <a:r>
              <a:rPr lang="cs-CZ" dirty="0" err="1" smtClean="0"/>
              <a:t>louny</a:t>
            </a:r>
            <a:r>
              <a:rPr lang="cs-CZ" dirty="0" smtClean="0"/>
              <a:t>, u </a:t>
            </a:r>
            <a:r>
              <a:rPr lang="cs-CZ" dirty="0" err="1" smtClean="0"/>
              <a:t>lubence</a:t>
            </a:r>
            <a:r>
              <a:rPr lang="cs-CZ" dirty="0" smtClean="0"/>
              <a:t>, přeložky, </a:t>
            </a:r>
            <a:r>
              <a:rPr lang="cs-CZ" dirty="0" err="1" smtClean="0"/>
              <a:t>cyklo</a:t>
            </a:r>
            <a:r>
              <a:rPr lang="cs-CZ" dirty="0" smtClean="0"/>
              <a:t> </a:t>
            </a:r>
            <a:r>
              <a:rPr lang="cs-CZ" dirty="0" err="1" smtClean="0"/>
              <a:t>pooherská</a:t>
            </a:r>
            <a:r>
              <a:rPr lang="cs-CZ" dirty="0" smtClean="0"/>
              <a:t>, doupovská, </a:t>
            </a:r>
            <a:r>
              <a:rPr lang="cs-CZ" dirty="0" err="1" smtClean="0"/>
              <a:t>cheminitz</a:t>
            </a:r>
            <a:r>
              <a:rPr lang="cs-CZ" dirty="0" smtClean="0"/>
              <a:t>-most-</a:t>
            </a:r>
            <a:r>
              <a:rPr lang="cs-CZ" dirty="0" err="1" smtClean="0"/>
              <a:t>doksy</a:t>
            </a:r>
            <a:r>
              <a:rPr lang="cs-CZ" dirty="0" smtClean="0"/>
              <a:t>,</a:t>
            </a:r>
            <a:r>
              <a:rPr lang="cs-CZ" baseline="0" dirty="0" smtClean="0"/>
              <a:t> jednotlivé silnice, realizovaná GAZELA, P1 (projekt capacity4gas)v souběhu s gazelu,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2765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Na této mapě</a:t>
            </a:r>
            <a:r>
              <a:rPr lang="cs-CZ" baseline="0" dirty="0" smtClean="0"/>
              <a:t> vidíme zpřesnění rozvojové osy a </a:t>
            </a:r>
            <a:r>
              <a:rPr lang="cs-CZ" baseline="0" dirty="0" err="1" smtClean="0"/>
              <a:t>rozv</a:t>
            </a:r>
            <a:r>
              <a:rPr lang="cs-CZ" baseline="0" dirty="0" smtClean="0"/>
              <a:t>. A </a:t>
            </a:r>
            <a:r>
              <a:rPr lang="cs-CZ" baseline="0" dirty="0" err="1" smtClean="0"/>
              <a:t>spec</a:t>
            </a:r>
            <a:r>
              <a:rPr lang="cs-CZ" baseline="0" dirty="0" smtClean="0"/>
              <a:t>. oblasti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711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Zde jsou popsané</a:t>
            </a:r>
            <a:r>
              <a:rPr lang="cs-CZ" baseline="0" dirty="0" smtClean="0"/>
              <a:t> nejvýraznější koridory; plynovod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8688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Poslední mapa; celkově jsou na tom </a:t>
            </a:r>
            <a:r>
              <a:rPr lang="cs-CZ" dirty="0" err="1" smtClean="0"/>
              <a:t>orpy</a:t>
            </a:r>
            <a:r>
              <a:rPr lang="cs-CZ" dirty="0" smtClean="0"/>
              <a:t> dobře, zeleně jsou vyznačeny obce s platným ÚP, </a:t>
            </a:r>
            <a:r>
              <a:rPr lang="cs-CZ" dirty="0" err="1" smtClean="0"/>
              <a:t>otanžové</a:t>
            </a:r>
            <a:r>
              <a:rPr lang="cs-CZ" dirty="0" smtClean="0"/>
              <a:t> a žluté obce jsou ty které mají</a:t>
            </a:r>
            <a:r>
              <a:rPr lang="cs-CZ" baseline="0" dirty="0" smtClean="0"/>
              <a:t> staré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, s  tím, že ty vyšrafované právě pořizuji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. 3 zbylé obce musí mít nový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 do roku 2022 &gt; dotační tituly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2447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Obsah -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 věnuje prioritně 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uspořádání krajiny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rekreace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dále pak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DI a TI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na základě „zadání“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navrhuje „zonaci území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s návrhem regulace územního rozvoje (se zaměřením na umísťování velkých výškových – VVE a velkoprostorových záměrů – haly (s přednostním využitím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brownfieldů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3682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Gp</a:t>
            </a:r>
            <a:r>
              <a:rPr lang="cs-CZ" baseline="0" dirty="0" smtClean="0"/>
              <a:t> spravuje ÚK, jeho výhodou je že umožní nalézt více informací na jednom místě s jednou strukturou. Výřez jak vypadá prostředí </a:t>
            </a:r>
            <a:r>
              <a:rPr lang="cs-CZ" baseline="0" dirty="0" err="1" smtClean="0"/>
              <a:t>geoportálu</a:t>
            </a:r>
            <a:r>
              <a:rPr lang="cs-CZ" baseline="0" dirty="0" smtClean="0"/>
              <a:t>. Konkrétně zde můžete vyhledat ..;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208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Sdílení dat pro usnadnění</a:t>
            </a:r>
            <a:r>
              <a:rPr lang="cs-CZ" baseline="0" dirty="0" smtClean="0"/>
              <a:t> práce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434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Slouží k usnadnění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277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Aktualizace</a:t>
            </a:r>
            <a:r>
              <a:rPr lang="cs-CZ" baseline="0" dirty="0" smtClean="0"/>
              <a:t> p</a:t>
            </a:r>
            <a:r>
              <a:rPr lang="cs-CZ" dirty="0" smtClean="0"/>
              <a:t>ůvodně vznikaly po 2 letech,</a:t>
            </a:r>
            <a:r>
              <a:rPr lang="cs-CZ" baseline="0" dirty="0" smtClean="0"/>
              <a:t> od 1.1.2018 se aktualizace provádí po 4 letech; níže je ukázka toho,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187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Dle obcí jak jde vidět na výřezu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7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Specifický cíl 4.1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9664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současné době</a:t>
            </a:r>
            <a:r>
              <a:rPr lang="cs-CZ" baseline="0" dirty="0" smtClean="0"/>
              <a:t> ORP; kontakty na dané instituce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5733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Podmínky jsou 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528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 to</a:t>
            </a:r>
            <a:r>
              <a:rPr lang="cs-CZ" baseline="0" dirty="0" smtClean="0"/>
              <a:t> proto, že podpora množství žadatelů nebyla dokončena, proto má dojít v roce 2019 k dokončení čerpání podpory, aby mohly být další rok přijaté nové žádosti.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278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Výřez výkresu záměrů. Např. P1 plynovod řešený v 2aZÚR,</a:t>
            </a:r>
            <a:r>
              <a:rPr lang="cs-CZ" baseline="0" dirty="0" smtClean="0"/>
              <a:t> rozvodna Výškov, elektrárna </a:t>
            </a:r>
            <a:r>
              <a:rPr lang="cs-CZ" baseline="0" dirty="0" err="1" smtClean="0"/>
              <a:t>Počerady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111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Úses</a:t>
            </a:r>
            <a:r>
              <a:rPr lang="cs-CZ" dirty="0" smtClean="0"/>
              <a:t> – </a:t>
            </a:r>
            <a:r>
              <a:rPr lang="cs-CZ" dirty="0" err="1" smtClean="0"/>
              <a:t>rozdílnost;Odpad</a:t>
            </a:r>
            <a:r>
              <a:rPr lang="cs-CZ" dirty="0" smtClean="0"/>
              <a:t> - </a:t>
            </a:r>
            <a:r>
              <a:rPr lang="cs-CZ" dirty="0" err="1" smtClean="0"/>
              <a:t>blatno</a:t>
            </a:r>
            <a:r>
              <a:rPr lang="cs-CZ" dirty="0" smtClean="0"/>
              <a:t>, </a:t>
            </a:r>
            <a:r>
              <a:rPr lang="cs-CZ" dirty="0" err="1" smtClean="0"/>
              <a:t>lubenec</a:t>
            </a:r>
            <a:r>
              <a:rPr lang="cs-CZ" dirty="0" smtClean="0"/>
              <a:t>; </a:t>
            </a:r>
            <a:r>
              <a:rPr lang="cs-CZ" dirty="0" err="1" smtClean="0"/>
              <a:t>Podvinický</a:t>
            </a:r>
            <a:r>
              <a:rPr lang="cs-CZ" dirty="0" smtClean="0"/>
              <a:t> </a:t>
            </a:r>
            <a:r>
              <a:rPr lang="cs-CZ" dirty="0" smtClean="0"/>
              <a:t>potok jediná možnost na Žatecku v povodí Blšanky, štěrkopísky </a:t>
            </a:r>
            <a:r>
              <a:rPr lang="cs-CZ" dirty="0" err="1" smtClean="0"/>
              <a:t>orp</a:t>
            </a:r>
            <a:r>
              <a:rPr lang="cs-CZ" dirty="0" smtClean="0"/>
              <a:t> žatec, kaolín </a:t>
            </a:r>
            <a:r>
              <a:rPr lang="cs-CZ" dirty="0" err="1" smtClean="0"/>
              <a:t>orp</a:t>
            </a:r>
            <a:r>
              <a:rPr lang="cs-CZ" dirty="0" smtClean="0"/>
              <a:t> </a:t>
            </a:r>
            <a:r>
              <a:rPr lang="cs-CZ" dirty="0" err="1" smtClean="0"/>
              <a:t>podbořany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766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„je celostátní nástroj územního plánování, který slouží zejména pro koordinaci územního rozvoje </a:t>
            </a:r>
            <a:r>
              <a:rPr lang="cs-CZ" dirty="0" smtClean="0"/>
              <a:t>;ÚP </a:t>
            </a:r>
            <a:r>
              <a:rPr lang="cs-CZ" dirty="0" smtClean="0"/>
              <a:t>obce hodnotí</a:t>
            </a:r>
            <a:r>
              <a:rPr lang="cs-CZ" baseline="0" dirty="0" smtClean="0"/>
              <a:t> XX, pokud se jich některý z těchto prvků dotýká. 2-3 </a:t>
            </a:r>
            <a:r>
              <a:rPr lang="cs-CZ" baseline="0" dirty="0" err="1" smtClean="0"/>
              <a:t>aktual</a:t>
            </a:r>
            <a:r>
              <a:rPr lang="cs-CZ" baseline="0" dirty="0" smtClean="0"/>
              <a:t>. – netýká se našeho kraje.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471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této</a:t>
            </a:r>
            <a:r>
              <a:rPr lang="cs-CZ" baseline="0" dirty="0" smtClean="0"/>
              <a:t> části je možné vidět, které koridory prochází jednotlivými </a:t>
            </a:r>
            <a:r>
              <a:rPr lang="cs-CZ" baseline="0" dirty="0" err="1" smtClean="0"/>
              <a:t>ORPy</a:t>
            </a:r>
            <a:r>
              <a:rPr lang="cs-CZ" baseline="0" dirty="0" smtClean="0"/>
              <a:t>. V </a:t>
            </a:r>
            <a:r>
              <a:rPr lang="cs-CZ" baseline="0" dirty="0" err="1" smtClean="0"/>
              <a:t>orp</a:t>
            </a:r>
            <a:r>
              <a:rPr lang="cs-CZ" baseline="0" dirty="0" smtClean="0"/>
              <a:t> Louny je to silnice R7, …..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662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Promítnutí v grafice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337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Centrální</a:t>
            </a:r>
            <a:r>
              <a:rPr lang="cs-CZ" baseline="0" dirty="0" smtClean="0"/>
              <a:t> tankoviště ropy Nelahozeves-Litvínov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8742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Samotné</a:t>
            </a:r>
            <a:r>
              <a:rPr lang="cs-CZ" baseline="0" dirty="0" smtClean="0"/>
              <a:t> ZÚR ÚK nabyly účinnosti v roce 2011, znění 1. aktualizace nabylo účinnosti v roce 2017 a 3. aktualizace se váže k datu 17.2.19 ke kterému je účinná. V nových ÚP nebo změnách je nutné zareagovat  na znění 1. a 3. aktualizace. ÚP obce musí věcně hodnotit jednotlivé části </a:t>
            </a:r>
            <a:r>
              <a:rPr lang="cs-CZ" baseline="0" dirty="0" err="1" smtClean="0"/>
              <a:t>Azúr</a:t>
            </a:r>
            <a:r>
              <a:rPr lang="cs-CZ" baseline="0" dirty="0" smtClean="0"/>
              <a:t>, a to krajské priority, které konkretizují ty republikové a kde se vyhodnotí priority které se dotýkají území, dále rozvojové oblasti a osy a specifické oblasti u kterých je nutné dohlédnout na plnění stanovených úkolů, </a:t>
            </a:r>
            <a:r>
              <a:rPr lang="cs-CZ" baseline="0" dirty="0" err="1" smtClean="0"/>
              <a:t>stejnětak</a:t>
            </a:r>
            <a:r>
              <a:rPr lang="cs-CZ" baseline="0" dirty="0" smtClean="0"/>
              <a:t> v případě ploch a koridorů DI, </a:t>
            </a:r>
            <a:r>
              <a:rPr lang="cs-CZ" baseline="0" dirty="0" err="1" smtClean="0"/>
              <a:t>úses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úpřesnění</a:t>
            </a:r>
            <a:r>
              <a:rPr lang="cs-CZ" baseline="0" dirty="0" smtClean="0"/>
              <a:t> podmínek, </a:t>
            </a:r>
            <a:r>
              <a:rPr lang="cs-CZ" baseline="0" dirty="0" err="1" smtClean="0"/>
              <a:t>vps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vpo</a:t>
            </a:r>
            <a:r>
              <a:rPr lang="cs-CZ" baseline="0" dirty="0" smtClean="0"/>
              <a:t>, u krajinných celků dohlížíme na plnění dílčích kroků naplňování cílových charakteristik krajiny. </a:t>
            </a:r>
            <a:r>
              <a:rPr lang="cs-CZ" baseline="0" dirty="0" smtClean="0"/>
              <a:t> ČASTÉ CHYBY V ÚP – NEVYHODNOCOVÁNÍ; schválení nutné dodržovat!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51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5AFFC-33D7-4EAA-A22B-CAE6FE1C8CA9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F6EC4-4549-4BCF-9802-7AA4A0B789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314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2042-5E98-47E0-99AA-426EE4C32593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E5323-F782-4D11-BD46-3A75775AAB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609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89F9-8BBB-4499-A795-7C3ECF2D0699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27AB2-5464-4FBD-88AF-E0326EA95C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22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7DE3-FB6A-4FDE-AA29-9F7A3E1E6C40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8CA04-5CB3-4941-AFD6-394F5DA70E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686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358B5-B1CE-488C-AEE1-3381324B8730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7E70B-4F19-4612-8ED9-F318A4971B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162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CAA8-E8C0-48AA-A1F3-8FE2236E0E51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03F82-2AAB-44AC-ADBC-B1CA9AE1A3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95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03A1-2699-41DC-9719-B1A6F0138E45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BF139-5FCF-4B38-B2A1-0357C7AED6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174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1A94A-0F2B-4D20-AF6A-776AC62DE1F2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1AE24-C898-428F-B355-156BAA8389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92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434EB-E13D-45D5-BF9E-72DB87D67456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6F659-367F-4908-A387-0DD22DFBE8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637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69-1AEE-4614-9928-7F88241C1B31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C3A7F-7E90-415C-94AC-7C83779A6B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308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83949-34E7-43B8-97C1-7F397C02BDC0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1DD7A-17FF-4A44-9A4E-48DC1C4FD9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102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FC9729-D636-44A1-84C7-26F539AF8478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 smtClean="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/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A1A7"/>
                </a:solidFill>
              </a:defRPr>
            </a:lvl1pPr>
          </a:lstStyle>
          <a:p>
            <a:fld id="{700E4EF4-21C9-4D35-AEEA-55E2FF8C1FF6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1" name="Obrázek 12" descr="kru.wm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rackova.d@kr-ustecky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orejsova.i@kr-ustecky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portal.kr-ustecky.cz/gs/sd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gs/informace-o-technicke-infrastruktur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gs/opravneny-investo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https://www.mmr.cz/cs/Temp/Zaloha-z-Narodnich-dotaci/Uzemni-planovan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ilip.novosad@mmr.cz" TargetMode="External"/><Relationship Id="rId4" Type="http://schemas.openxmlformats.org/officeDocument/2006/relationships/hyperlink" Target="mailto:eva.fialova@mmr.cz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znamenackova@ccr.cz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smascr.cz/" TargetMode="External"/><Relationship Id="rId4" Type="http://schemas.openxmlformats.org/officeDocument/2006/relationships/hyperlink" Target="mailto:ilona.kunesova@mmr.cz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voboda.j@kr-ustecky.cz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292721" y="2060848"/>
            <a:ext cx="8496944" cy="1440160"/>
          </a:xfrm>
        </p:spPr>
        <p:txBody>
          <a:bodyPr/>
          <a:lstStyle/>
          <a:p>
            <a:pPr algn="ctr"/>
            <a:r>
              <a:rPr lang="cs-CZ" altLang="cs-CZ" dirty="0"/>
              <a:t>2) Aktuální stav územně plánovací činnosti </a:t>
            </a:r>
            <a:r>
              <a:rPr lang="cs-CZ" altLang="cs-CZ" dirty="0" smtClean="0"/>
              <a:t>kraje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4361681" cy="1847056"/>
          </a:xfrm>
        </p:spPr>
        <p:txBody>
          <a:bodyPr rtlCol="0">
            <a:normAutofit fontScale="62500" lnSpcReduction="20000"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Ing. </a:t>
            </a:r>
            <a:r>
              <a:rPr lang="cs-CZ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arch</a:t>
            </a:r>
            <a:r>
              <a:rPr lang="cs-CZ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. Diana Juračková</a:t>
            </a:r>
          </a:p>
          <a:p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  <a:hlinkClick r:id="rId3"/>
              </a:rPr>
              <a:t>j</a:t>
            </a:r>
            <a:r>
              <a:rPr lang="cs-CZ" dirty="0" smtClean="0">
                <a:solidFill>
                  <a:schemeClr val="tx1"/>
                </a:solidFill>
                <a:hlinkClick r:id="rId3"/>
              </a:rPr>
              <a:t>urackova.d@kr-ustecky.cz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tel. 475 657 296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36096" y="4658851"/>
            <a:ext cx="38850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 smtClean="0"/>
              <a:t>Ing. Iveta Horejšová</a:t>
            </a:r>
          </a:p>
          <a:p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r>
              <a:rPr lang="cs-CZ" dirty="0" smtClean="0">
                <a:hlinkClick r:id="rId4"/>
              </a:rPr>
              <a:t>horejsova.i@kr-ustecky.cz</a:t>
            </a:r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tel. 475 657 538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1268760"/>
            <a:ext cx="7972425" cy="1143000"/>
          </a:xfrm>
        </p:spPr>
        <p:txBody>
          <a:bodyPr/>
          <a:lstStyle/>
          <a:p>
            <a:r>
              <a:rPr lang="cs-CZ" dirty="0"/>
              <a:t>Návrh 2aZÚR ÚK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060848"/>
            <a:ext cx="8928992" cy="4797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u="sng" dirty="0"/>
              <a:t>Co je obsahem 2aZÚR ÚK </a:t>
            </a:r>
            <a:r>
              <a:rPr lang="cs-CZ" sz="2000" dirty="0"/>
              <a:t>?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Navrhuje nové, popřípadě doplňuje krajské priority ÚP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Upřesňuje vymezení rozvojových oblastí a rozvojových os, specifických oblastí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Navrhuje 22 ploch a koridorů dopravní a technické  infrastruktury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Upravuje vymezení prvků  nadregionálního a regionálního ÚSES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Navrhuje regulaci vymezení ploch pro velké větrné elektrárny a staveb souvisejících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Upravuje hranici územně ekologických limitů ÚEL6 na dole Bílina s ohledem na vládní usnesení č. </a:t>
            </a:r>
            <a:r>
              <a:rPr lang="cs-CZ" sz="1750" dirty="0" smtClean="0"/>
              <a:t>827/2015</a:t>
            </a: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800" dirty="0"/>
              <a:t>Řeší nově přidané katastry – z VÚ Hradiště (§12 odst.5 zákona č.15/2015 </a:t>
            </a:r>
            <a:r>
              <a:rPr lang="cs-CZ" sz="1800" dirty="0" err="1"/>
              <a:t>Sb</a:t>
            </a:r>
            <a:r>
              <a:rPr lang="cs-CZ" sz="1800" dirty="0" smtClean="0"/>
              <a:t>) – </a:t>
            </a:r>
            <a:r>
              <a:rPr lang="cs-CZ" sz="1800" dirty="0" smtClean="0">
                <a:solidFill>
                  <a:srgbClr val="FF0000"/>
                </a:solidFill>
              </a:rPr>
              <a:t>Podbořanský Rohozec</a:t>
            </a:r>
            <a:endParaRPr lang="cs-CZ" sz="1800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38450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7972425" cy="3054350"/>
          </a:xfrm>
        </p:spPr>
        <p:txBody>
          <a:bodyPr/>
          <a:lstStyle/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1600" dirty="0"/>
              <a:t>na základě schválené Zprávy o uplatňování ZÚR ÚK v uplynulém období </a:t>
            </a:r>
            <a:endParaRPr lang="cs-CZ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600" b="1" dirty="0"/>
              <a:t>společné jednání </a:t>
            </a:r>
            <a:r>
              <a:rPr lang="cs-CZ" sz="1600" dirty="0"/>
              <a:t>se uskutečnilo </a:t>
            </a:r>
            <a:r>
              <a:rPr lang="cs-CZ" sz="1600" b="1" dirty="0">
                <a:solidFill>
                  <a:srgbClr val="FF0000"/>
                </a:solidFill>
              </a:rPr>
              <a:t>16.4.2018</a:t>
            </a:r>
            <a:r>
              <a:rPr lang="cs-CZ" sz="1600" dirty="0"/>
              <a:t> – společné jednání je neveřejné, účastní se ho pouze dotčené orgány, MMR - uplatňují </a:t>
            </a:r>
            <a:r>
              <a:rPr lang="cs-CZ" sz="1600" b="1" dirty="0"/>
              <a:t>stanoviska</a:t>
            </a:r>
            <a:r>
              <a:rPr lang="cs-CZ" sz="1600" dirty="0"/>
              <a:t> a sousední kraje – uplatňují </a:t>
            </a:r>
            <a:r>
              <a:rPr lang="cs-CZ" sz="1600" b="1" dirty="0"/>
              <a:t>připomínky</a:t>
            </a:r>
            <a:r>
              <a:rPr lang="cs-CZ" sz="1600" dirty="0"/>
              <a:t>  (§ 37 odst.2 SZ)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600" dirty="0"/>
              <a:t>Návrh 2aZÚR ÚK a VV URÚ doručil pořizovatel veřejnou vyhláškou – každý (tj. i obce) mohl uplatnit k návrhu 2aZÚR ÚK a VV URÚ </a:t>
            </a:r>
            <a:r>
              <a:rPr lang="cs-CZ" sz="1600" b="1" dirty="0"/>
              <a:t>do 30 dnů </a:t>
            </a:r>
            <a:r>
              <a:rPr lang="cs-CZ" sz="1600" dirty="0"/>
              <a:t>od doručení  (tj. </a:t>
            </a:r>
            <a:r>
              <a:rPr lang="cs-CZ" sz="1600" b="1" dirty="0"/>
              <a:t>do 14.5.2018</a:t>
            </a:r>
            <a:r>
              <a:rPr lang="cs-CZ" sz="1600" dirty="0"/>
              <a:t>) </a:t>
            </a:r>
            <a:r>
              <a:rPr lang="cs-CZ" sz="1600" b="1" dirty="0"/>
              <a:t>písemné </a:t>
            </a:r>
            <a:r>
              <a:rPr lang="cs-CZ" sz="1600" b="1" dirty="0" smtClean="0"/>
              <a:t>připomínky</a:t>
            </a:r>
          </a:p>
          <a:p>
            <a:pPr marL="285750" lvl="0" indent="-285750" algn="just">
              <a:spcBef>
                <a:spcPts val="1200"/>
              </a:spcBef>
              <a:spcAft>
                <a:spcPts val="1200"/>
              </a:spcAft>
            </a:pPr>
            <a:r>
              <a:rPr lang="cs-CZ" sz="1600" dirty="0"/>
              <a:t>Návrh 2aZÚR ÚK obsahoval 3 varianty řešení koridoru silnice II/240 Roudnice nad Labem, západní obchvat s mostem přes Labe - dne </a:t>
            </a:r>
            <a:r>
              <a:rPr lang="cs-CZ" sz="1600" b="1" dirty="0"/>
              <a:t>4.3.2019 </a:t>
            </a:r>
            <a:r>
              <a:rPr lang="cs-CZ" sz="1600" dirty="0"/>
              <a:t>schválilo ZÚK nejvhodnější variantu (</a:t>
            </a:r>
            <a:r>
              <a:rPr lang="cs-CZ" sz="1600" dirty="0" err="1"/>
              <a:t>tj</a:t>
            </a:r>
            <a:r>
              <a:rPr lang="cs-CZ" sz="1600" dirty="0"/>
              <a:t> variantu 2) s podmínkou provedení úpravy koridoru v jeho severní části, tj. vymezit koridor dále od zastavěného území obce Vědomice (§ 38 odst. 1 SZ)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</a:pPr>
            <a:r>
              <a:rPr lang="cs-CZ" sz="1600" dirty="0" smtClean="0"/>
              <a:t>Pořizovatel předal projektantovi požadavky na úpravu návrhu 2aZÚR ÚK a VV URÚ pro veřejné projednání</a:t>
            </a:r>
            <a:endParaRPr lang="cs-CZ" sz="1600" b="1" u="sng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endParaRPr lang="cs-CZ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017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772816"/>
            <a:ext cx="7972425" cy="3054350"/>
          </a:xfrm>
        </p:spPr>
        <p:txBody>
          <a:bodyPr/>
          <a:lstStyle/>
          <a:p>
            <a:r>
              <a:rPr lang="cs-CZ" sz="1800" b="1" dirty="0"/>
              <a:t>Další postup pořizování</a:t>
            </a:r>
            <a:r>
              <a:rPr lang="cs-CZ" sz="1800" b="1" dirty="0" smtClean="0"/>
              <a:t>:</a:t>
            </a:r>
          </a:p>
          <a:p>
            <a:endParaRPr lang="cs-CZ" sz="1800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b="1" dirty="0"/>
              <a:t>Veřejné projednání </a:t>
            </a:r>
            <a:r>
              <a:rPr lang="cs-CZ" sz="1800" dirty="0"/>
              <a:t>návrhu 2aZÚR ÚK a VV URÚ </a:t>
            </a:r>
            <a:r>
              <a:rPr lang="cs-CZ" sz="1800" dirty="0" smtClean="0"/>
              <a:t>plánuje </a:t>
            </a:r>
            <a:r>
              <a:rPr lang="cs-CZ" sz="1800" dirty="0"/>
              <a:t>pořizovatel na druhou polovinu roku </a:t>
            </a:r>
            <a:r>
              <a:rPr lang="cs-CZ" sz="1800" b="1" dirty="0">
                <a:solidFill>
                  <a:srgbClr val="FF0000"/>
                </a:solidFill>
              </a:rPr>
              <a:t>2019</a:t>
            </a:r>
            <a:r>
              <a:rPr lang="cs-CZ" sz="1800" b="1" dirty="0"/>
              <a:t> (cca srpen, září</a:t>
            </a:r>
            <a:r>
              <a:rPr lang="cs-CZ" sz="1800" dirty="0"/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na veřejné projednání přizve pořizovatel jednotlivě dotčené obce (v daném případě všechny obce Ústeckého kraje) </a:t>
            </a:r>
            <a:r>
              <a:rPr lang="cs-CZ" sz="1800" b="1" dirty="0"/>
              <a:t>může každá obec uplatit písemné námitky a to nejpozději do </a:t>
            </a:r>
            <a:r>
              <a:rPr lang="cs-CZ" sz="1800" b="1" dirty="0">
                <a:solidFill>
                  <a:srgbClr val="FF0000"/>
                </a:solidFill>
              </a:rPr>
              <a:t>7 dnů </a:t>
            </a:r>
            <a:r>
              <a:rPr lang="cs-CZ" sz="1800" b="1" dirty="0"/>
              <a:t>od veřejného projednání.</a:t>
            </a:r>
            <a:r>
              <a:rPr lang="cs-CZ" sz="1800" dirty="0"/>
              <a:t> K později uplatněným námitkám se nepřihlíží.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Současně k veřejnému jednání přizve pořizovatel jednotlivě dotčené orgány, Ministerstvo pro místní rozvoj a sousední kraje. DO a MMR uplatní do 7 dnů od veř. Jednání stanoviska k částem řešení, které byly od společného jednání změněny.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 Oznámení o konání veřejného projednání současně pořizovatel oznámí veřejnou vyhláškou. Každý může uplatnit připomínky písemně nejpozději do 7dnů od veřejného projednání</a:t>
            </a:r>
            <a:endParaRPr lang="cs-CZ" sz="18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3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4896544"/>
          </a:xfrm>
        </p:spPr>
        <p:txBody>
          <a:bodyPr/>
          <a:lstStyle/>
          <a:p>
            <a:pPr algn="just"/>
            <a:r>
              <a:rPr lang="cs-CZ" sz="1800" b="1" dirty="0"/>
              <a:t>Další postup pořizování</a:t>
            </a:r>
            <a:r>
              <a:rPr lang="cs-CZ" sz="1800" b="1" dirty="0" smtClean="0"/>
              <a:t>:</a:t>
            </a:r>
            <a:endParaRPr lang="cs-CZ" sz="1800" dirty="0"/>
          </a:p>
          <a:p>
            <a:pPr marL="285750" lvl="0" indent="-28575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 smtClean="0"/>
              <a:t>Následně pořizovatel zpracuje návrh rozhodnutí o námitkách a návrh vyhodnocení připomínek a návrhy doručí dotčeným orgánům, které do 30 dnů mohou uplatnit stanoviska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Pokud to bude nutné, zajistí pořizovatel úpravu návrhu 2aZÚR ÚK.</a:t>
            </a:r>
          </a:p>
          <a:p>
            <a:pPr marL="285750" lvl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Pořizovatel přezkoumá soulad návrhu 2aZÚR ÚK zejména s PÚR, cíli a úkoly územního plánování, s požadavky stavebního zákona a prováděcích předpisů a se stanovisky dotčených orgánů atd. (§ 40 stavebního zákona) a předloží návrh 2aZÚR ÚK Zastupitelstvu Ústeckého kraje, který rozhodne o podaných námitkách a 2aZÚR ÚK vydá.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b="1" dirty="0" smtClean="0"/>
              <a:t>Předpokládaný termín vydání 2aZÚR ÚK</a:t>
            </a:r>
            <a:r>
              <a:rPr lang="cs-CZ" sz="1600" dirty="0" smtClean="0"/>
              <a:t>, nebude-li nutné opakovat veřejné projednání dle § 39 odst. 5 SZ, </a:t>
            </a:r>
            <a:r>
              <a:rPr lang="cs-CZ" sz="1600" b="1" dirty="0" smtClean="0"/>
              <a:t>je 2. polovina roku </a:t>
            </a:r>
            <a:r>
              <a:rPr lang="cs-CZ" sz="1600" b="1" dirty="0" smtClean="0">
                <a:solidFill>
                  <a:srgbClr val="FF0000"/>
                </a:solidFill>
              </a:rPr>
              <a:t>2020</a:t>
            </a:r>
            <a:r>
              <a:rPr lang="cs-CZ" sz="1600" b="1" dirty="0" smtClean="0"/>
              <a:t>.</a:t>
            </a:r>
            <a:endParaRPr lang="cs-CZ" sz="16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448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1412776"/>
            <a:ext cx="7972425" cy="1143000"/>
          </a:xfrm>
        </p:spPr>
        <p:txBody>
          <a:bodyPr/>
          <a:lstStyle/>
          <a:p>
            <a:r>
              <a:rPr lang="cs-CZ" dirty="0" smtClean="0"/>
              <a:t>Prvky </a:t>
            </a:r>
            <a:r>
              <a:rPr lang="cs-CZ" dirty="0" err="1" smtClean="0"/>
              <a:t>aZÚR</a:t>
            </a:r>
            <a:r>
              <a:rPr lang="cs-CZ" dirty="0" smtClean="0"/>
              <a:t> v ORP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5050" y="2416713"/>
            <a:ext cx="8964488" cy="4725144"/>
          </a:xfrm>
        </p:spPr>
        <p:txBody>
          <a:bodyPr/>
          <a:lstStyle/>
          <a:p>
            <a:r>
              <a:rPr lang="cs-CZ" sz="2200" u="sng" dirty="0" smtClean="0"/>
              <a:t>ORP LOUNY </a:t>
            </a:r>
            <a:r>
              <a:rPr lang="cs-CZ" sz="2200" dirty="0" smtClean="0"/>
              <a:t>– NOB4, NOS1, KC CHKO České středohoří, Džbán, Severočeské - nížiny a pánve, </a:t>
            </a:r>
            <a:r>
              <a:rPr lang="cs-CZ" sz="2200" dirty="0" err="1" smtClean="0"/>
              <a:t>dev</a:t>
            </a:r>
            <a:r>
              <a:rPr lang="cs-CZ" sz="2200" dirty="0" smtClean="0"/>
              <a:t>. a souvisle </a:t>
            </a:r>
            <a:r>
              <a:rPr lang="cs-CZ" sz="2200" dirty="0" err="1" smtClean="0"/>
              <a:t>urb</a:t>
            </a:r>
            <a:r>
              <a:rPr lang="cs-CZ" sz="2200" dirty="0" smtClean="0"/>
              <a:t>. území, </a:t>
            </a:r>
            <a:r>
              <a:rPr lang="cs-CZ" sz="2400" dirty="0"/>
              <a:t>c3, </a:t>
            </a:r>
            <a:r>
              <a:rPr lang="cs-CZ" sz="2400" dirty="0" smtClean="0"/>
              <a:t>c4, PK6, f2, PK19, Z5, C25, C204, </a:t>
            </a:r>
            <a:r>
              <a:rPr lang="cs-CZ" sz="2400" dirty="0"/>
              <a:t>E2, E10 (</a:t>
            </a:r>
            <a:r>
              <a:rPr lang="cs-CZ" sz="2400" dirty="0" err="1"/>
              <a:t>a,b</a:t>
            </a:r>
            <a:r>
              <a:rPr lang="cs-CZ" sz="2400" dirty="0" smtClean="0"/>
              <a:t>), DVR1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cs-CZ" sz="2200" u="sng" dirty="0" smtClean="0"/>
              <a:t>ORP ŽATEC</a:t>
            </a:r>
            <a:r>
              <a:rPr lang="cs-CZ" sz="2200" dirty="0" smtClean="0"/>
              <a:t> – NOB4, NOS1, NOS3, NSOB2, KC Jesenická pahorkatina, </a:t>
            </a:r>
            <a:r>
              <a:rPr lang="cs-CZ" sz="2200" dirty="0"/>
              <a:t>Džbán, Severočeské - nížiny a pánve, </a:t>
            </a:r>
            <a:r>
              <a:rPr lang="cs-CZ" sz="2200" dirty="0" err="1"/>
              <a:t>dev</a:t>
            </a:r>
            <a:r>
              <a:rPr lang="cs-CZ" sz="2200" dirty="0"/>
              <a:t>. a souvisle </a:t>
            </a:r>
            <a:r>
              <a:rPr lang="cs-CZ" sz="2200" dirty="0" err="1"/>
              <a:t>urb</a:t>
            </a:r>
            <a:r>
              <a:rPr lang="cs-CZ" sz="2200" dirty="0"/>
              <a:t>. Ú</a:t>
            </a:r>
            <a:r>
              <a:rPr lang="cs-CZ" sz="2200" dirty="0" smtClean="0"/>
              <a:t>zemí, </a:t>
            </a:r>
            <a:r>
              <a:rPr lang="cs-CZ" sz="2400" dirty="0"/>
              <a:t>c1, </a:t>
            </a:r>
            <a:r>
              <a:rPr lang="cs-CZ" sz="2400" dirty="0" smtClean="0"/>
              <a:t>c5, PK12, g3, g4, C204,  PR1, </a:t>
            </a:r>
            <a:r>
              <a:rPr lang="cs-CZ" sz="2400" b="1" dirty="0" smtClean="0"/>
              <a:t>P1</a:t>
            </a:r>
          </a:p>
          <a:p>
            <a:endParaRPr lang="cs-CZ" sz="2200" dirty="0"/>
          </a:p>
          <a:p>
            <a:r>
              <a:rPr lang="cs-CZ" sz="2200" u="sng" dirty="0" smtClean="0"/>
              <a:t>ORP PODBOŘANY </a:t>
            </a:r>
            <a:r>
              <a:rPr lang="cs-CZ" sz="2200" dirty="0" smtClean="0"/>
              <a:t>– NOS3, NSOB6, KC Doupovské hory, Jesenická pahorkatina, </a:t>
            </a:r>
            <a:r>
              <a:rPr lang="cs-CZ" sz="2200" dirty="0"/>
              <a:t>Severočeské - nížiny a </a:t>
            </a:r>
            <a:r>
              <a:rPr lang="cs-CZ" sz="2200" dirty="0" smtClean="0"/>
              <a:t>pánve, </a:t>
            </a:r>
            <a:r>
              <a:rPr lang="cs-CZ" sz="2400" dirty="0"/>
              <a:t>b1, b2, </a:t>
            </a:r>
            <a:r>
              <a:rPr lang="cs-CZ" sz="2400" dirty="0" smtClean="0"/>
              <a:t>b3, E2,PR1, ÚP1, ÚP2, ÚP3, </a:t>
            </a:r>
            <a:r>
              <a:rPr lang="cs-CZ" sz="2400" dirty="0"/>
              <a:t>ÚP </a:t>
            </a:r>
            <a:r>
              <a:rPr lang="cs-CZ" sz="2400" dirty="0" smtClean="0"/>
              <a:t>4, </a:t>
            </a:r>
            <a:r>
              <a:rPr lang="cs-CZ" sz="2400" b="1" dirty="0" smtClean="0"/>
              <a:t>P1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6879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0675"/>
            <a:ext cx="85344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6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83623"/>
            <a:ext cx="851735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272808" cy="5146560"/>
          </a:xfrm>
        </p:spPr>
      </p:pic>
    </p:spTree>
    <p:extLst>
      <p:ext uri="{BB962C8B-B14F-4D97-AF65-F5344CB8AC3E}">
        <p14:creationId xmlns:p14="http://schemas.microsoft.com/office/powerpoint/2010/main" val="13570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484784"/>
            <a:ext cx="6840760" cy="792088"/>
          </a:xfrm>
        </p:spPr>
        <p:txBody>
          <a:bodyPr/>
          <a:lstStyle/>
          <a:p>
            <a:r>
              <a:rPr lang="cs-CZ" dirty="0"/>
              <a:t>ÚS Krušné hory – Ústecký kraj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564904"/>
            <a:ext cx="8208912" cy="4032448"/>
          </a:xfrm>
        </p:spPr>
        <p:txBody>
          <a:bodyPr/>
          <a:lstStyle/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 smtClean="0"/>
              <a:t>Důvod </a:t>
            </a:r>
            <a:r>
              <a:rPr lang="cs-CZ" sz="2000" b="1" dirty="0"/>
              <a:t>pořízení – </a:t>
            </a:r>
            <a:r>
              <a:rPr lang="cs-CZ" sz="2000" dirty="0"/>
              <a:t>harmonizace zájmů na změny v území se zájmy na ochraně hodnot (přírodní, kulturní, civilizační) a se zájmem na rozvoji území, které se vyznačuje vysokým rekreačním potenciálem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 smtClean="0"/>
              <a:t>Účel</a:t>
            </a:r>
            <a:r>
              <a:rPr lang="cs-CZ" sz="2000" dirty="0" smtClean="0"/>
              <a:t> </a:t>
            </a:r>
            <a:r>
              <a:rPr lang="cs-CZ" sz="2000" dirty="0"/>
              <a:t>– získat ÚPP, jehož doporučení a navržená řešení bude možno využít k zapracování do aktualizace ZÚR ÚK, popř. jako podklad pro rozhodování v území (argumentační základna</a:t>
            </a:r>
            <a:r>
              <a:rPr lang="cs-CZ" sz="2000" dirty="0" smtClean="0"/>
              <a:t>)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 smtClean="0"/>
              <a:t>Obsah</a:t>
            </a:r>
            <a:r>
              <a:rPr lang="cs-CZ" sz="2000" dirty="0" smtClean="0"/>
              <a:t> – koncepce uspořádání krajiny a rekreace; regulace VVE a velkoprostorových záměrů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5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556792"/>
            <a:ext cx="5976664" cy="648072"/>
          </a:xfrm>
        </p:spPr>
        <p:txBody>
          <a:bodyPr/>
          <a:lstStyle/>
          <a:p>
            <a:r>
              <a:rPr lang="cs-CZ" dirty="0" err="1" smtClean="0"/>
              <a:t>Geoportál</a:t>
            </a:r>
            <a:r>
              <a:rPr lang="cs-CZ" dirty="0" smtClean="0"/>
              <a:t> Ústeckého kraje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7" y="2348880"/>
            <a:ext cx="7848872" cy="4320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Výdej dat ÚAP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Evidence ÚPD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Dokumentace datového modelu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Informace o TI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Seznam oprávněných investorů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Tematické mapy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Zapojeno 12 z 16 ORP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hlinkClick r:id="rId3"/>
              </a:rPr>
              <a:t>https://geoportal.kr-ustecky.cz/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47664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0641" t="7560" r="61010" b="4241"/>
          <a:stretch/>
        </p:blipFill>
        <p:spPr>
          <a:xfrm>
            <a:off x="5148064" y="2564904"/>
            <a:ext cx="3456385" cy="33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40768"/>
            <a:ext cx="9354632" cy="1152128"/>
          </a:xfrm>
        </p:spPr>
        <p:txBody>
          <a:bodyPr/>
          <a:lstStyle/>
          <a:p>
            <a:r>
              <a:rPr lang="cs-CZ" sz="3400" dirty="0" smtClean="0"/>
              <a:t>Územně analytické podklady ÚK (ÚAP ÚK)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38" y="2348880"/>
            <a:ext cx="7972425" cy="3054350"/>
          </a:xfrm>
        </p:spPr>
        <p:txBody>
          <a:bodyPr/>
          <a:lstStyle/>
          <a:p>
            <a:r>
              <a:rPr lang="cs-CZ" sz="2000" dirty="0" smtClean="0"/>
              <a:t>Využívané jako nástroj územního plánování </a:t>
            </a:r>
            <a:r>
              <a:rPr lang="cs-CZ" sz="2000" dirty="0" smtClean="0"/>
              <a:t>od</a:t>
            </a:r>
            <a:r>
              <a:rPr lang="cs-CZ" sz="2000" dirty="0" smtClean="0"/>
              <a:t> </a:t>
            </a:r>
            <a:r>
              <a:rPr lang="cs-CZ" sz="2000" dirty="0" smtClean="0"/>
              <a:t>roku 2007</a:t>
            </a:r>
          </a:p>
          <a:p>
            <a:r>
              <a:rPr lang="cs-CZ" sz="2000" dirty="0" smtClean="0"/>
              <a:t>4. aktualizace ÚAP 2017</a:t>
            </a:r>
          </a:p>
          <a:p>
            <a:r>
              <a:rPr lang="cs-CZ" sz="2000" dirty="0" smtClean="0"/>
              <a:t>ÚAP </a:t>
            </a:r>
            <a:r>
              <a:rPr lang="cs-CZ" sz="2000" dirty="0"/>
              <a:t>obsahují zjištění a vyhodnocení stavu a vývoje </a:t>
            </a:r>
            <a:r>
              <a:rPr lang="cs-CZ" sz="2000" dirty="0" smtClean="0"/>
              <a:t>území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11268" t="18509" r="69369" b="42305"/>
          <a:stretch/>
        </p:blipFill>
        <p:spPr bwMode="auto">
          <a:xfrm>
            <a:off x="351100" y="3527823"/>
            <a:ext cx="5544616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6138" t="9680" r="65749" b="7160"/>
          <a:stretch/>
        </p:blipFill>
        <p:spPr>
          <a:xfrm>
            <a:off x="6372200" y="3544758"/>
            <a:ext cx="2096067" cy="300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7560" r="50388" b="6761"/>
          <a:stretch/>
        </p:blipFill>
        <p:spPr>
          <a:xfrm>
            <a:off x="4659549" y="2348880"/>
            <a:ext cx="3960440" cy="21373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1412776"/>
            <a:ext cx="4001641" cy="922982"/>
          </a:xfrm>
        </p:spPr>
        <p:txBody>
          <a:bodyPr/>
          <a:lstStyle/>
          <a:p>
            <a:r>
              <a:rPr lang="cs-CZ" dirty="0" smtClean="0"/>
              <a:t>Datový model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996952"/>
            <a:ext cx="7128791" cy="4189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Sjednocuje strukturu dat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Zaveden v 2007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Využíván většinou ÚÚP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Vazba na národní úroveň GP, ÚP, GP INSPIRE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Možnost sdílení dat ve vazbě obec-kraj-MMR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hlinkClick r:id="rId4"/>
              </a:rPr>
              <a:t>https://geoportal.kr-ustecky.cz/gs/sdm/</a:t>
            </a:r>
            <a:endParaRPr lang="cs-CZ" sz="20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22426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562" y="1484784"/>
            <a:ext cx="8406049" cy="936104"/>
          </a:xfrm>
        </p:spPr>
        <p:txBody>
          <a:bodyPr/>
          <a:lstStyle/>
          <a:p>
            <a:r>
              <a:rPr lang="cs-CZ" dirty="0" smtClean="0"/>
              <a:t>Informace o technické infrastruktuře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9995" y="2420888"/>
            <a:ext cx="8322121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 smtClean="0"/>
              <a:t>Informace dle §166 odst. 2 SZ o technické infrastruktuře a o jejím vlastníkovi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Zveřejňovány ve spolupráce s příslušným ÚÚP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Vyhledávání dle seznamu </a:t>
            </a:r>
            <a:r>
              <a:rPr lang="cs-CZ" sz="2400" dirty="0" smtClean="0"/>
              <a:t>jevů v území/poskytovatelů údajů/v </a:t>
            </a:r>
            <a:r>
              <a:rPr lang="cs-CZ" sz="2400" dirty="0" smtClean="0"/>
              <a:t>mapě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hlinkClick r:id="rId3"/>
              </a:rPr>
              <a:t>https://geoportal.kr-ustecky.cz/gs/informace-o-technicke-infrastrukture/</a:t>
            </a:r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403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450265"/>
            <a:ext cx="7195217" cy="792088"/>
          </a:xfrm>
        </p:spPr>
        <p:txBody>
          <a:bodyPr/>
          <a:lstStyle/>
          <a:p>
            <a:r>
              <a:rPr lang="cs-CZ" dirty="0" smtClean="0"/>
              <a:t>Seznam oprávněných investorů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2242353"/>
            <a:ext cx="7632848" cy="25547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>
                <a:hlinkClick r:id="rId3"/>
              </a:rPr>
              <a:t>https://geoportal.kr-ustecky.cz/gs/opravneny-investor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pl-PL" sz="2000" dirty="0" smtClean="0"/>
              <a:t>OI zaznamenaný v seznamu je správním orgánem jednotlivě informován o úkonech při projednávání návrhů ZÚR, ÚP, RP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Vyhledávání v seznamu dle obce</a:t>
            </a:r>
          </a:p>
          <a:p>
            <a:pPr>
              <a:lnSpc>
                <a:spcPct val="150000"/>
              </a:lnSpc>
            </a:pPr>
            <a:r>
              <a:rPr lang="pl-PL" sz="2000" dirty="0"/>
              <a:t>I</a:t>
            </a:r>
            <a:r>
              <a:rPr lang="pl-PL" sz="2000" dirty="0" smtClean="0"/>
              <a:t>nformace </a:t>
            </a:r>
            <a:r>
              <a:rPr lang="pl-PL" sz="2000" dirty="0"/>
              <a:t>dle §23a odst. 1 a 2 stavebního </a:t>
            </a:r>
            <a:r>
              <a:rPr lang="pl-PL" sz="2000" dirty="0" smtClean="0"/>
              <a:t>zákona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1025" t="25199" r="61413" b="52121"/>
          <a:stretch/>
        </p:blipFill>
        <p:spPr>
          <a:xfrm>
            <a:off x="1187624" y="4941168"/>
            <a:ext cx="6480720" cy="16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8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1844824"/>
            <a:ext cx="6624736" cy="576064"/>
          </a:xfrm>
        </p:spPr>
        <p:txBody>
          <a:bodyPr/>
          <a:lstStyle/>
          <a:p>
            <a:r>
              <a:rPr lang="pt-BR" dirty="0" smtClean="0"/>
              <a:t>Dotační tituly </a:t>
            </a:r>
            <a:r>
              <a:rPr lang="cs-CZ" dirty="0" smtClean="0"/>
              <a:t>pro</a:t>
            </a:r>
            <a:r>
              <a:rPr lang="pt-BR" dirty="0" smtClean="0"/>
              <a:t> ÚPD </a:t>
            </a:r>
            <a:r>
              <a:rPr lang="cs-CZ" dirty="0" smtClean="0"/>
              <a:t>a ÚPP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2132" y="2636912"/>
            <a:ext cx="64461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1) Národní </a:t>
            </a:r>
            <a:r>
              <a:rPr lang="cs-CZ" sz="24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</a:t>
            </a:r>
            <a:r>
              <a:rPr lang="cs-CZ" sz="24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program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3) Program obnovy venkova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33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5668" y="1412776"/>
            <a:ext cx="6588223" cy="936104"/>
          </a:xfrm>
        </p:spPr>
        <p:txBody>
          <a:bodyPr/>
          <a:lstStyle/>
          <a:p>
            <a:r>
              <a:rPr lang="cs-CZ" dirty="0"/>
              <a:t>1) Národní program   (MMR)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2636912"/>
            <a:ext cx="7972425" cy="3054350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8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</a:t>
            </a:r>
            <a:r>
              <a:rPr lang="cs-CZ" sz="18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sz="18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sz="18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8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územní plány obcí =</a:t>
            </a:r>
          </a:p>
          <a:p>
            <a:pPr marL="0" indent="0">
              <a:buNone/>
            </a:pP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Podmínky získání dotace:</a:t>
            </a:r>
            <a:r>
              <a:rPr lang="cs-CZ" sz="18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obce, které </a:t>
            </a:r>
            <a:r>
              <a:rPr lang="cs-CZ" sz="18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nemají žádný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plán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nebo mají územní plán 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schválený před 1. 1. 2007</a:t>
            </a:r>
            <a:endParaRPr lang="cs-CZ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smluvně zajištěno zpracování územního plánu v souladu se zákonem č. 183/2006 Sb.</a:t>
            </a:r>
            <a:endParaRPr lang="cs-CZ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schválené zadání územního plánu              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(= zahájení realizace akce)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0812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062" y="1628800"/>
            <a:ext cx="9036496" cy="424847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</a:pPr>
            <a:r>
              <a:rPr lang="cs-CZ" sz="1400" dirty="0" smtClean="0"/>
              <a:t>poslední </a:t>
            </a:r>
            <a:r>
              <a:rPr lang="cs-CZ" sz="1400" dirty="0"/>
              <a:t>výzva (podání žádostí o dotaci) – 5. listopad 2018 </a:t>
            </a:r>
            <a:endParaRPr lang="cs-CZ" sz="1400" dirty="0" smtClean="0"/>
          </a:p>
          <a:p>
            <a:pPr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</a:pPr>
            <a:r>
              <a:rPr lang="cs-CZ" sz="1400" dirty="0" smtClean="0"/>
              <a:t>Možnost podání do 31.1.2019</a:t>
            </a:r>
            <a:endParaRPr lang="cs-CZ" sz="1400" dirty="0"/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400" b="1" dirty="0">
                <a:solidFill>
                  <a:srgbClr val="FF0000"/>
                </a:solidFill>
                <a:hlinkClick r:id="rId2"/>
              </a:rPr>
              <a:t>https://www.mmr.cz/cs/Temp/Zaloha-z-Narodnich-dotaci/Uzemni-planovani</a:t>
            </a:r>
            <a:endParaRPr lang="cs-CZ" sz="1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</a:pPr>
            <a:r>
              <a:rPr lang="cs-CZ" sz="1400" b="1" dirty="0"/>
              <a:t>kontakty pro dotazy</a:t>
            </a:r>
            <a:r>
              <a:rPr lang="cs-CZ" sz="1400" dirty="0"/>
              <a:t>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400" b="1" dirty="0"/>
              <a:t>MMR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400" dirty="0"/>
              <a:t>Ing. Ilona Kunešová, </a:t>
            </a:r>
            <a:r>
              <a:rPr lang="cs-CZ" sz="1400" u="sng" dirty="0">
                <a:hlinkClick r:id="rId3"/>
              </a:rPr>
              <a:t>ilona.kunesova@mmr.cz</a:t>
            </a:r>
            <a:r>
              <a:rPr lang="cs-CZ" sz="1400" dirty="0"/>
              <a:t>, tel.: 224 862 </a:t>
            </a:r>
            <a:r>
              <a:rPr lang="cs-CZ" sz="1400" dirty="0" smtClean="0"/>
              <a:t>277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Ing. Eva Fialová, </a:t>
            </a:r>
            <a:r>
              <a:rPr lang="cs-CZ" sz="1400" u="sng" dirty="0">
                <a:hlinkClick r:id="rId4"/>
              </a:rPr>
              <a:t>eva.fialova@mmr.cz</a:t>
            </a:r>
            <a:r>
              <a:rPr lang="cs-CZ" sz="1400" dirty="0"/>
              <a:t>, tel.: 224 862 </a:t>
            </a:r>
            <a:r>
              <a:rPr lang="cs-CZ" sz="1400" dirty="0" smtClean="0"/>
              <a:t>353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Ing. Filip </a:t>
            </a:r>
            <a:r>
              <a:rPr lang="cs-CZ" sz="1400" dirty="0" err="1"/>
              <a:t>Novosád</a:t>
            </a:r>
            <a:r>
              <a:rPr lang="cs-CZ" sz="1400" dirty="0"/>
              <a:t>, </a:t>
            </a:r>
            <a:r>
              <a:rPr lang="cs-CZ" sz="1400" u="sng" dirty="0">
                <a:hlinkClick r:id="rId5"/>
              </a:rPr>
              <a:t>filip.novosad@mmr.cz</a:t>
            </a:r>
            <a:r>
              <a:rPr lang="cs-CZ" sz="1400" dirty="0"/>
              <a:t>, tel.: 224 862 279 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6693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7047997" cy="864096"/>
          </a:xfrm>
        </p:spPr>
        <p:txBody>
          <a:bodyPr/>
          <a:lstStyle/>
          <a:p>
            <a:pPr algn="ctr"/>
            <a:r>
              <a:rPr lang="cs-CZ" dirty="0"/>
              <a:t>2) Integrovaný regionální operační program </a:t>
            </a:r>
            <a:r>
              <a:rPr lang="cs-CZ" sz="3100" dirty="0"/>
              <a:t>(IROP)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2996952"/>
            <a:ext cx="7972425" cy="3054350"/>
          </a:xfrm>
        </p:spPr>
        <p:txBody>
          <a:bodyPr/>
          <a:lstStyle/>
          <a:p>
            <a:pPr marL="270" indent="0" algn="ctr">
              <a:buClr>
                <a:srgbClr val="000000"/>
              </a:buClr>
              <a:buNone/>
            </a:pPr>
            <a:r>
              <a:rPr lang="cs-CZ" sz="18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Aktivity SC 3.3 IROP ze SC 4.1 IROP </a:t>
            </a:r>
          </a:p>
          <a:p>
            <a:pPr marL="270" indent="0" algn="ctr">
              <a:buClr>
                <a:srgbClr val="000000"/>
              </a:buClr>
              <a:buNone/>
            </a:pPr>
            <a:endParaRPr lang="cs-CZ" sz="10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4.1 „Posílení komunitně vedeného místního rozvoje (CLLD) za účelem zvýšení kvality života ve venkovských oblastech a aktivizace místního potenciálu“</a:t>
            </a:r>
          </a:p>
          <a:p>
            <a:pPr marL="270" indent="0" algn="ctr">
              <a:buClr>
                <a:srgbClr val="000000"/>
              </a:buClr>
              <a:buNone/>
            </a:pPr>
            <a:endParaRPr lang="cs-CZ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ctr">
              <a:buClr>
                <a:srgbClr val="000000"/>
              </a:buClr>
              <a:buNone/>
            </a:pP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podpora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ÚZEMNÍ PLÁN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REGULAČNÍ PLÁN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b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cs-CZ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ctr">
              <a:buClr>
                <a:srgbClr val="000000"/>
              </a:buClr>
              <a:buNone/>
            </a:pPr>
            <a:endParaRPr lang="cs-CZ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r>
              <a:rPr lang="cs-CZ" sz="1600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průběžná výzva č. 45 IROP </a:t>
            </a:r>
            <a:r>
              <a:rPr lang="cs-CZ" sz="16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→ příjem žádostí do 31.10.2022</a:t>
            </a:r>
          </a:p>
          <a:p>
            <a:pPr marL="257310" indent="-257040" algn="just">
              <a:spcBef>
                <a:spcPts val="1800"/>
              </a:spcBef>
              <a:spcAft>
                <a:spcPts val="1800"/>
              </a:spcAft>
              <a:buClr>
                <a:srgbClr val="00AF3F"/>
              </a:buClr>
              <a:buFont typeface="Arial"/>
              <a:buChar char="•"/>
            </a:pPr>
            <a:r>
              <a:rPr lang="cs-CZ" sz="16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realizace projektů do 30.6.2023</a:t>
            </a:r>
            <a:r>
              <a:rPr lang="cs-CZ" sz="1600" b="1" spc="-1" dirty="0">
                <a:solidFill>
                  <a:srgbClr val="DB7D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9595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83" y="1556792"/>
            <a:ext cx="9094521" cy="309634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16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žadatelem a příjemcem dotace: </a:t>
            </a: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ORP, ale připravuje se změna → </a:t>
            </a:r>
            <a:r>
              <a:rPr lang="cs-CZ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příjemcem bude </a:t>
            </a: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pouze</a:t>
            </a:r>
            <a:r>
              <a:rPr lang="cs-CZ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OBEC</a:t>
            </a: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základní podmínka:</a:t>
            </a:r>
            <a:r>
              <a:rPr lang="cs-CZ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a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řešené území ÚP, RP se musí nacházet na území </a:t>
            </a:r>
            <a:r>
              <a:rPr lang="cs-CZ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(místní akční skupiny)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b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potřeba pořízení </a:t>
            </a:r>
            <a:r>
              <a:rPr lang="cs-CZ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ÚP, RP musím být obsažena ve 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strategii spolku, a to v </a:t>
            </a:r>
            <a:r>
              <a:rPr lang="cs-CZ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   	    programovém 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dokumentu  - CLLD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V současné době – na území Ústeckého kraje se nenachází žádná obec, která by splňovala  základní </a:t>
            </a:r>
            <a:r>
              <a:rPr lang="cs-CZ" sz="1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podmínky </a:t>
            </a: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(zdroj: zpracovaný kartogram MMR</a:t>
            </a:r>
            <a:r>
              <a:rPr lang="cs-CZ" sz="1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0" indent="0">
              <a:buNone/>
            </a:pPr>
            <a:r>
              <a:rPr lang="cs-CZ" sz="1200" b="1" dirty="0"/>
              <a:t>KONTAKTY</a:t>
            </a:r>
            <a:r>
              <a:rPr lang="cs-CZ" sz="1200" dirty="0"/>
              <a:t> pro poskytování informací: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b="1" dirty="0"/>
              <a:t>Centrum pro regionální rozvoj České republiky 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Mgr. Kateřina Znamenáčková, </a:t>
            </a:r>
            <a:r>
              <a:rPr lang="cs-CZ" sz="1200" u="sng" dirty="0">
                <a:hlinkClick r:id="rId3"/>
              </a:rPr>
              <a:t>katerina.znamenackova@ccr.cz</a:t>
            </a:r>
            <a:r>
              <a:rPr lang="cs-CZ" sz="1200" u="sng" dirty="0"/>
              <a:t> </a:t>
            </a:r>
            <a:endParaRPr lang="cs-CZ" sz="1200" dirty="0"/>
          </a:p>
          <a:p>
            <a:pPr marL="0" indent="0">
              <a:buNone/>
            </a:pPr>
            <a:endParaRPr lang="cs-CZ" sz="900" b="1" dirty="0"/>
          </a:p>
          <a:p>
            <a:pPr marL="0" indent="0">
              <a:buNone/>
            </a:pPr>
            <a:r>
              <a:rPr lang="cs-CZ" sz="12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1200" dirty="0"/>
              <a:t>Ing. Ilona Kunešová, </a:t>
            </a:r>
            <a:r>
              <a:rPr lang="cs-CZ" sz="1200" u="sng" dirty="0">
                <a:hlinkClick r:id="rId4"/>
              </a:rPr>
              <a:t>ilona.kunesova@mmr.cz</a:t>
            </a:r>
            <a:r>
              <a:rPr lang="cs-CZ" sz="1200" dirty="0"/>
              <a:t>, tel.: 224 862 277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b="1" dirty="0"/>
              <a:t>Místní akční skupiny  </a:t>
            </a:r>
            <a:r>
              <a:rPr lang="cs-CZ" sz="1200" dirty="0"/>
              <a:t>- Národní síť MAS ČR </a:t>
            </a:r>
            <a:r>
              <a:rPr lang="cs-CZ" sz="1200" dirty="0">
                <a:hlinkClick r:id="rId5"/>
              </a:rPr>
              <a:t>http://nsmascr.cz/</a:t>
            </a:r>
            <a:endParaRPr lang="cs-CZ" sz="12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5016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651" y="1844824"/>
            <a:ext cx="8970193" cy="1139006"/>
          </a:xfrm>
        </p:spPr>
        <p:txBody>
          <a:bodyPr/>
          <a:lstStyle/>
          <a:p>
            <a:pPr algn="ctr"/>
            <a:r>
              <a:rPr lang="cs-CZ" dirty="0"/>
              <a:t>3) </a:t>
            </a:r>
            <a:r>
              <a:rPr lang="cs-CZ" dirty="0" smtClean="0"/>
              <a:t>Program obnovy venkova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dotační titul Krajského úřadu Ústeckého kraje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501008"/>
            <a:ext cx="7972425" cy="305435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Podmínky získání dotace: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1800" b="1" dirty="0"/>
              <a:t>smluvní zajištění zpracování územního plánu</a:t>
            </a:r>
            <a:r>
              <a:rPr lang="cs-CZ" sz="1600" dirty="0"/>
              <a:t>   </a:t>
            </a:r>
            <a:r>
              <a:rPr lang="cs-CZ" sz="1400" dirty="0"/>
              <a:t>v souladu se zákonem č. 183/2006 Sb. („stavební zákon“)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1800" b="1" dirty="0"/>
              <a:t>data</a:t>
            </a:r>
            <a:r>
              <a:rPr lang="cs-CZ" sz="1600" dirty="0"/>
              <a:t> nového ÚP budou zpracována </a:t>
            </a:r>
            <a:r>
              <a:rPr lang="cs-CZ" sz="1800" b="1" dirty="0"/>
              <a:t>dle</a:t>
            </a:r>
            <a:r>
              <a:rPr lang="cs-CZ" sz="1600" dirty="0"/>
              <a:t> náležitostí </a:t>
            </a:r>
            <a:r>
              <a:rPr lang="cs-CZ" sz="1800" dirty="0"/>
              <a:t>„</a:t>
            </a:r>
            <a:r>
              <a:rPr lang="cs-CZ" sz="1800" b="1" dirty="0"/>
              <a:t>datového modelu Ústeckého kraje pro ÚPD</a:t>
            </a:r>
            <a:r>
              <a:rPr lang="cs-CZ" sz="1800" dirty="0"/>
              <a:t>“</a:t>
            </a:r>
            <a:r>
              <a:rPr lang="cs-CZ" sz="1600" dirty="0"/>
              <a:t>    a  v souřadnicovém systému S-JTSK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cs-CZ" sz="1600" b="1" dirty="0"/>
              <a:t>Kontakt</a:t>
            </a:r>
            <a:r>
              <a:rPr lang="cs-CZ" sz="1600" dirty="0"/>
              <a:t> pro poskytování informací:</a:t>
            </a:r>
          </a:p>
          <a:p>
            <a:pPr marL="0" indent="0">
              <a:buNone/>
            </a:pPr>
            <a:r>
              <a:rPr lang="cs-CZ" sz="1600" dirty="0"/>
              <a:t>Ing. Josef Svoboda, </a:t>
            </a:r>
            <a:r>
              <a:rPr lang="cs-CZ" sz="1600" dirty="0" err="1">
                <a:hlinkClick r:id="rId3"/>
              </a:rPr>
              <a:t>svoboda.j</a:t>
            </a:r>
            <a:r>
              <a:rPr lang="en-US" sz="1600" dirty="0">
                <a:hlinkClick r:id="rId3"/>
              </a:rPr>
              <a:t>@</a:t>
            </a:r>
            <a:r>
              <a:rPr lang="en-US" sz="1600" dirty="0" err="1">
                <a:hlinkClick r:id="rId3"/>
              </a:rPr>
              <a:t>kr</a:t>
            </a:r>
            <a:r>
              <a:rPr lang="cs-CZ" sz="1600" dirty="0">
                <a:hlinkClick r:id="rId3"/>
              </a:rPr>
              <a:t>-</a:t>
            </a:r>
            <a:r>
              <a:rPr lang="en-US" sz="1600" dirty="0" err="1">
                <a:hlinkClick r:id="rId3"/>
              </a:rPr>
              <a:t>usteck</a:t>
            </a:r>
            <a:r>
              <a:rPr lang="cs-CZ" sz="1600" dirty="0">
                <a:hlinkClick r:id="rId3"/>
              </a:rPr>
              <a:t>y</a:t>
            </a:r>
            <a:r>
              <a:rPr lang="en-US" sz="1600" dirty="0">
                <a:hlinkClick r:id="rId3"/>
              </a:rPr>
              <a:t>.c</a:t>
            </a:r>
            <a:r>
              <a:rPr lang="cs-CZ" sz="1600" dirty="0">
                <a:hlinkClick r:id="rId3"/>
              </a:rPr>
              <a:t>z</a:t>
            </a:r>
            <a:r>
              <a:rPr lang="cs-CZ" sz="1600" dirty="0"/>
              <a:t>,              tel.: 475 657 </a:t>
            </a:r>
            <a:r>
              <a:rPr lang="cs-CZ" sz="1600" dirty="0" smtClean="0"/>
              <a:t>510</a:t>
            </a:r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44513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564904"/>
            <a:ext cx="7972425" cy="305435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= podpora ÚZEMNÍCH PLÁNŮ obcí =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V současné době se jedná o </a:t>
            </a:r>
            <a:r>
              <a:rPr lang="cs-CZ" dirty="0">
                <a:solidFill>
                  <a:srgbClr val="FF0000"/>
                </a:solidFill>
              </a:rPr>
              <a:t>neaktivní</a:t>
            </a:r>
            <a:r>
              <a:rPr lang="cs-CZ" dirty="0"/>
              <a:t> část </a:t>
            </a:r>
            <a:r>
              <a:rPr lang="cs-CZ" dirty="0">
                <a:solidFill>
                  <a:srgbClr val="FF0000"/>
                </a:solidFill>
              </a:rPr>
              <a:t>podpory programu POV </a:t>
            </a:r>
          </a:p>
          <a:p>
            <a:pPr marL="0" indent="0" algn="ctr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/>
              <a:t>→ na rok 2019 nebyla vyhlášena výzva.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791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00808"/>
            <a:ext cx="7776864" cy="50728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99992" y="5805264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Výkres záměrů ÚAP 2017</a:t>
            </a:r>
          </a:p>
        </p:txBody>
      </p:sp>
    </p:spTree>
    <p:extLst>
      <p:ext uri="{BB962C8B-B14F-4D97-AF65-F5344CB8AC3E}">
        <p14:creationId xmlns:p14="http://schemas.microsoft.com/office/powerpoint/2010/main" val="40309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429625" cy="1139006"/>
          </a:xfrm>
        </p:spPr>
        <p:txBody>
          <a:bodyPr/>
          <a:lstStyle/>
          <a:p>
            <a:pPr algn="ctr"/>
            <a:r>
              <a:rPr lang="cs-CZ" dirty="0"/>
              <a:t>Možnosti financování </a:t>
            </a:r>
            <a:br>
              <a:rPr lang="cs-CZ" dirty="0"/>
            </a:br>
            <a:r>
              <a:rPr lang="cs-CZ" dirty="0"/>
              <a:t>územně plánovacích podkladů (</a:t>
            </a:r>
            <a:r>
              <a:rPr lang="cs-CZ" dirty="0" smtClean="0"/>
              <a:t>ÚPP)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924944"/>
            <a:ext cx="8352928" cy="3744416"/>
          </a:xfrm>
        </p:spPr>
        <p:txBody>
          <a:bodyPr/>
          <a:lstStyle/>
          <a:p>
            <a:pPr marL="0" indent="0" algn="ctr">
              <a:buNone/>
            </a:pPr>
            <a:r>
              <a:rPr lang="cs-CZ" sz="16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Územní studie veřejného prostranství ←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6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titul: 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„Posílení komunitně vedeného místního rozvoje (CLLD) za účelem zvýšení kvality života ve venkovských oblastech a aktivizace místního potenciálu“ – </a:t>
            </a:r>
          </a:p>
          <a:p>
            <a:pPr marL="0" indent="0" algn="just">
              <a:buNone/>
            </a:pP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programu IROP  </a:t>
            </a:r>
            <a:r>
              <a:rPr lang="cs-CZ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(Integrovaný regionální operační program)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600" dirty="0"/>
              <a:t> </a:t>
            </a:r>
            <a:r>
              <a:rPr lang="cs-CZ" sz="1600" b="1" dirty="0"/>
              <a:t>Základní podmínka dotace</a:t>
            </a:r>
            <a:r>
              <a:rPr lang="cs-CZ" sz="1600" dirty="0"/>
              <a:t>: </a:t>
            </a:r>
          </a:p>
          <a:p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řešené území územní studie (ÚS VP) se musí nacházet </a:t>
            </a:r>
            <a:r>
              <a:rPr lang="cs-CZ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 území MAS 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(místní akční skupiny)</a:t>
            </a:r>
          </a:p>
          <a:p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potřeba pořízení ÚS </a:t>
            </a:r>
            <a:r>
              <a:rPr lang="cs-CZ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být obsažena ve strategii spolku</a:t>
            </a:r>
            <a:r>
              <a:rPr lang="cs-CZ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 to v programovém dokumentu  </a:t>
            </a:r>
            <a:r>
              <a:rPr lang="cs-CZ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(CLLD)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8920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212976"/>
            <a:ext cx="7972425" cy="1143000"/>
          </a:xfrm>
        </p:spPr>
        <p:txBody>
          <a:bodyPr/>
          <a:lstStyle/>
          <a:p>
            <a:r>
              <a:rPr lang="cs-CZ" sz="5400" dirty="0" smtClean="0"/>
              <a:t>Děkujeme za pozornost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2376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1412776"/>
            <a:ext cx="5904656" cy="1080120"/>
          </a:xfrm>
        </p:spPr>
        <p:txBody>
          <a:bodyPr/>
          <a:lstStyle/>
          <a:p>
            <a:r>
              <a:rPr lang="cs-CZ" dirty="0" smtClean="0"/>
              <a:t>Příklady problémů v ORP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2708920"/>
            <a:ext cx="8280920" cy="34563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 smtClean="0"/>
              <a:t>rozdílné </a:t>
            </a:r>
            <a:r>
              <a:rPr lang="cs-CZ" sz="2400" dirty="0"/>
              <a:t>vedení koridorů </a:t>
            </a:r>
            <a:r>
              <a:rPr lang="cs-CZ" sz="2400" dirty="0" smtClean="0"/>
              <a:t>ÚSES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hlubinné </a:t>
            </a:r>
            <a:r>
              <a:rPr lang="cs-CZ" sz="2400" dirty="0"/>
              <a:t>úložiště radioaktivních </a:t>
            </a:r>
            <a:r>
              <a:rPr lang="cs-CZ" sz="2400" dirty="0" smtClean="0"/>
              <a:t>odpadů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koncentrovaná </a:t>
            </a:r>
            <a:r>
              <a:rPr lang="cs-CZ" sz="2400" dirty="0"/>
              <a:t>ložiska </a:t>
            </a:r>
            <a:r>
              <a:rPr lang="cs-CZ" sz="2400" dirty="0" smtClean="0"/>
              <a:t>štěrkopísku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lokalita </a:t>
            </a:r>
            <a:r>
              <a:rPr lang="cs-CZ" sz="2400" dirty="0"/>
              <a:t>určená pro akumulaci povrchových vod </a:t>
            </a:r>
            <a:r>
              <a:rPr lang="cs-CZ" sz="2400" dirty="0" smtClean="0"/>
              <a:t>Kryry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 </a:t>
            </a:r>
            <a:r>
              <a:rPr lang="cs-CZ" sz="2400" dirty="0"/>
              <a:t>koncentrovaná ložiska kaolínu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1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1556792"/>
            <a:ext cx="9592493" cy="1143000"/>
          </a:xfrm>
        </p:spPr>
        <p:txBody>
          <a:bodyPr/>
          <a:lstStyle/>
          <a:p>
            <a:pPr algn="ctr"/>
            <a:r>
              <a:rPr lang="cs-CZ" sz="3400" dirty="0"/>
              <a:t>Politika územního rozvoje České republiky, ve znění Aktualizace č. </a:t>
            </a:r>
            <a:r>
              <a:rPr lang="cs-CZ" sz="3400" dirty="0" smtClean="0"/>
              <a:t>1 (</a:t>
            </a:r>
            <a:r>
              <a:rPr lang="cs-CZ" sz="3400" dirty="0" err="1" smtClean="0"/>
              <a:t>aPÚR</a:t>
            </a:r>
            <a:r>
              <a:rPr lang="cs-CZ" sz="3400" dirty="0" smtClean="0"/>
              <a:t>)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852936"/>
            <a:ext cx="8892480" cy="3024336"/>
          </a:xfrm>
        </p:spPr>
        <p:txBody>
          <a:bodyPr/>
          <a:lstStyle/>
          <a:p>
            <a:r>
              <a:rPr lang="cs-CZ" dirty="0" smtClean="0"/>
              <a:t>Účinnost – 15.4.2015</a:t>
            </a:r>
          </a:p>
          <a:p>
            <a:r>
              <a:rPr lang="cs-CZ" dirty="0" smtClean="0"/>
              <a:t>Projednávání návrhu 2. a 3. aktualizace</a:t>
            </a:r>
          </a:p>
          <a:p>
            <a:endParaRPr lang="cs-CZ" dirty="0" smtClean="0"/>
          </a:p>
          <a:p>
            <a:r>
              <a:rPr lang="cs-CZ" dirty="0" smtClean="0"/>
              <a:t>V ÚP – republikové priority, rozvojové oblasti a rozvojové osy, specifické oblasti, koridory a plochy DI, koridory a plochy TI a souvisejících rozvojových záměrů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4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7972425" cy="1143000"/>
          </a:xfrm>
        </p:spPr>
        <p:txBody>
          <a:bodyPr/>
          <a:lstStyle/>
          <a:p>
            <a:pPr algn="ctr"/>
            <a:r>
              <a:rPr lang="cs-CZ" dirty="0" smtClean="0"/>
              <a:t>Koridory </a:t>
            </a:r>
            <a:r>
              <a:rPr lang="cs-CZ" dirty="0" err="1" smtClean="0"/>
              <a:t>aPÚR</a:t>
            </a:r>
            <a:r>
              <a:rPr lang="cs-CZ" dirty="0" smtClean="0"/>
              <a:t> v ORP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88" y="3068960"/>
            <a:ext cx="7972425" cy="3054350"/>
          </a:xfrm>
        </p:spPr>
        <p:txBody>
          <a:bodyPr/>
          <a:lstStyle/>
          <a:p>
            <a:r>
              <a:rPr lang="cs-CZ" dirty="0" smtClean="0"/>
              <a:t>ORP LOUNY – R7, E10, E18, DV1</a:t>
            </a:r>
          </a:p>
          <a:p>
            <a:endParaRPr lang="cs-CZ" dirty="0" smtClean="0"/>
          </a:p>
          <a:p>
            <a:r>
              <a:rPr lang="cs-CZ" dirty="0" smtClean="0"/>
              <a:t>ORP ŽATEC – R7, E18</a:t>
            </a:r>
          </a:p>
          <a:p>
            <a:endParaRPr lang="cs-CZ" dirty="0" smtClean="0"/>
          </a:p>
          <a:p>
            <a:r>
              <a:rPr lang="cs-CZ" dirty="0" smtClean="0"/>
              <a:t>ORP PODBOŘANY – R6, E2, E17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6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2209088"/>
            <a:ext cx="3875681" cy="36004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82647" y="3645024"/>
            <a:ext cx="2659569" cy="12961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176934"/>
            <a:ext cx="3896457" cy="363255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004048" y="3861048"/>
            <a:ext cx="2659569" cy="12961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8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2276872"/>
            <a:ext cx="3281561" cy="3561193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771801" y="3573016"/>
            <a:ext cx="2376264" cy="108012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2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1556792"/>
            <a:ext cx="9402241" cy="1143000"/>
          </a:xfrm>
        </p:spPr>
        <p:txBody>
          <a:bodyPr/>
          <a:lstStyle/>
          <a:p>
            <a:pPr algn="ctr"/>
            <a:r>
              <a:rPr lang="cs-CZ" dirty="0" smtClean="0"/>
              <a:t>Zásady </a:t>
            </a:r>
            <a:r>
              <a:rPr lang="cs-CZ" dirty="0"/>
              <a:t>územního rozvoje Ústeckého kraje, ve znění Aktualizace č. 1 a 3 </a:t>
            </a:r>
            <a:r>
              <a:rPr lang="cs-CZ" dirty="0" smtClean="0"/>
              <a:t>(</a:t>
            </a:r>
            <a:r>
              <a:rPr lang="cs-CZ" dirty="0" err="1" smtClean="0"/>
              <a:t>aZÚR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4" y="2852936"/>
            <a:ext cx="8953804" cy="4005064"/>
          </a:xfrm>
        </p:spPr>
        <p:txBody>
          <a:bodyPr/>
          <a:lstStyle/>
          <a:p>
            <a:r>
              <a:rPr lang="cs-CZ" sz="2400" dirty="0" smtClean="0"/>
              <a:t>Účinnost 17.2.2019</a:t>
            </a:r>
          </a:p>
          <a:p>
            <a:r>
              <a:rPr lang="cs-CZ" sz="2400" dirty="0"/>
              <a:t>Pořizování 2. </a:t>
            </a:r>
            <a:r>
              <a:rPr lang="cs-CZ" sz="2400" dirty="0" smtClean="0"/>
              <a:t>aktualizace (tzv. celkové) </a:t>
            </a:r>
          </a:p>
          <a:p>
            <a:endParaRPr lang="cs-CZ" sz="2400" dirty="0"/>
          </a:p>
          <a:p>
            <a:r>
              <a:rPr lang="cs-CZ" sz="2400" dirty="0" smtClean="0"/>
              <a:t>Krajské priority, rozvojové oblasti a osy, specifické oblasti, plochy a koridory DI, ÚSES, upřesnění podmínek koncepce ochrany a rozvoje </a:t>
            </a:r>
            <a:r>
              <a:rPr lang="cs-CZ" sz="2400" dirty="0" err="1" smtClean="0"/>
              <a:t>přír</a:t>
            </a:r>
            <a:r>
              <a:rPr lang="cs-CZ" sz="2400" dirty="0" smtClean="0"/>
              <a:t>., kult. </a:t>
            </a:r>
            <a:r>
              <a:rPr lang="cs-CZ" sz="2400" dirty="0"/>
              <a:t>a</a:t>
            </a:r>
            <a:r>
              <a:rPr lang="cs-CZ" sz="2400" dirty="0" smtClean="0"/>
              <a:t> civ. </a:t>
            </a:r>
            <a:r>
              <a:rPr lang="cs-CZ" sz="2400" dirty="0"/>
              <a:t>h</a:t>
            </a:r>
            <a:r>
              <a:rPr lang="cs-CZ" sz="2400" dirty="0" smtClean="0"/>
              <a:t>odnot, krajinné celky, vymezení ploch a koridorů VPS, </a:t>
            </a:r>
            <a:r>
              <a:rPr lang="cs-CZ" sz="2400" dirty="0" smtClean="0"/>
              <a:t>VPO</a:t>
            </a:r>
          </a:p>
          <a:p>
            <a:endParaRPr lang="cs-CZ" sz="2400" dirty="0" smtClean="0"/>
          </a:p>
          <a:p>
            <a:r>
              <a:rPr lang="cs-CZ" sz="2400" dirty="0" smtClean="0"/>
              <a:t>Schválení prvku v nadřazené dokumentaci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003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4E0301-9867-416B-B0BE-474DA011B80D}">
  <ds:schemaRefs>
    <ds:schemaRef ds:uri="http://schemas.microsoft.com/office/2006/documentManagement/types"/>
    <ds:schemaRef ds:uri="2d632ede-d24e-494b-b407-b19ccbe77e6c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ppt-v3-ku</Template>
  <TotalTime>1921</TotalTime>
  <Words>1709</Words>
  <Application>Microsoft Office PowerPoint</Application>
  <PresentationFormat>Předvádění na obrazovce (4:3)</PresentationFormat>
  <Paragraphs>213</Paragraphs>
  <Slides>31</Slides>
  <Notes>24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sady Office</vt:lpstr>
      <vt:lpstr>2) Aktuální stav územně plánovací činnosti kraje</vt:lpstr>
      <vt:lpstr>Územně analytické podklady ÚK (ÚAP ÚK)</vt:lpstr>
      <vt:lpstr>Prezentace aplikace PowerPoint</vt:lpstr>
      <vt:lpstr>Příklady problémů v ORP</vt:lpstr>
      <vt:lpstr>Politika územního rozvoje České republiky, ve znění Aktualizace č. 1 (aPÚR)</vt:lpstr>
      <vt:lpstr>Koridory aPÚR v ORP</vt:lpstr>
      <vt:lpstr>Prezentace aplikace PowerPoint</vt:lpstr>
      <vt:lpstr>Prezentace aplikace PowerPoint</vt:lpstr>
      <vt:lpstr>Zásady územního rozvoje Ústeckého kraje, ve znění Aktualizace č. 1 a 3 (aZÚR)</vt:lpstr>
      <vt:lpstr>Návrh 2aZÚR ÚK </vt:lpstr>
      <vt:lpstr>Prezentace aplikace PowerPoint</vt:lpstr>
      <vt:lpstr>Prezentace aplikace PowerPoint</vt:lpstr>
      <vt:lpstr>Prezentace aplikace PowerPoint</vt:lpstr>
      <vt:lpstr>Prvky aZÚR v ORP</vt:lpstr>
      <vt:lpstr>Prezentace aplikace PowerPoint</vt:lpstr>
      <vt:lpstr>Prezentace aplikace PowerPoint</vt:lpstr>
      <vt:lpstr>Prezentace aplikace PowerPoint</vt:lpstr>
      <vt:lpstr>ÚS Krušné hory – Ústecký kraj</vt:lpstr>
      <vt:lpstr>Geoportál Ústeckého kraje</vt:lpstr>
      <vt:lpstr>Datový model</vt:lpstr>
      <vt:lpstr>Informace o technické infrastruktuře</vt:lpstr>
      <vt:lpstr>Seznam oprávněných investorů</vt:lpstr>
      <vt:lpstr>Dotační tituly pro ÚPD a ÚPP </vt:lpstr>
      <vt:lpstr>1) Národní program   (MMR)</vt:lpstr>
      <vt:lpstr>Prezentace aplikace PowerPoint</vt:lpstr>
      <vt:lpstr>2) Integrovaný regionální operační program (IROP)</vt:lpstr>
      <vt:lpstr>Prezentace aplikace PowerPoint</vt:lpstr>
      <vt:lpstr>3) Program obnovy venkova dotační titul Krajského úřadu Ústeckého kraje </vt:lpstr>
      <vt:lpstr>Prezentace aplikace PowerPoint</vt:lpstr>
      <vt:lpstr>Možnosti financování  územně plánovacích podkladů (ÚPP)</vt:lpstr>
      <vt:lpstr>Děkujeme za pozornost</vt:lpstr>
    </vt:vector>
  </TitlesOfParts>
  <Company>KUUK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3) Aktuální stav územně plánovací činnosti obcí s rozšířenou působností</dc:title>
  <dc:creator>Horejšová Iveta</dc:creator>
  <cp:lastModifiedBy>Iveta</cp:lastModifiedBy>
  <cp:revision>93</cp:revision>
  <cp:lastPrinted>2019-04-01T10:13:38Z</cp:lastPrinted>
  <dcterms:created xsi:type="dcterms:W3CDTF">2019-03-25T07:38:54Z</dcterms:created>
  <dcterms:modified xsi:type="dcterms:W3CDTF">2019-04-01T20:46:45Z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  <property fmtid="{D5CDD505-2E9C-101B-9397-08002B2CF9AE}" pid="3" name="Typ formuláře">
    <vt:lpwstr>Powerpoint prezentace</vt:lpwstr>
  </property>
  <property fmtid="{D5CDD505-2E9C-101B-9397-08002B2CF9AE}" pid="4" name="Vnitřní předpis">
    <vt:lpwstr/>
  </property>
  <property fmtid="{D5CDD505-2E9C-101B-9397-08002B2CF9AE}" pid="5" name="Poznámka">
    <vt:lpwstr/>
  </property>
</Properties>
</file>