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3" r:id="rId3"/>
    <p:sldId id="304" r:id="rId4"/>
    <p:sldId id="307" r:id="rId5"/>
    <p:sldId id="308" r:id="rId6"/>
    <p:sldId id="309" r:id="rId7"/>
    <p:sldId id="310" r:id="rId8"/>
    <p:sldId id="292" r:id="rId9"/>
    <p:sldId id="311" r:id="rId10"/>
    <p:sldId id="312" r:id="rId11"/>
    <p:sldId id="313" r:id="rId12"/>
    <p:sldId id="314" r:id="rId13"/>
    <p:sldId id="315" r:id="rId14"/>
    <p:sldId id="305" r:id="rId1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CC3300"/>
    <a:srgbClr val="663300"/>
    <a:srgbClr val="993300"/>
    <a:srgbClr val="FF7C80"/>
    <a:srgbClr val="3333FF"/>
    <a:srgbClr val="FFCC66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52" autoAdjust="0"/>
  </p:normalViewPr>
  <p:slideViewPr>
    <p:cSldViewPr>
      <p:cViewPr>
        <p:scale>
          <a:sx n="90" d="100"/>
          <a:sy n="90" d="100"/>
        </p:scale>
        <p:origin x="-224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518" y="-9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9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6285E0-F75C-4AC1-A114-B9A76E6E35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77875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6625"/>
            <a:ext cx="49847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448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12288"/>
            <a:ext cx="29448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cs typeface="Arial" charset="0"/>
              </a:defRPr>
            </a:lvl1pPr>
          </a:lstStyle>
          <a:p>
            <a:pPr>
              <a:defRPr/>
            </a:pPr>
            <a:fld id="{69A4E22B-DF9B-49D2-A8FA-4756B3E6279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B06BE-EB5F-4278-8151-26D9D087C6F4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1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 sz="1000" smtClean="0">
                <a:latin typeface="Calibri" pitchFamily="34" charset="0"/>
                <a:ea typeface="ＭＳ Ｐゴシック" pitchFamily="34" charset="-128"/>
              </a:rPr>
              <a:t>Integrované strategie rozvoje území – Integrovaná územní investice (ITI), Integrovaný plán rozvoje území (IPRÚ)</a:t>
            </a:r>
          </a:p>
          <a:p>
            <a:endParaRPr lang="cs-CZ" altLang="cs-CZ" sz="100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3F5B4-12A0-4138-A686-A351F150D007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4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z="100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B8A2-CEB7-4266-B969-D7602A8D0C70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5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FC0AC-CA17-467A-B870-3E2736DE6B9F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6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z="100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F43F9-A2FF-4AEF-B9A7-3F12C35FC819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8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smtClean="0">
              <a:ea typeface="ＭＳ Ｐゴシック" pitchFamily="34" charset="-128"/>
            </a:endParaRPr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8A4F2-21B9-461E-8CB3-3C5065EBEA82}" type="slidenum">
              <a:rPr lang="en-US" altLang="cs-CZ" smtClean="0">
                <a:latin typeface="Verdana" pitchFamily="34" charset="0"/>
                <a:ea typeface="ＭＳ Ｐゴシック" pitchFamily="34" charset="-128"/>
              </a:rPr>
              <a:pPr/>
              <a:t>9</a:t>
            </a:fld>
            <a:endParaRPr lang="en-US" altLang="cs-CZ" smtClean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2781300"/>
            <a:ext cx="6551613" cy="7191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573463"/>
            <a:ext cx="5395913" cy="576262"/>
          </a:xfrm>
        </p:spPr>
        <p:txBody>
          <a:bodyPr tIns="0" bIns="0"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podnadpis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62750" y="260350"/>
            <a:ext cx="2057400" cy="59055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90550" y="260350"/>
            <a:ext cx="6019800" cy="59055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550" y="260350"/>
            <a:ext cx="8229600" cy="5619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11188" y="1063625"/>
            <a:ext cx="7632700" cy="24749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188" y="3690938"/>
            <a:ext cx="7632700" cy="24749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 sz="2600" b="0"/>
            </a:lvl1pPr>
            <a:lvl2pPr>
              <a:defRPr sz="2400" b="0"/>
            </a:lvl2pPr>
            <a:lvl3pPr>
              <a:defRPr sz="22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1063625"/>
            <a:ext cx="374015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3738" y="1063625"/>
            <a:ext cx="374015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035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63625"/>
            <a:ext cx="76327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684213" y="836613"/>
            <a:ext cx="8135937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Wingdings" pitchFamily="2" charset="2"/>
        <a:buChar char="q"/>
        <a:defRPr sz="2400" b="1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133600"/>
            <a:ext cx="7151687" cy="2663825"/>
          </a:xfrm>
        </p:spPr>
        <p:txBody>
          <a:bodyPr/>
          <a:lstStyle/>
          <a:p>
            <a:pPr eaLnBrk="1" hangingPunct="1"/>
            <a:r>
              <a:rPr lang="cs-CZ" altLang="cs-CZ" sz="2200" smtClean="0">
                <a:ea typeface="ＭＳ Ｐゴシック" pitchFamily="34" charset="-128"/>
              </a:rPr>
              <a:t>Příklady projektů a možnosti integrace</a:t>
            </a:r>
            <a:br>
              <a:rPr lang="cs-CZ" altLang="cs-CZ" sz="2200" smtClean="0">
                <a:ea typeface="ＭＳ Ｐゴシック" pitchFamily="34" charset="-128"/>
              </a:rPr>
            </a:br>
            <a:r>
              <a:rPr lang="cs-CZ" altLang="cs-CZ" sz="2200" smtClean="0">
                <a:ea typeface="ＭＳ Ｐゴシック" pitchFamily="34" charset="-128"/>
              </a:rPr>
              <a:t/>
            </a:r>
            <a:br>
              <a:rPr lang="cs-CZ" altLang="cs-CZ" sz="2200" smtClean="0">
                <a:ea typeface="ＭＳ Ｐゴシック" pitchFamily="34" charset="-128"/>
              </a:rPr>
            </a:br>
            <a:r>
              <a:rPr lang="cs-CZ" altLang="cs-CZ" sz="2200" smtClean="0">
                <a:ea typeface="ＭＳ Ｐゴシック" pitchFamily="34" charset="-128"/>
              </a:rPr>
              <a:t>listopad - prosinec 2014</a:t>
            </a:r>
            <a:br>
              <a:rPr lang="cs-CZ" altLang="cs-CZ" sz="2200" smtClean="0">
                <a:ea typeface="ＭＳ Ｐゴシック" pitchFamily="34" charset="-128"/>
              </a:rPr>
            </a:br>
            <a:r>
              <a:rPr lang="cs-CZ" altLang="cs-CZ" sz="2200" smtClean="0">
                <a:ea typeface="ＭＳ Ｐゴシック" pitchFamily="34" charset="-128"/>
              </a:rPr>
              <a:t/>
            </a:r>
            <a:br>
              <a:rPr lang="cs-CZ" altLang="cs-CZ" sz="2200" smtClean="0">
                <a:ea typeface="ＭＳ Ｐゴシック" pitchFamily="34" charset="-128"/>
              </a:rPr>
            </a:br>
            <a:r>
              <a:rPr lang="cs-CZ" altLang="cs-CZ" sz="2200" b="0" smtClean="0">
                <a:ea typeface="ＭＳ Ｐゴシック" pitchFamily="34" charset="-128"/>
              </a:rPr>
              <a:t>Ing. Markéta Landová, Ph.D.</a:t>
            </a:r>
            <a:br>
              <a:rPr lang="cs-CZ" altLang="cs-CZ" sz="2200" b="0" smtClean="0">
                <a:ea typeface="ＭＳ Ｐゴシック" pitchFamily="34" charset="-128"/>
              </a:rPr>
            </a:br>
            <a:r>
              <a:rPr lang="cs-CZ" altLang="cs-CZ" sz="2200" b="0" smtClean="0">
                <a:ea typeface="ＭＳ Ｐゴシック" pitchFamily="34" charset="-128"/>
              </a:rPr>
              <a:t>Ing. Iveta Holá</a:t>
            </a:r>
            <a:endParaRPr lang="cs-CZ" altLang="cs-CZ" sz="2200" smtClean="0">
              <a:ea typeface="ＭＳ Ｐゴシック" pitchFamily="34" charset="-128"/>
            </a:endParaRPr>
          </a:p>
        </p:txBody>
      </p:sp>
      <p:pic>
        <p:nvPicPr>
          <p:cNvPr id="3075" name="Picture 3" descr="C:\Users\JH-6820s\Desktop\SPF sro - nove logo 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3" y="4797425"/>
            <a:ext cx="11287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Příklady z praxe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684213" y="1268413"/>
          <a:ext cx="7704137" cy="261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047"/>
                <a:gridCol w="2540997"/>
                <a:gridCol w="2499093"/>
              </a:tblGrid>
              <a:tr h="280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Plán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Skutečnost*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Celkové výdaje: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17 852 876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17 661 620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 toho nezpůsobilé výdaje: 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859 511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 toho způsobilé výdaje: 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17 844 376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16 802 108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podíl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dotace (80%):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14 275 500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13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441 686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1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vlastní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spolufinancování (20%):  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3 568 876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3 360 422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vlastní prostředky celkem: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3 568 876 Kč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219 933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* Projekt v realizaci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16" name="Obdélník 8"/>
          <p:cNvSpPr>
            <a:spLocks noChangeArrowheads="1"/>
          </p:cNvSpPr>
          <p:nvPr/>
        </p:nvSpPr>
        <p:spPr bwMode="auto">
          <a:xfrm>
            <a:off x="684213" y="908050"/>
            <a:ext cx="59039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 b="1" u="sng">
                <a:latin typeface="Calibri" pitchFamily="34" charset="0"/>
                <a:ea typeface="ＭＳ Ｐゴシック" pitchFamily="34" charset="-128"/>
              </a:rPr>
              <a:t>VÍTEJTE V BRAŠKOVĚ - podpora cestovního ruchu v obci Braškov</a:t>
            </a:r>
          </a:p>
        </p:txBody>
      </p:sp>
      <p:sp>
        <p:nvSpPr>
          <p:cNvPr id="12317" name="Obdélník 9"/>
          <p:cNvSpPr>
            <a:spLocks noChangeArrowheads="1"/>
          </p:cNvSpPr>
          <p:nvPr/>
        </p:nvSpPr>
        <p:spPr bwMode="auto">
          <a:xfrm>
            <a:off x="684213" y="3933825"/>
            <a:ext cx="3816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>
                <a:latin typeface="Calibri" pitchFamily="34" charset="0"/>
                <a:ea typeface="ＭＳ Ｐゴシック" pitchFamily="34" charset="-128"/>
              </a:rPr>
              <a:t>Co se povedlo </a:t>
            </a:r>
            <a:r>
              <a:rPr lang="cs-CZ" altLang="cs-CZ" b="1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</a:t>
            </a:r>
            <a:endParaRPr lang="cs-CZ" altLang="cs-CZ" b="1">
              <a:latin typeface="Calibri" pitchFamily="34" charset="0"/>
              <a:ea typeface="ＭＳ Ｐゴシック" pitchFamily="34" charset="-128"/>
            </a:endParaRPr>
          </a:p>
          <a:p>
            <a:r>
              <a:rPr lang="cs-CZ" altLang="cs-CZ">
                <a:latin typeface="Calibri" pitchFamily="34" charset="0"/>
                <a:ea typeface="ＭＳ Ｐゴシック" pitchFamily="34" charset="-128"/>
              </a:rPr>
              <a:t>Aktivitu „Galerie pod širým nebem v lesoparku Háj“, která byla z původního  projektu vyřazena jako nezpůsobilá, se podařilo realizovat jako samostatný navazující projekt z podpořený z Fondu životního prostředí a zemědělství Středočeského kraje</a:t>
            </a:r>
            <a:r>
              <a:rPr lang="cs-CZ" altLang="cs-CZ">
                <a:ea typeface="ＭＳ Ｐゴシック" pitchFamily="34" charset="-128"/>
              </a:rPr>
              <a:t>.</a:t>
            </a:r>
          </a:p>
        </p:txBody>
      </p:sp>
      <p:pic>
        <p:nvPicPr>
          <p:cNvPr id="12318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789363"/>
            <a:ext cx="2060575" cy="154463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12319" name="Picture 32"/>
          <p:cNvPicPr>
            <a:picLocks noChangeAspect="1" noChangeArrowheads="1"/>
          </p:cNvPicPr>
          <p:nvPr/>
        </p:nvPicPr>
        <p:blipFill>
          <a:blip r:embed="rId3" cstate="print"/>
          <a:srcRect l="3499"/>
          <a:stretch>
            <a:fillRect/>
          </a:stretch>
        </p:blipFill>
        <p:spPr bwMode="auto">
          <a:xfrm>
            <a:off x="5843588" y="4868863"/>
            <a:ext cx="2155825" cy="15843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Integrace projektů v období 2014 –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200" b="1" u="sng" dirty="0" smtClean="0"/>
              <a:t>Synergické/komplementární projekty</a:t>
            </a:r>
          </a:p>
          <a:p>
            <a:pPr>
              <a:defRPr/>
            </a:pPr>
            <a:r>
              <a:rPr lang="cs-CZ" sz="2200" dirty="0" smtClean="0"/>
              <a:t>Operační programy vyhlašují synergické výzvy </a:t>
            </a:r>
            <a:r>
              <a:rPr lang="cs-CZ" sz="2200" dirty="0"/>
              <a:t>(průběžné nebo kolové) zacílené na synergické projekty. </a:t>
            </a:r>
            <a:endParaRPr lang="cs-CZ" sz="2200" dirty="0" smtClean="0"/>
          </a:p>
          <a:p>
            <a:pPr>
              <a:defRPr/>
            </a:pPr>
            <a:r>
              <a:rPr lang="cs-CZ" sz="2200" dirty="0" smtClean="0"/>
              <a:t>Výzvy stanovují požadavky </a:t>
            </a:r>
            <a:r>
              <a:rPr lang="cs-CZ" sz="2200" dirty="0"/>
              <a:t>pro poskytnutí podpory </a:t>
            </a:r>
            <a:r>
              <a:rPr lang="cs-CZ" sz="2200" dirty="0" smtClean="0"/>
              <a:t>s ohledem </a:t>
            </a:r>
            <a:r>
              <a:rPr lang="cs-CZ" sz="2200" dirty="0"/>
              <a:t>na specifika charakteru konkrétního </a:t>
            </a:r>
            <a:r>
              <a:rPr lang="cs-CZ" sz="2200" dirty="0" smtClean="0"/>
              <a:t>synergického vztahu</a:t>
            </a:r>
            <a:r>
              <a:rPr lang="cs-CZ" sz="2200" dirty="0"/>
              <a:t>. </a:t>
            </a:r>
            <a:endParaRPr lang="cs-CZ" sz="2200" dirty="0" smtClean="0"/>
          </a:p>
          <a:p>
            <a:pPr>
              <a:defRPr/>
            </a:pPr>
            <a:r>
              <a:rPr lang="cs-CZ" sz="2200" dirty="0" smtClean="0"/>
              <a:t>Výzvy budou </a:t>
            </a:r>
            <a:r>
              <a:rPr lang="cs-CZ" sz="2200" dirty="0"/>
              <a:t>obsahovat také informace </a:t>
            </a:r>
            <a:r>
              <a:rPr lang="cs-CZ" sz="2200" dirty="0" smtClean="0"/>
              <a:t>o synergických výzvách v dalších programech (pokud jde </a:t>
            </a:r>
            <a:r>
              <a:rPr lang="cs-CZ" sz="2200" dirty="0"/>
              <a:t>o návaznou výzvu, sdílení dat o projektech počátečních; pokud </a:t>
            </a:r>
            <a:r>
              <a:rPr lang="cs-CZ" sz="2200" dirty="0" smtClean="0"/>
              <a:t>jde o </a:t>
            </a:r>
            <a:r>
              <a:rPr lang="cs-CZ" sz="2200" dirty="0"/>
              <a:t>počáteční výzvu, </a:t>
            </a:r>
            <a:r>
              <a:rPr lang="cs-CZ" sz="2200" dirty="0" smtClean="0"/>
              <a:t>informace o možných </a:t>
            </a:r>
            <a:r>
              <a:rPr lang="cs-CZ" sz="2200" dirty="0"/>
              <a:t>návazných aktivitách </a:t>
            </a:r>
            <a:r>
              <a:rPr lang="cs-CZ" sz="2200" dirty="0" smtClean="0"/>
              <a:t>v budoucích </a:t>
            </a:r>
            <a:r>
              <a:rPr lang="cs-CZ" sz="2200" dirty="0"/>
              <a:t>výzvách</a:t>
            </a:r>
            <a:r>
              <a:rPr lang="cs-CZ" sz="2200" dirty="0" smtClean="0"/>
              <a:t>)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Integrace projektů v období 2014 – 2020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altLang="cs-CZ" sz="2200" b="1" u="sng" dirty="0" smtClean="0">
                <a:ea typeface="ＭＳ Ｐゴシック" pitchFamily="34" charset="-128"/>
              </a:rPr>
              <a:t>Příklady integrace projektů a komplementární projekty: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2200" b="1" dirty="0" smtClean="0"/>
              <a:t>Oblast dopravy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dirty="0" smtClean="0">
                <a:ea typeface="ＭＳ Ｐゴシック" pitchFamily="34" charset="-128"/>
              </a:rPr>
              <a:t>Přestupní terminál, </a:t>
            </a:r>
            <a:r>
              <a:rPr lang="pt-BR" altLang="cs-CZ" dirty="0" smtClean="0">
                <a:ea typeface="ＭＳ Ｐゴシック" pitchFamily="34" charset="-128"/>
              </a:rPr>
              <a:t>P+R</a:t>
            </a:r>
            <a:r>
              <a:rPr lang="pt-BR" altLang="cs-CZ" dirty="0">
                <a:ea typeface="ＭＳ Ｐゴシック" pitchFamily="34" charset="-128"/>
              </a:rPr>
              <a:t>, </a:t>
            </a:r>
            <a:r>
              <a:rPr lang="cs-CZ" altLang="cs-CZ" dirty="0" smtClean="0">
                <a:ea typeface="ＭＳ Ｐゴシック" pitchFamily="34" charset="-128"/>
              </a:rPr>
              <a:t>cyklostezka, inteligentní </a:t>
            </a:r>
            <a:r>
              <a:rPr lang="cs-CZ" altLang="cs-CZ" dirty="0">
                <a:ea typeface="ＭＳ Ｐゴシック" pitchFamily="34" charset="-128"/>
              </a:rPr>
              <a:t>dopravní </a:t>
            </a:r>
            <a:r>
              <a:rPr lang="cs-CZ" altLang="cs-CZ" dirty="0" smtClean="0">
                <a:ea typeface="ＭＳ Ｐゴシック" pitchFamily="34" charset="-128"/>
              </a:rPr>
              <a:t>systém, potřeby pro bezbariérovou dopravu, zeleň v okolí terminálů  (IROP)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dirty="0">
                <a:ea typeface="ＭＳ Ｐゴシック" pitchFamily="34" charset="-128"/>
              </a:rPr>
              <a:t>Vybavení veřejné dopravní infrastruktury napájecími a dobíjecími stanicemi pro alternativní </a:t>
            </a:r>
            <a:r>
              <a:rPr lang="cs-CZ" altLang="cs-CZ" dirty="0" smtClean="0">
                <a:ea typeface="ＭＳ Ｐゴシック" pitchFamily="34" charset="-128"/>
              </a:rPr>
              <a:t>pohony</a:t>
            </a:r>
            <a:r>
              <a:rPr lang="cs-CZ" altLang="cs-CZ" dirty="0">
                <a:ea typeface="ＭＳ Ｐゴシック" pitchFamily="34" charset="-128"/>
              </a:rPr>
              <a:t> </a:t>
            </a:r>
            <a:r>
              <a:rPr lang="cs-CZ" altLang="cs-CZ" dirty="0" smtClean="0">
                <a:ea typeface="ＭＳ Ｐゴシック" pitchFamily="34" charset="-128"/>
              </a:rPr>
              <a:t>(OPD)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2200" b="1" dirty="0" smtClean="0">
                <a:ea typeface="ＭＳ Ｐゴシック" pitchFamily="34" charset="-128"/>
              </a:rPr>
              <a:t>Oblast sociální péče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dirty="0" smtClean="0">
                <a:ea typeface="ＭＳ Ｐゴシック" pitchFamily="34" charset="-128"/>
              </a:rPr>
              <a:t>Sociální </a:t>
            </a:r>
            <a:r>
              <a:rPr lang="cs-CZ" altLang="cs-CZ" dirty="0">
                <a:ea typeface="ＭＳ Ｐゴシック" pitchFamily="34" charset="-128"/>
              </a:rPr>
              <a:t>bydlení, komunitní centra, komunitní </a:t>
            </a:r>
            <a:r>
              <a:rPr lang="cs-CZ" altLang="cs-CZ" dirty="0" smtClean="0">
                <a:ea typeface="ＭＳ Ｐゴシック" pitchFamily="34" charset="-128"/>
              </a:rPr>
              <a:t>péče (IROP)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dirty="0" smtClean="0">
                <a:ea typeface="ＭＳ Ｐゴシック" pitchFamily="34" charset="-128"/>
              </a:rPr>
              <a:t>Zvýšení </a:t>
            </a:r>
            <a:r>
              <a:rPr lang="cs-CZ" altLang="cs-CZ" dirty="0">
                <a:ea typeface="ＭＳ Ｐゴシック" pitchFamily="34" charset="-128"/>
              </a:rPr>
              <a:t>kvality sociálních </a:t>
            </a:r>
            <a:r>
              <a:rPr lang="cs-CZ" altLang="cs-CZ" dirty="0" smtClean="0">
                <a:ea typeface="ＭＳ Ｐゴシック" pitchFamily="34" charset="-128"/>
              </a:rPr>
              <a:t>služeb – sociální programy, doprovodné služby (OPZ)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Integrace projektů v období 2014 –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cs-CZ" altLang="cs-CZ" sz="2200" b="1" u="sng" dirty="0" smtClean="0">
                <a:ea typeface="ＭＳ Ｐゴシック" pitchFamily="34" charset="-128"/>
              </a:rPr>
              <a:t>Příklady integrace projektů a komplementární projekty: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2200" b="1" dirty="0"/>
              <a:t>Oblast </a:t>
            </a:r>
            <a:r>
              <a:rPr lang="cs-CZ" altLang="cs-CZ" sz="2200" b="1" dirty="0" smtClean="0"/>
              <a:t>vzdělávání</a:t>
            </a:r>
            <a:endParaRPr lang="cs-CZ" altLang="cs-CZ" sz="2200" b="1" dirty="0"/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dirty="0" smtClean="0">
                <a:ea typeface="ＭＳ Ｐゴシック" pitchFamily="34" charset="-128"/>
              </a:rPr>
              <a:t>Rozšíření kapacity ZŠ, vznik odborných učeben, vybavení nábytkem a didaktické pomůcky, internet, zeleň okolí školy (IROP)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dirty="0">
                <a:ea typeface="ＭＳ Ｐゴシック" pitchFamily="34" charset="-128"/>
              </a:rPr>
              <a:t>Profesní rozvoj všech pedagogických pracovníků </a:t>
            </a:r>
            <a:r>
              <a:rPr lang="cs-CZ" altLang="cs-CZ" dirty="0" smtClean="0">
                <a:ea typeface="ＭＳ Ｐゴシック" pitchFamily="34" charset="-128"/>
              </a:rPr>
              <a:t>, zavádění moderních výukových programů ve vazbě na vznik odborných učeben (OPVVV)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2200" b="1" dirty="0"/>
              <a:t>Sociální podniky</a:t>
            </a:r>
          </a:p>
          <a:p>
            <a:pPr marL="914400" lvl="2" indent="0">
              <a:buFont typeface="Arial" charset="0"/>
              <a:buNone/>
              <a:defRPr/>
            </a:pPr>
            <a:endParaRPr lang="cs-CZ" altLang="cs-CZ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altLang="cs-CZ" sz="3200" b="1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cs-CZ" altLang="cs-CZ" sz="3200" b="1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cs-CZ" altLang="cs-CZ" sz="3200" b="1" smtClean="0">
                <a:solidFill>
                  <a:srgbClr val="C00000"/>
                </a:solidFill>
                <a:ea typeface="ＭＳ Ｐゴシック" pitchFamily="34" charset="-128"/>
              </a:rPr>
              <a:t>Děkuji za pozornost</a:t>
            </a:r>
          </a:p>
          <a:p>
            <a:pPr>
              <a:buFont typeface="Wingdings" pitchFamily="2" charset="2"/>
              <a:buNone/>
            </a:pPr>
            <a:endParaRPr lang="cs-CZ" altLang="cs-CZ" sz="3200" b="1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				landova@spfgroup.org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				hola@spfgroup.org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Cíl prezentace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3625"/>
            <a:ext cx="8064500" cy="5102225"/>
          </a:xfrm>
        </p:spPr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Jak na integraci?</a:t>
            </a:r>
          </a:p>
          <a:p>
            <a:pPr>
              <a:buFont typeface="Wingdings" pitchFamily="2" charset="2"/>
              <a:buNone/>
            </a:pPr>
            <a:endParaRPr lang="cs-CZ" altLang="cs-CZ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cs-CZ" altLang="cs-CZ" b="1" smtClean="0">
                <a:ea typeface="ＭＳ Ｐゴシック" pitchFamily="34" charset="-128"/>
              </a:rPr>
              <a:t>Cíl prezentace</a:t>
            </a:r>
            <a:r>
              <a:rPr lang="cs-CZ" altLang="cs-CZ" smtClean="0">
                <a:ea typeface="ＭＳ Ｐゴシック" pitchFamily="34" charset="-128"/>
              </a:rPr>
              <a:t> =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>
                <a:ea typeface="ＭＳ Ｐゴシック" pitchFamily="34" charset="-128"/>
              </a:rPr>
              <a:t>		= představit možnosti integrace projektů</a:t>
            </a:r>
          </a:p>
          <a:p>
            <a:pPr lvl="2">
              <a:lnSpc>
                <a:spcPct val="100000"/>
              </a:lnSpc>
              <a:buFont typeface="Arial" charset="0"/>
              <a:buNone/>
            </a:pPr>
            <a:r>
              <a:rPr lang="cs-CZ" altLang="cs-CZ" sz="2600" smtClean="0">
                <a:ea typeface="ＭＳ Ｐゴシック" pitchFamily="34" charset="-128"/>
              </a:rPr>
              <a:t>= představit příklady realizovaných projektů, ve kterých byl úspěšně  použit princip integrace</a:t>
            </a:r>
          </a:p>
          <a:p>
            <a:pPr>
              <a:buFont typeface="Wingdings" pitchFamily="2" charset="2"/>
              <a:buNone/>
            </a:pPr>
            <a:endParaRPr lang="cs-CZ" altLang="cs-CZ" smtClean="0">
              <a:ea typeface="ＭＳ Ｐゴシック" pitchFamily="34" charset="-128"/>
            </a:endParaRPr>
          </a:p>
        </p:txBody>
      </p:sp>
      <p:pic>
        <p:nvPicPr>
          <p:cNvPr id="4100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Program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3625"/>
            <a:ext cx="8064500" cy="5102225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cs-CZ" altLang="cs-CZ" smtClean="0">
                <a:ea typeface="ＭＳ Ｐゴシック" pitchFamily="34" charset="-128"/>
              </a:rPr>
              <a:t>Integrace projektů – jak na integraci, výhody a nevýhody integrovaného přístupu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cs-CZ" altLang="cs-CZ" smtClean="0">
                <a:ea typeface="ＭＳ Ｐゴシック" pitchFamily="34" charset="-128"/>
              </a:rPr>
              <a:t>Příklady z praxe – projekty realizované v programovacím období 2007 – 2013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cs-CZ" altLang="cs-CZ" smtClean="0">
                <a:ea typeface="ＭＳ Ｐゴシック" pitchFamily="34" charset="-128"/>
              </a:rPr>
              <a:t>Příklady integrace projektů pro programovací období 2014 – 2020</a:t>
            </a:r>
          </a:p>
        </p:txBody>
      </p:sp>
      <p:pic>
        <p:nvPicPr>
          <p:cNvPr id="512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Integrace projektů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cs-CZ" sz="2400" dirty="0" smtClean="0"/>
              <a:t>Důraz </a:t>
            </a:r>
            <a:r>
              <a:rPr lang="cs-CZ" sz="2400" dirty="0"/>
              <a:t>na věcnou a územní integraci </a:t>
            </a:r>
            <a:r>
              <a:rPr lang="cs-CZ" sz="2400" dirty="0" smtClean="0"/>
              <a:t>projektů v </a:t>
            </a:r>
            <a:r>
              <a:rPr lang="cs-CZ" sz="2400" dirty="0"/>
              <a:t>nadcházejícím </a:t>
            </a:r>
            <a:r>
              <a:rPr lang="cs-CZ" sz="2400" dirty="0" smtClean="0"/>
              <a:t>programovém období </a:t>
            </a:r>
            <a:endParaRPr lang="cs-CZ" sz="2400" dirty="0"/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Širší podpora komunitně řízeného místního rozvoje – metoda LEADER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ct val="20000"/>
              </a:spcAft>
              <a:buClr>
                <a:srgbClr val="CC0000"/>
              </a:buClr>
              <a:buFontTx/>
              <a:buNone/>
              <a:defRPr/>
            </a:pPr>
            <a:r>
              <a:rPr lang="cs-CZ" u="sng" dirty="0" smtClean="0"/>
              <a:t>Jak na integraci?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Evidence totožných, věcně podobných nebo místně propojených projektových záměrů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ct val="200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Propojení „příbuzných“ projektů</a:t>
            </a:r>
          </a:p>
          <a:p>
            <a:pPr marL="742950" lvl="2" indent="-342900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>
                <a:srgbClr val="CC0000"/>
              </a:buClr>
              <a:buFontTx/>
              <a:buChar char="-"/>
              <a:defRPr/>
            </a:pPr>
            <a:r>
              <a:rPr lang="cs-CZ" sz="2000" dirty="0" smtClean="0"/>
              <a:t>Zpracování projektové dokumentace</a:t>
            </a:r>
          </a:p>
          <a:p>
            <a:pPr marL="742950" lvl="2" indent="-342900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>
                <a:srgbClr val="CC0000"/>
              </a:buClr>
              <a:buFontTx/>
              <a:buChar char="-"/>
              <a:defRPr/>
            </a:pPr>
            <a:r>
              <a:rPr lang="cs-CZ" sz="2000" dirty="0" smtClean="0"/>
              <a:t>Stavební řízení – vyjádření dotčených orgánů</a:t>
            </a:r>
          </a:p>
          <a:p>
            <a:pPr marL="742950" lvl="2" indent="-342900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>
                <a:srgbClr val="CC0000"/>
              </a:buClr>
              <a:buFontTx/>
              <a:buChar char="-"/>
              <a:defRPr/>
            </a:pPr>
            <a:r>
              <a:rPr lang="cs-CZ" sz="2000" dirty="0" smtClean="0"/>
              <a:t>Koordinace projektových aktivit</a:t>
            </a:r>
          </a:p>
          <a:p>
            <a:pPr marL="742950" lvl="2" indent="-342900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>
                <a:srgbClr val="CC0000"/>
              </a:buClr>
              <a:buFontTx/>
              <a:buChar char="-"/>
              <a:defRPr/>
            </a:pPr>
            <a:r>
              <a:rPr lang="cs-CZ" sz="2000" dirty="0" smtClean="0"/>
              <a:t>Příprava navazujících projektů/etap</a:t>
            </a:r>
          </a:p>
        </p:txBody>
      </p:sp>
      <p:pic>
        <p:nvPicPr>
          <p:cNvPr id="6148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Integrace projektů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200" u="sng" dirty="0" smtClean="0"/>
              <a:t>Výhody integrovaného přístupu:</a:t>
            </a:r>
          </a:p>
          <a:p>
            <a:pPr>
              <a:spcBef>
                <a:spcPts val="600"/>
              </a:spcBef>
              <a:defRPr/>
            </a:pPr>
            <a:r>
              <a:rPr lang="cs-CZ" sz="2200" b="1" dirty="0"/>
              <a:t>Synergický efekt </a:t>
            </a:r>
            <a:r>
              <a:rPr lang="cs-CZ" sz="2200" dirty="0"/>
              <a:t>–</a:t>
            </a:r>
            <a:r>
              <a:rPr lang="cs-CZ" sz="2200" b="1" dirty="0"/>
              <a:t> </a:t>
            </a:r>
            <a:r>
              <a:rPr lang="cs-CZ" sz="2000" dirty="0"/>
              <a:t>výsledný dopad integrovaného projektu na dosažení definovaného cíle je větší než v případě samostatně řešeného projektu</a:t>
            </a:r>
          </a:p>
          <a:p>
            <a:pPr>
              <a:spcBef>
                <a:spcPts val="600"/>
              </a:spcBef>
              <a:defRPr/>
            </a:pPr>
            <a:r>
              <a:rPr lang="cs-CZ" sz="2200" b="1" dirty="0" smtClean="0"/>
              <a:t>Hospodárnost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sz="2000" dirty="0" smtClean="0"/>
              <a:t>úspory spojené s agregací některých služeb v přípravné a realizační fázi projektu (příprava Žádosti, organizátor VŘ, TDI atp.)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Tx/>
              <a:buChar char="-"/>
              <a:defRPr/>
            </a:pPr>
            <a:r>
              <a:rPr lang="cs-CZ" sz="2000" dirty="0" smtClean="0"/>
              <a:t>minimalizace „vyvolaných prací“ – např. odkrytí povrchů atp.</a:t>
            </a:r>
          </a:p>
          <a:p>
            <a:pPr>
              <a:spcBef>
                <a:spcPts val="600"/>
              </a:spcBef>
              <a:defRPr/>
            </a:pPr>
            <a:r>
              <a:rPr lang="cs-CZ" sz="2200" b="1" dirty="0" smtClean="0"/>
              <a:t>Komplexnost řešení </a:t>
            </a:r>
            <a:r>
              <a:rPr lang="cs-CZ" sz="2200" dirty="0" smtClean="0"/>
              <a:t>– projektové záměry jsou ve vzájemném souladu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200" u="sng" dirty="0" smtClean="0"/>
              <a:t>Nevýhody integrovaného přístupu:</a:t>
            </a:r>
          </a:p>
          <a:p>
            <a:pPr>
              <a:spcBef>
                <a:spcPts val="600"/>
              </a:spcBef>
              <a:defRPr/>
            </a:pPr>
            <a:r>
              <a:rPr lang="cs-CZ" sz="2200" b="1" dirty="0" smtClean="0"/>
              <a:t>Organizační náročnost</a:t>
            </a:r>
            <a:endParaRPr lang="cs-CZ" sz="2200" u="sng" dirty="0" smtClean="0"/>
          </a:p>
        </p:txBody>
      </p:sp>
      <p:pic>
        <p:nvPicPr>
          <p:cNvPr id="7172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Příklady z praxe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altLang="cs-CZ" sz="2000" i="1" dirty="0" smtClean="0">
              <a:latin typeface="Calibri" charset="0"/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cs-CZ" sz="2000" i="1" dirty="0" smtClean="0">
              <a:latin typeface="Calibri" charset="0"/>
              <a:ea typeface="ＭＳ Ｐゴシック" charset="-128"/>
            </a:endParaRPr>
          </a:p>
        </p:txBody>
      </p:sp>
      <p:pic>
        <p:nvPicPr>
          <p:cNvPr id="8196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84213" y="981075"/>
          <a:ext cx="7559675" cy="54454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67414"/>
                <a:gridCol w="6192261"/>
              </a:tblGrid>
              <a:tr h="359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effectLst/>
                          <a:latin typeface="Calibri" panose="020F0502020204030204" pitchFamily="34" charset="0"/>
                        </a:rPr>
                        <a:t>Název: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Revitalizace lokality </a:t>
                      </a:r>
                      <a:r>
                        <a:rPr lang="cs-CZ" sz="16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Ptácká</a:t>
                      </a:r>
                      <a:r>
                        <a:rPr lang="cs-CZ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Mladá Boleslav</a:t>
                      </a:r>
                      <a:endParaRPr lang="cs-CZ" sz="1600" b="1" u="sng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effectLst/>
                          <a:latin typeface="Calibri" panose="020F0502020204030204" pitchFamily="34" charset="0"/>
                        </a:rPr>
                        <a:t>Příjemce: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Statutární město Mladá Boleslav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effectLst/>
                          <a:latin typeface="Calibri" panose="020F0502020204030204" pitchFamily="34" charset="0"/>
                        </a:rPr>
                        <a:t>Realizace: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effectLst/>
                          <a:latin typeface="Calibri" panose="020F0502020204030204" pitchFamily="34" charset="0"/>
                        </a:rPr>
                        <a:t>Cíl: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Cílem projektu bylo zvýšení využitelnosti, dostupnosti a bezpečnosti lokality, a zvýšení její atraktivity pro obyvatele města i investory.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9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effectLst/>
                          <a:latin typeface="Calibri" panose="020F0502020204030204" pitchFamily="34" charset="0"/>
                        </a:rPr>
                        <a:t>Aktivity: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rekonstrukce komunikací a chodníků vč. dotčených inženýrských sítí, vybudování dešťové kanalizace, veřejného osvětlení a dopravně bezpečnostních prvků;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vytvoření cyklistické stezky podél předmětné komunikace;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sadové úpravy okolí komunikace;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realizace bezbariérových opatření pro osoby se sníženou schopností pohybu a 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orientace,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vytvoření parkoviště s kapacitou 82 parkovacích stání + 5 stání pro invalidy a klidových zón se zelení a doplňkovým mobiliářem,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vybudování výtahu propojujícího lokalitu s centrem města,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rekonstrukce historického objektu </a:t>
                      </a:r>
                      <a:r>
                        <a:rPr lang="cs-CZ" sz="16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Podstupenského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pramene,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sanace skalnatých svahů.</a:t>
                      </a: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Příklady z praxe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25525" y="1484313"/>
          <a:ext cx="7200900" cy="25209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13881"/>
                <a:gridCol w="2088261"/>
                <a:gridCol w="1998758"/>
              </a:tblGrid>
              <a:tr h="28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Plán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Skutečnost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7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Celkové výdaje: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128 774 847 </a:t>
                      </a: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70 436 596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z toho nezpůsobilé výdaje: 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</a:rPr>
                        <a:t>10 200 560 Kč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1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z toho způsobilé výdaje: 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128 774 847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60 236 036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podíl </a:t>
                      </a:r>
                      <a:r>
                        <a:rPr lang="cs-CZ" sz="1600" b="1" dirty="0" smtClean="0">
                          <a:effectLst/>
                          <a:latin typeface="Calibri" panose="020F0502020204030204" pitchFamily="34" charset="0"/>
                        </a:rPr>
                        <a:t>dotace (85%):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109 458 620 </a:t>
                      </a: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51 200 630,61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vlastní </a:t>
                      </a:r>
                      <a:r>
                        <a:rPr lang="cs-CZ" sz="1600" b="1" dirty="0" smtClean="0">
                          <a:effectLst/>
                          <a:latin typeface="Calibri" panose="020F0502020204030204" pitchFamily="34" charset="0"/>
                        </a:rPr>
                        <a:t>spolufinancování (15%):  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19 316 228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9 035 405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vlastní prostředky celkem: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19 316 228 </a:t>
                      </a: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19 235 965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41" name="Picture 1"/>
          <p:cNvPicPr>
            <a:picLocks noChangeAspect="1" noChangeArrowheads="1"/>
          </p:cNvPicPr>
          <p:nvPr/>
        </p:nvPicPr>
        <p:blipFill>
          <a:blip r:embed="rId2" cstate="print"/>
          <a:srcRect r="2513"/>
          <a:stretch>
            <a:fillRect/>
          </a:stretch>
        </p:blipFill>
        <p:spPr bwMode="auto">
          <a:xfrm>
            <a:off x="4859338" y="4076700"/>
            <a:ext cx="30194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2" name="Obdélník 5"/>
          <p:cNvSpPr>
            <a:spLocks noChangeArrowheads="1"/>
          </p:cNvSpPr>
          <p:nvPr/>
        </p:nvSpPr>
        <p:spPr bwMode="auto">
          <a:xfrm>
            <a:off x="900113" y="981075"/>
            <a:ext cx="583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 u="sng">
                <a:latin typeface="Calibri" pitchFamily="34" charset="0"/>
                <a:ea typeface="ＭＳ Ｐゴシック" pitchFamily="34" charset="-128"/>
              </a:rPr>
              <a:t>Revitalizace lokality Ptácká, Mladá Boleslav</a:t>
            </a:r>
          </a:p>
        </p:txBody>
      </p:sp>
      <p:sp>
        <p:nvSpPr>
          <p:cNvPr id="9243" name="TextovéPole 6"/>
          <p:cNvSpPr txBox="1">
            <a:spLocks noChangeArrowheads="1"/>
          </p:cNvSpPr>
          <p:nvPr/>
        </p:nvSpPr>
        <p:spPr bwMode="auto">
          <a:xfrm>
            <a:off x="971550" y="4037013"/>
            <a:ext cx="37449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>
                <a:latin typeface="Calibri" pitchFamily="34" charset="0"/>
                <a:ea typeface="ＭＳ Ｐゴシック" pitchFamily="34" charset="-128"/>
              </a:rPr>
              <a:t>Co se nepovedlo </a:t>
            </a:r>
            <a:r>
              <a:rPr lang="cs-CZ" altLang="cs-CZ" b="1"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</a:t>
            </a:r>
            <a:endParaRPr lang="cs-CZ" altLang="cs-CZ" b="1">
              <a:latin typeface="Calibri" pitchFamily="34" charset="0"/>
              <a:ea typeface="ＭＳ Ｐゴシック" pitchFamily="34" charset="-128"/>
            </a:endParaRPr>
          </a:p>
          <a:p>
            <a:r>
              <a:rPr lang="cs-CZ" altLang="cs-CZ">
                <a:latin typeface="Calibri" pitchFamily="34" charset="0"/>
                <a:ea typeface="ＭＳ Ｐゴシック" pitchFamily="34" charset="-128"/>
              </a:rPr>
              <a:t>Aktivitu „rekonstrukce opěrného zdiva“, která nebyla do původního  projektu zařazena, nebylo možné realizovat jako samostatný navazující projekt z důvodu jejího „doplňkového“ charakteru.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ea typeface="ＭＳ Ｐゴシック" pitchFamily="34" charset="-128"/>
              </a:rPr>
              <a:t>Příklady z praxe</a:t>
            </a:r>
          </a:p>
        </p:txBody>
      </p:sp>
      <p:pic>
        <p:nvPicPr>
          <p:cNvPr id="10243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49325" y="1858963"/>
            <a:ext cx="2852738" cy="4275137"/>
          </a:xfrm>
          <a:noFill/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763" y="981075"/>
            <a:ext cx="4265612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957638"/>
            <a:ext cx="38354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ovéPole 1"/>
          <p:cNvSpPr txBox="1">
            <a:spLocks noChangeArrowheads="1"/>
          </p:cNvSpPr>
          <p:nvPr/>
        </p:nvSpPr>
        <p:spPr bwMode="auto">
          <a:xfrm>
            <a:off x="755650" y="1087438"/>
            <a:ext cx="3240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 u="sng">
                <a:latin typeface="Calibri" pitchFamily="34" charset="0"/>
                <a:ea typeface="ＭＳ Ｐゴシック" pitchFamily="34" charset="-128"/>
              </a:rPr>
              <a:t>Revitalizace lokality Ptácká, Mladá Boleslav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ea typeface="ＭＳ Ｐゴシック" pitchFamily="34" charset="-128"/>
              </a:rPr>
              <a:t>Příklady z praxe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7632700" cy="5102225"/>
          </a:xfrm>
        </p:spPr>
        <p:txBody>
          <a:bodyPr/>
          <a:lstStyle/>
          <a:p>
            <a:pPr>
              <a:defRPr/>
            </a:pPr>
            <a:endParaRPr lang="cs-CZ" altLang="cs-CZ" sz="2000" i="1" dirty="0" smtClean="0">
              <a:latin typeface="Calibri" charset="0"/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cs-CZ" sz="2000" i="1" dirty="0" smtClean="0">
              <a:latin typeface="Calibri" charset="0"/>
              <a:ea typeface="ＭＳ Ｐゴシック" charset="-128"/>
            </a:endParaRPr>
          </a:p>
        </p:txBody>
      </p:sp>
      <p:pic>
        <p:nvPicPr>
          <p:cNvPr id="11268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84213" y="981075"/>
          <a:ext cx="7488237" cy="55070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78622"/>
                <a:gridCol w="6109615"/>
              </a:tblGrid>
              <a:tr h="353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effectLst/>
                          <a:latin typeface="Calibri" panose="020F0502020204030204" pitchFamily="34" charset="0"/>
                        </a:rPr>
                        <a:t>Název: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VÍTEJTE V BRAŠKOVĚ - podpora cestovního ruchu v obci Braškov</a:t>
                      </a:r>
                    </a:p>
                  </a:txBody>
                  <a:tcPr marL="68569" marR="6856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effectLst/>
                          <a:latin typeface="Calibri" panose="020F0502020204030204" pitchFamily="34" charset="0"/>
                        </a:rPr>
                        <a:t>Příjemce: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Obec Braškov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effectLst/>
                          <a:latin typeface="Calibri" panose="020F0502020204030204" pitchFamily="34" charset="0"/>
                        </a:rPr>
                        <a:t>Realizace: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2014 (projekt v realizaci)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2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effectLst/>
                          <a:latin typeface="Calibri" panose="020F0502020204030204" pitchFamily="34" charset="0"/>
                        </a:rPr>
                        <a:t>Cíl: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Zvýšení návštěvnické atraktivity obce, prodloužení pobytu tranzitujících návštěvníků obce: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vybudování Interaktivní vlastivědné expozice pro děti i dospělé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vybudování muzea sportu s obslužným parkovištěm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vybudování infocentra se zázemím pro turisty,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vybudování úschovny kol a zavazadel,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instalace informačního a orientačního systému cestovního ruchu.</a:t>
                      </a:r>
                      <a:endParaRPr lang="cs-CZ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7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effectLst/>
                          <a:latin typeface="Calibri" panose="020F0502020204030204" pitchFamily="34" charset="0"/>
                        </a:rPr>
                        <a:t>Aktivity: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69" marR="6856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rekonstrukce a půdní vestavba stávajícího objektu OÚ Braškov vč. vnitřního vybavení,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zastřešení a úpravy dvora OÚ Braškov,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vybudování nového víceúčelového objektu vč. vnitřního vybavení,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vybudování obslužného parkoviště víceúčelového objektu,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instalace nového informačního a orientačního systému na území obce Braškov.</a:t>
                      </a:r>
                    </a:p>
                  </a:txBody>
                  <a:tcPr marL="68569" marR="68569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</TotalTime>
  <Words>892</Words>
  <Application>Microsoft Office PowerPoint</Application>
  <PresentationFormat>Předvádění na obrazovce (4:3)</PresentationFormat>
  <Paragraphs>153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Verdana</vt:lpstr>
      <vt:lpstr>Arial</vt:lpstr>
      <vt:lpstr>Calibri</vt:lpstr>
      <vt:lpstr>ＭＳ Ｐゴシック</vt:lpstr>
      <vt:lpstr>Wingdings</vt:lpstr>
      <vt:lpstr>Times New Roman</vt:lpstr>
      <vt:lpstr>Vlastní návrh</vt:lpstr>
      <vt:lpstr>Příklady projektů a možnosti integrace  listopad - prosinec 2014  Ing. Markéta Landová, Ph.D. Ing. Iveta Holá</vt:lpstr>
      <vt:lpstr>Cíl prezentace</vt:lpstr>
      <vt:lpstr>Program</vt:lpstr>
      <vt:lpstr>Integrace projektů</vt:lpstr>
      <vt:lpstr>Integrace projektů</vt:lpstr>
      <vt:lpstr>Příklady z praxe</vt:lpstr>
      <vt:lpstr>Příklady z praxe</vt:lpstr>
      <vt:lpstr>Příklady z praxe</vt:lpstr>
      <vt:lpstr>Příklady z praxe</vt:lpstr>
      <vt:lpstr>Příklady z praxe</vt:lpstr>
      <vt:lpstr>Integrace projektů v období 2014 – 2020</vt:lpstr>
      <vt:lpstr>Integrace projektů v období 2014 – 2020</vt:lpstr>
      <vt:lpstr>Integrace projektů v období 2014 – 2020</vt:lpstr>
      <vt:lpstr>Snímek 14</vt:lpstr>
    </vt:vector>
  </TitlesOfParts>
  <Company>Jan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Požadavky financující instituce</dc:title>
  <dc:creator>Jan</dc:creator>
  <cp:lastModifiedBy>svoboda.j</cp:lastModifiedBy>
  <cp:revision>252</cp:revision>
  <cp:lastPrinted>2014-10-07T13:33:35Z</cp:lastPrinted>
  <dcterms:created xsi:type="dcterms:W3CDTF">2010-10-05T13:10:13Z</dcterms:created>
  <dcterms:modified xsi:type="dcterms:W3CDTF">2014-12-03T15:03:13Z</dcterms:modified>
</cp:coreProperties>
</file>