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56" r:id="rId3"/>
    <p:sldId id="290" r:id="rId4"/>
    <p:sldId id="289" r:id="rId5"/>
    <p:sldId id="288" r:id="rId6"/>
    <p:sldId id="304" r:id="rId7"/>
    <p:sldId id="257" r:id="rId8"/>
    <p:sldId id="279" r:id="rId9"/>
    <p:sldId id="291" r:id="rId10"/>
    <p:sldId id="282" r:id="rId11"/>
    <p:sldId id="293" r:id="rId12"/>
    <p:sldId id="270" r:id="rId13"/>
    <p:sldId id="294" r:id="rId14"/>
    <p:sldId id="297" r:id="rId15"/>
    <p:sldId id="272" r:id="rId16"/>
    <p:sldId id="295" r:id="rId17"/>
    <p:sldId id="296" r:id="rId18"/>
    <p:sldId id="285" r:id="rId19"/>
    <p:sldId id="275" r:id="rId20"/>
    <p:sldId id="301" r:id="rId21"/>
    <p:sldId id="274" r:id="rId22"/>
    <p:sldId id="276" r:id="rId23"/>
    <p:sldId id="300" r:id="rId24"/>
    <p:sldId id="313" r:id="rId25"/>
    <p:sldId id="314" r:id="rId26"/>
    <p:sldId id="308" r:id="rId27"/>
    <p:sldId id="309" r:id="rId28"/>
    <p:sldId id="310" r:id="rId29"/>
    <p:sldId id="311" r:id="rId30"/>
    <p:sldId id="312" r:id="rId31"/>
    <p:sldId id="260" r:id="rId32"/>
    <p:sldId id="306" r:id="rId33"/>
    <p:sldId id="262" r:id="rId34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C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9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ikorova.p\Dokumenty\ro&#269;enka%202010%20-%20ENERGETIK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600"/>
            </a:pPr>
            <a:r>
              <a:rPr lang="cs-CZ" sz="1600" b="1" dirty="0"/>
              <a:t>Podíl výroby elektrické energie v ES ÚK a ČR (brutto)</a:t>
            </a:r>
          </a:p>
        </c:rich>
      </c:tx>
      <c:layout>
        <c:manualLayout>
          <c:xMode val="edge"/>
          <c:yMode val="edge"/>
          <c:x val="0.20539960182241143"/>
          <c:y val="4.601948730466519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216244749867673"/>
          <c:y val="0.15269483400606229"/>
          <c:w val="0.81261404246559377"/>
          <c:h val="0.67365367943851351"/>
        </c:manualLayout>
      </c:layout>
      <c:barChart>
        <c:barDir val="col"/>
        <c:grouping val="percentStacked"/>
        <c:ser>
          <c:idx val="0"/>
          <c:order val="0"/>
          <c:tx>
            <c:strRef>
              <c:f>'výroba elektřiny brutto'!$B$1</c:f>
              <c:strCache>
                <c:ptCount val="1"/>
                <c:pt idx="0">
                  <c:v>ÚK (GWh)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dLblPos val="ctr"/>
            <c:showVal val="1"/>
          </c:dLbls>
          <c:cat>
            <c:numRef>
              <c:f>'výroba elektřiny brutto'!$A$2:$A$11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'výroba elektřiny brutto'!$B$2:$B$11</c:f>
              <c:numCache>
                <c:formatCode>#,##0</c:formatCode>
                <c:ptCount val="10"/>
                <c:pt idx="0">
                  <c:v>26990.1</c:v>
                </c:pt>
                <c:pt idx="1">
                  <c:v>25411.599999999897</c:v>
                </c:pt>
                <c:pt idx="2">
                  <c:v>26048.9</c:v>
                </c:pt>
                <c:pt idx="3">
                  <c:v>25792.6</c:v>
                </c:pt>
                <c:pt idx="4">
                  <c:v>25986.2</c:v>
                </c:pt>
                <c:pt idx="5">
                  <c:v>26341.9</c:v>
                </c:pt>
                <c:pt idx="6">
                  <c:v>26396.3</c:v>
                </c:pt>
                <c:pt idx="7">
                  <c:v>24131.5</c:v>
                </c:pt>
                <c:pt idx="8">
                  <c:v>24171.4</c:v>
                </c:pt>
                <c:pt idx="9">
                  <c:v>23772.3</c:v>
                </c:pt>
              </c:numCache>
            </c:numRef>
          </c:val>
        </c:ser>
        <c:ser>
          <c:idx val="1"/>
          <c:order val="1"/>
          <c:tx>
            <c:strRef>
              <c:f>'výroba elektřiny brutto'!$C$1</c:f>
              <c:strCache>
                <c:ptCount val="1"/>
                <c:pt idx="0">
                  <c:v>zbytek ČR (GWh)</c:v>
                </c:pt>
              </c:strCache>
            </c:strRef>
          </c:tx>
          <c:spPr>
            <a:solidFill>
              <a:srgbClr val="33CC33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Val val="1"/>
          </c:dLbls>
          <c:cat>
            <c:numRef>
              <c:f>'výroba elektřiny brutto'!$A$2:$A$11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'výroba elektřiny brutto'!$C$2:$C$11</c:f>
              <c:numCache>
                <c:formatCode>#,##0</c:formatCode>
                <c:ptCount val="10"/>
                <c:pt idx="0">
                  <c:v>47657.000000000007</c:v>
                </c:pt>
                <c:pt idx="1">
                  <c:v>50936.299999999996</c:v>
                </c:pt>
                <c:pt idx="2">
                  <c:v>57177.700000000004</c:v>
                </c:pt>
                <c:pt idx="3">
                  <c:v>58540.4</c:v>
                </c:pt>
                <c:pt idx="4">
                  <c:v>56592.3</c:v>
                </c:pt>
                <c:pt idx="5">
                  <c:v>58018.999999999993</c:v>
                </c:pt>
                <c:pt idx="6">
                  <c:v>61802</c:v>
                </c:pt>
                <c:pt idx="7">
                  <c:v>59386.400000000001</c:v>
                </c:pt>
                <c:pt idx="8">
                  <c:v>58078.6</c:v>
                </c:pt>
                <c:pt idx="9">
                  <c:v>62137.8</c:v>
                </c:pt>
              </c:numCache>
            </c:numRef>
          </c:val>
        </c:ser>
        <c:dLbls>
          <c:showVal val="1"/>
        </c:dLbls>
        <c:overlap val="100"/>
        <c:axId val="61225984"/>
        <c:axId val="61387520"/>
      </c:barChart>
      <c:catAx>
        <c:axId val="6122598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61387520"/>
        <c:crosses val="autoZero"/>
        <c:auto val="1"/>
        <c:lblAlgn val="ctr"/>
        <c:lblOffset val="100"/>
        <c:tickMarkSkip val="1"/>
      </c:catAx>
      <c:valAx>
        <c:axId val="613875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612259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484190052132754"/>
          <c:y val="0.90793122030505169"/>
          <c:w val="0.31765411846218233"/>
          <c:h val="7.2108695993839581E-2"/>
        </c:manualLayout>
      </c:layout>
      <c:txPr>
        <a:bodyPr/>
        <a:lstStyle/>
        <a:p>
          <a:pPr>
            <a:defRPr sz="1000"/>
          </a:pPr>
          <a:endParaRPr lang="cs-CZ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0.89772</cdr:x>
      <cdr:y>0.95524</cdr:y>
    </cdr:from>
    <cdr:to>
      <cdr:x>0.99076</cdr:x>
      <cdr:y>0.98507</cdr:y>
    </cdr:to>
    <cdr:sp macro="" textlink="">
      <cdr:nvSpPr>
        <cdr:cNvPr id="30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7388" y="3051235"/>
          <a:ext cx="492762" cy="95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600" b="0" i="0" u="none" strike="noStrike" baseline="0">
              <a:solidFill>
                <a:srgbClr val="000000"/>
              </a:solidFill>
              <a:latin typeface="Arial"/>
              <a:cs typeface="Arial"/>
            </a:rPr>
            <a:t>(Zdroj: ERÚ)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D1D2-DB6E-424B-B241-0640C69C63B4}" type="datetimeFigureOut">
              <a:rPr lang="cs-CZ" smtClean="0"/>
              <a:pPr/>
              <a:t>4.6.2012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4B0B-14E2-47AB-B228-A1DBFED9B6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7DF51A-5590-4EA5-9234-607E2AAF5E70}" type="datetimeFigureOut">
              <a:rPr lang="cs-CZ"/>
              <a:pPr>
                <a:defRPr/>
              </a:pPr>
              <a:t>4.6.2012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741888-98B4-408B-A54A-91EDAC327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1888-98B4-408B-A54A-91EDAC32729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764704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8808" y="4581128"/>
            <a:ext cx="6400800" cy="136815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8356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82C8-B3AD-4FFE-A646-33F4CE72C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2247007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D9E8-C359-402A-8F3B-B6DF5D5D1C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9875" indent="-269875">
              <a:buClr>
                <a:schemeClr val="tx2"/>
              </a:buClr>
              <a:buFont typeface="Wingdings" pitchFamily="2" charset="2"/>
              <a:buChar char="§"/>
              <a:defRPr b="0"/>
            </a:lvl1pPr>
            <a:lvl2pPr marL="541338" indent="-271463">
              <a:defRPr sz="1800"/>
            </a:lvl2pPr>
            <a:lvl3pPr marL="801688" indent="-273050">
              <a:tabLst/>
              <a:defRPr/>
            </a:lvl3pPr>
            <a:lvl4pPr marL="989013" indent="-180975">
              <a:defRPr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5568-31D2-4A92-AEEE-F895519E47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39B-2E48-4E48-BA0D-9E6629699B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1D41-57CA-4985-A1EE-97677509DE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5820-8C9A-44A2-8D64-5B2EFB813B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5171-260E-414D-8771-682A5E5D38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/>
          <p:cNvPicPr>
            <a:picLocks noChangeAspect="1"/>
          </p:cNvPicPr>
          <p:nvPr/>
        </p:nvPicPr>
        <p:blipFill>
          <a:blip r:embed="rId10" cstate="print"/>
          <a:srcRect l="208" r="240" b="1279"/>
          <a:stretch>
            <a:fillRect/>
          </a:stretch>
        </p:blipFill>
        <p:spPr bwMode="auto">
          <a:xfrm>
            <a:off x="0" y="5033963"/>
            <a:ext cx="9144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0872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21AD0E-9D8F-4FCF-81F8-13C9BD254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5113" indent="-2651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2730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omerice.cz/gte/index.php?lang=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 smtClean="0"/>
              <a:t>REGIONÁLNÍ ENERGETICKÉ FÓRUM - ÚSTÍ 2012</a:t>
            </a:r>
            <a:endParaRPr lang="cs-CZ" sz="2700" dirty="0"/>
          </a:p>
        </p:txBody>
      </p:sp>
      <p:pic>
        <p:nvPicPr>
          <p:cNvPr id="16" name="Picture 2" descr="K:\LA_PR\07_Aktualni_projekty\REF_2012\REF_pozvanka_podklady\logo_HOKO_Zasti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43390"/>
            <a:ext cx="1512168" cy="1168803"/>
          </a:xfrm>
          <a:prstGeom prst="rect">
            <a:avLst/>
          </a:prstGeom>
          <a:noFill/>
        </p:spPr>
      </p:pic>
      <p:pic>
        <p:nvPicPr>
          <p:cNvPr id="17" name="Picture 3" descr="K:\LA_PR\07_Aktualni_projekty\REF_2012\REF_pozvanka_podklady\02_hlavicka_tema_hosp_k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835804"/>
            <a:ext cx="1800000" cy="636755"/>
          </a:xfrm>
          <a:prstGeom prst="rect">
            <a:avLst/>
          </a:prstGeom>
          <a:noFill/>
        </p:spPr>
      </p:pic>
      <p:pic>
        <p:nvPicPr>
          <p:cNvPr id="18" name="Picture 4" descr="K:\LA_PR\07_Aktualni_projekty\REF_2012\REF_pozvanka_podklady\HSRM LOGO březen 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378663"/>
            <a:ext cx="1368152" cy="418489"/>
          </a:xfrm>
          <a:prstGeom prst="rect">
            <a:avLst/>
          </a:prstGeom>
          <a:noFill/>
        </p:spPr>
      </p:pic>
      <p:pic>
        <p:nvPicPr>
          <p:cNvPr id="19" name="Picture 5" descr="K:\LA_PR\07_Aktualni_projekty\REF_2012\REF_pozvanka_podklady\logo HKCR_OHK Most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63" y="3933055"/>
            <a:ext cx="779193" cy="898335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483876"/>
            <a:ext cx="1367992" cy="3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1"/>
          <p:cNvPicPr>
            <a:picLocks noChangeAspect="1" noChangeArrowheads="1"/>
          </p:cNvPicPr>
          <p:nvPr/>
        </p:nvPicPr>
        <p:blipFill>
          <a:blip r:embed="rId8" cstate="print"/>
          <a:srcRect l="826" t="12396" r="64462" b="73759"/>
          <a:stretch>
            <a:fillRect/>
          </a:stretch>
        </p:blipFill>
        <p:spPr bwMode="auto">
          <a:xfrm>
            <a:off x="1547664" y="2286769"/>
            <a:ext cx="200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ogo_uk - text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844824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LA_PR\02_Logo\_N4G\NET4GAS_logo_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1917899"/>
            <a:ext cx="935037" cy="935037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1006700" y="1412776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Organizátoři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92080" y="141277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Generální partner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7584" y="34290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Odborní garanti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64088" y="3475764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Mediální partneři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0" y="580526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</a:t>
            </a:r>
            <a:r>
              <a:rPr lang="cs-C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ÚSTÍ 2012 se koná pod odbornou záštitou Hospodářské komory ČR.</a:t>
            </a:r>
            <a:endParaRPr lang="cs-CZ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zdrojů energie v Ústeckém kraji v rámci výroby elektrické energie v ČR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Na území Ústeckého kraje převažuje výroba elektrické energie z uhelných zdrojů, která představuje 47 % z vyrobené elektrické energie v celé ČR. Významný podíl má i výroba z větrných elektráren, která činí 49 % produkce celé ČR. V letech 2008 a 2009 došlo k prudkému nárůstu výroby z větrných elektráren, v poslední době ale na území ČR rozvoj nových větrných elektráren stagnuje.</a:t>
            </a:r>
          </a:p>
          <a:p>
            <a:r>
              <a:rPr lang="cs-CZ" sz="1600" dirty="0" smtClean="0"/>
              <a:t>Malým procentem se na výrobě elektrické energie podílí vodní elektrárny, paroplynové elektrárny a </a:t>
            </a:r>
            <a:r>
              <a:rPr lang="cs-CZ" sz="1600" dirty="0" err="1" smtClean="0"/>
              <a:t>fotovoltaické</a:t>
            </a:r>
            <a:r>
              <a:rPr lang="cs-CZ" sz="1600" dirty="0" smtClean="0"/>
              <a:t> elektrárny (k jejich prudkému nárůstu výroby došlo v roce 2010 v souvislosti s politikou státní podpory využívání obnovitelných zdrojů).</a:t>
            </a:r>
          </a:p>
          <a:p>
            <a:r>
              <a:rPr lang="cs-CZ" sz="1600" dirty="0" smtClean="0"/>
              <a:t>Na území kraje se nevyskytuje jaderná elektrárna, o její výstavbě se neuvažuje.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25568-31D2-4A92-AEEE-F895519E470E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6147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Postoje vedení kraje v oblasti energetiky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Strategické informační zdroje pro  rozhodování vedení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1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PUR 2008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Strategický rámec udržitelného rozvoje ČR 2010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Návrh SEK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Bezpečnostní strategie ČR 2011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Strategické dokumenty kraje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 Zásady územního rozvoje ÚK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 Strategie udržitelného rozvoje ÚK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ctr"/>
            <a:r>
              <a:rPr lang="cs-CZ" dirty="0" smtClean="0"/>
              <a:t>Strategické informační zdroje pro rozhodování vedení kraje - </a:t>
            </a:r>
            <a:r>
              <a:rPr lang="cs-CZ" dirty="0" smtClean="0">
                <a:solidFill>
                  <a:srgbClr val="FF0000"/>
                </a:solidFill>
              </a:rPr>
              <a:t>komentář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Problematika dalšího rozvoje energetiky  je velmi široká a pro rozhodování je nutné vycházet z řady dokumentů  celostátních i krajských. Těmi nejdůležitějšími jsou: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Politika územního rozvoje České republiky z roku 2008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Strategický rámec udržitelného rozvoje České republiky 2010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Návrh Státní energetické koncepce</a:t>
            </a:r>
            <a:endParaRPr lang="cs-CZ" sz="1600" i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Bezpečnostní strategie České republiky  2011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Strategické dokumenty kraje 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Zásady územního rozvoje Ústeckého kraje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Strategie udržitelného rozvoje Ústeckého kraje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Samozřejmě je také vždy důležité používat zdravý selský rozum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Zásadní význam budou mít také výsledky jednání mezi těžebními organizacemi a občany obcí dotčenými pokračující těžbou za ekologickými limity</a:t>
            </a:r>
          </a:p>
          <a:p>
            <a:pPr lvl="1">
              <a:buFont typeface="Arial" pitchFamily="34" charset="0"/>
              <a:buChar char="•"/>
            </a:pPr>
            <a:endParaRPr lang="cs-CZ" sz="1600" dirty="0" smtClean="0"/>
          </a:p>
          <a:p>
            <a:pPr lvl="1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Rekultivace území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10" name="Obrázek 9" descr="pohlednalom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709" y="1340768"/>
            <a:ext cx="2700301" cy="1800200"/>
          </a:xfrm>
          <a:prstGeom prst="rect">
            <a:avLst/>
          </a:prstGeom>
        </p:spPr>
      </p:pic>
      <p:pic>
        <p:nvPicPr>
          <p:cNvPr id="11" name="Obrázek 10" descr="s_201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73" y="1340768"/>
            <a:ext cx="2530975" cy="1870020"/>
          </a:xfrm>
          <a:prstGeom prst="rect">
            <a:avLst/>
          </a:prstGeom>
        </p:spPr>
      </p:pic>
      <p:pic>
        <p:nvPicPr>
          <p:cNvPr id="12" name="Obrázek 11" descr="tez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109" y="4293095"/>
            <a:ext cx="2711759" cy="1807839"/>
          </a:xfrm>
          <a:prstGeom prst="rect">
            <a:avLst/>
          </a:prstGeom>
        </p:spPr>
      </p:pic>
      <p:pic>
        <p:nvPicPr>
          <p:cNvPr id="13" name="Obrázek 12" descr="tezba_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4670" y="4365104"/>
            <a:ext cx="2713540" cy="1809027"/>
          </a:xfrm>
          <a:prstGeom prst="rect">
            <a:avLst/>
          </a:prstGeom>
        </p:spPr>
      </p:pic>
      <p:pic>
        <p:nvPicPr>
          <p:cNvPr id="6" name="Obrázek 5" descr="imagesCA074E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101" y="1340768"/>
            <a:ext cx="2691763" cy="2016224"/>
          </a:xfrm>
          <a:prstGeom prst="rect">
            <a:avLst/>
          </a:prstGeom>
        </p:spPr>
      </p:pic>
      <p:pic>
        <p:nvPicPr>
          <p:cNvPr id="7" name="Obrázek 6" descr="imagesCANQDTM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93876" y="1340768"/>
            <a:ext cx="2921636" cy="1944216"/>
          </a:xfrm>
          <a:prstGeom prst="rect">
            <a:avLst/>
          </a:prstGeom>
        </p:spPr>
      </p:pic>
      <p:pic>
        <p:nvPicPr>
          <p:cNvPr id="5" name="Zástupný symbol pro obsah 4" descr="imagesCA5IDOC8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580112" y="4365104"/>
            <a:ext cx="3062316" cy="1824849"/>
          </a:xfrm>
        </p:spPr>
      </p:pic>
      <p:pic>
        <p:nvPicPr>
          <p:cNvPr id="8" name="Obrázek 7" descr="imagesCARZT6B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293096"/>
            <a:ext cx="2762250" cy="180136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79512" y="3356992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1 – jezero Matylda u Mostu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012160" y="3284984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2 – letiště Most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987824" y="472514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4 – Golf Resort Barbora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95536" y="3933056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3 – Hipodrom Most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364088" y="4005064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5 – jezero Milada u </a:t>
            </a:r>
            <a:r>
              <a:rPr lang="cs-CZ" sz="1600" dirty="0" err="1" smtClean="0"/>
              <a:t>Chabařovic</a:t>
            </a:r>
            <a:endParaRPr lang="cs-CZ" sz="1600" dirty="0" smtClean="0"/>
          </a:p>
        </p:txBody>
      </p:sp>
      <p:pic>
        <p:nvPicPr>
          <p:cNvPr id="9" name="Obrázek 8" descr="obrazky_n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3848" y="2996952"/>
            <a:ext cx="2624773" cy="174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Rekultivace území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Těžba hnědého uhlí ovšem neznamená jen devastaci krajiny.  Vedle povinné rekultivace lokalit s ukončenou těžbou, kterou těžebním společnostem nařizuje Horní zákon, kraj důsledně podporuje a prosazuje také revitalizaci tohoto území. Neznalý obyvatel či návštěvník nepozná, kde se uhlí těžilo a kde ne. Co je původní krajina a kde ji znovu vytvářel člověk. I toto může být jeden z argumentů pro pokračování těžby – umíme krajinu vracet přírodě. 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Nepřehlédnutelným typem je vodní rekultivace a na ně navazující rekreační oblasti pro příměstskou rekreaci.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Obrázky rekultivací ukazují, že je možné dát této nově vznikající krajině zajímavé a smysluplné využití:</a:t>
            </a:r>
          </a:p>
          <a:p>
            <a:pPr lvl="1">
              <a:buNone/>
            </a:pPr>
            <a:r>
              <a:rPr lang="cs-CZ" sz="1600" dirty="0" smtClean="0"/>
              <a:t>	1. jezero Matylda u Mostu</a:t>
            </a:r>
          </a:p>
          <a:p>
            <a:pPr lvl="1">
              <a:buNone/>
            </a:pPr>
            <a:r>
              <a:rPr lang="cs-CZ" sz="1600" dirty="0" smtClean="0"/>
              <a:t>	2. letiště Most</a:t>
            </a:r>
          </a:p>
          <a:p>
            <a:pPr lvl="1">
              <a:buNone/>
            </a:pPr>
            <a:r>
              <a:rPr lang="cs-CZ" sz="1600" dirty="0" smtClean="0"/>
              <a:t>	3. Hipodrom Most</a:t>
            </a:r>
          </a:p>
          <a:p>
            <a:pPr lvl="1">
              <a:buNone/>
            </a:pPr>
            <a:r>
              <a:rPr lang="cs-CZ" sz="1600" dirty="0" smtClean="0"/>
              <a:t>	4. Golf Resort Barbora</a:t>
            </a:r>
          </a:p>
          <a:p>
            <a:pPr lvl="1">
              <a:buNone/>
            </a:pPr>
            <a:r>
              <a:rPr lang="cs-CZ" sz="1600" dirty="0" smtClean="0"/>
              <a:t>	5. jezero Milada u </a:t>
            </a:r>
            <a:r>
              <a:rPr lang="cs-CZ" sz="1600" dirty="0" err="1" smtClean="0"/>
              <a:t>Chabařovic</a:t>
            </a:r>
            <a:endParaRPr lang="cs-CZ" sz="1600" dirty="0" smtClean="0"/>
          </a:p>
          <a:p>
            <a:pPr lvl="1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6147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Některé energetické projekty na území Ústeckého kraje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Zajímavé energetické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Větrné elektrárny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Bioplynové stanice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Geotermální elektrárna Litoměřice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EVKO Komořany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Plavební stupeň Děčín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25568-31D2-4A92-AEEE-F895519E470E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6" name="Obrázek 5" descr="bps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501008"/>
            <a:ext cx="2304256" cy="1728192"/>
          </a:xfrm>
          <a:prstGeom prst="rect">
            <a:avLst/>
          </a:prstGeom>
        </p:spPr>
      </p:pic>
      <p:pic>
        <p:nvPicPr>
          <p:cNvPr id="7" name="Obrázek 6" descr="imagesCA8P4FR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12776"/>
            <a:ext cx="2474218" cy="148453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259632" y="4149080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1</a:t>
            </a:r>
          </a:p>
        </p:txBody>
      </p:sp>
      <p:pic>
        <p:nvPicPr>
          <p:cNvPr id="5" name="Obrázek 4" descr="MH900438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509120"/>
            <a:ext cx="2391068" cy="158417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203848" y="5229200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2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076056" y="429309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600" dirty="0" smtClean="0"/>
              <a:t>3</a:t>
            </a:r>
          </a:p>
        </p:txBody>
      </p:sp>
      <p:pic>
        <p:nvPicPr>
          <p:cNvPr id="8" name="Obrázek 7" descr="geotermalni-elektrar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653136"/>
            <a:ext cx="2232248" cy="169468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372200" y="2852936"/>
            <a:ext cx="1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</a:t>
            </a:r>
            <a:endParaRPr lang="cs-CZ" sz="1400" dirty="0"/>
          </a:p>
        </p:txBody>
      </p:sp>
      <p:pic>
        <p:nvPicPr>
          <p:cNvPr id="13" name="Obrázek 12" descr="01_P14_nadjezi.jpg"/>
          <p:cNvPicPr>
            <a:picLocks noChangeAspect="1"/>
          </p:cNvPicPr>
          <p:nvPr/>
        </p:nvPicPr>
        <p:blipFill>
          <a:blip r:embed="rId7" cstate="print"/>
          <a:srcRect t="7475" b="13382"/>
          <a:stretch>
            <a:fillRect/>
          </a:stretch>
        </p:blipFill>
        <p:spPr bwMode="auto">
          <a:xfrm>
            <a:off x="6467703" y="3212976"/>
            <a:ext cx="2676297" cy="145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7956376" y="4797152"/>
            <a:ext cx="13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5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/>
          <a:lstStyle/>
          <a:p>
            <a:r>
              <a:rPr lang="cs-CZ" dirty="0" smtClean="0"/>
              <a:t>Stávající a plánované větrné farmy v ÚK</a:t>
            </a:r>
            <a:endParaRPr lang="cs-CZ" dirty="0"/>
          </a:p>
        </p:txBody>
      </p:sp>
      <p:pic>
        <p:nvPicPr>
          <p:cNvPr id="5" name="Zástupný symbol pro obsah 4" descr="VTE_stavajic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464496" cy="3112786"/>
          </a:xfrm>
          <a:ln>
            <a:solidFill>
              <a:schemeClr val="accent2"/>
            </a:solidFill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6" name="Zástupný symbol pro obsah 4" descr="VTE_planov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1628800"/>
            <a:ext cx="5544616" cy="384391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Větrné elektrárny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cs-CZ" sz="1600" dirty="0" smtClean="0"/>
              <a:t>Ústecký kraj vytváří rámec pro další rozvoj výstavby větrných elektráren s cílem zvyšování podílu elektrické energie z obnovitelných zdrojů. Tento podíl má činit 13 % z celkové produkce Evropské unie v roce 2020 dle závazků České republiky vůči Evropské unii. Schválený dokument Zásady územního rozvoje Ústeckého kraje však stanovují podmínky pro novou výstavbu větrných elektráren, aby nadměrně nenarušovaly krajinný ráz a neobtěžovaly místní obyvatele.</a:t>
            </a:r>
          </a:p>
          <a:p>
            <a:pPr lvl="1" algn="just"/>
            <a:r>
              <a:rPr lang="cs-CZ" sz="1600" dirty="0" smtClean="0"/>
              <a:t>Investoři se snaží o umístění VTE především do oblasti s optimálními podmínkami pro jejich provoz, což na území Ústeckého kraje je především v oblasti Krušných hor.</a:t>
            </a:r>
          </a:p>
          <a:p>
            <a:pPr lvl="1" algn="just"/>
            <a:r>
              <a:rPr lang="cs-CZ" sz="1600" dirty="0" smtClean="0"/>
              <a:t>Tato lokalita je velice problémová, jelikož se jedná o přírodní parky a dále se na tomto území nalézají prvky soustavy Natura 2000 (ptačí oblasti a evropsky významné lokality), což jsou území chráněná dle práva Evropské unie. </a:t>
            </a:r>
          </a:p>
          <a:p>
            <a:pPr lvl="1" algn="just"/>
            <a:r>
              <a:rPr lang="cs-CZ" sz="1600" dirty="0" smtClean="0"/>
              <a:t>Jak je znázorněno na obrázku s červeným značením farem je mimo oblast Krušných hor rozvoj větrných elektráren plánován také v oblasti Šluknovského výběžku a </a:t>
            </a:r>
            <a:r>
              <a:rPr lang="cs-CZ" sz="1600" dirty="0" err="1" smtClean="0"/>
              <a:t>Podbořanska</a:t>
            </a:r>
            <a:r>
              <a:rPr lang="cs-CZ" sz="1600" dirty="0" smtClean="0"/>
              <a:t>.</a:t>
            </a:r>
          </a:p>
          <a:p>
            <a:pPr lvl="1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698500" y="12388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Arial" charset="0"/>
                <a:cs typeface="Arial" charset="0"/>
              </a:rPr>
              <a:t>Regionální energetické výzvy 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698500" y="4796879"/>
            <a:ext cx="6400800" cy="136842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Monika Zeman, zástupkyně ředitele </a:t>
            </a:r>
            <a:r>
              <a:rPr lang="cs-CZ" smtClean="0">
                <a:latin typeface="Arial" charset="0"/>
                <a:cs typeface="Arial" charset="0"/>
              </a:rPr>
              <a:t>Krajského úřadu</a:t>
            </a:r>
            <a:endParaRPr lang="cs-CZ" dirty="0" smtClean="0">
              <a:latin typeface="Arial" charset="0"/>
              <a:cs typeface="Arial" charset="0"/>
            </a:endParaRPr>
          </a:p>
          <a:p>
            <a:r>
              <a:rPr lang="cs-CZ" dirty="0" smtClean="0">
                <a:latin typeface="Arial" charset="0"/>
                <a:cs typeface="Arial" charset="0"/>
              </a:rPr>
              <a:t>5. června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Bioplynové stanice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25568-31D2-4A92-AEEE-F895519E470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Obrázek 5" descr="bps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62880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Bioplynové stanice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1600" dirty="0" smtClean="0"/>
              <a:t>Na území Ústeckého kraje je podle předložených projektů plánována výstavba 24 bioplynových stanic, z toho 2 bioplynové stanice jsou ve zkušebním a 2 stanice již v trvalém provozu.</a:t>
            </a:r>
          </a:p>
          <a:p>
            <a:pPr lvl="1">
              <a:buNone/>
            </a:pPr>
            <a:endParaRPr lang="cs-CZ" sz="1800" b="1" u="sng" cap="all" dirty="0" smtClean="0"/>
          </a:p>
          <a:p>
            <a:pPr lvl="1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Geotermální elektrárna Litoměřice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1">
              <a:buNone/>
            </a:pPr>
            <a:r>
              <a:rPr lang="cs-CZ" sz="1400" dirty="0" smtClean="0"/>
              <a:t>(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litomerice.cz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gte</a:t>
            </a:r>
            <a:r>
              <a:rPr lang="cs-CZ" sz="1400" dirty="0" smtClean="0">
                <a:hlinkClick r:id="rId3"/>
              </a:rPr>
              <a:t>/index.</a:t>
            </a:r>
            <a:r>
              <a:rPr lang="cs-CZ" sz="1400" dirty="0" err="1" smtClean="0">
                <a:hlinkClick r:id="rId3"/>
              </a:rPr>
              <a:t>php</a:t>
            </a:r>
            <a:r>
              <a:rPr lang="cs-CZ" sz="1400" dirty="0" smtClean="0">
                <a:hlinkClick r:id="rId3"/>
              </a:rPr>
              <a:t>?</a:t>
            </a:r>
            <a:r>
              <a:rPr lang="cs-CZ" sz="1400" dirty="0" err="1" smtClean="0">
                <a:hlinkClick r:id="rId3"/>
              </a:rPr>
              <a:t>lang</a:t>
            </a:r>
            <a:r>
              <a:rPr lang="cs-CZ" sz="1400" dirty="0" smtClean="0">
                <a:hlinkClick r:id="rId3"/>
              </a:rPr>
              <a:t>=</a:t>
            </a:r>
            <a:r>
              <a:rPr lang="cs-CZ" sz="1400" dirty="0" err="1" smtClean="0">
                <a:hlinkClick r:id="rId3"/>
              </a:rPr>
              <a:t>cz</a:t>
            </a:r>
            <a:r>
              <a:rPr lang="cs-CZ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1 injekční vrt a 2 produkční vrty – hloubka cca 5 km</a:t>
            </a:r>
          </a:p>
          <a:p>
            <a:pPr lvl="1">
              <a:buFont typeface="Arial" pitchFamily="34" charset="0"/>
              <a:buChar char="•"/>
            </a:pPr>
            <a:r>
              <a:rPr lang="cs-CZ" sz="1600" b="0" dirty="0" smtClean="0"/>
              <a:t>je počítáno se získáním 120 l/s media o teplotě 178°C</a:t>
            </a:r>
            <a:r>
              <a:rPr lang="cs-CZ" sz="1600" dirty="0" smtClean="0"/>
              <a:t> (na výstupu z výměníku elektrárny bude k dispozici voda o teplotě 80°C)</a:t>
            </a:r>
          </a:p>
          <a:p>
            <a:pPr lvl="1">
              <a:buFont typeface="Arial" pitchFamily="34" charset="0"/>
              <a:buChar char="•"/>
            </a:pPr>
            <a:r>
              <a:rPr lang="cs-CZ" sz="1600" b="0" dirty="0" smtClean="0"/>
              <a:t>elektrárna s výkonem 4,4 MW</a:t>
            </a:r>
          </a:p>
          <a:p>
            <a:pPr lvl="1">
              <a:buFont typeface="Arial" pitchFamily="34" charset="0"/>
              <a:buChar char="•"/>
            </a:pPr>
            <a:r>
              <a:rPr lang="cs-CZ" sz="1600" b="0" dirty="0" smtClean="0"/>
              <a:t>Předpokládané náklady – 50 – 60 mil. EUR</a:t>
            </a:r>
          </a:p>
          <a:p>
            <a:pPr lvl="1">
              <a:buFont typeface="Arial" pitchFamily="34" charset="0"/>
              <a:buChar char="•"/>
            </a:pPr>
            <a:r>
              <a:rPr lang="cs-CZ" sz="1600" b="0" dirty="0" smtClean="0"/>
              <a:t>Investor – město Litoměřice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7" name="Obrázek 6" descr="geotermalni-elektrar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3085891" cy="234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Geotermální elektrárna Litoměřice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400" lvl="1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dirty="0" smtClean="0"/>
              <a:t>Zcela novým způsobem výroby elektrické energie v našem kraji je využití tepla z nitra Země. </a:t>
            </a:r>
          </a:p>
          <a:p>
            <a:pPr marL="266400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b="0" dirty="0" smtClean="0"/>
              <a:t>Geotermální elektrárna Litoměřice je svým výkonem ojedinělý projekt v rámci České republiky. </a:t>
            </a:r>
          </a:p>
          <a:p>
            <a:pPr marL="266400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b="0" dirty="0" smtClean="0"/>
              <a:t>Již v roce 2005 se započalo s přípravou projektu na využití geotermální energie. Úspěšně provedený průzkumný vrt potvrdil parametry nutné pro přípravu geotermálního vrtu. </a:t>
            </a:r>
          </a:p>
          <a:p>
            <a:pPr marL="266400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b="0" dirty="0" smtClean="0"/>
              <a:t>Vrt by měl využívat technologii „</a:t>
            </a:r>
            <a:r>
              <a:rPr lang="cs-CZ" sz="1600" b="0" dirty="0" err="1" smtClean="0"/>
              <a:t>Hot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Dry</a:t>
            </a:r>
            <a:r>
              <a:rPr lang="cs-CZ" sz="1600" b="0" dirty="0" smtClean="0"/>
              <a:t> Rock“ (horká suchá skála) a předpokládaná hloubka vrtu by měla dosáhnout 5 km. </a:t>
            </a:r>
          </a:p>
          <a:p>
            <a:pPr marL="266400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b="0" dirty="0" smtClean="0"/>
              <a:t>Celý systém by se měl skládat z jednoho tzv. injekčního vrtu (kterým je voda vháněna dolů) a z dvou tzv. produkčních vrtů, jež budou ohřátou vodu, resp. páru přivádět zpět na povrch.</a:t>
            </a:r>
          </a:p>
          <a:p>
            <a:pPr marL="266400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b="0" dirty="0" smtClean="0"/>
              <a:t>Mělo by dojít k náhradě celého dosavadního tepelného zdroje z fosilních paliv, čímž by došlo k odstranění největšího statického zdroje znečišťování ovzduší ve městě.</a:t>
            </a:r>
          </a:p>
          <a:p>
            <a:pPr marL="266400" indent="-266400">
              <a:buClr>
                <a:srgbClr val="0066CC"/>
              </a:buClr>
              <a:buFont typeface="Arial" pitchFamily="34" charset="0"/>
              <a:buChar char="•"/>
            </a:pPr>
            <a:r>
              <a:rPr lang="cs-CZ" sz="1600" b="0" dirty="0" smtClean="0"/>
              <a:t>Investorem projektu je město Litoměřice za finanční podpory Evropské investiční banky a Ministerstva životního prostředí prostřednictvím Operačního programu životní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EVKO Komořany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5" name="Zástupný symbol pro obsah 4" descr="imagesCA8P4F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8098" y="1262142"/>
            <a:ext cx="5716190" cy="34297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Spalovna komunálního odpadu Komořany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Společnost </a:t>
            </a:r>
            <a:r>
              <a:rPr lang="cs-CZ" sz="1600" dirty="0" err="1" smtClean="0"/>
              <a:t>United</a:t>
            </a:r>
            <a:r>
              <a:rPr lang="cs-CZ" sz="1600" dirty="0" smtClean="0"/>
              <a:t> </a:t>
            </a:r>
            <a:r>
              <a:rPr lang="cs-CZ" sz="1600" dirty="0" err="1" smtClean="0"/>
              <a:t>Energy</a:t>
            </a:r>
            <a:r>
              <a:rPr lang="cs-CZ" sz="1600" dirty="0" smtClean="0"/>
              <a:t> a.s. přestavila svůj projekt na vybudování spalovny komunálního odpadu v areálu Teplárny Komořany u Mostu 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Předpokládá se energetické využití 150 tisíc tun za rok komunálních odpadů z regionu, které jsou v současné době převážné ukládány na skládky.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Zdrojem komunálních odpadů budou primárně obce na území Ústeckého kraje. Spádová oblast z hlediska dodávek odpadu představuje rádius do 70 km od zařízení. 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Není uvažováno o využívání odpadů ze zahraničí. 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V případě realizace tohoto záměru se Ústecký kraj zařadí mezi 3 další kraje (Praha, Jihomoravský kraj a Liberecký kraj), které již dnes využívají tento ekologicky šetrný způsob likvidace komunálního odpadu oproti skládkování, které je z hlediska životního prostředí naprosto nevhodným způsobem.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Snahou kraje je podpořit tento projekt, který je v souladu s požadavky evropské legislativy a zároveň prioritou Ministerstva životního prostředí v oblasti odpadového hospodářství.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 descr="01_P14_nadjezi.jpg"/>
          <p:cNvPicPr>
            <a:picLocks noChangeAspect="1"/>
          </p:cNvPicPr>
          <p:nvPr/>
        </p:nvPicPr>
        <p:blipFill>
          <a:blip r:embed="rId2" cstate="print"/>
          <a:srcRect t="7475" b="13382"/>
          <a:stretch>
            <a:fillRect/>
          </a:stretch>
        </p:blipFill>
        <p:spPr bwMode="auto">
          <a:xfrm>
            <a:off x="611560" y="1916832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bdélník 2"/>
          <p:cNvSpPr>
            <a:spLocks noChangeArrowheads="1"/>
          </p:cNvSpPr>
          <p:nvPr/>
        </p:nvSpPr>
        <p:spPr bwMode="auto">
          <a:xfrm>
            <a:off x="179388" y="0"/>
            <a:ext cx="8964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Plavební stupeň </a:t>
            </a:r>
            <a:r>
              <a:rPr lang="cs-CZ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Děčín </a:t>
            </a:r>
          </a:p>
          <a:p>
            <a:r>
              <a:rPr lang="cs-CZ" sz="1600" dirty="0">
                <a:solidFill>
                  <a:srgbClr val="0070C0"/>
                </a:solidFill>
                <a:latin typeface="Arial Black" pitchFamily="34" charset="0"/>
              </a:rPr>
              <a:t>zdroj informací - zveřejněná EIA plavebního stupně Děčín - </a:t>
            </a:r>
            <a:r>
              <a:rPr lang="cs-CZ" sz="1600" dirty="0">
                <a:solidFill>
                  <a:srgbClr val="FF0000"/>
                </a:solidFill>
                <a:latin typeface="Arial Black" pitchFamily="34" charset="0"/>
              </a:rPr>
              <a:t>www.</a:t>
            </a:r>
            <a:r>
              <a:rPr lang="cs-CZ" sz="1600" dirty="0" err="1">
                <a:solidFill>
                  <a:srgbClr val="FF0000"/>
                </a:solidFill>
                <a:latin typeface="Arial Black" pitchFamily="34" charset="0"/>
              </a:rPr>
              <a:t>rvccr.cz</a:t>
            </a:r>
            <a:r>
              <a:rPr lang="cs-CZ" sz="1600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251520" y="836613"/>
            <a:ext cx="889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cíl PS Děčín:  zajistit napojení prvních českých přístavů na Labi k severomořským námořním přístavům</a:t>
            </a:r>
          </a:p>
          <a:p>
            <a:pPr>
              <a:buFont typeface="Wingdings" pitchFamily="2" charset="2"/>
              <a:buChar char="q"/>
            </a:pP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součásti PS Děčín: plavební komora s jezem, vodní elektrárna 8 MW, rybí přechody a pozemní biokoridory</a:t>
            </a:r>
          </a:p>
          <a:p>
            <a:pPr>
              <a:buFont typeface="Wingdings" pitchFamily="2" charset="2"/>
              <a:buChar char="q"/>
            </a:pP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podmínky ponor lodí: úsek státní hranice ČR - </a:t>
            </a:r>
            <a:r>
              <a:rPr lang="cs-CZ" sz="11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Boletice</a:t>
            </a: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140 cm 345 dnů/rok; 220 cm 180 dnů/rok </a:t>
            </a:r>
          </a:p>
          <a:p>
            <a:pPr>
              <a:buFont typeface="Wingdings" pitchFamily="2" charset="2"/>
              <a:buChar char="q"/>
            </a:pP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finanční náklady stavby: </a:t>
            </a:r>
            <a:r>
              <a:rPr lang="cs-CZ" sz="1100" dirty="0" smtClean="0">
                <a:solidFill>
                  <a:srgbClr val="0070C0"/>
                </a:solidFill>
                <a:latin typeface="Arial Black" pitchFamily="34" charset="0"/>
              </a:rPr>
              <a:t>plavební stupeň 4,5 </a:t>
            </a:r>
            <a:r>
              <a:rPr lang="cs-CZ" sz="1100" dirty="0" err="1" smtClean="0">
                <a:solidFill>
                  <a:srgbClr val="0070C0"/>
                </a:solidFill>
                <a:latin typeface="Arial Black" pitchFamily="34" charset="0"/>
              </a:rPr>
              <a:t>mld</a:t>
            </a:r>
            <a:r>
              <a:rPr lang="cs-CZ" sz="1100" dirty="0" smtClean="0">
                <a:solidFill>
                  <a:srgbClr val="0070C0"/>
                </a:solidFill>
                <a:latin typeface="Arial Black" pitchFamily="34" charset="0"/>
              </a:rPr>
              <a:t> Kč, malá vodní elektrárna 1 </a:t>
            </a:r>
            <a:r>
              <a:rPr lang="cs-CZ" sz="1100" dirty="0" err="1" smtClean="0">
                <a:solidFill>
                  <a:srgbClr val="0070C0"/>
                </a:solidFill>
                <a:latin typeface="Arial Black" pitchFamily="34" charset="0"/>
              </a:rPr>
              <a:t>mld</a:t>
            </a:r>
            <a:r>
              <a:rPr lang="cs-CZ" sz="1100" dirty="0" smtClean="0">
                <a:solidFill>
                  <a:srgbClr val="0070C0"/>
                </a:solidFill>
                <a:latin typeface="Arial Black" pitchFamily="34" charset="0"/>
              </a:rPr>
              <a:t> Kč, celkem 5,5 </a:t>
            </a:r>
            <a:r>
              <a:rPr lang="cs-CZ" sz="1100" dirty="0" err="1" smtClean="0">
                <a:solidFill>
                  <a:srgbClr val="0070C0"/>
                </a:solidFill>
                <a:latin typeface="Arial Black" pitchFamily="34" charset="0"/>
              </a:rPr>
              <a:t>mld</a:t>
            </a:r>
            <a:r>
              <a:rPr lang="cs-CZ" sz="1100" dirty="0" smtClean="0">
                <a:solidFill>
                  <a:srgbClr val="0070C0"/>
                </a:solidFill>
                <a:latin typeface="Arial Black" pitchFamily="34" charset="0"/>
              </a:rPr>
              <a:t> Kč</a:t>
            </a:r>
            <a:endParaRPr lang="cs-CZ" sz="11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221" name="TextovéPole 5"/>
          <p:cNvSpPr txBox="1">
            <a:spLocks noChangeArrowheads="1"/>
          </p:cNvSpPr>
          <p:nvPr/>
        </p:nvSpPr>
        <p:spPr bwMode="auto">
          <a:xfrm>
            <a:off x="6786563" y="2286000"/>
            <a:ext cx="2357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chemeClr val="bg1"/>
                </a:solidFill>
                <a:latin typeface="Arial Black" pitchFamily="34" charset="0"/>
              </a:rPr>
              <a:t>Přístav Loubí - Děčín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5171-260E-414D-8771-682A5E5D3801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42910" y="428605"/>
            <a:ext cx="79296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Plavební stupeň Děčín -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komentář 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Další připravovanou stavbou je Plavební stupeň Děčín. Jeho primárním cílem je  zajistit napojení prvních českých přístavů na Labi k severomořským námořním přístavům, ale bude zde také vodní elektrárna o výkonu 8MW.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Stupeň vylepší podmínky pro ponor lodí v úseku státní hranice ČR –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Boletice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na     140 cm po celý rok a 220 cm alespoň 180 dnů v roce.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Předpokládané finanční náklady stavby jsou plavební stupeň 4,5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mld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Kč, malá vodní elektrárna 1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mld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Kč, celkem 5,5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mld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Kč</a:t>
            </a:r>
            <a:endParaRPr lang="cs-CZ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Při nízkých vodních stavech  zajistí plavební stupeň stabilnější plavební podmínky - méně závislé na průtoku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Při extrémně vysokých průtocích přispěje stupeň ke zmírňování povodňových rizik.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Zásadní význam bude mít Plavební stupeň v případě zimních povodní při hrozbě tvorby ledových bariér, které mohou způsobit záplavu území. 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Přínosy Plavebního stupně Děčín budou také pro zachování míst vázaných na vodní dopravu - vodní dopravci, přepravci, přístavy, loděnice a výrobní podniky.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Významný bude také rozvoj souvisejících aktivit cestovního ruchu, které nabídne atraktivní fenomén řeky, vodní turistika a vodní sporty ve spojení s dalšími přírodními krásami a s nabídkou kulturně historických pamětihodností  v ucelených trasách. To v propojení s budovanou cyklostezkou bude mít pozitivní efekt pro vznik pracovních míst.</a:t>
            </a:r>
          </a:p>
          <a:p>
            <a:pPr>
              <a:buFont typeface="Arial" pitchFamily="34" charset="0"/>
              <a:buChar char="•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5171-260E-414D-8771-682A5E5D3801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3" name="Picture 26" descr="0808_158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5744518" cy="404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11560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Strategická průmyslová zóna Triangle</a:t>
            </a:r>
            <a:endParaRPr lang="cs-CZ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2060848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Původní využití: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vojenské letiště Žatec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Celková rozloha zóny: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365 ha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Využitelná rozloha pro investory: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295 ha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Předpokládaný počet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prac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. míst: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v prvním období 5 - 8 000, cílový stav 15 - 20 000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Současní investoři: Panasonic,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Solar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Turbines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Johnson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Controls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Panattoni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Hargo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FVE Triangle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5171-260E-414D-8771-682A5E5D3801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67544" y="548680"/>
            <a:ext cx="813690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Strategická průmyslová zóna Triangle –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komentář</a:t>
            </a:r>
          </a:p>
          <a:p>
            <a:endParaRPr lang="cs-CZ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Ústecký kraj přistupuje aktivně k řešení současného nejzávažnějšího problému, kterým je vysoká nezaměstnanost. Jedním z nástrojů je budování Strategické průmyslové zóny Triangle.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Zóna se nachází na pomezí tří okresů - Chomutov, Most a Louny, na dobře dopravně dostupném místě v prostoru bývalého vojenského letiště Žatec.  Celková rozloha zóny je 365 ha, z toho pro využití investory je  295 ha. Všechny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napojovací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body na již existující plně kapacitní inženýrské sítě se nacházejí ve vzdálenosti maximálně 20 m od hranice pozemků určených k prodeji. V případě standardní výstavby běžných výrobních hal, jejichž výroba nebude potenciálně ohrožovat životní prostředí, je reálné připravit a realizovat výstavbu takových hal v průběhu 12 měsíců. 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393305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Průmyslová zóna Triangle je určena především investorům, jejichž podnikatelské a investiční záměry jsou z oborů zpracovatelského průmyslu (vyjma oborů zaměřených na prvotní zpracování surovin), dále oborů strategických služeb, technologických center nebo z oblasti výzkumu a vývoje.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Předpokládaný počet nových pracovních míst je v první fázi 5-8 tisíc, celkový stav je 15 – 20 tisíc nových pracovních míst.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V současné době se v zóně nachází již několik investorů, někteří již vyrábí, jiní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budujé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své provozy. Nejstarším je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Panasonic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(dříve IPS Alfa) vyrábějící LCD monitory s cílovým stavem v počtu 650 zaměstnanců,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latin typeface="Arial" pitchFamily="34" charset="0"/>
                <a:cs typeface="Arial" pitchFamily="34" charset="0"/>
              </a:rPr>
            </a:b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Současnost energetiky v Ústeckém kraji</a:t>
            </a:r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r>
              <a:rPr lang="cs-CZ" dirty="0" smtClean="0"/>
              <a:t>Postoje vedení kraje v oblasti energetiky</a:t>
            </a:r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r>
              <a:rPr lang="cs-CZ" dirty="0" smtClean="0"/>
              <a:t>Některé energetické projekty  na území Ústeckého kraje</a:t>
            </a:r>
          </a:p>
          <a:p>
            <a:pPr marL="457200" indent="-457200">
              <a:spcBef>
                <a:spcPts val="0"/>
              </a:spcBef>
            </a:pPr>
            <a:endParaRPr lang="cs-CZ" sz="1000" b="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cs-CZ" b="0" dirty="0" smtClean="0">
                <a:solidFill>
                  <a:srgbClr val="FF0000"/>
                </a:solidFill>
              </a:rPr>
              <a:t>		</a:t>
            </a:r>
            <a:endParaRPr lang="cs-CZ" b="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5171-260E-414D-8771-682A5E5D3801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530466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Solar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Turbines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EAME s.r.o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provádějící generální opravy a údržbu plynových turbín, Cílový počet zaměstnanců: 450,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JC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Interiors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Czechia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s.r.o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automobilový průmysl, cílový počet zaměstnanců: 630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Gestamp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Louny s.r.o., 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utomobilový průmysl, cílový počet zaměstnanců: 300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Hitachi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Automotive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Systems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Czech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s.r.o., 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ílový počet zaměstnanců: 158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FVE Triangle a.s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fotovoltaická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elektrárna, cílový počet zaměstnanců: 3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Panattoni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Czech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Republic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Development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s.r.o.,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cílový počet zaměstnanců: 450, datum zahájení provozu: přelom 2013/2014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HARGO a.s., 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ýroba granulátu a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mikrogranulátu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z pryže , cílový počet zaměstnanců: 120 (v horizontu tří let)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když se zřejmě již nepodaří najít strategického investora, věřím, že naše průmyslová zóna postupně bude vytvářet stále více nových pracovních příležitostí.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698500" y="4221163"/>
            <a:ext cx="280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1500" dirty="0" smtClean="0">
                <a:latin typeface="Arial" charset="0"/>
              </a:rPr>
              <a:t>Ing. Monika Zeman</a:t>
            </a:r>
            <a:endParaRPr lang="fr-FR" sz="1500" dirty="0">
              <a:latin typeface="Arial" charset="0"/>
            </a:endParaRPr>
          </a:p>
          <a:p>
            <a:r>
              <a:rPr lang="cs-CZ" sz="1500" dirty="0" smtClean="0">
                <a:latin typeface="Arial" charset="0"/>
              </a:rPr>
              <a:t>Zástupkyně ředitele Krajského úřadu pro výkon přenesené působnosti</a:t>
            </a:r>
            <a:endParaRPr lang="fr-FR" sz="1500" dirty="0">
              <a:latin typeface="Arial" charset="0"/>
            </a:endParaRPr>
          </a:p>
          <a:p>
            <a:r>
              <a:rPr lang="cs-CZ" sz="1500" dirty="0" smtClean="0">
                <a:latin typeface="Arial" charset="0"/>
              </a:rPr>
              <a:t>zeman.m@</a:t>
            </a:r>
            <a:r>
              <a:rPr lang="cs-CZ" sz="1500" dirty="0" err="1" smtClean="0">
                <a:latin typeface="Arial" charset="0"/>
              </a:rPr>
              <a:t>kr</a:t>
            </a:r>
            <a:r>
              <a:rPr lang="cs-CZ" sz="1500" dirty="0" smtClean="0">
                <a:latin typeface="Arial" charset="0"/>
              </a:rPr>
              <a:t>-</a:t>
            </a:r>
            <a:r>
              <a:rPr lang="cs-CZ" sz="1500" dirty="0" err="1" smtClean="0">
                <a:latin typeface="Arial" charset="0"/>
              </a:rPr>
              <a:t>ustecky.cz</a:t>
            </a:r>
            <a:endParaRPr lang="fr-FR" sz="1500" dirty="0">
              <a:latin typeface="Arial" charset="0"/>
            </a:endParaRPr>
          </a:p>
          <a:p>
            <a:r>
              <a:rPr lang="fr-FR" sz="1500" dirty="0" smtClean="0">
                <a:latin typeface="Arial" charset="0"/>
              </a:rPr>
              <a:t>www</a:t>
            </a:r>
            <a:r>
              <a:rPr lang="cs-CZ" sz="1500" dirty="0" smtClean="0">
                <a:latin typeface="Arial" charset="0"/>
              </a:rPr>
              <a:t>.</a:t>
            </a:r>
            <a:r>
              <a:rPr lang="cs-CZ" sz="1500" dirty="0" err="1" smtClean="0">
                <a:latin typeface="Arial" charset="0"/>
              </a:rPr>
              <a:t>kr</a:t>
            </a:r>
            <a:r>
              <a:rPr lang="cs-CZ" sz="1500" dirty="0" smtClean="0">
                <a:latin typeface="Arial" charset="0"/>
              </a:rPr>
              <a:t>-</a:t>
            </a:r>
            <a:r>
              <a:rPr lang="cs-CZ" sz="1500" dirty="0" err="1" smtClean="0">
                <a:latin typeface="Arial" charset="0"/>
              </a:rPr>
              <a:t>ustecky.cz</a:t>
            </a:r>
            <a:endParaRPr lang="cs-CZ" sz="15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Slovo závěrem – </a:t>
            </a:r>
            <a:r>
              <a:rPr lang="cs-CZ" dirty="0" smtClean="0">
                <a:solidFill>
                  <a:srgbClr val="FF0000"/>
                </a:solidFill>
              </a:rPr>
              <a:t>komentář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Jak jsem již uvedla v prezentaci, náš kraj byl a zůstává energetickým srdcem minimálně Čech.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Jsme si vědomi potřeb státu jako celku, ale současně si plně uvědomujeme naši politickou zodpovědnost za přípravu budoucnosti našeho kraje. My chceme pokračovat v těžbě uhlí, ale samozřejmě v jiném rozsahu než v 80. letech minulého století, při moderních způsobech spalování či jiného využití této suroviny. Zároveň se domníváme, že stát by měl ještě mnohé tomuto kraji vracet, měl by jej více podporovat v překonávání jeho současných problémů, jejichž kořeny byly založeny ještě před rokem 1989. Jedná se především o vysokou nezaměstnanost, množství sociálně vyloučených lokalit a vyšší kriminalitu.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Věříme, že se podaří investice do energetického využití odpadu, že budou uplatňovány nové technologie při alternativní výrobě elektrické energie.</a:t>
            </a:r>
          </a:p>
          <a:p>
            <a:pPr lvl="1">
              <a:buFont typeface="Arial" pitchFamily="34" charset="0"/>
              <a:buChar char="•"/>
            </a:pP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Věřím v pozitivní budoucnost našeho kraje.</a:t>
            </a:r>
          </a:p>
          <a:p>
            <a:pPr lvl="1">
              <a:buFont typeface="Arial" pitchFamily="34" charset="0"/>
              <a:buChar char="•"/>
            </a:pP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Děkuji za Vaši pozornost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 smtClean="0"/>
              <a:t>REGIONÁLNÍ ENERGETICKÉ FÓRUM - ÚSTÍ 2012</a:t>
            </a:r>
            <a:endParaRPr lang="cs-CZ" sz="2700" dirty="0"/>
          </a:p>
        </p:txBody>
      </p:sp>
      <p:pic>
        <p:nvPicPr>
          <p:cNvPr id="16" name="Picture 2" descr="K:\LA_PR\07_Aktualni_projekty\REF_2012\REF_pozvanka_podklady\logo_HOKO_Zasti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643390"/>
            <a:ext cx="1512168" cy="1168803"/>
          </a:xfrm>
          <a:prstGeom prst="rect">
            <a:avLst/>
          </a:prstGeom>
          <a:noFill/>
        </p:spPr>
      </p:pic>
      <p:pic>
        <p:nvPicPr>
          <p:cNvPr id="17" name="Picture 3" descr="K:\LA_PR\07_Aktualni_projekty\REF_2012\REF_pozvanka_podklady\02_hlavicka_tema_hosp_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35804"/>
            <a:ext cx="1800000" cy="636755"/>
          </a:xfrm>
          <a:prstGeom prst="rect">
            <a:avLst/>
          </a:prstGeom>
          <a:noFill/>
        </p:spPr>
      </p:pic>
      <p:pic>
        <p:nvPicPr>
          <p:cNvPr id="18" name="Picture 4" descr="K:\LA_PR\07_Aktualni_projekty\REF_2012\REF_pozvanka_podklady\HSRM LOGO březen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78663"/>
            <a:ext cx="1368152" cy="418489"/>
          </a:xfrm>
          <a:prstGeom prst="rect">
            <a:avLst/>
          </a:prstGeom>
          <a:noFill/>
        </p:spPr>
      </p:pic>
      <p:pic>
        <p:nvPicPr>
          <p:cNvPr id="19" name="Picture 5" descr="K:\LA_PR\07_Aktualni_projekty\REF_2012\REF_pozvanka_podklady\logo HKCR_OHK Mos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63" y="3933055"/>
            <a:ext cx="779193" cy="898335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483876"/>
            <a:ext cx="1367992" cy="36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1"/>
          <p:cNvPicPr>
            <a:picLocks noChangeAspect="1" noChangeArrowheads="1"/>
          </p:cNvPicPr>
          <p:nvPr/>
        </p:nvPicPr>
        <p:blipFill>
          <a:blip r:embed="rId7" cstate="print"/>
          <a:srcRect l="826" t="12396" r="64462" b="73759"/>
          <a:stretch>
            <a:fillRect/>
          </a:stretch>
        </p:blipFill>
        <p:spPr bwMode="auto">
          <a:xfrm>
            <a:off x="1547664" y="2286769"/>
            <a:ext cx="200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ogo_uk - text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44824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:\LA_PR\02_Logo\_N4G\NET4GAS_logo_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917899"/>
            <a:ext cx="935037" cy="935037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1006700" y="1412776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Organizátoři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92080" y="141277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Generální partner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7584" y="34290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Odborní garanti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64088" y="3475764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Mediální partneři</a:t>
            </a: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0" y="580526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</a:t>
            </a:r>
            <a:r>
              <a:rPr lang="cs-C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ÚSTÍ 2012 se koná pod odbornou záštitou Hospodářské komory ČR.</a:t>
            </a:r>
            <a:endParaRPr lang="cs-CZ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61473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Současnost energetiky                   v Ústeckém kraji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energetiky v Ústeckém kraji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pPr lvl="1"/>
            <a:r>
              <a:rPr lang="cs-CZ" b="1" dirty="0" smtClean="0"/>
              <a:t>cca</a:t>
            </a:r>
            <a:r>
              <a:rPr lang="cs-CZ" sz="3200" b="1" dirty="0" smtClean="0"/>
              <a:t>1/3</a:t>
            </a:r>
            <a:r>
              <a:rPr lang="cs-CZ" b="1" dirty="0" smtClean="0"/>
              <a:t> z veškeré elektrické energie vyrobené v ČR pochází z Ústeckého kraje</a:t>
            </a:r>
          </a:p>
          <a:p>
            <a:pPr lvl="1">
              <a:buNone/>
            </a:pPr>
            <a:r>
              <a:rPr lang="cs-CZ" i="1" dirty="0" smtClean="0"/>
              <a:t>Téměř polovinu této produkce představují parní uhelné elektrárny, které </a:t>
            </a:r>
          </a:p>
          <a:p>
            <a:pPr lvl="1">
              <a:buNone/>
            </a:pPr>
            <a:r>
              <a:rPr lang="cs-CZ" i="1" dirty="0" smtClean="0"/>
              <a:t>zastávají 98 % podíl výroby všech zdrojů  v kraji</a:t>
            </a:r>
          </a:p>
          <a:p>
            <a:endParaRPr lang="cs-CZ" dirty="0"/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827584" y="3068960"/>
          <a:ext cx="7272808" cy="308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energetiky v Ústeckém kraji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400" lvl="2" indent="-252000">
              <a:buClr>
                <a:srgbClr val="0066CC"/>
              </a:buClr>
            </a:pPr>
            <a:r>
              <a:rPr lang="cs-CZ" dirty="0" smtClean="0"/>
              <a:t>Na území Ústeckého kraje se vyrábí cca 1/3 z veškeré elektrické energie vyrobené v ČR. Téměř polovinu této produkce představují parní uhelné elektrárny, které zastávají 98 % podíl výroby všech zdrojů v kraji. </a:t>
            </a:r>
          </a:p>
          <a:p>
            <a:pPr marL="266400" lvl="2" indent="-252000">
              <a:buClr>
                <a:srgbClr val="0066CC"/>
              </a:buClr>
            </a:pPr>
            <a:r>
              <a:rPr lang="cs-CZ" dirty="0" smtClean="0"/>
              <a:t>Tento podíl zapříčiňuje zejména 5 systémových elektráren skupiny ČEZ, a.s. – Elektrárna </a:t>
            </a:r>
            <a:r>
              <a:rPr lang="cs-CZ" dirty="0" err="1" smtClean="0"/>
              <a:t>Ledvice</a:t>
            </a:r>
            <a:r>
              <a:rPr lang="cs-CZ" dirty="0" smtClean="0"/>
              <a:t>, Elektrárna </a:t>
            </a:r>
            <a:r>
              <a:rPr lang="cs-CZ" dirty="0" err="1" smtClean="0"/>
              <a:t>Počerady</a:t>
            </a:r>
            <a:r>
              <a:rPr lang="cs-CZ" dirty="0" smtClean="0"/>
              <a:t>, Elektrárny </a:t>
            </a:r>
            <a:r>
              <a:rPr lang="cs-CZ" dirty="0" err="1" smtClean="0"/>
              <a:t>Prunéřov</a:t>
            </a:r>
            <a:r>
              <a:rPr lang="cs-CZ" dirty="0" smtClean="0"/>
              <a:t> I a II a Elektrárna </a:t>
            </a:r>
            <a:r>
              <a:rPr lang="cs-CZ" dirty="0" err="1" smtClean="0"/>
              <a:t>Tušimice</a:t>
            </a:r>
            <a:r>
              <a:rPr lang="cs-CZ" dirty="0" smtClean="0"/>
              <a:t> II. </a:t>
            </a:r>
          </a:p>
          <a:p>
            <a:pPr marL="266400" lvl="2" indent="-252000">
              <a:buClr>
                <a:srgbClr val="0066CC"/>
              </a:buClr>
            </a:pPr>
            <a:r>
              <a:rPr lang="cs-CZ" dirty="0" smtClean="0"/>
              <a:t>Jak je patrno z grafu, tento třetinový podíl je v desetileté historii stabilní.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energetiky v Ústeckém kraji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pPr lvl="1"/>
            <a:r>
              <a:rPr lang="cs-CZ" sz="2400" b="1" dirty="0" smtClean="0"/>
              <a:t> </a:t>
            </a:r>
            <a:r>
              <a:rPr lang="cs-CZ" sz="2800" b="1" dirty="0" smtClean="0"/>
              <a:t>62 % </a:t>
            </a:r>
            <a:r>
              <a:rPr lang="cs-CZ" b="1" dirty="0" smtClean="0"/>
              <a:t>vyrobené el. energie v Ústeckém kraji směřuje za hranice kraje</a:t>
            </a:r>
          </a:p>
          <a:p>
            <a:pPr lvl="1">
              <a:buNone/>
            </a:pPr>
            <a:endParaRPr lang="cs-CZ" i="1" dirty="0" smtClean="0"/>
          </a:p>
          <a:p>
            <a:pPr lvl="1"/>
            <a:r>
              <a:rPr lang="cs-CZ" b="1" dirty="0" smtClean="0"/>
              <a:t>Kraj  podporuje projekty využívající obnovitelné zdroje </a:t>
            </a:r>
          </a:p>
          <a:p>
            <a:pPr lvl="1">
              <a:buNone/>
            </a:pPr>
            <a:r>
              <a:rPr lang="cs-CZ" b="1" dirty="0" smtClean="0"/>
              <a:t>	(vodní a větrné elektrárny)</a:t>
            </a:r>
          </a:p>
          <a:p>
            <a:pPr lvl="1">
              <a:buNone/>
            </a:pPr>
            <a:r>
              <a:rPr lang="cs-CZ" i="1" dirty="0" smtClean="0"/>
              <a:t>    49 % podíl na celorepublikové  produkci  VTE</a:t>
            </a:r>
          </a:p>
          <a:p>
            <a:pPr lvl="1">
              <a:buNone/>
            </a:pPr>
            <a:endParaRPr lang="cs-CZ" i="1" dirty="0" smtClean="0"/>
          </a:p>
          <a:p>
            <a:pPr lvl="1"/>
            <a:r>
              <a:rPr lang="cs-CZ" b="1" dirty="0" smtClean="0"/>
              <a:t>Požadavky na spotřebu elektrické energie se neustále zvyšují </a:t>
            </a:r>
          </a:p>
          <a:p>
            <a:pPr lvl="1">
              <a:buNone/>
            </a:pPr>
            <a:r>
              <a:rPr lang="cs-CZ" i="1" dirty="0" smtClean="0"/>
              <a:t>V roce 2010 se zvýšila spotřeba elektrické energie na území kraje          o 14 % oproti roku 2009 zejména v oblasti energetiky a průmyslu</a:t>
            </a:r>
          </a:p>
          <a:p>
            <a:endParaRPr lang="cs-CZ" dirty="0"/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energetiky v Ústeckém kraji – </a:t>
            </a:r>
            <a:r>
              <a:rPr lang="cs-CZ" dirty="0" smtClean="0">
                <a:solidFill>
                  <a:srgbClr val="FF0000"/>
                </a:solidFill>
              </a:rPr>
              <a:t>komentář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cs-CZ" sz="1600" dirty="0" smtClean="0"/>
              <a:t>Ústecký kraj je strategickým regionem ČR pro výrobu elektrické energie – 62 % vyrobené elektrické energie v Ústeckém kraji směřuje za hranice kraje.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600" dirty="0" smtClean="0"/>
              <a:t>Ústecký kraj podporuje projekty využívající obnovitelné zdroje energie, zejména vodní a větrné elektrárny. Ústecký kraj má 49 % podíl na celorepublikové produkci elektrické energie z větrných elektráren. 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600" dirty="0" smtClean="0"/>
              <a:t>Ústecký kraj je regionem s vysokou koncentrací průmyslu. V roce 2010 se zvýšila spotřeba elektrické energie na území kraje o 14 % oproti roku 2009 zejména v oblasti energetiky a průmyslu, které tvoří ¾ veškeré spotřeby. Domácnosti naopak spotřebují 12 % elektrické energie. Ostatní segmenty jako např. zemědělství, stavebnictví, doprava a služby spotřebovávají jen nepatrné množství z vyrobené elektrické energie.</a:t>
            </a:r>
          </a:p>
          <a:p>
            <a:pPr algn="just"/>
            <a:endParaRPr lang="cs-CZ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6D9E8-C359-402A-8F3B-B6DF5D5D1C1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Podíl zdrojů energie v Ústeckém kraji v rámci výroby elektrické energie v ČR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6D9E8-C359-402A-8F3B-B6DF5D5D1C1A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cs-CZ" dirty="0" smtClean="0"/>
              <a:t>		 	47 % - parní elektrárny pro spalování uhlí, biomasy, olejů plynů – 		(23 239,9 </a:t>
            </a:r>
            <a:r>
              <a:rPr lang="cs-CZ" dirty="0" err="1" smtClean="0"/>
              <a:t>GWh</a:t>
            </a:r>
            <a:r>
              <a:rPr lang="cs-CZ" dirty="0" smtClean="0"/>
              <a:t>) 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			49 % - větrné elektrárny (165 </a:t>
            </a:r>
            <a:r>
              <a:rPr lang="cs-CZ" dirty="0" err="1" smtClean="0"/>
              <a:t>GWh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			</a:t>
            </a:r>
          </a:p>
          <a:p>
            <a:pPr lvl="1">
              <a:buNone/>
            </a:pPr>
            <a:r>
              <a:rPr lang="cs-CZ" dirty="0" smtClean="0"/>
              <a:t>			7,5 % - vodní elektrárny (254,1 </a:t>
            </a:r>
            <a:r>
              <a:rPr lang="cs-CZ" dirty="0" err="1" smtClean="0"/>
              <a:t>GWh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			5,5 % - </a:t>
            </a:r>
            <a:r>
              <a:rPr lang="cs-CZ" dirty="0" err="1" smtClean="0"/>
              <a:t>fotovoltaické</a:t>
            </a:r>
            <a:r>
              <a:rPr lang="cs-CZ" dirty="0" smtClean="0"/>
              <a:t> elektrárny (34,3 </a:t>
            </a:r>
            <a:r>
              <a:rPr lang="cs-CZ" dirty="0" err="1" smtClean="0"/>
              <a:t>GWh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			</a:t>
            </a:r>
          </a:p>
          <a:p>
            <a:pPr lvl="1">
              <a:buNone/>
            </a:pPr>
            <a:r>
              <a:rPr lang="cs-CZ" dirty="0" smtClean="0"/>
              <a:t>			0,04 % - paroplynové elektrárny (0,8 </a:t>
            </a:r>
            <a:r>
              <a:rPr lang="cs-CZ" dirty="0" err="1" smtClean="0"/>
              <a:t>GWh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4" name="Obrázek 13" descr="MH900438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1296143" cy="763329"/>
          </a:xfrm>
          <a:prstGeom prst="rect">
            <a:avLst/>
          </a:prstGeom>
        </p:spPr>
      </p:pic>
      <p:pic>
        <p:nvPicPr>
          <p:cNvPr id="1029" name="Picture 5" descr="C:\Documents and Settings\sikorova.p\Local Settings\Temporary Internet Files\Content.IE5\3TXGE463\MP9004371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1296144" cy="876577"/>
          </a:xfrm>
          <a:prstGeom prst="rect">
            <a:avLst/>
          </a:prstGeom>
          <a:noFill/>
        </p:spPr>
      </p:pic>
      <p:pic>
        <p:nvPicPr>
          <p:cNvPr id="1030" name="Picture 6" descr="C:\Documents and Settings\sikorova.p\Local Settings\Temporary Internet Files\Content.IE5\7Q73DZBZ\MP90043339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1296144" cy="863333"/>
          </a:xfrm>
          <a:prstGeom prst="rect">
            <a:avLst/>
          </a:prstGeom>
          <a:noFill/>
        </p:spPr>
      </p:pic>
      <p:pic>
        <p:nvPicPr>
          <p:cNvPr id="18" name="Obrázek 17" descr="mve_kninic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356992"/>
            <a:ext cx="1296143" cy="853908"/>
          </a:xfrm>
          <a:prstGeom prst="rect">
            <a:avLst/>
          </a:prstGeom>
        </p:spPr>
      </p:pic>
      <p:pic>
        <p:nvPicPr>
          <p:cNvPr id="10" name="Obrázek 9" descr="ABC2cdbe7_tovar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229200"/>
            <a:ext cx="1296144" cy="86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_prezentace_sablona">
  <a:themeElements>
    <a:clrScheme name="ref">
      <a:dk1>
        <a:sysClr val="windowText" lastClr="000000"/>
      </a:dk1>
      <a:lt1>
        <a:sysClr val="window" lastClr="FFFFFF"/>
      </a:lt1>
      <a:dk2>
        <a:srgbClr val="055B9B"/>
      </a:dk2>
      <a:lt2>
        <a:srgbClr val="F0F0F0"/>
      </a:lt2>
      <a:accent1>
        <a:srgbClr val="1E8A43"/>
      </a:accent1>
      <a:accent2>
        <a:srgbClr val="E8C622"/>
      </a:accent2>
      <a:accent3>
        <a:srgbClr val="57DB83"/>
      </a:accent3>
      <a:accent4>
        <a:srgbClr val="022B4A"/>
      </a:accent4>
      <a:accent5>
        <a:srgbClr val="58B5FA"/>
      </a:accent5>
      <a:accent6>
        <a:srgbClr val="937D0F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2293</Words>
  <Application>Microsoft Office PowerPoint</Application>
  <PresentationFormat>Předvádění na obrazovce (4:3)</PresentationFormat>
  <Paragraphs>249</Paragraphs>
  <Slides>33</Slides>
  <Notes>22</Notes>
  <HiddenSlides>12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REF_prezentace_sablona</vt:lpstr>
      <vt:lpstr>REGIONÁLNÍ ENERGETICKÉ FÓRUM - ÚSTÍ 2012</vt:lpstr>
      <vt:lpstr>Regionální energetické výzvy </vt:lpstr>
      <vt:lpstr>Obsah</vt:lpstr>
      <vt:lpstr>Současnost energetiky                   v Ústeckém kraji</vt:lpstr>
      <vt:lpstr>Současnost energetiky v Ústeckém kraji</vt:lpstr>
      <vt:lpstr>Současnost energetiky v Ústeckém kraji – komentář</vt:lpstr>
      <vt:lpstr>Současnost energetiky v Ústeckém kraji</vt:lpstr>
      <vt:lpstr>Současnost energetiky v Ústeckém kraji – komentář</vt:lpstr>
      <vt:lpstr>Podíl zdrojů energie v Ústeckém kraji v rámci výroby elektrické energie v ČR</vt:lpstr>
      <vt:lpstr>Podíl zdrojů energie v Ústeckém kraji v rámci výroby elektrické energie v ČR – komentář</vt:lpstr>
      <vt:lpstr>Postoje vedení kraje v oblasti energetiky</vt:lpstr>
      <vt:lpstr>Strategické informační zdroje pro  rozhodování vedení kraje</vt:lpstr>
      <vt:lpstr>Strategické informační zdroje pro rozhodování vedení kraje - komentář </vt:lpstr>
      <vt:lpstr>Rekultivace území</vt:lpstr>
      <vt:lpstr>Rekultivace území – komentář </vt:lpstr>
      <vt:lpstr>Některé energetické projekty na území Ústeckého kraje</vt:lpstr>
      <vt:lpstr>Zajímavé energetické projekty</vt:lpstr>
      <vt:lpstr>Stávající a plánované větrné farmy v ÚK</vt:lpstr>
      <vt:lpstr>Větrné elektrárny – komentář</vt:lpstr>
      <vt:lpstr>Bioplynové stanice</vt:lpstr>
      <vt:lpstr>Bioplynové stanice – komentář</vt:lpstr>
      <vt:lpstr>Geotermální elektrárna Litoměřice</vt:lpstr>
      <vt:lpstr>Geotermální elektrárna Litoměřice – komentář </vt:lpstr>
      <vt:lpstr>EVKO Komořany</vt:lpstr>
      <vt:lpstr>Spalovna komunálního odpadu Komořany – komentář </vt:lpstr>
      <vt:lpstr>Snímek 26</vt:lpstr>
      <vt:lpstr>Snímek 27</vt:lpstr>
      <vt:lpstr>Snímek 28</vt:lpstr>
      <vt:lpstr>Snímek 29</vt:lpstr>
      <vt:lpstr>Snímek 30</vt:lpstr>
      <vt:lpstr>Děkuji za pozornost</vt:lpstr>
      <vt:lpstr>Slovo závěrem – komentář </vt:lpstr>
      <vt:lpstr>REGIONÁLNÍ ENERGETICKÉ FÓRUM - ÚSTÍ 2012</vt:lpstr>
    </vt:vector>
  </TitlesOfParts>
  <Company>RWE Interní služby,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ENERGETICKÉ FÓRUM             – ÚSTÍ 2012</dc:title>
  <dc:creator>Zuzana Kučerová</dc:creator>
  <cp:lastModifiedBy>zeman.m</cp:lastModifiedBy>
  <cp:revision>254</cp:revision>
  <dcterms:created xsi:type="dcterms:W3CDTF">2012-05-14T12:00:14Z</dcterms:created>
  <dcterms:modified xsi:type="dcterms:W3CDTF">2012-06-04T09:05:15Z</dcterms:modified>
</cp:coreProperties>
</file>