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6" r:id="rId2"/>
    <p:sldId id="322" r:id="rId3"/>
    <p:sldId id="334" r:id="rId4"/>
    <p:sldId id="335" r:id="rId5"/>
    <p:sldId id="332" r:id="rId6"/>
    <p:sldId id="333" r:id="rId7"/>
    <p:sldId id="336" r:id="rId8"/>
    <p:sldId id="331" r:id="rId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04" autoAdjust="0"/>
    <p:restoredTop sz="79172" autoAdjust="0"/>
  </p:normalViewPr>
  <p:slideViewPr>
    <p:cSldViewPr>
      <p:cViewPr>
        <p:scale>
          <a:sx n="80" d="100"/>
          <a:sy n="80" d="100"/>
        </p:scale>
        <p:origin x="-179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C33F7E-CCAA-4B41-B673-FBFF60EF3EE5}" type="datetimeFigureOut">
              <a:rPr lang="cs-CZ"/>
              <a:pPr>
                <a:defRPr/>
              </a:pPr>
              <a:t>18.5.2016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D393DC-79F5-46A0-8F43-427C5C922A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2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077A37-74C7-4C2D-BEB5-2E42A05EDE81}" type="datetimeFigureOut">
              <a:rPr lang="cs-CZ"/>
              <a:pPr>
                <a:defRPr/>
              </a:pPr>
              <a:t>18.5.2016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C97DC-1E0F-4EB7-8441-96CB8472D2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787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baseline="0" dirty="0" smtClean="0"/>
              <a:t>Stručná </a:t>
            </a:r>
            <a:r>
              <a:rPr lang="cs-CZ" b="1" baseline="0" dirty="0" smtClean="0"/>
              <a:t>rekapitulace problematiky</a:t>
            </a:r>
            <a:r>
              <a:rPr lang="cs-CZ" b="1" dirty="0" smtClean="0"/>
              <a:t> </a:t>
            </a:r>
            <a:r>
              <a:rPr lang="cs-CZ" dirty="0" smtClean="0"/>
              <a:t>s</a:t>
            </a:r>
            <a:r>
              <a:rPr lang="cs-CZ" baseline="0" dirty="0" smtClean="0"/>
              <a:t> </a:t>
            </a:r>
            <a:r>
              <a:rPr lang="cs-CZ" baseline="0" dirty="0" smtClean="0"/>
              <a:t>ohledem na četnost dotazů k stavbám v nezastavěném území, </a:t>
            </a:r>
            <a:r>
              <a:rPr lang="cs-CZ" baseline="0" dirty="0" smtClean="0"/>
              <a:t>a </a:t>
            </a:r>
            <a:r>
              <a:rPr lang="cs-CZ" b="1" baseline="0" dirty="0" smtClean="0"/>
              <a:t>na co dbát při pořizování ÚP a vyjadřování v rámci ÚPI</a:t>
            </a:r>
            <a:r>
              <a:rPr lang="cs-CZ" baseline="0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Při</a:t>
            </a:r>
            <a:r>
              <a:rPr lang="cs-CZ" baseline="0" dirty="0" smtClean="0"/>
              <a:t> uplatňování § 18 odst. 5 je třeba mít na zřeteli především </a:t>
            </a:r>
            <a:r>
              <a:rPr lang="cs-CZ" b="1" baseline="0" dirty="0" smtClean="0"/>
              <a:t>nezbytnost této ochrany</a:t>
            </a:r>
            <a:r>
              <a:rPr lang="cs-CZ" baseline="0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</a:t>
            </a:r>
            <a:r>
              <a:rPr lang="cs-CZ" baseline="0" dirty="0" smtClean="0"/>
              <a:t> první části § 18 odst. 5 je striktní </a:t>
            </a:r>
            <a:r>
              <a:rPr lang="cs-CZ" b="1" baseline="0" dirty="0" smtClean="0"/>
              <a:t>výčet druhů staveb</a:t>
            </a:r>
            <a:r>
              <a:rPr lang="cs-CZ" baseline="0" dirty="0" smtClean="0"/>
              <a:t>, při posuzování příslušnosti záměru k těmto druhům je </a:t>
            </a:r>
            <a:r>
              <a:rPr lang="cs-CZ" b="1" baseline="0" dirty="0" smtClean="0"/>
              <a:t>možno si vypomoci legislativou</a:t>
            </a:r>
            <a:r>
              <a:rPr lang="cs-CZ" baseline="0" dirty="0" smtClean="0"/>
              <a:t>. </a:t>
            </a:r>
            <a:endParaRPr lang="cs-CZ" dirty="0" smtClean="0"/>
          </a:p>
          <a:p>
            <a:r>
              <a:rPr lang="cs-CZ" dirty="0" smtClean="0"/>
              <a:t>U vody je možno uvést vodní zákon, který v prezentaci nemám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/>
              <a:t>Dopravní infrastruktura </a:t>
            </a:r>
            <a:r>
              <a:rPr lang="cs-CZ" dirty="0" smtClean="0"/>
              <a:t>je</a:t>
            </a:r>
            <a:r>
              <a:rPr lang="cs-CZ" baseline="0" dirty="0" smtClean="0"/>
              <a:t> diskutována často, zde bych doporučil </a:t>
            </a:r>
            <a:r>
              <a:rPr lang="cs-CZ" b="1" baseline="0" dirty="0" smtClean="0"/>
              <a:t>metodiku </a:t>
            </a:r>
            <a:r>
              <a:rPr lang="cs-CZ" b="1" baseline="0" dirty="0" smtClean="0"/>
              <a:t>MMR</a:t>
            </a:r>
            <a:r>
              <a:rPr lang="cs-CZ" baseline="0" dirty="0" smtClean="0"/>
              <a:t>, kde je mj. zmíněna. </a:t>
            </a:r>
            <a:endParaRPr lang="cs-CZ" baseline="0" dirty="0" smtClean="0"/>
          </a:p>
          <a:p>
            <a:r>
              <a:rPr lang="cs-CZ" baseline="0" dirty="0" smtClean="0"/>
              <a:t>Zde zmíním ještě </a:t>
            </a:r>
            <a:r>
              <a:rPr lang="cs-CZ" b="1" baseline="0" dirty="0" smtClean="0"/>
              <a:t>§ 18 odst. 6 SZ. U obcí, které nemají územní plán</a:t>
            </a:r>
            <a:r>
              <a:rPr lang="cs-CZ" baseline="0" dirty="0" smtClean="0"/>
              <a:t> je třeba také posuzovat, </a:t>
            </a:r>
            <a:r>
              <a:rPr lang="cs-CZ" b="1" baseline="0" dirty="0" smtClean="0"/>
              <a:t>zda se nejedná o nezastavitelný pozemek </a:t>
            </a:r>
            <a:r>
              <a:rPr lang="cs-CZ" baseline="0" dirty="0" smtClean="0"/>
              <a:t>(§ 2 odst. 1 písm. e) SZ - veřejná zeleň park), tam lze </a:t>
            </a:r>
            <a:r>
              <a:rPr lang="cs-CZ" b="1" baseline="0" dirty="0" smtClean="0"/>
              <a:t>výjimečně </a:t>
            </a:r>
            <a:r>
              <a:rPr lang="cs-CZ" baseline="0" dirty="0" smtClean="0"/>
              <a:t>umístit pouze </a:t>
            </a:r>
            <a:r>
              <a:rPr lang="cs-CZ" b="1" baseline="0" dirty="0" smtClean="0"/>
              <a:t>technickou infrastrukturu</a:t>
            </a:r>
            <a:r>
              <a:rPr lang="cs-CZ" baseline="0" dirty="0" smtClean="0"/>
              <a:t>.  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  <a:p>
            <a:r>
              <a:rPr lang="cs-CZ" dirty="0" smtClean="0"/>
              <a:t>Ke druhé části paragrafu - rámec</a:t>
            </a:r>
            <a:r>
              <a:rPr lang="cs-CZ" baseline="0" dirty="0" smtClean="0"/>
              <a:t> </a:t>
            </a:r>
            <a:r>
              <a:rPr lang="cs-CZ" baseline="0" dirty="0" smtClean="0"/>
              <a:t>této kategorie nevyplývá ze žádného zvláštního předpisu, </a:t>
            </a:r>
            <a:r>
              <a:rPr lang="cs-CZ" dirty="0" smtClean="0"/>
              <a:t>je zde </a:t>
            </a:r>
            <a:r>
              <a:rPr lang="cs-CZ" b="1" dirty="0" smtClean="0"/>
              <a:t>uveden příkladný výčet</a:t>
            </a:r>
            <a:r>
              <a:rPr lang="cs-CZ" dirty="0" smtClean="0"/>
              <a:t>,</a:t>
            </a:r>
            <a:r>
              <a:rPr lang="cs-CZ" baseline="0" dirty="0" smtClean="0"/>
              <a:t> lze doplnit např. přístřešky proti nepohodě, altány k odpočinku, turistické značení, rozhledny,…. </a:t>
            </a:r>
          </a:p>
          <a:p>
            <a:r>
              <a:rPr lang="cs-CZ" baseline="0" dirty="0" smtClean="0"/>
              <a:t>Vždy </a:t>
            </a:r>
            <a:r>
              <a:rPr lang="cs-CZ" b="1" baseline="0" dirty="0" smtClean="0"/>
              <a:t>vazba na potřeby v území </a:t>
            </a:r>
          </a:p>
          <a:p>
            <a:r>
              <a:rPr lang="cs-CZ" baseline="0" dirty="0" smtClean="0"/>
              <a:t>Pokud lze v rámci koncepce vyřešit zastavitelnými plochami, koridory  - je to z hlediska územního rozhodování </a:t>
            </a:r>
            <a:r>
              <a:rPr lang="cs-CZ" baseline="0" dirty="0" smtClean="0"/>
              <a:t>komfortnější 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Takže při posuzování přípustnosti záměru v nezastavěném území </a:t>
            </a:r>
            <a:r>
              <a:rPr lang="cs-CZ" dirty="0" smtClean="0"/>
              <a:t>jsou </a:t>
            </a:r>
            <a:r>
              <a:rPr lang="cs-CZ" b="1" dirty="0" smtClean="0"/>
              <a:t>zkoumány otázky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zda </a:t>
            </a:r>
            <a:r>
              <a:rPr lang="cs-CZ" dirty="0" smtClean="0"/>
              <a:t>se jedná o</a:t>
            </a:r>
            <a:r>
              <a:rPr lang="cs-CZ" baseline="0" dirty="0" smtClean="0"/>
              <a:t> záměr k </a:t>
            </a:r>
            <a:r>
              <a:rPr lang="cs-CZ" b="1" baseline="0" dirty="0" smtClean="0"/>
              <a:t>účelu</a:t>
            </a:r>
            <a:r>
              <a:rPr lang="cs-CZ" baseline="0" dirty="0" smtClean="0"/>
              <a:t>, uvedenému v </a:t>
            </a:r>
            <a:r>
              <a:rPr lang="cs-CZ" b="1" baseline="0" dirty="0" smtClean="0"/>
              <a:t>§ 18 odst. 5 </a:t>
            </a:r>
            <a:r>
              <a:rPr lang="cs-CZ" b="1" baseline="0" dirty="0" smtClean="0"/>
              <a:t>SZ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="1" baseline="0" dirty="0" smtClean="0"/>
              <a:t>zda </a:t>
            </a:r>
            <a:r>
              <a:rPr lang="cs-CZ" baseline="0" dirty="0" smtClean="0"/>
              <a:t>v daném místě záměr </a:t>
            </a:r>
            <a:r>
              <a:rPr lang="cs-CZ" b="1" baseline="0" dirty="0" smtClean="0"/>
              <a:t>nevylučuje ÚP </a:t>
            </a:r>
            <a:endParaRPr lang="cs-CZ" b="1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zda </a:t>
            </a:r>
            <a:r>
              <a:rPr lang="cs-CZ" baseline="0" dirty="0" smtClean="0"/>
              <a:t>odpovídá </a:t>
            </a:r>
            <a:r>
              <a:rPr lang="cs-CZ" b="1" baseline="0" dirty="0" smtClean="0"/>
              <a:t>charakteru dané </a:t>
            </a:r>
            <a:r>
              <a:rPr lang="cs-CZ" b="1" baseline="0" dirty="0" smtClean="0"/>
              <a:t>lokality  </a:t>
            </a:r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>
              <a:solidFill>
                <a:srgbClr val="FF0000"/>
              </a:solidFill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baseline="0" dirty="0" smtClean="0">
                <a:solidFill>
                  <a:srgbClr val="FF0000"/>
                </a:solidFill>
              </a:rPr>
              <a:t>Uvědomit si, že </a:t>
            </a:r>
            <a:r>
              <a:rPr lang="cs-CZ" b="1" baseline="0" dirty="0" smtClean="0">
                <a:solidFill>
                  <a:srgbClr val="FF0000"/>
                </a:solidFill>
              </a:rPr>
              <a:t>ÚPI</a:t>
            </a:r>
            <a:r>
              <a:rPr lang="cs-CZ" baseline="0" dirty="0" smtClean="0">
                <a:solidFill>
                  <a:srgbClr val="FF0000"/>
                </a:solidFill>
              </a:rPr>
              <a:t> je vydávána jako </a:t>
            </a:r>
            <a:r>
              <a:rPr lang="cs-CZ" b="1" baseline="0" dirty="0" smtClean="0">
                <a:solidFill>
                  <a:srgbClr val="FF0000"/>
                </a:solidFill>
              </a:rPr>
              <a:t>předběžná informace podle správního řádu</a:t>
            </a:r>
            <a:r>
              <a:rPr lang="cs-CZ" baseline="0" dirty="0" smtClean="0">
                <a:solidFill>
                  <a:srgbClr val="FF0000"/>
                </a:solidFill>
              </a:rPr>
              <a:t> o podmínkách využívání území a změn jeho </a:t>
            </a:r>
            <a:r>
              <a:rPr lang="cs-CZ" baseline="0" dirty="0" smtClean="0">
                <a:solidFill>
                  <a:srgbClr val="FF0000"/>
                </a:solidFill>
              </a:rPr>
              <a:t>využití </a:t>
            </a:r>
            <a:endParaRPr lang="cs-CZ" baseline="0" dirty="0" smtClean="0">
              <a:solidFill>
                <a:srgbClr val="FF0000"/>
              </a:solidFill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u="none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§</a:t>
            </a:r>
            <a:r>
              <a:rPr lang="cs-CZ" sz="1200" u="none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18 odst. 5 nelze vykládat tak, že je stavba automaticky umístěna, </a:t>
            </a:r>
            <a:r>
              <a:rPr lang="cs-CZ" sz="1200" b="1" u="none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v územním řízení</a:t>
            </a:r>
            <a:r>
              <a:rPr lang="cs-CZ" sz="1200" u="none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bude posouzeno, zda umístění nebrání jiné okolnosti - veřejné zájmy hájené závaznými stanovisky DO – např. ZPF, LPF, …. A to náleží </a:t>
            </a:r>
            <a:r>
              <a:rPr lang="cs-CZ" sz="1200" u="none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podle </a:t>
            </a:r>
            <a:r>
              <a:rPr lang="cs-CZ" sz="1200" b="1" u="none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§ 90 SZ místně a věcně příslušnému stavebnímu úřadu</a:t>
            </a:r>
            <a:r>
              <a:rPr lang="cs-CZ" sz="1200" u="none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cs-CZ" sz="1200" u="none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1" u="none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HLAVNÍ</a:t>
            </a:r>
            <a:r>
              <a:rPr lang="cs-CZ" sz="1200" b="1" u="none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CÍL </a:t>
            </a:r>
            <a:r>
              <a:rPr lang="cs-CZ" sz="1200" u="none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– ochrana nezastavěného území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u="none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Asi není cesta zjednodušení přes vymezení ploch smíšených nezastavěného území (NS) – § 17 vyhl. č. 501/2006 Sb. „………kdy s ohledem na charakter nezastavěného území nebo jeho ochranu není účelné jeho členění,……….“ 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C8F55-63B2-4321-96B1-36E663049CD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D207-9C33-4555-9515-1851A31B8C56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C1E4-35A2-434B-BFCC-CA4C69C9D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D471-CA66-47DD-98EF-B68484B9D3F6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8A92-CD85-4A86-AB71-6A781D130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785926"/>
            <a:ext cx="4833958" cy="43402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F928-67BB-4A40-8406-0035167544E6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0D44-8D3D-44D1-8C89-14910684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5182E-AA52-4637-8A9B-ED1A5030D52E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705E-E6FA-4EFC-AFD0-36B454171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4D86-31D5-424F-9797-C302832A63FC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95CD5-6C06-40F0-90DD-5B38D55627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071810"/>
            <a:ext cx="3500462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071810"/>
            <a:ext cx="3471858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8A46-1986-4DB3-A9A4-B65EE0E64AFF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4AEB-8319-46EF-A7C2-48D7FEF9A7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071810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3857629"/>
            <a:ext cx="3500462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071810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3857629"/>
            <a:ext cx="3471858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1FBF-2368-4C6B-871A-894616FE00A2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61F7-22E8-40BE-B4F9-A8F5B2F0D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8D579-DDF6-444C-8058-97ED1A65A618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A86D-D0FE-4D17-8886-B76320AA8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057E-B0A7-4AE7-BF93-DBAA9A8985CE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7161-E136-4F0D-9583-BB1FD483F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785926"/>
            <a:ext cx="4043362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FA69-1C86-466B-825C-71096009ED29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D9E-FAC4-489B-A539-1D1798E52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785927"/>
            <a:ext cx="713676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285E-44C8-4106-A521-19A669BCA231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9846-3E57-4E7D-95FE-3B6B99C89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7859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071813"/>
            <a:ext cx="71151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113347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F87E73-ED02-4C23-841B-8D072E679872}" type="datetime1">
              <a:rPr lang="cs-CZ"/>
              <a:pPr>
                <a:defRPr/>
              </a:pPr>
              <a:t>18.5.2016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84488" y="6357938"/>
            <a:ext cx="453072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72375" y="6356350"/>
            <a:ext cx="11144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4BE27A-0B8E-4B67-828D-E3ACF74614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cs/Uzemni-a-bytova-politika/Uzemni-planovani-a-stavebni-rad/Stanoviska-a-metodiky/Stanoviska-odboru-uzemniho-planovani-MMR/9-Ostatni-stanoviska-a-metodiky/Metodicke-sdeleni-odboru-uzemniho-planovani-MMR-ve-veci-vykladu-ustan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tovicek.p@kr-ustecky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785818"/>
          </a:xfrm>
        </p:spPr>
        <p:txBody>
          <a:bodyPr/>
          <a:lstStyle/>
          <a:p>
            <a:pPr algn="ctr"/>
            <a:r>
              <a:rPr lang="cs-CZ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Porada ÚP 19.5.2016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15304" cy="371475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3600" b="1" dirty="0" smtClean="0">
                <a:solidFill>
                  <a:schemeClr val="tx1"/>
                </a:solidFill>
              </a:rPr>
              <a:t>Stavby v</a:t>
            </a:r>
            <a:r>
              <a:rPr lang="cs-CZ" sz="3600" b="1" dirty="0">
                <a:solidFill>
                  <a:schemeClr val="tx1"/>
                </a:solidFill>
              </a:rPr>
              <a:t> nezastavěném území </a:t>
            </a:r>
            <a:endParaRPr lang="cs-CZ" sz="3600" b="1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>
                <a:solidFill>
                  <a:schemeClr val="tx1"/>
                </a:solidFill>
              </a:rPr>
              <a:t>§ </a:t>
            </a:r>
            <a:r>
              <a:rPr lang="cs-CZ" b="1" dirty="0">
                <a:solidFill>
                  <a:schemeClr val="tx1"/>
                </a:solidFill>
              </a:rPr>
              <a:t>18 odst. 5 a 6 </a:t>
            </a:r>
            <a:r>
              <a:rPr lang="cs-CZ" b="1" dirty="0" smtClean="0">
                <a:solidFill>
                  <a:schemeClr val="tx1"/>
                </a:solidFill>
              </a:rPr>
              <a:t>SZ</a:t>
            </a:r>
            <a:r>
              <a:rPr lang="cs-CZ" sz="3600" dirty="0" smtClean="0"/>
              <a:t>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188a SZ pro obce bez územního plánu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(platnost do 31.12.2020)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Úvod:  </a:t>
            </a:r>
            <a:endParaRPr lang="cs-CZ" sz="24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SZ chrání ve veřejném zájmu nezastavěné území před </a:t>
            </a: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neodůvodněnou přeměnou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na území zastavěné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latin typeface="Arial" charset="0"/>
                <a:cs typeface="Arial" charset="0"/>
              </a:rPr>
              <a:t>každá obec má vymezeno</a:t>
            </a:r>
            <a:r>
              <a:rPr lang="cs-CZ" sz="2000" dirty="0" smtClean="0">
                <a:latin typeface="Arial" charset="0"/>
                <a:cs typeface="Arial" charset="0"/>
              </a:rPr>
              <a:t> zastavěné a nezastavěné území  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Arial" charset="0"/>
                <a:cs typeface="Arial" charset="0"/>
              </a:rPr>
              <a:t>územním plánem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charset="0"/>
                <a:cs typeface="Arial" charset="0"/>
              </a:rPr>
              <a:t>pokud </a:t>
            </a:r>
            <a:r>
              <a:rPr lang="cs-CZ" sz="1800" b="1" dirty="0" smtClean="0">
                <a:latin typeface="Arial" charset="0"/>
                <a:cs typeface="Arial" charset="0"/>
              </a:rPr>
              <a:t>nemá územní plán</a:t>
            </a:r>
            <a:r>
              <a:rPr lang="cs-CZ" sz="1800" dirty="0" smtClean="0">
                <a:latin typeface="Arial" charset="0"/>
                <a:cs typeface="Arial" charset="0"/>
              </a:rPr>
              <a:t>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charset="0"/>
                <a:cs typeface="Arial" charset="0"/>
              </a:rPr>
              <a:t>postupem podle SZ (§ 59 až 60 SZ)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charset="0"/>
                <a:cs typeface="Arial" charset="0"/>
              </a:rPr>
              <a:t>„</a:t>
            </a:r>
            <a:r>
              <a:rPr lang="cs-CZ" sz="1800" dirty="0" err="1" smtClean="0">
                <a:latin typeface="Arial" charset="0"/>
                <a:cs typeface="Arial" charset="0"/>
              </a:rPr>
              <a:t>intravilán</a:t>
            </a:r>
            <a:r>
              <a:rPr lang="cs-CZ" sz="1800" dirty="0" smtClean="0">
                <a:latin typeface="Arial" charset="0"/>
                <a:cs typeface="Arial" charset="0"/>
              </a:rPr>
              <a:t>“ k 1.9.1966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18 odst. 5 SZ</a:t>
            </a:r>
            <a:endParaRPr lang="cs-CZ" sz="2400" b="1" dirty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cs-CZ" sz="2000" dirty="0" smtClean="0"/>
              <a:t>V </a:t>
            </a:r>
            <a:r>
              <a:rPr lang="cs-CZ" sz="2000" dirty="0"/>
              <a:t>nezastavěném území lze v </a:t>
            </a:r>
            <a:r>
              <a:rPr lang="cs-CZ" sz="2000" b="1" u="sng" dirty="0"/>
              <a:t>souladu s jeho charakterem </a:t>
            </a:r>
            <a:endParaRPr lang="cs-CZ" sz="2000" b="1" u="sng" dirty="0" smtClean="0"/>
          </a:p>
          <a:p>
            <a:pPr marL="0" indent="0" algn="just">
              <a:buNone/>
            </a:pPr>
            <a:r>
              <a:rPr lang="cs-CZ" sz="2000" dirty="0" smtClean="0"/>
              <a:t>umisťovat </a:t>
            </a:r>
            <a:r>
              <a:rPr lang="cs-CZ" sz="2000" b="1" dirty="0"/>
              <a:t>stavby</a:t>
            </a:r>
            <a:r>
              <a:rPr lang="cs-CZ" sz="2000" dirty="0"/>
              <a:t>, </a:t>
            </a:r>
            <a:r>
              <a:rPr lang="cs-CZ" sz="2000" b="1" dirty="0"/>
              <a:t>zařízení</a:t>
            </a:r>
            <a:r>
              <a:rPr lang="cs-CZ" sz="2000" dirty="0"/>
              <a:t>, a </a:t>
            </a:r>
            <a:r>
              <a:rPr lang="cs-CZ" sz="2000" b="1" dirty="0"/>
              <a:t>jiná opatření</a:t>
            </a:r>
            <a:r>
              <a:rPr lang="cs-CZ" sz="2000" dirty="0"/>
              <a:t> </a:t>
            </a:r>
            <a:r>
              <a:rPr lang="cs-CZ" sz="2000" b="1" u="sng" dirty="0"/>
              <a:t>pouze </a:t>
            </a:r>
            <a:r>
              <a:rPr lang="cs-CZ" sz="2000" b="1" u="sng" dirty="0" smtClean="0"/>
              <a:t>pro</a:t>
            </a: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cs-CZ" sz="1800" b="1" dirty="0" smtClean="0"/>
              <a:t>zemědělství</a:t>
            </a:r>
            <a:r>
              <a:rPr lang="cs-CZ" sz="1800" dirty="0" smtClean="0"/>
              <a:t> </a:t>
            </a:r>
            <a:r>
              <a:rPr lang="cs-CZ" sz="1600" dirty="0" smtClean="0"/>
              <a:t>(vyhl. č. 268/2009 Sb. o OTP na stavby, …)</a:t>
            </a: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cs-CZ" sz="1800" b="1" dirty="0" smtClean="0"/>
              <a:t>lesnictví</a:t>
            </a:r>
            <a:r>
              <a:rPr lang="cs-CZ" sz="1800" dirty="0" smtClean="0"/>
              <a:t> </a:t>
            </a:r>
            <a:r>
              <a:rPr lang="cs-CZ" sz="1600" dirty="0" smtClean="0"/>
              <a:t>(zákon o lesích; vyhl. č. 433/2001 Sb. o TP pro stavby pro plnění funkce lesa …)  </a:t>
            </a:r>
            <a:endParaRPr lang="cs-CZ" sz="1600" dirty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cs-CZ" sz="1800" b="1" dirty="0" smtClean="0"/>
              <a:t>vodní hospodářství </a:t>
            </a:r>
            <a:r>
              <a:rPr lang="cs-CZ" sz="1600" dirty="0"/>
              <a:t>(účely - využívání </a:t>
            </a:r>
            <a:r>
              <a:rPr lang="cs-CZ" sz="1600" dirty="0" smtClean="0"/>
              <a:t>vod, ochrana vod, ochrana před povodněmi..)</a:t>
            </a:r>
            <a:endParaRPr lang="cs-CZ" sz="1600" dirty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cs-CZ" sz="1800" b="1" dirty="0" smtClean="0"/>
              <a:t>těžbu nerostů </a:t>
            </a:r>
            <a:r>
              <a:rPr lang="cs-CZ" sz="1600" dirty="0" smtClean="0"/>
              <a:t>(horní zákon; zákon o hornické činnosti, výbušninách a o státní báňské správě; zákon o geologických pracích)</a:t>
            </a:r>
            <a:endParaRPr lang="cs-CZ" sz="1600" dirty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cs-CZ" sz="1800" b="1" dirty="0" smtClean="0"/>
              <a:t>ochranu </a:t>
            </a:r>
            <a:r>
              <a:rPr lang="cs-CZ" sz="1800" b="1" dirty="0"/>
              <a:t>přírody a </a:t>
            </a:r>
            <a:r>
              <a:rPr lang="cs-CZ" sz="1800" b="1" dirty="0" smtClean="0"/>
              <a:t>krajiny </a:t>
            </a:r>
            <a:r>
              <a:rPr lang="cs-CZ" sz="1600" dirty="0" smtClean="0"/>
              <a:t>(zákon </a:t>
            </a:r>
            <a:r>
              <a:rPr lang="cs-CZ" sz="1600" dirty="0"/>
              <a:t>o ochraně přírody a krajiny)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18 odst. 5 SZ</a:t>
            </a:r>
            <a:endParaRPr lang="cs-CZ" sz="2400" b="1" dirty="0">
              <a:latin typeface="Arial" charset="0"/>
              <a:cs typeface="Arial" charset="0"/>
            </a:endParaRP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cs-CZ" sz="1800" b="1" dirty="0" smtClean="0"/>
              <a:t>veřejnou </a:t>
            </a:r>
            <a:r>
              <a:rPr lang="cs-CZ" sz="1800" b="1" dirty="0"/>
              <a:t>dopravní </a:t>
            </a:r>
            <a:r>
              <a:rPr lang="cs-CZ" sz="1800" b="1" dirty="0" smtClean="0"/>
              <a:t>infrastrukturu</a:t>
            </a:r>
            <a:r>
              <a:rPr lang="cs-CZ" sz="1800" dirty="0" smtClean="0"/>
              <a:t> </a:t>
            </a:r>
            <a:r>
              <a:rPr lang="cs-CZ" sz="1600" dirty="0" smtClean="0"/>
              <a:t>(</a:t>
            </a:r>
            <a:r>
              <a:rPr lang="cs-CZ" sz="1600" dirty="0"/>
              <a:t>§ 2 odst. 1 písm. k</a:t>
            </a:r>
            <a:r>
              <a:rPr lang="cs-CZ" sz="1600" dirty="0" smtClean="0"/>
              <a:t>) SZ, zákon o pozemních komunikacích, </a:t>
            </a:r>
            <a:r>
              <a:rPr lang="cs-CZ" sz="1600" dirty="0"/>
              <a:t>zákon o </a:t>
            </a:r>
            <a:r>
              <a:rPr lang="cs-CZ" sz="1600" dirty="0" smtClean="0"/>
              <a:t>dráhách, zákon o vnitrozemské plavbě, zákon o civilním letectví) </a:t>
            </a:r>
          </a:p>
          <a:p>
            <a:pPr marL="400050" lvl="1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cs-CZ" sz="1600" i="1" dirty="0" smtClean="0"/>
              <a:t>„Metodické sdělení MMR k problematice výkladu ustanovení §18 odst. 5 i dalších ustanovení stavebního zákona a možnostech jejich využití při přípravě staveb veřejné dopravní infrastruktury.“</a:t>
            </a:r>
            <a:endParaRPr lang="cs-CZ" sz="1600" dirty="0"/>
          </a:p>
          <a:p>
            <a:pPr marL="400050" lvl="1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cs-CZ" sz="12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</a:t>
            </a:r>
            <a:r>
              <a:rPr lang="cs-CZ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://www.mmr.cz/cs/Uzemni-a-bytova-politika/Uzemni-planovani-a-stavebni-rad/Stanoviska-a-metodiky/Stanoviska-odboru-uzemniho-planovani-MMR/9-Ostatni-stanoviska-a-metodiky/Metodicke-sdeleni-odboru-uzemniho-planovani-MMR-ve-veci-vykladu-ustano</a:t>
            </a:r>
            <a:endParaRPr lang="cs-CZ" sz="1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cs-CZ" sz="1800" b="1" dirty="0" smtClean="0"/>
              <a:t>veřejnou technickou infrastrukturu </a:t>
            </a:r>
            <a:r>
              <a:rPr lang="cs-CZ" sz="1600" dirty="0" smtClean="0"/>
              <a:t>(</a:t>
            </a:r>
            <a:r>
              <a:rPr lang="cs-CZ" sz="1600" dirty="0"/>
              <a:t>§ 2 odst. 1 písm. k</a:t>
            </a:r>
            <a:r>
              <a:rPr lang="cs-CZ" sz="1600" dirty="0" smtClean="0"/>
              <a:t>) SZ, energetický zákon, zákon o vodovodech a kanalizacích,..) </a:t>
            </a:r>
            <a:endParaRPr lang="cs-CZ" sz="1600" dirty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cs-CZ" sz="1800" b="1" dirty="0" smtClean="0"/>
              <a:t>snižování </a:t>
            </a:r>
            <a:r>
              <a:rPr lang="cs-CZ" sz="1800" b="1" dirty="0"/>
              <a:t>nebezpečí</a:t>
            </a:r>
            <a:r>
              <a:rPr lang="cs-CZ" sz="1800" dirty="0"/>
              <a:t> ekologických a přírodních </a:t>
            </a:r>
            <a:r>
              <a:rPr lang="cs-CZ" sz="1800" b="1" dirty="0"/>
              <a:t>katastrof</a:t>
            </a:r>
            <a:r>
              <a:rPr lang="cs-CZ" sz="1800" dirty="0"/>
              <a:t> a pro </a:t>
            </a:r>
            <a:r>
              <a:rPr lang="cs-CZ" sz="1800" b="1" dirty="0"/>
              <a:t>odstraňování</a:t>
            </a:r>
            <a:r>
              <a:rPr lang="cs-CZ" sz="1800" dirty="0"/>
              <a:t> jejich </a:t>
            </a:r>
            <a:r>
              <a:rPr lang="cs-CZ" sz="1800" b="1" dirty="0" smtClean="0"/>
              <a:t>důsledků</a:t>
            </a:r>
            <a:r>
              <a:rPr lang="cs-CZ" sz="1800" dirty="0" smtClean="0"/>
              <a:t> </a:t>
            </a:r>
            <a:r>
              <a:rPr lang="cs-CZ" sz="1600" dirty="0"/>
              <a:t>(napříč právními </a:t>
            </a:r>
            <a:r>
              <a:rPr lang="cs-CZ" sz="1600" dirty="0" smtClean="0"/>
              <a:t>předpisy – např. protipovodňová ochrana, stavby proti erozi půdy,…)</a:t>
            </a:r>
            <a:endParaRPr lang="cs-CZ" sz="16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Arial" charset="0"/>
                <a:cs typeface="Arial" charset="0"/>
              </a:rPr>
              <a:t>§ 18 odst. 5 SZ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/>
              <a:t>….a </a:t>
            </a:r>
            <a:r>
              <a:rPr lang="cs-CZ" sz="2000" dirty="0"/>
              <a:t>dále taková </a:t>
            </a:r>
            <a:r>
              <a:rPr lang="cs-CZ" sz="2000" b="1" dirty="0"/>
              <a:t>technická opatření a stavb</a:t>
            </a:r>
            <a:r>
              <a:rPr lang="cs-CZ" sz="2000" dirty="0"/>
              <a:t>y, </a:t>
            </a:r>
            <a:r>
              <a:rPr lang="cs-CZ" sz="2000" dirty="0" smtClean="0"/>
              <a:t>které </a:t>
            </a:r>
            <a:r>
              <a:rPr lang="cs-CZ" sz="2000" b="1" u="sng" dirty="0" smtClean="0"/>
              <a:t>zlepší </a:t>
            </a:r>
            <a:r>
              <a:rPr lang="cs-CZ" sz="2000" b="1" u="sng" dirty="0"/>
              <a:t>podmínky </a:t>
            </a:r>
            <a:r>
              <a:rPr lang="cs-CZ" sz="2000" b="1" u="sng" dirty="0" smtClean="0"/>
              <a:t>využití území pro </a:t>
            </a:r>
            <a:r>
              <a:rPr lang="cs-CZ" sz="2000" b="1" u="sng" dirty="0"/>
              <a:t>účely</a:t>
            </a:r>
            <a:r>
              <a:rPr lang="cs-CZ" sz="2000" dirty="0"/>
              <a:t> </a:t>
            </a:r>
            <a:endParaRPr lang="cs-CZ" sz="2000" dirty="0" smtClean="0"/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000" b="1" dirty="0" smtClean="0"/>
              <a:t>rekreace </a:t>
            </a:r>
            <a:r>
              <a:rPr lang="cs-CZ" sz="2000" b="1" dirty="0"/>
              <a:t>a cestovního ruchu</a:t>
            </a:r>
            <a:r>
              <a:rPr lang="cs-CZ" sz="2000" dirty="0"/>
              <a:t>, </a:t>
            </a:r>
            <a:r>
              <a:rPr lang="cs-CZ" sz="2000" b="1" u="sng" dirty="0"/>
              <a:t>například</a:t>
            </a:r>
            <a:r>
              <a:rPr lang="cs-CZ" sz="2000" dirty="0"/>
              <a:t> </a:t>
            </a:r>
            <a:endParaRPr lang="cs-CZ" sz="20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cyklistické stezky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hygienická zařízení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ekologická </a:t>
            </a:r>
            <a:r>
              <a:rPr lang="cs-CZ" sz="2000" dirty="0"/>
              <a:t>a informační </a:t>
            </a:r>
            <a:r>
              <a:rPr lang="cs-CZ" sz="2000" dirty="0" smtClean="0"/>
              <a:t>centra</a:t>
            </a:r>
            <a:endParaRPr lang="cs-CZ" sz="1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1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18 odst. 5 SZ</a:t>
            </a:r>
            <a:endParaRPr lang="cs-CZ" sz="2400" b="1" dirty="0">
              <a:latin typeface="Arial" charset="0"/>
              <a:cs typeface="Arial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/>
              <a:t>…….uvedené </a:t>
            </a:r>
            <a:r>
              <a:rPr lang="cs-CZ" sz="2000" dirty="0"/>
              <a:t>stavby, zařízení a jiná opatření včetně staveb, které s nimi bezprostředně souvisejí včetně oplocení, lze v nezastavěném území umisťovat v </a:t>
            </a:r>
            <a:r>
              <a:rPr lang="cs-CZ" sz="2000" dirty="0" smtClean="0"/>
              <a:t>případech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/>
              <a:t>pokud </a:t>
            </a:r>
            <a:r>
              <a:rPr lang="cs-CZ" sz="2000" b="1" dirty="0"/>
              <a:t>je územně plánovací dokumentace výslovně </a:t>
            </a:r>
            <a:r>
              <a:rPr lang="cs-CZ" sz="2000" b="1" dirty="0" smtClean="0"/>
              <a:t>nevylučuje</a:t>
            </a:r>
            <a:r>
              <a:rPr lang="cs-CZ" sz="2000" dirty="0" smtClean="0"/>
              <a:t> </a:t>
            </a:r>
            <a:endParaRPr lang="cs-CZ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Úkol pro pořizovatele ÚP  </a:t>
            </a:r>
            <a:endParaRPr lang="cs-CZ" sz="2400" b="1" dirty="0">
              <a:latin typeface="Arial" charset="0"/>
              <a:cs typeface="Arial" charset="0"/>
            </a:endParaRPr>
          </a:p>
          <a:p>
            <a:pPr marL="0" indent="0" algn="just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Při pořizování ÚP </a:t>
            </a:r>
            <a:r>
              <a:rPr lang="cs-CZ" sz="2000" b="1" dirty="0" smtClean="0">
                <a:latin typeface="Arial" charset="0"/>
                <a:cs typeface="Arial" charset="0"/>
              </a:rPr>
              <a:t>nastavit podmínky pro využití ploch</a:t>
            </a:r>
            <a:r>
              <a:rPr lang="cs-CZ" sz="2000" dirty="0" smtClean="0">
                <a:latin typeface="Arial" charset="0"/>
                <a:cs typeface="Arial" charset="0"/>
              </a:rPr>
              <a:t>               v nezastavěném území </a:t>
            </a:r>
            <a:r>
              <a:rPr lang="cs-CZ" sz="2000" b="1" dirty="0" smtClean="0">
                <a:latin typeface="Arial" charset="0"/>
                <a:cs typeface="Arial" charset="0"/>
              </a:rPr>
              <a:t>s maximální pečlivostí</a:t>
            </a:r>
            <a:r>
              <a:rPr lang="cs-CZ" sz="2000" dirty="0" smtClean="0">
                <a:latin typeface="Arial" charset="0"/>
                <a:cs typeface="Arial" charset="0"/>
              </a:rPr>
              <a:t> s ohledem na: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b="1" dirty="0" smtClean="0">
                <a:latin typeface="Arial" charset="0"/>
                <a:cs typeface="Arial" charset="0"/>
              </a:rPr>
              <a:t>charakter </a:t>
            </a:r>
            <a:r>
              <a:rPr lang="cs-CZ" sz="1800" dirty="0" smtClean="0">
                <a:latin typeface="Arial" charset="0"/>
                <a:cs typeface="Arial" charset="0"/>
              </a:rPr>
              <a:t>území (lokality)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b="1" dirty="0" smtClean="0">
                <a:latin typeface="Arial" charset="0"/>
                <a:cs typeface="Arial" charset="0"/>
              </a:rPr>
              <a:t>ochranu</a:t>
            </a:r>
            <a:r>
              <a:rPr lang="cs-CZ" sz="1800" dirty="0" smtClean="0">
                <a:latin typeface="Arial" charset="0"/>
                <a:cs typeface="Arial" charset="0"/>
              </a:rPr>
              <a:t> architektonických a urbanistických </a:t>
            </a:r>
            <a:r>
              <a:rPr lang="cs-CZ" sz="1800" b="1" dirty="0" smtClean="0">
                <a:latin typeface="Arial" charset="0"/>
                <a:cs typeface="Arial" charset="0"/>
              </a:rPr>
              <a:t>hodnot </a:t>
            </a:r>
            <a:r>
              <a:rPr lang="cs-CZ" sz="1800" dirty="0" smtClean="0">
                <a:latin typeface="Arial" charset="0"/>
                <a:cs typeface="Arial" charset="0"/>
              </a:rPr>
              <a:t>území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b="1" dirty="0" smtClean="0">
                <a:latin typeface="Arial" charset="0"/>
                <a:cs typeface="Arial" charset="0"/>
              </a:rPr>
              <a:t>ochranu zvláštních zájmů</a:t>
            </a:r>
            <a:r>
              <a:rPr lang="cs-CZ" sz="1800" dirty="0" smtClean="0">
                <a:latin typeface="Arial" charset="0"/>
                <a:cs typeface="Arial" charset="0"/>
              </a:rPr>
              <a:t> (ochrana ZPF,…….)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b="1" dirty="0" smtClean="0">
                <a:latin typeface="Arial" charset="0"/>
                <a:cs typeface="Arial" charset="0"/>
              </a:rPr>
              <a:t>potřeby </a:t>
            </a:r>
            <a:r>
              <a:rPr lang="cs-CZ" sz="1800" dirty="0" smtClean="0">
                <a:latin typeface="Arial" charset="0"/>
                <a:cs typeface="Arial" charset="0"/>
              </a:rPr>
              <a:t>území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>
                <a:latin typeface="Arial" charset="0"/>
                <a:cs typeface="Arial" charset="0"/>
              </a:rPr>
              <a:t>…………</a:t>
            </a:r>
            <a:r>
              <a:rPr lang="cs-CZ" sz="1800" i="1" dirty="0" smtClean="0">
                <a:latin typeface="Arial" charset="0"/>
                <a:cs typeface="Arial" charset="0"/>
              </a:rPr>
              <a:t>obecně s ohledem na cíle a úkoly ÚP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1" dirty="0" smtClean="0">
                <a:latin typeface="Arial" charset="0"/>
                <a:cs typeface="Arial" charset="0"/>
              </a:rPr>
              <a:t>Cíl:  zjednodušit uplatňování § 18 odst. 5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úřadem územního plánování </a:t>
            </a:r>
            <a:r>
              <a:rPr lang="cs-CZ" sz="1400" dirty="0" smtClean="0">
                <a:latin typeface="Arial" charset="0"/>
                <a:cs typeface="Arial" charset="0"/>
              </a:rPr>
              <a:t>(ÚPI - § 21 SZ, stanoviska DO - § 6 odst. 1, písm. e) SZ),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stavebním úřadem </a:t>
            </a:r>
            <a:r>
              <a:rPr lang="cs-CZ" sz="1400" dirty="0" smtClean="0">
                <a:latin typeface="Arial" charset="0"/>
                <a:cs typeface="Arial" charset="0"/>
              </a:rPr>
              <a:t>(ÚR - § 90 písm. a) SZ) </a:t>
            </a:r>
            <a:endParaRPr lang="cs-CZ" sz="1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Nadpis 1"/>
          <p:cNvSpPr>
            <a:spLocks noGrp="1"/>
          </p:cNvSpPr>
          <p:nvPr>
            <p:ph type="ctrTitle"/>
          </p:nvPr>
        </p:nvSpPr>
        <p:spPr>
          <a:xfrm>
            <a:off x="714375" y="2130425"/>
            <a:ext cx="8001000" cy="1470025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Děkuji Vám za pozornost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8001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Pavel Šťovíček </a:t>
            </a:r>
          </a:p>
          <a:p>
            <a:pPr eaLnBrk="1" hangingPunct="1">
              <a:defRPr/>
            </a:pPr>
            <a:r>
              <a:rPr lang="cs-CZ" sz="1800" dirty="0" err="1" smtClean="0">
                <a:solidFill>
                  <a:schemeClr val="tx1"/>
                </a:solidFill>
                <a:hlinkClick r:id="rId3"/>
              </a:rPr>
              <a:t>stovicek.p</a:t>
            </a:r>
            <a:r>
              <a:rPr lang="cs-CZ" sz="1800" dirty="0" smtClean="0">
                <a:solidFill>
                  <a:schemeClr val="tx1"/>
                </a:solidFill>
                <a:hlinkClick r:id="rId3"/>
              </a:rPr>
              <a:t>@</a:t>
            </a:r>
            <a:r>
              <a:rPr lang="cs-CZ" sz="1800" dirty="0" err="1" smtClean="0">
                <a:solidFill>
                  <a:schemeClr val="tx1"/>
                </a:solidFill>
                <a:hlinkClick r:id="rId3"/>
              </a:rPr>
              <a:t>kr</a:t>
            </a:r>
            <a:r>
              <a:rPr lang="cs-CZ" sz="1800" dirty="0" smtClean="0">
                <a:solidFill>
                  <a:schemeClr val="tx1"/>
                </a:solidFill>
                <a:hlinkClick r:id="rId3"/>
              </a:rPr>
              <a:t>-</a:t>
            </a:r>
            <a:r>
              <a:rPr lang="cs-CZ" sz="1800" dirty="0" err="1" smtClean="0">
                <a:solidFill>
                  <a:schemeClr val="tx1"/>
                </a:solidFill>
                <a:hlinkClick r:id="rId3"/>
              </a:rPr>
              <a:t>ustecky.cz</a:t>
            </a:r>
            <a:endParaRPr lang="cs-CZ" sz="18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tel. 475 657 502</a:t>
            </a:r>
          </a:p>
          <a:p>
            <a:pPr eaLnBrk="1" hangingPunct="1">
              <a:defRPr/>
            </a:pPr>
            <a:endParaRPr lang="cs-CZ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541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EF5E26-6446-4137-8927-96FB95286624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3-uk-log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ppt-v3-uk-logo</Template>
  <TotalTime>3675</TotalTime>
  <Words>847</Words>
  <Application>Microsoft Office PowerPoint</Application>
  <PresentationFormat>Předvádění na obrazovce (4:3)</PresentationFormat>
  <Paragraphs>84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ppt-v3-uk-logo</vt:lpstr>
      <vt:lpstr>Porada ÚP 19.5.2016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</vt:lpstr>
    </vt:vector>
  </TitlesOfParts>
  <Company>Krajský úřad Ústeckého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Morche Lukáš</dc:creator>
  <cp:lastModifiedBy>Šťovíček Pavel</cp:lastModifiedBy>
  <cp:revision>307</cp:revision>
  <cp:lastPrinted>2015-12-09T07:07:43Z</cp:lastPrinted>
  <dcterms:created xsi:type="dcterms:W3CDTF">2013-04-04T12:24:33Z</dcterms:created>
  <dcterms:modified xsi:type="dcterms:W3CDTF">2016-05-18T13:08:27Z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64600.0000000000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0">
    <vt:lpwstr/>
  </property>
  <property fmtid="{D5CDD505-2E9C-101B-9397-08002B2CF9AE}" pid="5" name="Poznámka">
    <vt:lpwstr/>
  </property>
</Properties>
</file>