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00"/>
  </p:notesMasterIdLst>
  <p:handoutMasterIdLst>
    <p:handoutMasterId r:id="rId101"/>
  </p:handoutMasterIdLst>
  <p:sldIdLst>
    <p:sldId id="455" r:id="rId6"/>
    <p:sldId id="497" r:id="rId7"/>
    <p:sldId id="598" r:id="rId8"/>
    <p:sldId id="496" r:id="rId9"/>
    <p:sldId id="257" r:id="rId10"/>
    <p:sldId id="259" r:id="rId11"/>
    <p:sldId id="424" r:id="rId12"/>
    <p:sldId id="425" r:id="rId13"/>
    <p:sldId id="426" r:id="rId14"/>
    <p:sldId id="427" r:id="rId15"/>
    <p:sldId id="428" r:id="rId16"/>
    <p:sldId id="421" r:id="rId17"/>
    <p:sldId id="422" r:id="rId18"/>
    <p:sldId id="423" r:id="rId19"/>
    <p:sldId id="596" r:id="rId20"/>
    <p:sldId id="507" r:id="rId21"/>
    <p:sldId id="508" r:id="rId22"/>
    <p:sldId id="509" r:id="rId23"/>
    <p:sldId id="510" r:id="rId24"/>
    <p:sldId id="511" r:id="rId25"/>
    <p:sldId id="512" r:id="rId26"/>
    <p:sldId id="513" r:id="rId27"/>
    <p:sldId id="514" r:id="rId28"/>
    <p:sldId id="515" r:id="rId29"/>
    <p:sldId id="516" r:id="rId30"/>
    <p:sldId id="517" r:id="rId31"/>
    <p:sldId id="518" r:id="rId32"/>
    <p:sldId id="519" r:id="rId33"/>
    <p:sldId id="520" r:id="rId34"/>
    <p:sldId id="521" r:id="rId35"/>
    <p:sldId id="522" r:id="rId36"/>
    <p:sldId id="523" r:id="rId37"/>
    <p:sldId id="524" r:id="rId38"/>
    <p:sldId id="525" r:id="rId39"/>
    <p:sldId id="526" r:id="rId40"/>
    <p:sldId id="527" r:id="rId41"/>
    <p:sldId id="528" r:id="rId42"/>
    <p:sldId id="529" r:id="rId43"/>
    <p:sldId id="530" r:id="rId44"/>
    <p:sldId id="531" r:id="rId45"/>
    <p:sldId id="532" r:id="rId46"/>
    <p:sldId id="533" r:id="rId47"/>
    <p:sldId id="534" r:id="rId48"/>
    <p:sldId id="537" r:id="rId49"/>
    <p:sldId id="539" r:id="rId50"/>
    <p:sldId id="541" r:id="rId51"/>
    <p:sldId id="542" r:id="rId52"/>
    <p:sldId id="543" r:id="rId53"/>
    <p:sldId id="544" r:id="rId54"/>
    <p:sldId id="545" r:id="rId55"/>
    <p:sldId id="546" r:id="rId56"/>
    <p:sldId id="547" r:id="rId57"/>
    <p:sldId id="548" r:id="rId58"/>
    <p:sldId id="592" r:id="rId59"/>
    <p:sldId id="549" r:id="rId60"/>
    <p:sldId id="552" r:id="rId61"/>
    <p:sldId id="553" r:id="rId62"/>
    <p:sldId id="554" r:id="rId63"/>
    <p:sldId id="555" r:id="rId64"/>
    <p:sldId id="556" r:id="rId65"/>
    <p:sldId id="558" r:id="rId66"/>
    <p:sldId id="559" r:id="rId67"/>
    <p:sldId id="560" r:id="rId68"/>
    <p:sldId id="561" r:id="rId69"/>
    <p:sldId id="562" r:id="rId70"/>
    <p:sldId id="563" r:id="rId71"/>
    <p:sldId id="564" r:id="rId72"/>
    <p:sldId id="565" r:id="rId73"/>
    <p:sldId id="566" r:id="rId74"/>
    <p:sldId id="567" r:id="rId75"/>
    <p:sldId id="568" r:id="rId76"/>
    <p:sldId id="571" r:id="rId77"/>
    <p:sldId id="572" r:id="rId78"/>
    <p:sldId id="573" r:id="rId79"/>
    <p:sldId id="574" r:id="rId80"/>
    <p:sldId id="575" r:id="rId81"/>
    <p:sldId id="576" r:id="rId82"/>
    <p:sldId id="577" r:id="rId83"/>
    <p:sldId id="578" r:id="rId84"/>
    <p:sldId id="579" r:id="rId85"/>
    <p:sldId id="580" r:id="rId86"/>
    <p:sldId id="581" r:id="rId87"/>
    <p:sldId id="582" r:id="rId88"/>
    <p:sldId id="583" r:id="rId89"/>
    <p:sldId id="584" r:id="rId90"/>
    <p:sldId id="585" r:id="rId91"/>
    <p:sldId id="587" r:id="rId92"/>
    <p:sldId id="588" r:id="rId93"/>
    <p:sldId id="593" r:id="rId94"/>
    <p:sldId id="589" r:id="rId95"/>
    <p:sldId id="590" r:id="rId96"/>
    <p:sldId id="594" r:id="rId97"/>
    <p:sldId id="595" r:id="rId98"/>
    <p:sldId id="591" r:id="rId99"/>
  </p:sldIdLst>
  <p:sldSz cx="9144000" cy="6858000" type="screen4x3"/>
  <p:notesSz cx="6797675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89A1A7"/>
    <a:srgbClr val="007E39"/>
    <a:srgbClr val="375D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1" autoAdjust="0"/>
    <p:restoredTop sz="66059" autoAdjust="0"/>
  </p:normalViewPr>
  <p:slideViewPr>
    <p:cSldViewPr>
      <p:cViewPr varScale="1">
        <p:scale>
          <a:sx n="74" d="100"/>
          <a:sy n="74" d="100"/>
        </p:scale>
        <p:origin x="148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4" d="100"/>
          <a:sy n="64" d="100"/>
        </p:scale>
        <p:origin x="-3444" y="-10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102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8CC023-BF2D-4AAB-A038-2705A3AE20AF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B9C0581-A1AB-45A7-BE55-AD4EA7DF59B4}">
      <dgm:prSet phldrT="[Text]"/>
      <dgm:spPr>
        <a:solidFill>
          <a:srgbClr val="FF0000"/>
        </a:solidFill>
        <a:ln>
          <a:solidFill>
            <a:schemeClr val="accent2"/>
          </a:solidFill>
        </a:ln>
      </dgm:spPr>
      <dgm:t>
        <a:bodyPr/>
        <a:lstStyle/>
        <a:p>
          <a:r>
            <a:rPr lang="cs-CZ" b="1" dirty="0" smtClean="0">
              <a:solidFill>
                <a:schemeClr val="bg1"/>
              </a:solidFill>
            </a:rPr>
            <a:t>PÚR</a:t>
          </a:r>
          <a:endParaRPr lang="cs-CZ" b="1" dirty="0">
            <a:solidFill>
              <a:schemeClr val="bg1"/>
            </a:solidFill>
          </a:endParaRPr>
        </a:p>
      </dgm:t>
    </dgm:pt>
    <dgm:pt modelId="{6FFAF02F-FECF-4F68-B722-CF053D006254}" type="parTrans" cxnId="{81B05320-6155-453E-BA8F-E1C0CE15E8A6}">
      <dgm:prSet/>
      <dgm:spPr/>
      <dgm:t>
        <a:bodyPr/>
        <a:lstStyle/>
        <a:p>
          <a:endParaRPr lang="cs-CZ"/>
        </a:p>
      </dgm:t>
    </dgm:pt>
    <dgm:pt modelId="{6D7824A5-5236-4C19-AE92-7FD2F74D640D}" type="sibTrans" cxnId="{81B05320-6155-453E-BA8F-E1C0CE15E8A6}">
      <dgm:prSet/>
      <dgm:spPr/>
      <dgm:t>
        <a:bodyPr/>
        <a:lstStyle/>
        <a:p>
          <a:endParaRPr lang="cs-CZ"/>
        </a:p>
      </dgm:t>
    </dgm:pt>
    <dgm:pt modelId="{A1DB52D8-172E-49C4-9FD5-267AAC8538F4}">
      <dgm:prSet phldrT="[Text]"/>
      <dgm:spPr/>
      <dgm:t>
        <a:bodyPr/>
        <a:lstStyle/>
        <a:p>
          <a:r>
            <a:rPr lang="cs-CZ" dirty="0" smtClean="0"/>
            <a:t>Schvalována vládou</a:t>
          </a:r>
        </a:p>
        <a:p>
          <a:endParaRPr lang="cs-CZ" dirty="0"/>
        </a:p>
      </dgm:t>
    </dgm:pt>
    <dgm:pt modelId="{299D9080-2C35-425B-8816-614189FEBCF7}" type="parTrans" cxnId="{F4319578-9A22-450F-B220-C264F589B8FB}">
      <dgm:prSet/>
      <dgm:spPr/>
      <dgm:t>
        <a:bodyPr/>
        <a:lstStyle/>
        <a:p>
          <a:endParaRPr lang="cs-CZ"/>
        </a:p>
      </dgm:t>
    </dgm:pt>
    <dgm:pt modelId="{1CD7787F-731A-4AE4-9298-084F102B9132}" type="sibTrans" cxnId="{F4319578-9A22-450F-B220-C264F589B8FB}">
      <dgm:prSet/>
      <dgm:spPr/>
      <dgm:t>
        <a:bodyPr/>
        <a:lstStyle/>
        <a:p>
          <a:endParaRPr lang="cs-CZ"/>
        </a:p>
      </dgm:t>
    </dgm:pt>
    <dgm:pt modelId="{187005FB-E923-49FC-8D69-E8E86A8987FA}">
      <dgm:prSet phldrT="[Text]"/>
      <dgm:spPr/>
      <dgm:t>
        <a:bodyPr/>
        <a:lstStyle/>
        <a:p>
          <a:r>
            <a:rPr lang="cs-CZ" b="1" dirty="0" smtClean="0"/>
            <a:t>ZÚR</a:t>
          </a:r>
          <a:endParaRPr lang="cs-CZ" b="1" dirty="0"/>
        </a:p>
      </dgm:t>
    </dgm:pt>
    <dgm:pt modelId="{EDC2E22A-6100-4429-84C0-110FF8F3DCCD}" type="parTrans" cxnId="{46C68E94-C9C2-48F3-8172-39805ADD8F88}">
      <dgm:prSet/>
      <dgm:spPr/>
      <dgm:t>
        <a:bodyPr/>
        <a:lstStyle/>
        <a:p>
          <a:endParaRPr lang="cs-CZ"/>
        </a:p>
      </dgm:t>
    </dgm:pt>
    <dgm:pt modelId="{82EF1C90-22B2-4373-82DE-495694398FFA}" type="sibTrans" cxnId="{46C68E94-C9C2-48F3-8172-39805ADD8F88}">
      <dgm:prSet/>
      <dgm:spPr/>
      <dgm:t>
        <a:bodyPr/>
        <a:lstStyle/>
        <a:p>
          <a:endParaRPr lang="cs-CZ"/>
        </a:p>
      </dgm:t>
    </dgm:pt>
    <dgm:pt modelId="{D1067FC8-B8E9-4B3D-B29D-62CF4190509B}">
      <dgm:prSet phldrT="[Text]"/>
      <dgm:spPr>
        <a:solidFill>
          <a:srgbClr val="92D050"/>
        </a:solidFill>
        <a:ln>
          <a:solidFill>
            <a:schemeClr val="accent3"/>
          </a:solidFill>
        </a:ln>
      </dgm:spPr>
      <dgm:t>
        <a:bodyPr/>
        <a:lstStyle/>
        <a:p>
          <a:r>
            <a:rPr lang="cs-CZ" b="1" dirty="0" smtClean="0"/>
            <a:t>ÚP</a:t>
          </a:r>
          <a:endParaRPr lang="cs-CZ" b="1" dirty="0"/>
        </a:p>
      </dgm:t>
    </dgm:pt>
    <dgm:pt modelId="{B5B882F6-C98A-4F52-BA58-DC0D7EA9993E}" type="parTrans" cxnId="{B3094946-3B7C-4E0B-A88C-DC13DE5796F9}">
      <dgm:prSet/>
      <dgm:spPr/>
      <dgm:t>
        <a:bodyPr/>
        <a:lstStyle/>
        <a:p>
          <a:endParaRPr lang="cs-CZ"/>
        </a:p>
      </dgm:t>
    </dgm:pt>
    <dgm:pt modelId="{78F348E5-6A64-4AE0-A72F-90B79DD95793}" type="sibTrans" cxnId="{B3094946-3B7C-4E0B-A88C-DC13DE5796F9}">
      <dgm:prSet/>
      <dgm:spPr/>
      <dgm:t>
        <a:bodyPr/>
        <a:lstStyle/>
        <a:p>
          <a:endParaRPr lang="cs-CZ"/>
        </a:p>
      </dgm:t>
    </dgm:pt>
    <dgm:pt modelId="{E8CF5A5D-8475-473F-888F-61F78AFDE928}">
      <dgm:prSet phldrT="[Text]"/>
      <dgm:spPr/>
      <dgm:t>
        <a:bodyPr/>
        <a:lstStyle/>
        <a:p>
          <a:r>
            <a:rPr lang="cs-CZ" dirty="0" smtClean="0"/>
            <a:t>Dle SZ a SŘ – OOP</a:t>
          </a:r>
        </a:p>
        <a:p>
          <a:endParaRPr lang="cs-CZ" dirty="0"/>
        </a:p>
      </dgm:t>
    </dgm:pt>
    <dgm:pt modelId="{B844B560-0CE8-4FBE-9CC8-3200E74A10E2}" type="parTrans" cxnId="{654D0D7C-1572-413B-93D6-993ADABC6BD1}">
      <dgm:prSet/>
      <dgm:spPr/>
      <dgm:t>
        <a:bodyPr/>
        <a:lstStyle/>
        <a:p>
          <a:endParaRPr lang="cs-CZ"/>
        </a:p>
      </dgm:t>
    </dgm:pt>
    <dgm:pt modelId="{A020C926-210A-4403-AFDD-24310AC2F0E7}" type="sibTrans" cxnId="{654D0D7C-1572-413B-93D6-993ADABC6BD1}">
      <dgm:prSet/>
      <dgm:spPr/>
      <dgm:t>
        <a:bodyPr/>
        <a:lstStyle/>
        <a:p>
          <a:endParaRPr lang="cs-CZ"/>
        </a:p>
      </dgm:t>
    </dgm:pt>
    <dgm:pt modelId="{A838F353-3857-41F2-9725-999EF7103D6C}">
      <dgm:prSet phldrT="[Text]"/>
      <dgm:spPr/>
      <dgm:t>
        <a:bodyPr/>
        <a:lstStyle/>
        <a:p>
          <a:r>
            <a:rPr lang="cs-CZ" dirty="0" smtClean="0"/>
            <a:t>Dle SZ a SŘ  - OOP</a:t>
          </a:r>
          <a:endParaRPr lang="cs-CZ" dirty="0"/>
        </a:p>
      </dgm:t>
    </dgm:pt>
    <dgm:pt modelId="{BD5B551F-F282-40F4-ADA7-DE3859326CFC}" type="sibTrans" cxnId="{CC9B53E8-2CCA-4BD1-8E7A-5610AABF92E0}">
      <dgm:prSet/>
      <dgm:spPr/>
      <dgm:t>
        <a:bodyPr/>
        <a:lstStyle/>
        <a:p>
          <a:endParaRPr lang="cs-CZ"/>
        </a:p>
      </dgm:t>
    </dgm:pt>
    <dgm:pt modelId="{BF6CD7A6-35E2-48F0-AD15-CE1B215349C6}" type="parTrans" cxnId="{CC9B53E8-2CCA-4BD1-8E7A-5610AABF92E0}">
      <dgm:prSet/>
      <dgm:spPr/>
      <dgm:t>
        <a:bodyPr/>
        <a:lstStyle/>
        <a:p>
          <a:endParaRPr lang="cs-CZ"/>
        </a:p>
      </dgm:t>
    </dgm:pt>
    <dgm:pt modelId="{0F88BAF8-3FC0-4042-973A-F0A72B4F6B85}" type="pres">
      <dgm:prSet presAssocID="{B18CC023-BF2D-4AAB-A038-2705A3AE20AF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cs-CZ"/>
        </a:p>
      </dgm:t>
    </dgm:pt>
    <dgm:pt modelId="{0633AA79-5DCA-444B-86B8-5B31308FDBE0}" type="pres">
      <dgm:prSet presAssocID="{2B9C0581-A1AB-45A7-BE55-AD4EA7DF59B4}" presName="parentText1" presStyleLbl="node1" presStyleIdx="0" presStyleCnt="3" custScaleY="101068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16E1E0F-BF46-4E66-BA46-38AD51EF6BCB}" type="pres">
      <dgm:prSet presAssocID="{2B9C0581-A1AB-45A7-BE55-AD4EA7DF59B4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8EBD6EF-8925-4C69-9003-4B6DC812A1AE}" type="pres">
      <dgm:prSet presAssocID="{187005FB-E923-49FC-8D69-E8E86A8987FA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ABA3AE7-70B3-4D88-AF6F-4ED15DF464B8}" type="pres">
      <dgm:prSet presAssocID="{187005FB-E923-49FC-8D69-E8E86A8987FA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36AB4FE-026B-49D7-98C2-6531133E9030}" type="pres">
      <dgm:prSet presAssocID="{D1067FC8-B8E9-4B3D-B29D-62CF4190509B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EAE3709-8127-47B0-AF8A-4E4F25A5596A}" type="pres">
      <dgm:prSet presAssocID="{D1067FC8-B8E9-4B3D-B29D-62CF4190509B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CC9B53E8-2CCA-4BD1-8E7A-5610AABF92E0}" srcId="{187005FB-E923-49FC-8D69-E8E86A8987FA}" destId="{A838F353-3857-41F2-9725-999EF7103D6C}" srcOrd="0" destOrd="0" parTransId="{BF6CD7A6-35E2-48F0-AD15-CE1B215349C6}" sibTransId="{BD5B551F-F282-40F4-ADA7-DE3859326CFC}"/>
    <dgm:cxn modelId="{F4319578-9A22-450F-B220-C264F589B8FB}" srcId="{2B9C0581-A1AB-45A7-BE55-AD4EA7DF59B4}" destId="{A1DB52D8-172E-49C4-9FD5-267AAC8538F4}" srcOrd="0" destOrd="0" parTransId="{299D9080-2C35-425B-8816-614189FEBCF7}" sibTransId="{1CD7787F-731A-4AE4-9298-084F102B9132}"/>
    <dgm:cxn modelId="{B9D727BA-A37D-41A6-A41A-3F4EDBC19D4F}" type="presOf" srcId="{B18CC023-BF2D-4AAB-A038-2705A3AE20AF}" destId="{0F88BAF8-3FC0-4042-973A-F0A72B4F6B85}" srcOrd="0" destOrd="0" presId="urn:microsoft.com/office/officeart/2009/3/layout/IncreasingArrowsProcess"/>
    <dgm:cxn modelId="{46C68E94-C9C2-48F3-8172-39805ADD8F88}" srcId="{B18CC023-BF2D-4AAB-A038-2705A3AE20AF}" destId="{187005FB-E923-49FC-8D69-E8E86A8987FA}" srcOrd="1" destOrd="0" parTransId="{EDC2E22A-6100-4429-84C0-110FF8F3DCCD}" sibTransId="{82EF1C90-22B2-4373-82DE-495694398FFA}"/>
    <dgm:cxn modelId="{81B05320-6155-453E-BA8F-E1C0CE15E8A6}" srcId="{B18CC023-BF2D-4AAB-A038-2705A3AE20AF}" destId="{2B9C0581-A1AB-45A7-BE55-AD4EA7DF59B4}" srcOrd="0" destOrd="0" parTransId="{6FFAF02F-FECF-4F68-B722-CF053D006254}" sibTransId="{6D7824A5-5236-4C19-AE92-7FD2F74D640D}"/>
    <dgm:cxn modelId="{0B0847FD-A3B0-4A6C-A003-EE5D8F20008E}" type="presOf" srcId="{2B9C0581-A1AB-45A7-BE55-AD4EA7DF59B4}" destId="{0633AA79-5DCA-444B-86B8-5B31308FDBE0}" srcOrd="0" destOrd="0" presId="urn:microsoft.com/office/officeart/2009/3/layout/IncreasingArrowsProcess"/>
    <dgm:cxn modelId="{82BC32E6-8647-4637-8430-7CE9B9CBE1BB}" type="presOf" srcId="{A838F353-3857-41F2-9725-999EF7103D6C}" destId="{1ABA3AE7-70B3-4D88-AF6F-4ED15DF464B8}" srcOrd="0" destOrd="0" presId="urn:microsoft.com/office/officeart/2009/3/layout/IncreasingArrowsProcess"/>
    <dgm:cxn modelId="{3889C4E3-75A4-4385-9D79-42D9CCC1684D}" type="presOf" srcId="{A1DB52D8-172E-49C4-9FD5-267AAC8538F4}" destId="{916E1E0F-BF46-4E66-BA46-38AD51EF6BCB}" srcOrd="0" destOrd="0" presId="urn:microsoft.com/office/officeart/2009/3/layout/IncreasingArrowsProcess"/>
    <dgm:cxn modelId="{654D0D7C-1572-413B-93D6-993ADABC6BD1}" srcId="{D1067FC8-B8E9-4B3D-B29D-62CF4190509B}" destId="{E8CF5A5D-8475-473F-888F-61F78AFDE928}" srcOrd="0" destOrd="0" parTransId="{B844B560-0CE8-4FBE-9CC8-3200E74A10E2}" sibTransId="{A020C926-210A-4403-AFDD-24310AC2F0E7}"/>
    <dgm:cxn modelId="{A431F0FC-EB24-46E4-AC68-DB590EDC2E97}" type="presOf" srcId="{E8CF5A5D-8475-473F-888F-61F78AFDE928}" destId="{FEAE3709-8127-47B0-AF8A-4E4F25A5596A}" srcOrd="0" destOrd="0" presId="urn:microsoft.com/office/officeart/2009/3/layout/IncreasingArrowsProcess"/>
    <dgm:cxn modelId="{B3094946-3B7C-4E0B-A88C-DC13DE5796F9}" srcId="{B18CC023-BF2D-4AAB-A038-2705A3AE20AF}" destId="{D1067FC8-B8E9-4B3D-B29D-62CF4190509B}" srcOrd="2" destOrd="0" parTransId="{B5B882F6-C98A-4F52-BA58-DC0D7EA9993E}" sibTransId="{78F348E5-6A64-4AE0-A72F-90B79DD95793}"/>
    <dgm:cxn modelId="{DC58E4E5-EA79-4D60-A61A-4E1815107E09}" type="presOf" srcId="{D1067FC8-B8E9-4B3D-B29D-62CF4190509B}" destId="{B36AB4FE-026B-49D7-98C2-6531133E9030}" srcOrd="0" destOrd="0" presId="urn:microsoft.com/office/officeart/2009/3/layout/IncreasingArrowsProcess"/>
    <dgm:cxn modelId="{4FB9734E-0781-4EC2-BED9-737DE407D94B}" type="presOf" srcId="{187005FB-E923-49FC-8D69-E8E86A8987FA}" destId="{38EBD6EF-8925-4C69-9003-4B6DC812A1AE}" srcOrd="0" destOrd="0" presId="urn:microsoft.com/office/officeart/2009/3/layout/IncreasingArrowsProcess"/>
    <dgm:cxn modelId="{82950494-BC25-4DAE-B074-1AB36E27F7D0}" type="presParOf" srcId="{0F88BAF8-3FC0-4042-973A-F0A72B4F6B85}" destId="{0633AA79-5DCA-444B-86B8-5B31308FDBE0}" srcOrd="0" destOrd="0" presId="urn:microsoft.com/office/officeart/2009/3/layout/IncreasingArrowsProcess"/>
    <dgm:cxn modelId="{6EB64514-3630-46A7-BDCF-D7FA351EFB7E}" type="presParOf" srcId="{0F88BAF8-3FC0-4042-973A-F0A72B4F6B85}" destId="{916E1E0F-BF46-4E66-BA46-38AD51EF6BCB}" srcOrd="1" destOrd="0" presId="urn:microsoft.com/office/officeart/2009/3/layout/IncreasingArrowsProcess"/>
    <dgm:cxn modelId="{CBE1452B-D252-4C94-81C7-904B525B3FCE}" type="presParOf" srcId="{0F88BAF8-3FC0-4042-973A-F0A72B4F6B85}" destId="{38EBD6EF-8925-4C69-9003-4B6DC812A1AE}" srcOrd="2" destOrd="0" presId="urn:microsoft.com/office/officeart/2009/3/layout/IncreasingArrowsProcess"/>
    <dgm:cxn modelId="{AD5448FE-3960-46F4-82D0-FAF2E85DBF3B}" type="presParOf" srcId="{0F88BAF8-3FC0-4042-973A-F0A72B4F6B85}" destId="{1ABA3AE7-70B3-4D88-AF6F-4ED15DF464B8}" srcOrd="3" destOrd="0" presId="urn:microsoft.com/office/officeart/2009/3/layout/IncreasingArrowsProcess"/>
    <dgm:cxn modelId="{B5DD2677-7841-463C-AC52-17214F045041}" type="presParOf" srcId="{0F88BAF8-3FC0-4042-973A-F0A72B4F6B85}" destId="{B36AB4FE-026B-49D7-98C2-6531133E9030}" srcOrd="4" destOrd="0" presId="urn:microsoft.com/office/officeart/2009/3/layout/IncreasingArrowsProcess"/>
    <dgm:cxn modelId="{0C423494-57D9-477E-9C4A-F1A544898A7B}" type="presParOf" srcId="{0F88BAF8-3FC0-4042-973A-F0A72B4F6B85}" destId="{FEAE3709-8127-47B0-AF8A-4E4F25A5596A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0626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6764829-35D7-453B-9A22-75899B306BD2}" type="datetimeFigureOut">
              <a:rPr lang="cs-CZ"/>
              <a:pPr>
                <a:defRPr/>
              </a:pPr>
              <a:t>3.4.2019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ADA3BD5-BFEA-447B-A4A2-DB997272468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15290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DA3BD5-BFEA-447B-A4A2-DB9972724689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3365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40B310-2355-4E77-85B3-0FF0D6601E8D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2270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Zmínil bych tři bloky, do kterých jsem prezentaci rozdělil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0A7618-A715-4A4F-8B6C-100BF3C5FE7B}" type="slidenum">
              <a:rPr lang="cs-CZ" smtClean="0"/>
              <a:pPr>
                <a:defRPr/>
              </a:pPr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2297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55000" lnSpcReduction="20000"/>
          </a:bodyPr>
          <a:lstStyle/>
          <a:p>
            <a:pPr eaLnBrk="1" hangingPunct="1"/>
            <a:r>
              <a:rPr lang="cs-CZ" sz="2000" dirty="0" smtClean="0"/>
              <a:t>Cíle ÚP je důležité si připomínat, diskutovat o nich. </a:t>
            </a:r>
          </a:p>
          <a:p>
            <a:pPr eaLnBrk="1" hangingPunct="1"/>
            <a:r>
              <a:rPr lang="cs-CZ" sz="2000" dirty="0" smtClean="0"/>
              <a:t>Kde jsou dnes priority u těchto cílů?</a:t>
            </a:r>
          </a:p>
          <a:p>
            <a:pPr eaLnBrk="1" hangingPunct="1"/>
            <a:endParaRPr lang="cs-CZ" sz="2000" dirty="0" smtClean="0"/>
          </a:p>
          <a:p>
            <a:pPr eaLnBrk="1" hangingPunct="1"/>
            <a:r>
              <a:rPr lang="cs-CZ" sz="2000" dirty="0" smtClean="0"/>
              <a:t>ÚP je dnes vnímáno ve společnosti především přes odrážku tohoto snímku „výstavba</a:t>
            </a:r>
            <a:r>
              <a:rPr lang="cs-CZ" sz="2000" baseline="0" dirty="0" smtClean="0"/>
              <a:t> -</a:t>
            </a:r>
            <a:r>
              <a:rPr lang="cs-CZ" sz="2000" dirty="0" smtClean="0"/>
              <a:t> investor chce stavět, ÚP mu mnohdy překáží“ </a:t>
            </a:r>
          </a:p>
          <a:p>
            <a:pPr eaLnBrk="1" hangingPunct="1"/>
            <a:r>
              <a:rPr lang="cs-CZ" sz="2000" dirty="0" smtClean="0"/>
              <a:t>Je to správně? Je třeba vnímat tento cíl v kontextu s předcházejícími – ano vytvářejme předpoklady pro výstavbu ale za podmínky „udržitelnosti“ rozvoje území, při dosažení obecně p</a:t>
            </a:r>
          </a:p>
          <a:p>
            <a:pPr eaLnBrk="1" hangingPunct="1"/>
            <a:r>
              <a:rPr lang="cs-CZ" sz="2000" dirty="0" smtClean="0"/>
              <a:t>prospěšného souladu veřejných a soukromých zájmů – jsou to spojité nádoby.  </a:t>
            </a:r>
          </a:p>
          <a:p>
            <a:pPr eaLnBrk="1" hangingPunct="1"/>
            <a:endParaRPr lang="cs-CZ" sz="2000" dirty="0" smtClean="0"/>
          </a:p>
          <a:p>
            <a:pPr eaLnBrk="1" hangingPunct="1">
              <a:defRPr/>
            </a:pPr>
            <a:r>
              <a:rPr lang="cs-CZ" sz="2000" dirty="0" smtClean="0"/>
              <a:t>Zaměřím se na dvě poslední odrážky – aktuální téma, se kterým se potýká ÚP neustále. </a:t>
            </a:r>
          </a:p>
          <a:p>
            <a:pPr eaLnBrk="1" hangingPunct="1">
              <a:defRPr/>
            </a:pPr>
            <a:endParaRPr lang="cs-CZ" sz="2000" dirty="0" smtClean="0"/>
          </a:p>
          <a:p>
            <a:pPr eaLnBrk="1" hangingPunct="1">
              <a:defRPr/>
            </a:pPr>
            <a:r>
              <a:rPr lang="cs-CZ" sz="2000" dirty="0" smtClean="0"/>
              <a:t>Aktuálnější o to víc, že slýcháme alarmující čísla statistiky o úbytku zemědělské půdy, přitom v zastavěném území leží mnohdy plochy ladem (brownfield)</a:t>
            </a:r>
          </a:p>
          <a:p>
            <a:pPr eaLnBrk="1" hangingPunct="1">
              <a:defRPr/>
            </a:pPr>
            <a:r>
              <a:rPr lang="cs-CZ" sz="2000" u="sng" dirty="0" smtClean="0"/>
              <a:t>Jen pro představu závažnosti problému </a:t>
            </a:r>
            <a:r>
              <a:rPr lang="cs-CZ" sz="2000" dirty="0" smtClean="0"/>
              <a:t>– </a:t>
            </a:r>
          </a:p>
          <a:p>
            <a:pPr eaLnBrk="1" hangingPunct="1">
              <a:defRPr/>
            </a:pPr>
            <a:r>
              <a:rPr lang="cs-CZ" sz="2000" b="1" dirty="0" smtClean="0"/>
              <a:t>Mezi lety 2000 a 2008 </a:t>
            </a:r>
            <a:r>
              <a:rPr lang="cs-CZ" sz="2000" dirty="0" smtClean="0"/>
              <a:t>přišlo území ČR  o </a:t>
            </a:r>
            <a:r>
              <a:rPr lang="cs-CZ" sz="2000" b="1" dirty="0" smtClean="0"/>
              <a:t>195 km2 zemědělské půdy </a:t>
            </a:r>
            <a:r>
              <a:rPr lang="cs-CZ" sz="2000" dirty="0" smtClean="0"/>
              <a:t>– přirovnání (jsme fotbalový národ) - plocha</a:t>
            </a:r>
            <a:r>
              <a:rPr lang="cs-CZ" sz="2000" b="1" dirty="0" smtClean="0"/>
              <a:t> 32 000 </a:t>
            </a:r>
            <a:r>
              <a:rPr lang="cs-CZ" sz="2000" dirty="0" smtClean="0"/>
              <a:t>fotbalových hřišť. </a:t>
            </a:r>
          </a:p>
          <a:p>
            <a:pPr eaLnBrk="1" hangingPunct="1">
              <a:defRPr/>
            </a:pPr>
            <a:r>
              <a:rPr lang="cs-CZ" sz="2000" b="1" dirty="0" smtClean="0"/>
              <a:t>Čistý úbytek </a:t>
            </a:r>
            <a:r>
              <a:rPr lang="cs-CZ" sz="2000" dirty="0" smtClean="0"/>
              <a:t>od roku </a:t>
            </a:r>
            <a:r>
              <a:rPr lang="cs-CZ" sz="2000" b="1" dirty="0" smtClean="0"/>
              <a:t>1990 do roku 2006</a:t>
            </a:r>
            <a:r>
              <a:rPr lang="cs-CZ" sz="2000" dirty="0" smtClean="0"/>
              <a:t> dosáhl </a:t>
            </a:r>
            <a:r>
              <a:rPr lang="cs-CZ" sz="2000" b="1" dirty="0" smtClean="0"/>
              <a:t>rozlohy větší než je rozloha hlavního města Prahy v jeho administrativních hranicích</a:t>
            </a:r>
            <a:r>
              <a:rPr lang="cs-CZ" sz="2000" dirty="0" smtClean="0"/>
              <a:t>, od roku 2006 uplynulo dalších 9 let a trend se ještě zhoršoval……….. </a:t>
            </a:r>
          </a:p>
          <a:p>
            <a:pPr eaLnBrk="1" hangingPunct="1">
              <a:defRPr/>
            </a:pPr>
            <a:r>
              <a:rPr lang="cs-CZ" sz="2000" u="sng" dirty="0" smtClean="0"/>
              <a:t>chová se takto zodpovědný hospodář</a:t>
            </a:r>
          </a:p>
          <a:p>
            <a:pPr eaLnBrk="1" hangingPunct="1">
              <a:defRPr/>
            </a:pPr>
            <a:endParaRPr lang="cs-CZ" sz="2000" dirty="0" smtClean="0"/>
          </a:p>
          <a:p>
            <a:pPr eaLnBrk="1" hangingPunct="1"/>
            <a:endParaRPr lang="cs-CZ" sz="20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A5DD01-093F-4625-B3EF-18F4A5301375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1789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endParaRPr lang="cs-CZ" sz="20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A5DD01-093F-4625-B3EF-18F4A5301375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309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endParaRPr lang="cs-CZ" sz="20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A5DD01-093F-4625-B3EF-18F4A5301375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1797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DC8193-55D4-444A-AB2C-B5E568FE702D}" type="slidenum">
              <a:rPr lang="cs-CZ" smtClean="0"/>
              <a:pPr>
                <a:defRPr/>
              </a:pPr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79433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26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Takže seshora ve smyslu </a:t>
            </a:r>
            <a:r>
              <a:rPr lang="cs-CZ" sz="2000" dirty="0" err="1" smtClean="0"/>
              <a:t>schémátka</a:t>
            </a:r>
            <a:r>
              <a:rPr lang="cs-CZ" sz="2000" dirty="0" smtClean="0"/>
              <a:t>, které jsme si ukázali před chvílí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7D2530-ECFF-440C-8539-9BAADB96EBAD}" type="slidenum">
              <a:rPr lang="cs-CZ" smtClean="0"/>
              <a:pPr>
                <a:defRPr/>
              </a:pPr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15837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26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smtClean="0"/>
              <a:t>Takže seshora ve smyslu schémátka, které jsme si ukázali před chvílí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7D2530-ECFF-440C-8539-9BAADB96EBAD}" type="slidenum">
              <a:rPr lang="cs-CZ" smtClean="0"/>
              <a:pPr>
                <a:defRPr/>
              </a:pPr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60535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26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Takže seshora ve smyslu </a:t>
            </a:r>
            <a:r>
              <a:rPr lang="cs-CZ" sz="2000" dirty="0" err="1" smtClean="0"/>
              <a:t>schémátka</a:t>
            </a:r>
            <a:r>
              <a:rPr lang="cs-CZ" sz="2000" dirty="0" smtClean="0"/>
              <a:t>, které jsme si ukázali před chvílí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7D2530-ECFF-440C-8539-9BAADB96EBAD}" type="slidenum">
              <a:rPr lang="cs-CZ" smtClean="0"/>
              <a:pPr>
                <a:defRPr/>
              </a:pPr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24822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37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345A3D-E350-47A1-A42E-315FD8A04E2C}" type="slidenum">
              <a:rPr lang="cs-CZ" smtClean="0"/>
              <a:pPr>
                <a:defRPr/>
              </a:pPr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1583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DA3BD5-BFEA-447B-A4A2-DB9972724689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63757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Vynecháme MMR a kraje a začneme na ORP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D39D45-E9A4-467C-9112-CEFAE547950F}" type="slidenum">
              <a:rPr lang="cs-CZ" smtClean="0"/>
              <a:pPr>
                <a:defRPr/>
              </a:pPr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85069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98419A-439E-4973-9D23-28561F663427}" type="slidenum">
              <a:rPr lang="cs-CZ" smtClean="0"/>
              <a:pPr>
                <a:defRPr/>
              </a:pPr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40268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78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54B1C9-A2AF-4665-A290-DEC34B5B8EE7}" type="slidenum">
              <a:rPr lang="cs-CZ" smtClean="0"/>
              <a:pPr>
                <a:defRPr/>
              </a:pPr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59544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774662-0D79-439D-AA60-B7BF6C54B599}" type="slidenum">
              <a:rPr lang="cs-CZ" smtClean="0"/>
              <a:pPr>
                <a:defRPr/>
              </a:pPr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14098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2" eaLnBrk="1" hangingPunct="1"/>
            <a:r>
              <a:rPr lang="cs-CZ" sz="2000" dirty="0" smtClean="0"/>
              <a:t>úředníkem (obce II – pro představu na území ÚK aktuálně 5 úřadů)</a:t>
            </a:r>
          </a:p>
          <a:p>
            <a:pPr eaLnBrk="1" hangingPunct="1"/>
            <a:endParaRPr lang="cs-CZ" sz="2000" dirty="0" smtClean="0"/>
          </a:p>
          <a:p>
            <a:pPr eaLnBrk="1" hangingPunct="1"/>
            <a:r>
              <a:rPr lang="cs-CZ" sz="2000" dirty="0" smtClean="0"/>
              <a:t>zažil se výraz létající pořizovatel</a:t>
            </a:r>
          </a:p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FA023F-C989-4239-BEAF-ABEAB96AE8FD}" type="slidenum">
              <a:rPr lang="cs-CZ" smtClean="0"/>
              <a:pPr>
                <a:defRPr/>
              </a:pPr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90644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19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 smtClean="0"/>
              <a:t>Nepořizuje – nechce – chce zajistit pořizování od ÚUP, nebo nesplnil kvalifikační požadavky – nemá úředníka a nemá létajícího pořizovatele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AA216A-687B-425B-86BF-00ED765BEEFD}" type="slidenum">
              <a:rPr lang="cs-CZ" smtClean="0"/>
              <a:pPr>
                <a:defRPr/>
              </a:pPr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15657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52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v krajním případě, pokud nefunguje tým, nedojde ke konsensu, … závažné důvody </a:t>
            </a:r>
          </a:p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23B7B4-AA31-4B0F-92AF-EE00AF1C453A}" type="slidenum">
              <a:rPr lang="cs-CZ" smtClean="0"/>
              <a:pPr>
                <a:defRPr/>
              </a:pPr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86075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C8F527-E9E7-4439-B987-293E376C4B6C}" type="slidenum">
              <a:rPr lang="cs-CZ" smtClean="0"/>
              <a:pPr>
                <a:defRPr/>
              </a:pPr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58548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52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v krajním případě, pokud nefunguje tým, nedojde ke konsensu, … závažné důvody </a:t>
            </a:r>
          </a:p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23B7B4-AA31-4B0F-92AF-EE00AF1C453A}" type="slidenum">
              <a:rPr lang="cs-CZ" smtClean="0"/>
              <a:pPr>
                <a:defRPr/>
              </a:pPr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3573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4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eaLnBrk="1" hangingPunct="1"/>
            <a:endParaRPr lang="cs-CZ" sz="2000" dirty="0" smtClean="0"/>
          </a:p>
          <a:p>
            <a:pPr eaLnBrk="1" hangingPunct="1">
              <a:buFontTx/>
              <a:buChar char="•"/>
            </a:pPr>
            <a:r>
              <a:rPr lang="cs-CZ" sz="2000" dirty="0" smtClean="0"/>
              <a:t>    Je v čele obecního úřadu, musí mít povědomost o legislativě – čeho mám dosáhnout, jaké mám nástroje, kdo má jakou zodpovědnost) jinak též, kde má co hledat, na koho se obrátit, kde hledat pomoc ………</a:t>
            </a:r>
          </a:p>
          <a:p>
            <a:pPr eaLnBrk="1" hangingPunct="1">
              <a:buFontTx/>
              <a:buChar char="•"/>
            </a:pPr>
            <a:r>
              <a:rPr lang="cs-CZ" sz="2000" dirty="0" smtClean="0"/>
              <a:t>    zabezpečuje ÚPČ – v jeho zájmu by mělo být ustavení kvalitního týmu, jehož prostřednictvím bude zajištěn výkon působnosti</a:t>
            </a:r>
          </a:p>
          <a:p>
            <a:pPr eaLnBrk="1" hangingPunct="1">
              <a:buFontTx/>
              <a:buChar char="•"/>
            </a:pPr>
            <a:r>
              <a:rPr lang="cs-CZ" sz="2000" dirty="0" smtClean="0"/>
              <a:t>    poznámka - (pokud ho ve výjimečných případech v samostatné působnosti nezmocní rada) – jako člen zastupitelstva společně s určeným zastupitelem – přenos informací pro fundované rozhodování zastupitelstva ve věcech ÚP </a:t>
            </a:r>
          </a:p>
          <a:p>
            <a:pPr eaLnBrk="1" hangingPunct="1">
              <a:buFontTx/>
              <a:buChar char="•"/>
            </a:pPr>
            <a:endParaRPr lang="cs-CZ" sz="2000" dirty="0" smtClean="0"/>
          </a:p>
          <a:p>
            <a:pPr eaLnBrk="1" hangingPunct="1"/>
            <a:endParaRPr lang="cs-CZ" sz="20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0A82CB-D5DD-40D6-9613-394F1383D83F}" type="slidenum">
              <a:rPr lang="cs-CZ" smtClean="0"/>
              <a:pPr>
                <a:defRPr/>
              </a:pPr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7656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cs-CZ" sz="2500" dirty="0" smtClean="0"/>
              <a:t>Úvodem pár slov k bloku legislativa. </a:t>
            </a:r>
          </a:p>
          <a:p>
            <a:pPr eaLnBrk="1" hangingPunct="1">
              <a:defRPr/>
            </a:pPr>
            <a:r>
              <a:rPr lang="cs-CZ" sz="2500" dirty="0" smtClean="0"/>
              <a:t>Nebude to podrobný výklad legislativy, bude to spíše přehled o cílech ÚP, nástrojích ÚP a „pořizovatelském týmu. </a:t>
            </a:r>
          </a:p>
          <a:p>
            <a:pPr eaLnBrk="1" hangingPunct="1">
              <a:defRPr/>
            </a:pPr>
            <a:r>
              <a:rPr lang="cs-CZ" sz="2500" dirty="0" smtClean="0"/>
              <a:t>Vy jako starostové (určení zastupitelé) potřebujete vědět </a:t>
            </a:r>
          </a:p>
          <a:p>
            <a:pPr eaLnBrk="1" hangingPunct="1">
              <a:defRPr/>
            </a:pPr>
            <a:r>
              <a:rPr lang="cs-CZ" sz="2500" dirty="0" smtClean="0"/>
              <a:t>- Co je úkolem obce v ÚP, kdo je Vaším partnerem a vykonavatelem těch úkolů. </a:t>
            </a:r>
          </a:p>
          <a:p>
            <a:pPr eaLnBrk="1" hangingPunct="1">
              <a:defRPr/>
            </a:pPr>
            <a:r>
              <a:rPr lang="cs-CZ" sz="2500" dirty="0" smtClean="0"/>
              <a:t>Některé části prezentace projedu stručně, někde se zastavím u věcí, které jsou pro Vás důležitější. </a:t>
            </a:r>
          </a:p>
          <a:p>
            <a:pPr eaLnBrk="1" hangingPunct="1">
              <a:defRPr/>
            </a:pPr>
            <a:endParaRPr lang="cs-CZ" sz="2500" dirty="0" smtClean="0"/>
          </a:p>
          <a:p>
            <a:pPr eaLnBrk="1" hangingPunct="1">
              <a:defRPr/>
            </a:pPr>
            <a:r>
              <a:rPr lang="cs-CZ" sz="2500" dirty="0" smtClean="0"/>
              <a:t>Prezentace bude k dispozici, nemusíte si dělat poznámky. Případné dotazy bychom nechali do odpoledního bloku.  </a:t>
            </a:r>
          </a:p>
          <a:p>
            <a:pPr eaLnBrk="1" hangingPunct="1">
              <a:defRPr/>
            </a:pPr>
            <a:endParaRPr lang="cs-CZ" sz="2500" dirty="0" smtClean="0"/>
          </a:p>
          <a:p>
            <a:pPr eaLnBrk="1" hangingPunct="1">
              <a:defRPr/>
            </a:pPr>
            <a:endParaRPr lang="cs-CZ" sz="2500" dirty="0" smtClean="0"/>
          </a:p>
          <a:p>
            <a:pPr eaLnBrk="1" hangingPunct="1">
              <a:defRPr/>
            </a:pPr>
            <a:endParaRPr lang="cs-CZ" sz="25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83B66F-C8B8-4736-BBC7-272CB9082FED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49814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41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Pokusil jsem se shrnout garancí jednotlivých členů týmu, které jsem použil, opravil bych tento snímek na – celý tým společně garantuje všechno zde uvedené s různým podílem odpovědnosti v rámci legislativy……………… zodpovědně a s profesní ctí, zdravou mírou vizionářství, zdravým selským rozumem, schopností a ochotou vážit veřejné zájmy se soukromými… 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0C8AA1-3997-4EF4-9CD6-D40B9A629E60}" type="slidenum">
              <a:rPr lang="cs-CZ" smtClean="0"/>
              <a:pPr>
                <a:defRPr/>
              </a:pPr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96225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39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  <a:p>
            <a:pPr eaLnBrk="1" hangingPunct="1"/>
            <a:r>
              <a:rPr lang="cs-CZ" sz="2000" smtClean="0"/>
              <a:t>Dostáváme se ke složení pořizovatelského týmu – první je pořizovatel – tady je to tedy ten konkrétní úředník nebo smluvní partner - létající pořizovatele. </a:t>
            </a:r>
          </a:p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6D4BE1-F1CC-4A52-9D78-75BFCEC8961F}" type="slidenum">
              <a:rPr lang="cs-CZ" smtClean="0"/>
              <a:pPr>
                <a:defRPr/>
              </a:pPr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69552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49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smtClean="0"/>
              <a:t>Každý v týmu má své postavení a úkoly, každý je garantem svého dílu zodpovědnosti, u pořizovatele bychom mohli říci -  </a:t>
            </a:r>
          </a:p>
          <a:p>
            <a:pPr eaLnBrk="1" hangingPunct="1"/>
            <a:r>
              <a:rPr lang="cs-CZ" sz="2000" b="1" i="1" smtClean="0"/>
              <a:t>garant zákonnosti  procesu???</a:t>
            </a:r>
          </a:p>
          <a:p>
            <a:pPr eaLnBrk="1" hangingPunct="1"/>
            <a:endParaRPr lang="cs-CZ" b="1" i="1" smtClean="0"/>
          </a:p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19A713-1CCB-4EA3-B737-052CB33C1EB9}" type="slidenum">
              <a:rPr lang="cs-CZ" smtClean="0"/>
              <a:pPr>
                <a:defRPr/>
              </a:pPr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10438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 eaLnBrk="1" hangingPunct="1"/>
            <a:r>
              <a:rPr lang="cs-CZ" sz="2000" smtClean="0"/>
              <a:t>I on má v týmu své postavení a úkoly, velmi důležitý, on by mohl a měl být</a:t>
            </a:r>
          </a:p>
          <a:p>
            <a:pPr eaLnBrk="1" hangingPunct="1"/>
            <a:r>
              <a:rPr lang="cs-CZ" sz="2000" b="1" i="1" smtClean="0"/>
              <a:t>garantem souladu veřejných a soukromých zájmů ???  </a:t>
            </a:r>
          </a:p>
          <a:p>
            <a:pPr eaLnBrk="1" hangingPunct="1"/>
            <a:endParaRPr lang="cs-CZ" sz="2000" smtClean="0"/>
          </a:p>
          <a:p>
            <a:pPr eaLnBrk="1" hangingPunct="1"/>
            <a:endParaRPr lang="cs-CZ" sz="2000" smtClean="0"/>
          </a:p>
          <a:p>
            <a:pPr eaLnBrk="1" hangingPunct="1"/>
            <a:r>
              <a:rPr lang="cs-CZ" sz="2000" smtClean="0"/>
              <a:t>určuje zastupitelstvo obce, na začátku pořizování, kdo? Osoba, která má např. profesně blízko k ÚP, pokud možno nepodjatá </a:t>
            </a:r>
          </a:p>
          <a:p>
            <a:pPr eaLnBrk="1" hangingPunct="1"/>
            <a:r>
              <a:rPr lang="cs-CZ" sz="2000" smtClean="0"/>
              <a:t>(podjatého jsem si zkusil pracovně nazvat „zastupitel developer“), je dobré, pokud se nemění v průběhu pořizování, pokud ano, musí nového určit zastupitelstvo, jinak by se zastavil proces pořizování. Praxe – stalo se, že pořizovatel (létající) neví, kdo určeným zastupitelem je, tristní s ohledem na rozsah činností, které mají společně provádět !!! – k tomu se dostaneme</a:t>
            </a:r>
          </a:p>
          <a:p>
            <a:pPr eaLnBrk="1" hangingPunct="1"/>
            <a:r>
              <a:rPr lang="cs-CZ" sz="2000" smtClean="0"/>
              <a:t>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F5891F-8F51-4D5D-8162-9CCFAB1C3ED4}" type="slidenum">
              <a:rPr lang="cs-CZ" smtClean="0"/>
              <a:pPr>
                <a:defRPr/>
              </a:pPr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92009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31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 smtClean="0"/>
              <a:t>Chybí zde příprava zprávy o uplatňování ÚP (přiměřeně</a:t>
            </a:r>
            <a:r>
              <a:rPr lang="cs-CZ" baseline="0" dirty="0" smtClean="0"/>
              <a:t> podle § 47 – zadání ÚP)</a:t>
            </a: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EDEB8A-C067-4923-B108-434F41AF61D8}" type="slidenum">
              <a:rPr lang="cs-CZ" smtClean="0"/>
              <a:pPr>
                <a:defRPr/>
              </a:pPr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3886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80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D0FEB0-6018-4FCD-89B8-11969876143A}" type="slidenum">
              <a:rPr lang="cs-CZ" smtClean="0"/>
              <a:pPr>
                <a:defRPr/>
              </a:pPr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56811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00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z="2000" smtClean="0">
              <a:solidFill>
                <a:srgbClr val="4F81BD"/>
              </a:solidFill>
              <a:ea typeface="Calibri" pitchFamily="34" charset="0"/>
              <a:cs typeface="Calibri" pitchFamily="34" charset="0"/>
            </a:endParaRPr>
          </a:p>
          <a:p>
            <a:pPr eaLnBrk="1" hangingPunct="1"/>
            <a:r>
              <a:rPr lang="cs-CZ" sz="2000" smtClean="0"/>
              <a:t>Pokud opravdu není zbytí a je pochybnost o výkonu projektanta – odezvy ve stanoviscích (dotčených orgánů, NOUP, odborné veřejnosti,….), připravit argumentaci a jednat. </a:t>
            </a:r>
          </a:p>
          <a:p>
            <a:pPr eaLnBrk="1" hangingPunct="1"/>
            <a:r>
              <a:rPr lang="cs-CZ" sz="2000" smtClean="0"/>
              <a:t>Ve světle tohoto je opravdu zásadní otázka výběru projektanta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D0E43F-3C20-43B7-A463-6DA8E7B8C48C}" type="slidenum">
              <a:rPr lang="cs-CZ" smtClean="0"/>
              <a:pPr>
                <a:defRPr/>
              </a:pPr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24486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11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z="2000" dirty="0" smtClean="0">
              <a:solidFill>
                <a:srgbClr val="4F81BD"/>
              </a:solidFill>
              <a:ea typeface="Calibri" pitchFamily="34" charset="0"/>
              <a:cs typeface="Calibri" pitchFamily="34" charset="0"/>
            </a:endParaRPr>
          </a:p>
          <a:p>
            <a:pPr eaLnBrk="1" hangingPunct="1"/>
            <a:r>
              <a:rPr lang="cs-CZ" sz="2000" dirty="0" smtClean="0">
                <a:solidFill>
                  <a:srgbClr val="4F81BD"/>
                </a:solidFill>
                <a:ea typeface="Calibri" pitchFamily="34" charset="0"/>
                <a:cs typeface="Calibri" pitchFamily="34" charset="0"/>
              </a:rPr>
              <a:t>K výběru projektanta několik poznámek. Nebudu se pouštět do zákona o veřejných zakázkách, jen si připomeňme, co je nejdůležitější……… </a:t>
            </a:r>
          </a:p>
          <a:p>
            <a:pPr eaLnBrk="1" hangingPunct="1"/>
            <a:endParaRPr lang="cs-CZ" sz="2000" dirty="0" smtClean="0">
              <a:solidFill>
                <a:srgbClr val="4F81BD"/>
              </a:solidFill>
              <a:ea typeface="Calibri" pitchFamily="34" charset="0"/>
              <a:cs typeface="Calibri" pitchFamily="34" charset="0"/>
            </a:endParaRPr>
          </a:p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1154D6-2CA6-4B84-9924-DC99E0CBE1B2}" type="slidenum">
              <a:rPr lang="cs-CZ" smtClean="0"/>
              <a:pPr>
                <a:defRPr/>
              </a:pPr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71493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9894E7-44EB-49EA-BC70-DB96E7CD633B}" type="slidenum">
              <a:rPr lang="cs-CZ" smtClean="0"/>
              <a:pPr>
                <a:defRPr/>
              </a:pPr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64055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Hlavní účel – podklad pro pořizování územně plánovacích dokumentací ZÚR, ÚP, RP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1E94E7-EFBB-426D-8A2A-0D4F5CAEE1AE}" type="slidenum">
              <a:rPr lang="cs-CZ" smtClean="0"/>
              <a:pPr>
                <a:defRPr/>
              </a:pPr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5757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Pojem územní plánování, pro začátek je dobré si něco říci k definici pojmu. V dnešní době vyhledavačů jsem pro zajímavost zkusil……..</a:t>
            </a:r>
          </a:p>
          <a:p>
            <a:pPr eaLnBrk="1" hangingPunct="1"/>
            <a:r>
              <a:rPr lang="cs-CZ" sz="2000" dirty="0" smtClean="0"/>
              <a:t>Názor tvůrců, nositelů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B6D3F2-0D9A-4E6C-A2A4-5A50EFCB598C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20721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Hlavní účel – podklad pro pořizování územně plánovacích dokumentací ZÚR, ÚP, RP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1E94E7-EFBB-426D-8A2A-0D4F5CAEE1AE}" type="slidenum">
              <a:rPr lang="cs-CZ" smtClean="0"/>
              <a:pPr>
                <a:defRPr/>
              </a:pPr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35434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Hlavní účel – podklad pro pořizování územně plánovacích dokumentací ZÚR, ÚP, RP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1E94E7-EFBB-426D-8A2A-0D4F5CAEE1AE}" type="slidenum">
              <a:rPr lang="cs-CZ" smtClean="0"/>
              <a:pPr>
                <a:defRPr/>
              </a:pPr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98014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47FEE2-9DCC-4712-939D-F3FB78ED435F}" type="slidenum">
              <a:rPr lang="cs-CZ" smtClean="0"/>
              <a:pPr>
                <a:defRPr/>
              </a:pPr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66154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1DEBF4-2BC4-4465-B4F9-F3415BA07723}" type="slidenum">
              <a:rPr lang="cs-CZ" smtClean="0"/>
              <a:pPr>
                <a:defRPr/>
              </a:pPr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97777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Výkres problémů k řešení – snímek je rozmazaný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D1D531-1CB7-4811-8E75-4226EE4ECD95}" type="slidenum">
              <a:rPr lang="cs-CZ" smtClean="0"/>
              <a:pPr>
                <a:defRPr/>
              </a:pPr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846057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9BFC1F-CD5A-4F5D-B488-C8E3CC237EA0}" type="slidenum">
              <a:rPr lang="cs-CZ" smtClean="0"/>
              <a:pPr>
                <a:defRPr/>
              </a:pPr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51017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EBE793-D541-4B86-863B-BD4851D2E97B}" type="slidenum">
              <a:rPr lang="cs-CZ" smtClean="0"/>
              <a:pPr>
                <a:defRPr/>
              </a:pPr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522047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2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smtClean="0"/>
              <a:t>2 ukázky ÚS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A45D0B-42F8-491C-A9D1-5AAE3D240645}" type="slidenum">
              <a:rPr lang="cs-CZ" smtClean="0"/>
              <a:pPr>
                <a:defRPr/>
              </a:pPr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37685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 smtClean="0"/>
              <a:t>Upozornění na problematiku veřejných prostranství – </a:t>
            </a:r>
            <a:r>
              <a:rPr lang="cs-CZ" u="sng" dirty="0" smtClean="0"/>
              <a:t>pro každé 2 ha zastavitelné plochy</a:t>
            </a:r>
            <a:r>
              <a:rPr lang="cs-CZ" u="none" dirty="0" smtClean="0"/>
              <a:t> </a:t>
            </a:r>
            <a:r>
              <a:rPr lang="cs-CZ" dirty="0" smtClean="0"/>
              <a:t>bydlení, rekreace, občanského vybavení nebo smíšené obytné – vymezit plochu </a:t>
            </a:r>
            <a:r>
              <a:rPr lang="cs-CZ" u="sng" dirty="0" smtClean="0"/>
              <a:t>nejméně 1000m2</a:t>
            </a:r>
            <a:r>
              <a:rPr lang="cs-CZ" u="sng" baseline="0" dirty="0" smtClean="0"/>
              <a:t> veřejného prostranství</a:t>
            </a:r>
            <a:r>
              <a:rPr lang="cs-CZ" baseline="0" dirty="0" smtClean="0"/>
              <a:t>  - do této plochy se </a:t>
            </a:r>
            <a:r>
              <a:rPr lang="cs-CZ" u="sng" baseline="0" dirty="0" smtClean="0"/>
              <a:t>nezapočítávají pozemní komunikace</a:t>
            </a:r>
            <a:r>
              <a:rPr lang="cs-CZ" baseline="0" dirty="0" smtClean="0"/>
              <a:t>!!!</a:t>
            </a: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9D64F9-0208-4AEA-A4F0-133818DC04C4}" type="slidenum">
              <a:rPr lang="cs-CZ" smtClean="0"/>
              <a:pPr>
                <a:defRPr/>
              </a:pPr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63833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smtClean="0"/>
              <a:t>V další části se zmíníme o PÚR a územně plánovacích dokumentacích. Pro názornost úvodní obrázek - ÚP musí respektovat a být v souladu s PÚR a ZÚR. Něco si k tomu řekneme dále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E0221E-0317-42CE-A201-1F1FF671EC06}" type="slidenum">
              <a:rPr lang="cs-CZ" smtClean="0"/>
              <a:pPr>
                <a:defRPr/>
              </a:pPr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4463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Strohé a názor vykladačů práva a zájmů spolků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937DA4-0E45-45E8-AB81-2389BAB2B934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047165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Pouze základní informace, více kolegové v druhém bloku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165C1E-B7E7-45CA-A43D-CAC4C5D9AF4B}" type="slidenum">
              <a:rPr lang="cs-CZ" smtClean="0"/>
              <a:pPr>
                <a:defRPr/>
              </a:pPr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387593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8B952F-5606-497A-8212-741369E87E11}" type="slidenum">
              <a:rPr lang="cs-CZ" smtClean="0"/>
              <a:pPr>
                <a:defRPr/>
              </a:pPr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57655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93C892-408B-4843-9309-DCB9352FFBF5}" type="slidenum">
              <a:rPr lang="cs-CZ" smtClean="0"/>
              <a:pPr>
                <a:defRPr/>
              </a:pPr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86326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FABCF7-D67A-42B9-8185-71804F38EBA5}" type="slidenum">
              <a:rPr lang="cs-CZ" smtClean="0"/>
              <a:pPr>
                <a:defRPr/>
              </a:pPr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960772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FABCF7-D67A-42B9-8185-71804F38EBA5}" type="slidenum">
              <a:rPr lang="cs-CZ" smtClean="0"/>
              <a:pPr>
                <a:defRPr/>
              </a:pPr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283136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Pouze základní informace - legislativa, více o ZÚR ÚK kolegové v druhém bloku</a:t>
            </a:r>
          </a:p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AF2940-5A2C-4B47-B2C3-2F412A3A0817}" type="slidenum">
              <a:rPr lang="cs-CZ" smtClean="0"/>
              <a:pPr>
                <a:defRPr/>
              </a:pPr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350716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7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A6103D-E428-40B7-9D31-1FE330A293EC}" type="slidenum">
              <a:rPr lang="cs-CZ" smtClean="0"/>
              <a:pPr>
                <a:defRPr/>
              </a:pPr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282753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550FAC-E90E-4CBE-A4BB-97F4F11A51AE}" type="slidenum">
              <a:rPr lang="cs-CZ" smtClean="0"/>
              <a:pPr>
                <a:defRPr/>
              </a:pPr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132114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8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336F40-2EE7-4539-8208-54C730DB3949}" type="slidenum">
              <a:rPr lang="cs-CZ" smtClean="0"/>
              <a:pPr>
                <a:defRPr/>
              </a:pPr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868828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99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40D8B8-AEF8-4526-BC98-4BB36F438DBB}" type="slidenum">
              <a:rPr lang="cs-CZ" smtClean="0"/>
              <a:pPr>
                <a:defRPr/>
              </a:pPr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2170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06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Pár čísel vybraných pro představu, jak velkého území se týká ÚPČ v našem kraji a jaké rozmanitosti, života kolika lidí se tato činnost týká …..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9B807F-0BC9-4A0C-92EE-A5203FDD8588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224450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F26C93-C7E6-4BE3-B77E-223E8B358F86}" type="slidenum">
              <a:rPr lang="cs-CZ" smtClean="0"/>
              <a:pPr>
                <a:defRPr/>
              </a:pPr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291852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F26C93-C7E6-4BE3-B77E-223E8B358F86}" type="slidenum">
              <a:rPr lang="cs-CZ" smtClean="0"/>
              <a:pPr>
                <a:defRPr/>
              </a:pPr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452753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70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EC125D-1835-42B7-B5AB-B79EE12917FD}" type="slidenum">
              <a:rPr lang="cs-CZ" smtClean="0"/>
              <a:pPr>
                <a:defRPr/>
              </a:pPr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799949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6A3945-1967-4F2C-8831-074A545FFB3C}" type="slidenum">
              <a:rPr lang="cs-CZ" smtClean="0"/>
              <a:pPr>
                <a:defRPr/>
              </a:pPr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745381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77AE60-F2BB-422C-B173-2FD92EEFB717}" type="slidenum">
              <a:rPr lang="cs-CZ" smtClean="0"/>
              <a:pPr>
                <a:defRPr/>
              </a:pPr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1571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11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smtClean="0"/>
              <a:t>Tlak na změny ÚP – několik poznámek ke změnám, problematika má více aspektů, otázek</a:t>
            </a:r>
          </a:p>
          <a:p>
            <a:pPr eaLnBrk="1" hangingPunct="1">
              <a:buFontTx/>
              <a:buChar char="-"/>
            </a:pPr>
            <a:r>
              <a:rPr lang="cs-CZ" sz="2000" smtClean="0"/>
              <a:t>změnily se podmínky v území natolik, že pořídím změnu, nebo jsou natolik zásadní, že bych se měl podívat na území koncepčně a řešit jako celek?</a:t>
            </a:r>
          </a:p>
          <a:p>
            <a:pPr eaLnBrk="1" hangingPunct="1"/>
            <a:r>
              <a:rPr lang="cs-CZ" sz="2000" smtClean="0"/>
              <a:t> Problém nejčastější – požadavek na vymezování nových zastavitelných ploch </a:t>
            </a:r>
          </a:p>
          <a:p>
            <a:pPr eaLnBrk="1" hangingPunct="1">
              <a:buFontTx/>
              <a:buChar char="-"/>
            </a:pPr>
            <a:r>
              <a:rPr lang="cs-CZ" sz="2000" smtClean="0"/>
              <a:t>vyhodnocení účelného využití zastavěného území – narůstající nároky na zábory půdy při nevyužití v ÚP již vymezených ploch,…… </a:t>
            </a:r>
          </a:p>
          <a:p>
            <a:pPr eaLnBrk="1" hangingPunct="1">
              <a:buFontTx/>
              <a:buChar char="-"/>
            </a:pPr>
            <a:r>
              <a:rPr lang="cs-CZ" sz="2000" smtClean="0"/>
              <a:t>Na začátku jsme mluvili o alarmujících číslech úbytků zemědělské půdy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4B0B8F-BCF7-4BB4-A2B1-76EF5CEC79FD}" type="slidenum">
              <a:rPr lang="cs-CZ" smtClean="0"/>
              <a:pPr>
                <a:defRPr/>
              </a:pPr>
              <a:t>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50029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11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smtClean="0"/>
              <a:t>Tlak na změny ÚP – několik poznámek ke změnám, problematika má více aspektů, otázek</a:t>
            </a:r>
          </a:p>
          <a:p>
            <a:pPr eaLnBrk="1" hangingPunct="1">
              <a:buFontTx/>
              <a:buChar char="-"/>
            </a:pPr>
            <a:r>
              <a:rPr lang="cs-CZ" sz="2000" smtClean="0"/>
              <a:t>změnily se podmínky v území natolik, že pořídím změnu, nebo jsou natolik zásadní, že bych se měl podívat na území koncepčně a řešit jako celek?</a:t>
            </a:r>
          </a:p>
          <a:p>
            <a:pPr eaLnBrk="1" hangingPunct="1"/>
            <a:r>
              <a:rPr lang="cs-CZ" sz="2000" smtClean="0"/>
              <a:t> Problém nejčastější – požadavek na vymezování nových zastavitelných ploch </a:t>
            </a:r>
          </a:p>
          <a:p>
            <a:pPr eaLnBrk="1" hangingPunct="1">
              <a:buFontTx/>
              <a:buChar char="-"/>
            </a:pPr>
            <a:r>
              <a:rPr lang="cs-CZ" sz="2000" smtClean="0"/>
              <a:t>vyhodnocení účelného využití zastavěného území – narůstající nároky na zábory půdy při nevyužití v ÚP již vymezených ploch,…… </a:t>
            </a:r>
          </a:p>
          <a:p>
            <a:pPr eaLnBrk="1" hangingPunct="1">
              <a:buFontTx/>
              <a:buChar char="-"/>
            </a:pPr>
            <a:r>
              <a:rPr lang="cs-CZ" sz="2000" smtClean="0"/>
              <a:t>Na začátku jsme mluvili o alarmujících číslech úbytků zemědělské půdy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4B0B8F-BCF7-4BB4-A2B1-76EF5CEC79FD}" type="slidenum">
              <a:rPr lang="cs-CZ" smtClean="0"/>
              <a:pPr>
                <a:defRPr/>
              </a:pPr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006267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22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B25297-B351-4811-B01D-BFF8228D1E80}" type="slidenum">
              <a:rPr lang="cs-CZ" smtClean="0"/>
              <a:pPr>
                <a:defRPr/>
              </a:pPr>
              <a:t>68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731996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32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DB8658-225B-4CAF-B53D-B289502B13B3}" type="slidenum">
              <a:rPr lang="cs-CZ" smtClean="0"/>
              <a:pPr>
                <a:defRPr/>
              </a:pPr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552206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42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smtClean="0"/>
              <a:t>Pouze výřez, jinak se zpracovává na celé správní území obce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85E6FE-F9AE-4688-8CFC-B6DE9E607634}" type="slidenum">
              <a:rPr lang="cs-CZ" smtClean="0"/>
              <a:pPr>
                <a:defRPr/>
              </a:pPr>
              <a:t>70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1890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16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A88B6A-3DDE-4746-B415-7EF6372CA7F6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887271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2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3049D8-1BE4-41E7-99F2-101D7DF2E56E}" type="slidenum">
              <a:rPr lang="cs-CZ" smtClean="0"/>
              <a:pPr>
                <a:defRPr/>
              </a:pPr>
              <a:t>71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116635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44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Podrobné podmínky - </a:t>
            </a:r>
          </a:p>
          <a:p>
            <a:pPr eaLnBrk="1" hangingPunct="1"/>
            <a:r>
              <a:rPr lang="cs-CZ" sz="2000" dirty="0" smtClean="0"/>
              <a:t>Velikost stavebních pozemků, uspořádání pozemků (stavba, zeleň stavební čáry, odstupy staveb), podmínky pro stavby – velikost, výška, tvar střechy, typ materiálů – střešní krytina ….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641016-86E3-4AB0-AF90-837588CE8579}" type="slidenum">
              <a:rPr lang="cs-CZ" smtClean="0"/>
              <a:pPr>
                <a:defRPr/>
              </a:pPr>
              <a:t>72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30142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14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smtClean="0"/>
              <a:t>Málo využívaný nástroj – </a:t>
            </a:r>
          </a:p>
          <a:p>
            <a:pPr eaLnBrk="1" hangingPunct="1"/>
            <a:r>
              <a:rPr lang="cs-CZ" sz="2000" smtClean="0"/>
              <a:t>Na území ÚK – pořizováno 7, vydaných 5</a:t>
            </a:r>
          </a:p>
          <a:p>
            <a:pPr eaLnBrk="1" hangingPunct="1"/>
            <a:r>
              <a:rPr lang="cs-CZ" sz="2000" smtClean="0"/>
              <a:t>je to škoda – využívány pro regulaci v MPZ, bydlení, doprava,………</a:t>
            </a:r>
          </a:p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35D99C-E70A-4E34-B535-F918B112EDD5}" type="slidenum">
              <a:rPr lang="cs-CZ" smtClean="0"/>
              <a:pPr>
                <a:defRPr/>
              </a:pPr>
              <a:t>73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878359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34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1CA7DE-0B84-415A-9900-1D7000BE29E4}" type="slidenum">
              <a:rPr lang="cs-CZ" smtClean="0"/>
              <a:pPr>
                <a:defRPr/>
              </a:pPr>
              <a:t>74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628147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9F7E4A-8EC2-4676-8C7C-CA0F470B8F39}" type="slidenum">
              <a:rPr lang="cs-CZ" smtClean="0"/>
              <a:pPr>
                <a:defRPr/>
              </a:pPr>
              <a:t>75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108026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Příklad MPZ – stanovuji regulativy pro stavební činnost v MPZ – prostorové uspořádání, tvary, barevnost,……….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E42E94-D696-4A15-B75D-0447CBD44BF3}" type="slidenum">
              <a:rPr lang="cs-CZ" smtClean="0"/>
              <a:pPr>
                <a:defRPr/>
              </a:pPr>
              <a:t>76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840220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72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Zástupce veřejnosti musí zmocnit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nejméně jedna desetina občanů obce s méně než 2000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obyvateli nebo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nejméně 200 občanů příslušné obce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kteří uplatňují věcně shodnou připomínku k návrhu územně plánovací dokumentace. Zástupce veřejnosti může zmocnit rovněž nejméně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500 občanů kraje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nebo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nejméně jedna desetina občanů kterékoli obce na území kraje s méně než 2000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obyvateli nebo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nejméně 200 občanů obce na území kraje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pokud podali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věcně shodnou připomínku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 návrhu zásad územního rozvoje. </a:t>
            </a:r>
          </a:p>
          <a:p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Vlastník, správce nebo provozovatel veřejné dopravní nebo veřejné technické infrastruktury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(dále jen "oprávněný investor") je oprávněn požadovat, aby byl o úkonech správního orgánu při projednávání návrhů zásad územního rozvoje, územního plánu nebo regulačního plánu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vyrozuměn jednotlivě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za tím účelem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podává žádost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místně příslušnému krajskému úřadu. V žádosti uvede své identifikační údaje včetně údajů umožňujících zasílání do datové schránky, seznam obcí, kterých se žádost o doručování týká, a doklad prokazující skutečnost, že je oprávněným investorem s územní působností na území uvedených obcí.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Je-li žádost úplná, krajský úřad zaznamená oprávněného investora do seznamu oprávněných investorů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který zveřejní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způsobem umožňujícím dálkový přístup.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Oprávněný investor zaznamenaný v seznamu oprávněných investorů je o úkonech správního orgánu podle věty první informován tímto správním orgánem.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D602E4-08DC-4526-8619-10678A8D0397}" type="slidenum">
              <a:rPr lang="cs-CZ" smtClean="0"/>
              <a:pPr>
                <a:defRPr/>
              </a:pPr>
              <a:t>77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737522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72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D602E4-08DC-4526-8619-10678A8D0397}" type="slidenum">
              <a:rPr lang="cs-CZ" smtClean="0"/>
              <a:pPr>
                <a:defRPr/>
              </a:pPr>
              <a:t>78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686728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72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D602E4-08DC-4526-8619-10678A8D0397}" type="slidenum">
              <a:rPr lang="cs-CZ" smtClean="0"/>
              <a:pPr>
                <a:defRPr/>
              </a:pPr>
              <a:t>79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840665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72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D602E4-08DC-4526-8619-10678A8D0397}" type="slidenum">
              <a:rPr lang="cs-CZ" smtClean="0"/>
              <a:pPr>
                <a:defRPr/>
              </a:pPr>
              <a:t>80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6744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EA3600-D48D-4667-9DF2-BD5AADC9350D}" type="slidenum">
              <a:rPr lang="cs-CZ" smtClean="0"/>
              <a:pPr>
                <a:defRPr/>
              </a:pPr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347001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13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ACB3AC-A8F7-4487-A40F-EC41FCC320FF}" type="slidenum">
              <a:rPr lang="cs-CZ" smtClean="0"/>
              <a:pPr>
                <a:defRPr/>
              </a:pPr>
              <a:t>82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020046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13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ACB3AC-A8F7-4487-A40F-EC41FCC320FF}" type="slidenum">
              <a:rPr lang="cs-CZ" smtClean="0"/>
              <a:pPr>
                <a:defRPr/>
              </a:pPr>
              <a:t>83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11457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13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ACB3AC-A8F7-4487-A40F-EC41FCC320FF}" type="slidenum">
              <a:rPr lang="cs-CZ" smtClean="0"/>
              <a:pPr>
                <a:defRPr/>
              </a:pPr>
              <a:t>84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854738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44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Kromě důvodů věcných (rozvoj, koncepce,….) praktické důvody proč</a:t>
            </a:r>
            <a:r>
              <a:rPr lang="cs-CZ" sz="2000" baseline="0" dirty="0" smtClean="0"/>
              <a:t> mít územní plán</a:t>
            </a:r>
            <a:endParaRPr lang="cs-CZ" sz="20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AFA491-BE35-4248-AB25-901995D3DD40}" type="slidenum">
              <a:rPr lang="cs-CZ" smtClean="0"/>
              <a:pPr>
                <a:defRPr/>
              </a:pPr>
              <a:t>85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375265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44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Kromě důvodů věcných (rozvoj, koncepce,….) praktické důvody proč</a:t>
            </a:r>
            <a:r>
              <a:rPr lang="cs-CZ" sz="2000" baseline="0" dirty="0" smtClean="0"/>
              <a:t> mít územní plán</a:t>
            </a:r>
            <a:endParaRPr lang="cs-CZ" sz="20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AFA491-BE35-4248-AB25-901995D3DD40}" type="slidenum">
              <a:rPr lang="cs-CZ" smtClean="0"/>
              <a:pPr>
                <a:defRPr/>
              </a:pPr>
              <a:t>86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092669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44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Analýza</a:t>
            </a:r>
            <a:r>
              <a:rPr lang="cs-CZ" sz="2000" baseline="0" dirty="0" smtClean="0"/>
              <a:t>  - test snímkováním na mapy.cz – mapa 19. století, letecké snímky z 2003, 2006, 2012, 2015, v časových obdobích. </a:t>
            </a:r>
          </a:p>
          <a:p>
            <a:pPr eaLnBrk="1" hangingPunct="1"/>
            <a:r>
              <a:rPr lang="cs-CZ" sz="2000" baseline="0" dirty="0" smtClean="0"/>
              <a:t>A co Vaše závěry ??? </a:t>
            </a:r>
            <a:endParaRPr lang="cs-CZ" sz="20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AFA491-BE35-4248-AB25-901995D3DD40}" type="slidenum">
              <a:rPr lang="cs-CZ" smtClean="0"/>
              <a:pPr>
                <a:defRPr/>
              </a:pPr>
              <a:t>87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313290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44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Analýza</a:t>
            </a:r>
            <a:r>
              <a:rPr lang="cs-CZ" sz="2000" baseline="0" dirty="0" smtClean="0"/>
              <a:t>  - test snímkováním na mapy.cz – mapa 19. století, letecké snímky z 2003, 2006, 2012, 2015, v časových obdobích. </a:t>
            </a:r>
          </a:p>
          <a:p>
            <a:pPr eaLnBrk="1" hangingPunct="1"/>
            <a:r>
              <a:rPr lang="cs-CZ" sz="2000" baseline="0" dirty="0" smtClean="0"/>
              <a:t>A co Vaše závěry ??? </a:t>
            </a:r>
            <a:endParaRPr lang="cs-CZ" sz="20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AFA491-BE35-4248-AB25-901995D3DD40}" type="slidenum">
              <a:rPr lang="cs-CZ" smtClean="0"/>
              <a:pPr>
                <a:defRPr/>
              </a:pPr>
              <a:t>88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015775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44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z="20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AFA491-BE35-4248-AB25-901995D3DD40}" type="slidenum">
              <a:rPr lang="cs-CZ" smtClean="0"/>
              <a:pPr>
                <a:defRPr/>
              </a:pPr>
              <a:t>89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975021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75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Důležitým partnerem pro Vás jsou úřady územního plánování- ORP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31E9E5-5C51-418C-8810-F30AECD97BA5}" type="slidenum">
              <a:rPr lang="cs-CZ" smtClean="0"/>
              <a:pPr>
                <a:defRPr/>
              </a:pPr>
              <a:t>90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813052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DA3BD5-BFEA-447B-A4A2-DB9972724689}" type="slidenum">
              <a:rPr lang="cs-CZ" smtClean="0"/>
              <a:pPr>
                <a:defRPr/>
              </a:pPr>
              <a:t>91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3832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50448E-F395-45C6-B17E-4C2793180964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339015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DA3BD5-BFEA-447B-A4A2-DB9972724689}" type="slidenum">
              <a:rPr lang="cs-CZ" smtClean="0"/>
              <a:pPr>
                <a:defRPr/>
              </a:pPr>
              <a:t>92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171865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DA3BD5-BFEA-447B-A4A2-DB9972724689}" type="slidenum">
              <a:rPr lang="cs-CZ" smtClean="0"/>
              <a:pPr>
                <a:defRPr/>
              </a:pPr>
              <a:t>93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838383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85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4C8F55-63B2-4321-96B1-36E663049CDA}" type="slidenum">
              <a:rPr lang="cs-CZ" smtClean="0"/>
              <a:pPr>
                <a:defRPr/>
              </a:pPr>
              <a:t>94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6697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2130425"/>
            <a:ext cx="8001056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14348" y="3886200"/>
            <a:ext cx="8001056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Klepnutím lze upravit styl předlohy podnadpisů.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84E7487-8C93-47C0-8FB2-0EBAC7913AFC}" type="datetime1">
              <a:rPr lang="cs-CZ"/>
              <a:pPr>
                <a:defRPr/>
              </a:pPr>
              <a:t>3.4.2019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99DB3-E453-41F8-94C7-649478B5DA2F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46B6C0-B9FD-41D3-81DF-E79B0DDBA178}" type="datetime1">
              <a:rPr lang="cs-CZ"/>
              <a:pPr>
                <a:defRPr/>
              </a:pPr>
              <a:t>3.4.2019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3A698-2AA2-403B-9537-ED4B3EC45D56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1785926"/>
            <a:ext cx="2057400" cy="4340237"/>
          </a:xfrm>
        </p:spPr>
        <p:txBody>
          <a:bodyPr vert="eaVert"/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714348" y="1785926"/>
            <a:ext cx="5762652" cy="4340237"/>
          </a:xfrm>
        </p:spPr>
        <p:txBody>
          <a:bodyPr vert="eaVert"/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D06A506-F281-4716-BAC9-BF55B5CFE0FB}" type="datetime1">
              <a:rPr lang="cs-CZ"/>
              <a:pPr>
                <a:defRPr/>
              </a:pPr>
              <a:t>3.4.2019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E71FC-F69D-42AD-B7AD-30410E09C412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A70CDD-FBEA-4DC2-ACC3-3B4CF693C8F1}" type="datetime1">
              <a:rPr lang="cs-CZ"/>
              <a:pPr>
                <a:defRPr/>
              </a:pPr>
              <a:t>3.4.2019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501D7-ED80-4C04-BCD8-8C26D6432C9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49" y="4406900"/>
            <a:ext cx="8001056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14349" y="2906713"/>
            <a:ext cx="8001056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EB020F-B9DB-43B7-AECF-A7E690AF4616}" type="datetime1">
              <a:rPr lang="cs-CZ"/>
              <a:pPr>
                <a:defRPr/>
              </a:pPr>
              <a:t>3.4.2019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E1708-31F1-45C7-853A-692A4FB83D89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14348" y="3071810"/>
            <a:ext cx="3929090" cy="305435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86314" y="3071810"/>
            <a:ext cx="3900486" cy="305435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1CC5D6E-8846-427E-BA6A-BFBACEF173E6}" type="datetime1">
              <a:rPr lang="cs-CZ"/>
              <a:pPr>
                <a:defRPr/>
              </a:pPr>
              <a:t>3.4.2019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5EEE6-D252-4174-9FC1-22ECB144F167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14348" y="3071810"/>
            <a:ext cx="392909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14348" y="3857629"/>
            <a:ext cx="3929090" cy="226853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86314" y="3071810"/>
            <a:ext cx="3900486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86314" y="3857629"/>
            <a:ext cx="3900486" cy="226853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53C8CA9-6844-40E9-956E-1A05EAA3FEC3}" type="datetime1">
              <a:rPr lang="cs-CZ"/>
              <a:pPr>
                <a:defRPr/>
              </a:pPr>
              <a:t>3.4.2019</a:t>
            </a:fld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8E099-1C16-4D41-83AE-46D6E4388F4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573053A-A295-4C3B-B899-40600730B878}" type="datetime1">
              <a:rPr lang="cs-CZ"/>
              <a:pPr>
                <a:defRPr/>
              </a:pPr>
              <a:t>3.4.2019</a:t>
            </a:fld>
            <a:endParaRPr lang="cs-CZ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1EC60-FB84-4A61-950B-3E9ED3F2412C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95FDAE-767E-427B-B76C-DD34EB1F8DEE}" type="datetime1">
              <a:rPr lang="cs-CZ"/>
              <a:pPr>
                <a:defRPr/>
              </a:pPr>
              <a:t>3.4.2019</a:t>
            </a:fld>
            <a:endParaRPr lang="cs-CZ" dirty="0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7B1BC-0E22-4632-9504-FB6582CA5905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1382" y="1785926"/>
            <a:ext cx="285048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14744" y="1785926"/>
            <a:ext cx="4972056" cy="4340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21382" y="3143248"/>
            <a:ext cx="2850486" cy="29829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5A6DB6-A714-4593-A744-BCC519E13462}" type="datetime1">
              <a:rPr lang="cs-CZ"/>
              <a:pPr>
                <a:defRPr/>
              </a:pPr>
              <a:t>3.4.2019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C96BA-4F3C-401B-91C7-0D6705D7533A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48" y="4800600"/>
            <a:ext cx="800105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714348" y="1785927"/>
            <a:ext cx="8001056" cy="294164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14348" y="5367338"/>
            <a:ext cx="800105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6F0BE9-3216-49FE-A03E-2A9689E0AAB5}" type="datetime1">
              <a:rPr lang="cs-CZ"/>
              <a:pPr>
                <a:defRPr/>
              </a:pPr>
              <a:t>3.4.2019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A2D40-8849-445C-8D65-1F83977FF971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714375" y="1785938"/>
            <a:ext cx="7972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3075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714375" y="3071813"/>
            <a:ext cx="7972425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714375" y="6356350"/>
            <a:ext cx="1214438" cy="358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89A1A7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3BFB937-B5A4-4A76-A25A-757D81FBCF28}" type="datetime1">
              <a:rPr lang="cs-CZ"/>
              <a:pPr>
                <a:defRPr/>
              </a:pPr>
              <a:t>3.4.2019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2071688" y="6357938"/>
            <a:ext cx="5286375" cy="357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cs-CZ" sz="1200" kern="1200">
                <a:solidFill>
                  <a:srgbClr val="89A1A7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t>Zápatí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500938" y="6356350"/>
            <a:ext cx="1185862" cy="358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9A1A7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50E39B-CD8D-4805-8E09-79C8979CFED4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pic>
        <p:nvPicPr>
          <p:cNvPr id="3079" name="Obrázek 12" descr="kru.wmf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1688" y="484188"/>
            <a:ext cx="380365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375D67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tovicek.p@kr-ustecky.cz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2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ur.cz/iLAS/iLAS.asp" TargetMode="Externa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uur.cz/iLAS/ikas/ikas.asp" TargetMode="Externa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r-ustecky.cz/uzemni-planovani/ms-204646/p1=204646" TargetMode="External"/><Relationship Id="rId3" Type="http://schemas.openxmlformats.org/officeDocument/2006/relationships/hyperlink" Target="http://www.mmr.cz/" TargetMode="External"/><Relationship Id="rId7" Type="http://schemas.openxmlformats.org/officeDocument/2006/relationships/hyperlink" Target="http://geoportal.kr-ustecky.cz/gs/" TargetMode="Externa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r-ustecky.cz/" TargetMode="External"/><Relationship Id="rId5" Type="http://schemas.openxmlformats.org/officeDocument/2006/relationships/hyperlink" Target="http://portal.uur.cz/" TargetMode="External"/><Relationship Id="rId10" Type="http://schemas.openxmlformats.org/officeDocument/2006/relationships/hyperlink" Target="http://www.cka.cz/" TargetMode="External"/><Relationship Id="rId4" Type="http://schemas.openxmlformats.org/officeDocument/2006/relationships/hyperlink" Target="http://www.uur.cz/" TargetMode="External"/><Relationship Id="rId9" Type="http://schemas.openxmlformats.org/officeDocument/2006/relationships/hyperlink" Target="http://www.urbanismus.cz/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uur.cz/" TargetMode="External"/><Relationship Id="rId5" Type="http://schemas.openxmlformats.org/officeDocument/2006/relationships/hyperlink" Target="http://www.mmr.cz/" TargetMode="External"/><Relationship Id="rId4" Type="http://schemas.openxmlformats.org/officeDocument/2006/relationships/image" Target="../media/image2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mailto:stovicek.p@kr-ustecky.cz" TargetMode="Externa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D99DB3-E453-41F8-94C7-649478B5DA2F}" type="slidenum">
              <a:rPr lang="cs-CZ" smtClean="0"/>
              <a:pPr>
                <a:defRPr/>
              </a:pPr>
              <a:t>1</a:t>
            </a:fld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323528" y="188640"/>
            <a:ext cx="83632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449580" algn="l"/>
              </a:tabLst>
            </a:pPr>
            <a:r>
              <a:rPr lang="cs-CZ" sz="36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Územní </a:t>
            </a:r>
            <a:r>
              <a:rPr lang="cs-CZ" sz="3600" b="1" dirty="0">
                <a:latin typeface="Arial" panose="020B0604020202020204" pitchFamily="34" charset="0"/>
                <a:ea typeface="Times New Roman" panose="02020603050405020304" pitchFamily="18" charset="0"/>
              </a:rPr>
              <a:t>plánování </a:t>
            </a:r>
            <a:endParaRPr lang="cs-CZ" sz="3600" b="1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449580" algn="l"/>
              </a:tabLst>
            </a:pPr>
            <a:r>
              <a:rPr lang="cs-CZ" sz="36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– </a:t>
            </a:r>
            <a:r>
              <a:rPr lang="cs-CZ" sz="3600" b="1" dirty="0">
                <a:latin typeface="Arial" panose="020B0604020202020204" pitchFamily="34" charset="0"/>
                <a:ea typeface="Times New Roman" panose="02020603050405020304" pitchFamily="18" charset="0"/>
              </a:rPr>
              <a:t>pracovní setkání se </a:t>
            </a:r>
            <a:r>
              <a:rPr lang="cs-CZ" sz="36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starosty 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23528" y="1772816"/>
            <a:ext cx="8363272" cy="5424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Arial Narrow" panose="020B0606020202030204" pitchFamily="34" charset="0"/>
              </a:rPr>
              <a:t>Krajský úřad Ústeckého kraje</a:t>
            </a:r>
            <a:r>
              <a:rPr lang="cs-CZ" sz="2000" b="1" dirty="0" smtClean="0">
                <a:latin typeface="Arial Narrow" panose="020B0606020202030204" pitchFamily="34" charset="0"/>
              </a:rPr>
              <a:t>, </a:t>
            </a:r>
            <a:r>
              <a:rPr lang="cs-CZ" sz="2000" dirty="0" smtClean="0">
                <a:latin typeface="Arial Narrow" panose="020B0606020202030204" pitchFamily="34" charset="0"/>
              </a:rPr>
              <a:t>odbor územního plánování a stavebního řádu, oddělení územního plánování </a:t>
            </a:r>
          </a:p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cs-CZ" sz="2400" b="1" dirty="0" smtClean="0">
                <a:latin typeface="Arial Narrow" panose="020B0606020202030204" pitchFamily="34" charset="0"/>
              </a:rPr>
              <a:t>Úřady obcí s rozšířenou působností  - </a:t>
            </a:r>
            <a:r>
              <a:rPr lang="cs-CZ" sz="2400" dirty="0" smtClean="0">
                <a:latin typeface="Arial Narrow" panose="020B0606020202030204" pitchFamily="34" charset="0"/>
              </a:rPr>
              <a:t>úřady územního plánování</a:t>
            </a:r>
            <a:r>
              <a:rPr lang="cs-CZ" sz="2400" b="1" dirty="0" smtClean="0">
                <a:latin typeface="Arial Narrow" panose="020B0606020202030204" pitchFamily="34" charset="0"/>
              </a:rPr>
              <a:t> </a:t>
            </a:r>
            <a:r>
              <a:rPr lang="cs-CZ" sz="2000" dirty="0" smtClean="0">
                <a:latin typeface="Arial Narrow" panose="020B0606020202030204" pitchFamily="34" charset="0"/>
              </a:rPr>
              <a:t>                           </a:t>
            </a:r>
            <a:r>
              <a:rPr lang="cs-CZ" sz="2400" b="1" dirty="0" smtClean="0">
                <a:latin typeface="Arial Narrow" panose="020B0606020202030204" pitchFamily="34" charset="0"/>
              </a:rPr>
              <a:t>Chomutov, Kadaň, Most</a:t>
            </a:r>
            <a:endParaRPr lang="cs-CZ" sz="2400" b="1" dirty="0" smtClean="0">
              <a:latin typeface="Arial Narrow" panose="020B0606020202030204" pitchFamily="34" charset="0"/>
            </a:endParaRPr>
          </a:p>
          <a:p>
            <a:pPr marL="285750" indent="-285750" algn="just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449580" algn="l"/>
              </a:tabLst>
            </a:pPr>
            <a:r>
              <a:rPr lang="cs-CZ" sz="2400" dirty="0">
                <a:latin typeface="Arial" panose="020B0604020202020204" pitchFamily="34" charset="0"/>
                <a:ea typeface="Times New Roman" panose="02020603050405020304" pitchFamily="18" charset="0"/>
              </a:rPr>
              <a:t>v rámci odborné a metodické pomoci obcím podle </a:t>
            </a:r>
            <a:r>
              <a:rPr lang="cs-CZ" sz="24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§ </a:t>
            </a:r>
            <a:r>
              <a:rPr lang="cs-CZ" sz="2400" dirty="0">
                <a:latin typeface="Arial" panose="020B0604020202020204" pitchFamily="34" charset="0"/>
                <a:ea typeface="Times New Roman" panose="02020603050405020304" pitchFamily="18" charset="0"/>
              </a:rPr>
              <a:t>67 odst. 1 písm. c) zákona č. 129/2000 Sb., </a:t>
            </a:r>
            <a:r>
              <a:rPr lang="cs-CZ" sz="24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o krajích</a:t>
            </a:r>
          </a:p>
          <a:p>
            <a:pPr marL="285750" indent="-285750" algn="just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449580" algn="l"/>
              </a:tabLst>
            </a:pPr>
            <a:r>
              <a:rPr lang="cs-CZ" sz="24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připraveno </a:t>
            </a:r>
            <a:r>
              <a:rPr lang="cs-CZ" sz="2400" dirty="0">
                <a:latin typeface="Arial" panose="020B0604020202020204" pitchFamily="34" charset="0"/>
                <a:ea typeface="Times New Roman" panose="02020603050405020304" pitchFamily="18" charset="0"/>
              </a:rPr>
              <a:t>ve spolupráci s úřady územního plánování (úřady ORP) </a:t>
            </a:r>
            <a:r>
              <a:rPr lang="cs-CZ" sz="24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Chomutov, Kadaň, Most</a:t>
            </a:r>
            <a:endParaRPr lang="cs-CZ" sz="24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449580" algn="l"/>
              </a:tabLst>
            </a:pPr>
            <a:r>
              <a:rPr lang="cs-CZ" sz="2400" dirty="0">
                <a:latin typeface="Arial" panose="020B0604020202020204" pitchFamily="34" charset="0"/>
                <a:ea typeface="Times New Roman" panose="02020603050405020304" pitchFamily="18" charset="0"/>
              </a:rPr>
              <a:t>agenda úseku územního plánování dle </a:t>
            </a:r>
            <a:r>
              <a:rPr lang="cs-CZ" sz="2400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zákona          </a:t>
            </a:r>
            <a:r>
              <a:rPr lang="cs-CZ" sz="2400" dirty="0" smtClean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      č</a:t>
            </a:r>
            <a:r>
              <a:rPr lang="cs-CZ" sz="2400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 183/2006 Sb., o územním plánování a stavebním řádu (stavební zákon), v platném znění</a:t>
            </a:r>
            <a:r>
              <a:rPr lang="cs-CZ" sz="2400" dirty="0" smtClean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  <a:tabLst>
                <a:tab pos="449580" algn="l"/>
              </a:tabLst>
            </a:pPr>
            <a:endParaRPr lang="cs-CZ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20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dirty="0" smtClean="0">
                <a:latin typeface="Arial" charset="0"/>
                <a:cs typeface="Arial" charset="0"/>
              </a:rPr>
              <a:t/>
            </a:r>
            <a:br>
              <a:rPr lang="cs-CZ" sz="2800" dirty="0" smtClean="0">
                <a:latin typeface="Arial" charset="0"/>
                <a:cs typeface="Arial" charset="0"/>
              </a:rPr>
            </a:b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Legislativní rámec ÚP</a:t>
            </a:r>
            <a:r>
              <a:rPr lang="cs-CZ" sz="2400" dirty="0" smtClean="0">
                <a:latin typeface="Arial" charset="0"/>
                <a:cs typeface="Arial" charset="0"/>
              </a:rPr>
              <a:t/>
            </a:r>
            <a:br>
              <a:rPr lang="cs-CZ" sz="2400" dirty="0" smtClean="0">
                <a:latin typeface="Arial" charset="0"/>
                <a:cs typeface="Arial" charset="0"/>
              </a:rPr>
            </a:br>
            <a:r>
              <a:rPr lang="cs-CZ" dirty="0" smtClean="0">
                <a:latin typeface="Arial" charset="0"/>
                <a:cs typeface="Arial" charset="0"/>
              </a:rPr>
              <a:t/>
            </a:r>
            <a:br>
              <a:rPr lang="cs-CZ" dirty="0" smtClean="0">
                <a:latin typeface="Arial" charset="0"/>
                <a:cs typeface="Arial" charset="0"/>
              </a:rPr>
            </a:br>
            <a:endParaRPr lang="cs-CZ" dirty="0" smtClean="0">
              <a:latin typeface="Arial" charset="0"/>
              <a:cs typeface="Arial" charset="0"/>
            </a:endParaRPr>
          </a:p>
        </p:txBody>
      </p:sp>
      <p:sp>
        <p:nvSpPr>
          <p:cNvPr id="21507" name="Zástupný symbol pro obsah 2"/>
          <p:cNvSpPr>
            <a:spLocks noGrp="1"/>
          </p:cNvSpPr>
          <p:nvPr>
            <p:ph idx="1"/>
          </p:nvPr>
        </p:nvSpPr>
        <p:spPr>
          <a:xfrm>
            <a:off x="714375" y="2276872"/>
            <a:ext cx="7972425" cy="4438253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Předpisy z různých oborů lidské činnosti</a:t>
            </a:r>
            <a:r>
              <a:rPr lang="cs-CZ" sz="2400" dirty="0" smtClean="0">
                <a:latin typeface="Arial" charset="0"/>
                <a:cs typeface="Arial" charset="0"/>
              </a:rPr>
              <a:t>, např.</a:t>
            </a:r>
            <a:r>
              <a:rPr lang="cs-CZ" sz="2400" b="1" dirty="0" smtClean="0">
                <a:latin typeface="Arial" charset="0"/>
                <a:cs typeface="Arial" charset="0"/>
              </a:rPr>
              <a:t> </a:t>
            </a:r>
            <a:endParaRPr lang="cs-CZ" sz="2400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zákon o ochraně přírody a krajiny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lesní zákon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vodní zákon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horní zákon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zákon o ochraně zemědělského půdního fondu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zákon o posuzování vlivů na životní prostředí</a:t>
            </a:r>
          </a:p>
          <a:p>
            <a:pPr eaLnBrk="1" hangingPunct="1"/>
            <a:r>
              <a:rPr lang="cs-CZ" sz="2400" dirty="0" smtClean="0">
                <a:latin typeface="Arial" charset="0"/>
                <a:cs typeface="Arial" charset="0"/>
              </a:rPr>
              <a:t>……..</a:t>
            </a:r>
          </a:p>
          <a:p>
            <a:pPr eaLnBrk="1" hangingPunct="1">
              <a:buFont typeface="Arial" charset="0"/>
              <a:buNone/>
            </a:pPr>
            <a:endParaRPr lang="cs-CZ" sz="2400" dirty="0" smtClean="0">
              <a:latin typeface="Arial" charset="0"/>
              <a:cs typeface="Arial" charset="0"/>
            </a:endParaRPr>
          </a:p>
        </p:txBody>
      </p:sp>
      <p:sp>
        <p:nvSpPr>
          <p:cNvPr id="2150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9EF0C41-A188-472E-A52E-AF59DC72BBA2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51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dirty="0" smtClean="0">
                <a:latin typeface="Arial" charset="0"/>
                <a:cs typeface="Arial" charset="0"/>
              </a:rPr>
              <a:t/>
            </a:r>
            <a:br>
              <a:rPr lang="cs-CZ" sz="2800" dirty="0" smtClean="0">
                <a:latin typeface="Arial" charset="0"/>
                <a:cs typeface="Arial" charset="0"/>
              </a:rPr>
            </a:b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Legislativní rámec ÚP</a:t>
            </a:r>
            <a:r>
              <a:rPr lang="cs-CZ" sz="2400" dirty="0" smtClean="0">
                <a:latin typeface="Arial" charset="0"/>
                <a:cs typeface="Arial" charset="0"/>
              </a:rPr>
              <a:t/>
            </a:r>
            <a:br>
              <a:rPr lang="cs-CZ" sz="2400" dirty="0" smtClean="0">
                <a:latin typeface="Arial" charset="0"/>
                <a:cs typeface="Arial" charset="0"/>
              </a:rPr>
            </a:br>
            <a:r>
              <a:rPr lang="cs-CZ" dirty="0" smtClean="0">
                <a:latin typeface="Arial" charset="0"/>
                <a:cs typeface="Arial" charset="0"/>
              </a:rPr>
              <a:t/>
            </a:r>
            <a:br>
              <a:rPr lang="cs-CZ" dirty="0" smtClean="0">
                <a:latin typeface="Arial" charset="0"/>
                <a:cs typeface="Arial" charset="0"/>
              </a:rPr>
            </a:br>
            <a:endParaRPr lang="cs-CZ" dirty="0" smtClean="0">
              <a:latin typeface="Arial" charset="0"/>
              <a:cs typeface="Arial" charset="0"/>
            </a:endParaRPr>
          </a:p>
        </p:txBody>
      </p:sp>
      <p:sp>
        <p:nvSpPr>
          <p:cNvPr id="22531" name="Zástupný symbol pro obsah 2"/>
          <p:cNvSpPr>
            <a:spLocks noGrp="1"/>
          </p:cNvSpPr>
          <p:nvPr>
            <p:ph idx="1"/>
          </p:nvPr>
        </p:nvSpPr>
        <p:spPr>
          <a:xfrm>
            <a:off x="714375" y="2428875"/>
            <a:ext cx="7972425" cy="369728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cs-CZ" sz="2400" b="1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Zákon č. 500/2004 Sb</a:t>
            </a:r>
            <a:r>
              <a:rPr lang="cs-CZ" sz="2400" b="1" dirty="0" smtClean="0">
                <a:latin typeface="Arial" charset="0"/>
                <a:cs typeface="Arial" charset="0"/>
              </a:rPr>
              <a:t>. </a:t>
            </a:r>
            <a:r>
              <a:rPr lang="cs-CZ" sz="2400" dirty="0" smtClean="0">
                <a:latin typeface="Arial" charset="0"/>
                <a:cs typeface="Arial" charset="0"/>
              </a:rPr>
              <a:t>správní řád</a:t>
            </a:r>
            <a:r>
              <a:rPr lang="cs-CZ" sz="2400" b="1" dirty="0" smtClean="0">
                <a:latin typeface="Arial" charset="0"/>
                <a:cs typeface="Arial" charset="0"/>
              </a:rPr>
              <a:t> </a:t>
            </a:r>
          </a:p>
          <a:p>
            <a:pPr eaLnBrk="1" hangingPunct="1">
              <a:buFont typeface="Arial" charset="0"/>
              <a:buNone/>
            </a:pPr>
            <a:endParaRPr lang="cs-CZ" sz="2400" b="1" dirty="0" smtClean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cs-CZ" sz="2400" dirty="0" smtClean="0">
                <a:latin typeface="Arial" charset="0"/>
                <a:cs typeface="Arial" charset="0"/>
              </a:rPr>
              <a:t>uplatňuje se od 1.1.2007</a:t>
            </a:r>
          </a:p>
          <a:p>
            <a:pPr eaLnBrk="1" hangingPunct="1"/>
            <a:r>
              <a:rPr lang="cs-CZ" sz="2400" dirty="0" smtClean="0">
                <a:latin typeface="Arial" charset="0"/>
                <a:cs typeface="Arial" charset="0"/>
              </a:rPr>
              <a:t>opatření obecné povahy</a:t>
            </a:r>
          </a:p>
          <a:p>
            <a:pPr eaLnBrk="1" hangingPunct="1"/>
            <a:r>
              <a:rPr lang="cs-CZ" sz="2400" dirty="0" smtClean="0">
                <a:latin typeface="Arial" charset="0"/>
                <a:cs typeface="Arial" charset="0"/>
              </a:rPr>
              <a:t>přezkum</a:t>
            </a:r>
          </a:p>
          <a:p>
            <a:pPr eaLnBrk="1" hangingPunct="1"/>
            <a:r>
              <a:rPr lang="cs-CZ" sz="2400" dirty="0" smtClean="0">
                <a:latin typeface="Arial" charset="0"/>
                <a:cs typeface="Arial" charset="0"/>
              </a:rPr>
              <a:t>…</a:t>
            </a:r>
          </a:p>
          <a:p>
            <a:pPr eaLnBrk="1" hangingPunct="1"/>
            <a:endParaRPr lang="cs-CZ" sz="2400" dirty="0" smtClean="0">
              <a:latin typeface="Arial" charset="0"/>
              <a:cs typeface="Arial" charset="0"/>
            </a:endParaRPr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17A26DA-9512-462A-94E5-FBE7A6D13C46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04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 legislativním rámci řešíme….</a:t>
            </a:r>
            <a:r>
              <a:rPr lang="cs-CZ" sz="2400" dirty="0" smtClean="0">
                <a:latin typeface="Arial" charset="0"/>
                <a:cs typeface="Arial" charset="0"/>
              </a:rPr>
              <a:t>.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5" y="2928938"/>
            <a:ext cx="7972425" cy="3197225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cs-CZ" b="1" dirty="0" smtClean="0">
                <a:solidFill>
                  <a:schemeClr val="accent6">
                    <a:lumMod val="50000"/>
                  </a:schemeClr>
                </a:solidFill>
              </a:rPr>
              <a:t>Čeho </a:t>
            </a:r>
            <a:r>
              <a:rPr lang="cs-CZ" b="1" dirty="0" smtClean="0">
                <a:solidFill>
                  <a:schemeClr val="accent2">
                    <a:lumMod val="75000"/>
                  </a:schemeClr>
                </a:solidFill>
              </a:rPr>
              <a:t>máme</a:t>
            </a:r>
            <a:r>
              <a:rPr lang="cs-CZ" b="1" dirty="0" smtClean="0">
                <a:solidFill>
                  <a:schemeClr val="accent6">
                    <a:lumMod val="50000"/>
                  </a:schemeClr>
                </a:solidFill>
              </a:rPr>
              <a:t> dosáhnout?</a:t>
            </a:r>
            <a:endParaRPr lang="cs-CZ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712788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</a:rPr>
              <a:t>cílů</a:t>
            </a:r>
            <a:r>
              <a:rPr lang="cs-CZ" sz="2400" dirty="0" smtClean="0">
                <a:solidFill>
                  <a:schemeClr val="accent2">
                    <a:lumMod val="75000"/>
                  </a:schemeClr>
                </a:solidFill>
              </a:rPr>
              <a:t> ÚP</a:t>
            </a:r>
          </a:p>
          <a:p>
            <a:pPr marL="712788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cs-CZ" sz="2400" dirty="0" smtClean="0">
                <a:solidFill>
                  <a:schemeClr val="accent6">
                    <a:lumMod val="50000"/>
                  </a:schemeClr>
                </a:solidFill>
              </a:rPr>
              <a:t>prostřednictvím plnění </a:t>
            </a:r>
          </a:p>
          <a:p>
            <a:pPr marL="712788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</a:rPr>
              <a:t>úkolů</a:t>
            </a:r>
            <a:r>
              <a:rPr lang="cs-CZ" sz="2400" dirty="0" smtClean="0">
                <a:solidFill>
                  <a:schemeClr val="accent2">
                    <a:lumMod val="75000"/>
                  </a:schemeClr>
                </a:solidFill>
              </a:rPr>
              <a:t> ÚP</a:t>
            </a:r>
          </a:p>
          <a:p>
            <a:pPr eaLnBrk="1" hangingPunct="1">
              <a:defRPr/>
            </a:pPr>
            <a:endParaRPr lang="cs-CZ" sz="2400" dirty="0" smtClean="0"/>
          </a:p>
          <a:p>
            <a:pPr eaLnBrk="1" hangingPunct="1">
              <a:defRPr/>
            </a:pPr>
            <a:endParaRPr lang="cs-CZ" sz="2400" dirty="0" smtClean="0"/>
          </a:p>
        </p:txBody>
      </p:sp>
      <p:sp>
        <p:nvSpPr>
          <p:cNvPr id="2355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0848A2C-E041-42D6-BE1E-EE32CF5ECE9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74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7A2D9F6-5B5F-473A-A03A-DA8082BDC88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cs-CZ" smtClean="0">
              <a:latin typeface="Arial" charset="0"/>
              <a:cs typeface="Arial" charset="0"/>
            </a:endParaRPr>
          </a:p>
        </p:txBody>
      </p:sp>
      <p:sp>
        <p:nvSpPr>
          <p:cNvPr id="28675" name="Rectangle 1"/>
          <p:cNvSpPr>
            <a:spLocks noGrp="1" noChangeArrowheads="1"/>
          </p:cNvSpPr>
          <p:nvPr>
            <p:ph idx="4294967295"/>
          </p:nvPr>
        </p:nvSpPr>
        <p:spPr>
          <a:xfrm>
            <a:off x="611560" y="1611312"/>
            <a:ext cx="7920880" cy="5093702"/>
          </a:xfrm>
        </p:spPr>
        <p:txBody>
          <a:bodyPr wrap="square" anchor="ctr">
            <a:spAutoFit/>
          </a:bodyPr>
          <a:lstStyle/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Cíle územního plánování</a:t>
            </a:r>
            <a:r>
              <a:rPr lang="cs-CZ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sz="1600" dirty="0">
                <a:solidFill>
                  <a:schemeClr val="accent6">
                    <a:lumMod val="50000"/>
                  </a:schemeClr>
                </a:solidFill>
              </a:rPr>
              <a:t>(§ 18 SZ)</a:t>
            </a:r>
            <a:endParaRPr lang="cs-CZ" altLang="zh-CN" sz="2400" b="1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altLang="zh-CN" sz="2200" b="1" dirty="0" smtClean="0">
                <a:latin typeface="Arial" charset="0"/>
                <a:cs typeface="Arial" charset="0"/>
              </a:rPr>
              <a:t>obecně prospěšný soulad</a:t>
            </a:r>
            <a:r>
              <a:rPr lang="cs-CZ" altLang="zh-CN" sz="2200" dirty="0" smtClean="0">
                <a:latin typeface="Arial" charset="0"/>
                <a:cs typeface="Arial" charset="0"/>
              </a:rPr>
              <a:t> veřejných a soukromých zájmů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altLang="zh-CN" sz="2200" b="1" dirty="0" smtClean="0">
                <a:latin typeface="Arial" charset="0"/>
                <a:cs typeface="Arial" charset="0"/>
              </a:rPr>
              <a:t>udržitelný</a:t>
            </a:r>
            <a:r>
              <a:rPr lang="cs-CZ" altLang="zh-CN" sz="2200" dirty="0" smtClean="0">
                <a:latin typeface="Arial" charset="0"/>
                <a:cs typeface="Arial" charset="0"/>
              </a:rPr>
              <a:t> rozvoj území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cs-CZ" altLang="zh-CN" sz="2200" dirty="0" smtClean="0">
                <a:latin typeface="Arial" charset="0"/>
                <a:cs typeface="Arial" charset="0"/>
              </a:rPr>
              <a:t>příznivé životní prostředí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cs-CZ" altLang="zh-CN" sz="2200" dirty="0" smtClean="0">
                <a:latin typeface="Arial" charset="0"/>
                <a:cs typeface="Arial" charset="0"/>
              </a:rPr>
              <a:t>hospodářský rozvoj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cs-CZ" altLang="zh-CN" sz="2200" dirty="0" smtClean="0">
                <a:latin typeface="Arial" charset="0"/>
                <a:cs typeface="Arial" charset="0"/>
              </a:rPr>
              <a:t>soudržnost společenství obyvatel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altLang="zh-CN" sz="2200" dirty="0" smtClean="0">
                <a:latin typeface="Arial" charset="0"/>
                <a:cs typeface="Arial" charset="0"/>
              </a:rPr>
              <a:t>předpoklady pro </a:t>
            </a:r>
            <a:r>
              <a:rPr lang="cs-CZ" altLang="zh-CN" sz="2200" b="1" dirty="0" smtClean="0">
                <a:latin typeface="Arial" charset="0"/>
                <a:cs typeface="Arial" charset="0"/>
              </a:rPr>
              <a:t>výstavbu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altLang="zh-CN" sz="2200" dirty="0">
                <a:latin typeface="Arial" charset="0"/>
                <a:cs typeface="Arial" charset="0"/>
              </a:rPr>
              <a:t>ochrana veřejných zájmů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altLang="zh-CN" sz="2200" b="1" dirty="0">
                <a:latin typeface="Arial" charset="0"/>
                <a:cs typeface="Arial" charset="0"/>
              </a:rPr>
              <a:t>ochrana a tvorba krajiny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altLang="zh-CN" sz="2200" dirty="0">
                <a:latin typeface="Arial" charset="0"/>
                <a:cs typeface="Arial" charset="0"/>
              </a:rPr>
              <a:t>ochrana a rozvoj hodnot (přírodní, kulturní, civilizační)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altLang="zh-CN" sz="2200" b="1" dirty="0">
                <a:latin typeface="Arial" charset="0"/>
                <a:cs typeface="Arial" charset="0"/>
              </a:rPr>
              <a:t>hospodárné využívání zastavěného území</a:t>
            </a:r>
            <a:r>
              <a:rPr lang="cs-CZ" altLang="zh-CN" sz="2200" dirty="0">
                <a:latin typeface="Arial" charset="0"/>
                <a:cs typeface="Arial" charset="0"/>
              </a:rPr>
              <a:t>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altLang="zh-CN" sz="2200" b="1" dirty="0">
                <a:latin typeface="Arial" charset="0"/>
                <a:cs typeface="Arial" charset="0"/>
              </a:rPr>
              <a:t>ochrana nezastavěného území </a:t>
            </a:r>
            <a:endParaRPr lang="cs-CZ" altLang="zh-CN" sz="2200" b="1" dirty="0" smtClean="0"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41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7A2D9F6-5B5F-473A-A03A-DA8082BDC88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cs-CZ" smtClean="0">
              <a:latin typeface="Arial" charset="0"/>
              <a:cs typeface="Arial" charset="0"/>
            </a:endParaRPr>
          </a:p>
        </p:txBody>
      </p:sp>
      <p:sp>
        <p:nvSpPr>
          <p:cNvPr id="28675" name="Rectangle 1"/>
          <p:cNvSpPr>
            <a:spLocks noGrp="1" noChangeArrowheads="1"/>
          </p:cNvSpPr>
          <p:nvPr>
            <p:ph idx="4294967295"/>
          </p:nvPr>
        </p:nvSpPr>
        <p:spPr>
          <a:xfrm>
            <a:off x="610989" y="1803672"/>
            <a:ext cx="8075240" cy="4608954"/>
          </a:xfrm>
        </p:spPr>
        <p:txBody>
          <a:bodyPr wrap="square" anchor="ctr">
            <a:spAutoFit/>
          </a:bodyPr>
          <a:lstStyle/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dirty="0" smtClean="0">
                <a:solidFill>
                  <a:schemeClr val="accent6">
                    <a:lumMod val="50000"/>
                  </a:schemeClr>
                </a:solidFill>
              </a:rPr>
              <a:t>Úkoly </a:t>
            </a:r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územního plánování </a:t>
            </a:r>
            <a:r>
              <a:rPr lang="cs-CZ" sz="1600" dirty="0">
                <a:solidFill>
                  <a:schemeClr val="accent6">
                    <a:lumMod val="50000"/>
                  </a:schemeClr>
                </a:solidFill>
              </a:rPr>
              <a:t>(§ </a:t>
            </a:r>
            <a:r>
              <a:rPr lang="cs-CZ" sz="1600" dirty="0" smtClean="0">
                <a:solidFill>
                  <a:schemeClr val="accent6">
                    <a:lumMod val="50000"/>
                  </a:schemeClr>
                </a:solidFill>
              </a:rPr>
              <a:t>19 </a:t>
            </a:r>
            <a:r>
              <a:rPr lang="cs-CZ" sz="1600" dirty="0">
                <a:solidFill>
                  <a:schemeClr val="accent6">
                    <a:lumMod val="50000"/>
                  </a:schemeClr>
                </a:solidFill>
              </a:rPr>
              <a:t>SZ)</a:t>
            </a:r>
            <a:endParaRPr lang="cs-CZ" altLang="zh-CN" sz="2400" b="1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altLang="zh-CN" sz="2600" b="1" dirty="0" smtClean="0">
                <a:latin typeface="Arial" charset="0"/>
                <a:cs typeface="Arial" charset="0"/>
              </a:rPr>
              <a:t>stav</a:t>
            </a:r>
            <a:r>
              <a:rPr lang="cs-CZ" altLang="zh-CN" sz="2600" dirty="0" smtClean="0">
                <a:latin typeface="Arial" charset="0"/>
                <a:cs typeface="Arial" charset="0"/>
              </a:rPr>
              <a:t> území - zjišťování  a posuzování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altLang="zh-CN" sz="2600" dirty="0" smtClean="0">
                <a:latin typeface="Arial" charset="0"/>
                <a:cs typeface="Arial" charset="0"/>
              </a:rPr>
              <a:t>stanovení </a:t>
            </a:r>
            <a:r>
              <a:rPr lang="cs-CZ" altLang="zh-CN" sz="2600" b="1" dirty="0" smtClean="0">
                <a:latin typeface="Arial" charset="0"/>
                <a:cs typeface="Arial" charset="0"/>
              </a:rPr>
              <a:t>koncepce</a:t>
            </a:r>
            <a:r>
              <a:rPr lang="cs-CZ" altLang="zh-CN" sz="2600" dirty="0" smtClean="0">
                <a:latin typeface="Arial" charset="0"/>
                <a:cs typeface="Arial" charset="0"/>
              </a:rPr>
              <a:t> rozvoje území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altLang="zh-CN" sz="2600" dirty="0" smtClean="0">
                <a:latin typeface="Arial" charset="0"/>
                <a:cs typeface="Arial" charset="0"/>
              </a:rPr>
              <a:t>posuzování </a:t>
            </a:r>
            <a:r>
              <a:rPr lang="cs-CZ" altLang="zh-CN" sz="2600" b="1" dirty="0" smtClean="0">
                <a:latin typeface="Arial" charset="0"/>
                <a:cs typeface="Arial" charset="0"/>
              </a:rPr>
              <a:t>potřeb změn</a:t>
            </a:r>
            <a:r>
              <a:rPr lang="cs-CZ" altLang="zh-CN" sz="2600" dirty="0" smtClean="0">
                <a:latin typeface="Arial" charset="0"/>
                <a:cs typeface="Arial" charset="0"/>
              </a:rPr>
              <a:t> v území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altLang="zh-CN" sz="2600" dirty="0" smtClean="0">
                <a:latin typeface="Arial" charset="0"/>
                <a:cs typeface="Arial" charset="0"/>
              </a:rPr>
              <a:t>stanovovat </a:t>
            </a:r>
            <a:r>
              <a:rPr lang="cs-CZ" altLang="zh-CN" sz="2600" b="1" dirty="0" smtClean="0">
                <a:latin typeface="Arial" charset="0"/>
                <a:cs typeface="Arial" charset="0"/>
              </a:rPr>
              <a:t>požadavky na využívání</a:t>
            </a:r>
            <a:r>
              <a:rPr lang="cs-CZ" altLang="zh-CN" sz="2600" dirty="0" smtClean="0">
                <a:latin typeface="Arial" charset="0"/>
                <a:cs typeface="Arial" charset="0"/>
              </a:rPr>
              <a:t> a </a:t>
            </a:r>
            <a:r>
              <a:rPr lang="cs-CZ" altLang="zh-CN" sz="2600" b="1" dirty="0" smtClean="0">
                <a:latin typeface="Arial" charset="0"/>
                <a:cs typeface="Arial" charset="0"/>
              </a:rPr>
              <a:t>uspořádání</a:t>
            </a:r>
            <a:r>
              <a:rPr lang="cs-CZ" altLang="zh-CN" sz="2600" dirty="0" smtClean="0">
                <a:latin typeface="Arial" charset="0"/>
                <a:cs typeface="Arial" charset="0"/>
              </a:rPr>
              <a:t> území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600" dirty="0" smtClean="0">
                <a:latin typeface="Arial" charset="0"/>
                <a:cs typeface="Arial" charset="0"/>
              </a:rPr>
              <a:t>stanovení </a:t>
            </a:r>
            <a:r>
              <a:rPr lang="cs-CZ" sz="2600" b="1" dirty="0" smtClean="0">
                <a:latin typeface="Arial" charset="0"/>
                <a:cs typeface="Arial" charset="0"/>
              </a:rPr>
              <a:t>podmínek pro provedení změn</a:t>
            </a:r>
            <a:r>
              <a:rPr lang="cs-CZ" sz="2600" dirty="0" smtClean="0">
                <a:latin typeface="Arial" charset="0"/>
                <a:cs typeface="Arial" charset="0"/>
              </a:rPr>
              <a:t> v území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600" dirty="0" smtClean="0">
                <a:latin typeface="Arial" charset="0"/>
                <a:cs typeface="Arial" charset="0"/>
              </a:rPr>
              <a:t>stanovení </a:t>
            </a:r>
            <a:r>
              <a:rPr lang="cs-CZ" sz="2600" b="1" dirty="0" smtClean="0">
                <a:latin typeface="Arial" charset="0"/>
                <a:cs typeface="Arial" charset="0"/>
              </a:rPr>
              <a:t>pořadí</a:t>
            </a:r>
            <a:r>
              <a:rPr lang="cs-CZ" sz="2600" dirty="0" smtClean="0">
                <a:latin typeface="Arial" charset="0"/>
                <a:cs typeface="Arial" charset="0"/>
              </a:rPr>
              <a:t> </a:t>
            </a:r>
            <a:r>
              <a:rPr lang="cs-CZ" sz="2600" b="1" dirty="0" smtClean="0">
                <a:latin typeface="Arial" charset="0"/>
                <a:cs typeface="Arial" charset="0"/>
              </a:rPr>
              <a:t>změn</a:t>
            </a:r>
            <a:r>
              <a:rPr lang="cs-CZ" sz="2600" dirty="0" smtClean="0">
                <a:latin typeface="Arial" charset="0"/>
                <a:cs typeface="Arial" charset="0"/>
              </a:rPr>
              <a:t> v území (etapizaci) </a:t>
            </a:r>
          </a:p>
        </p:txBody>
      </p:sp>
    </p:spTree>
    <p:extLst>
      <p:ext uri="{BB962C8B-B14F-4D97-AF65-F5344CB8AC3E}">
        <p14:creationId xmlns:p14="http://schemas.microsoft.com/office/powerpoint/2010/main" val="134624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7A2D9F6-5B5F-473A-A03A-DA8082BDC88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cs-CZ" smtClean="0">
              <a:latin typeface="Arial" charset="0"/>
              <a:cs typeface="Arial" charset="0"/>
            </a:endParaRPr>
          </a:p>
        </p:txBody>
      </p:sp>
      <p:sp>
        <p:nvSpPr>
          <p:cNvPr id="28675" name="Rectangle 1"/>
          <p:cNvSpPr>
            <a:spLocks noGrp="1" noChangeArrowheads="1"/>
          </p:cNvSpPr>
          <p:nvPr>
            <p:ph idx="4294967295"/>
          </p:nvPr>
        </p:nvSpPr>
        <p:spPr>
          <a:xfrm>
            <a:off x="610989" y="1561298"/>
            <a:ext cx="8075240" cy="5093702"/>
          </a:xfrm>
        </p:spPr>
        <p:txBody>
          <a:bodyPr wrap="square" anchor="ctr">
            <a:spAutoFit/>
          </a:bodyPr>
          <a:lstStyle/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2400" dirty="0" smtClean="0">
                <a:solidFill>
                  <a:schemeClr val="accent6">
                    <a:lumMod val="50000"/>
                  </a:schemeClr>
                </a:solidFill>
              </a:rPr>
              <a:t>Úkoly </a:t>
            </a:r>
            <a:r>
              <a:rPr lang="cs-CZ" sz="2400" dirty="0">
                <a:solidFill>
                  <a:schemeClr val="accent6">
                    <a:lumMod val="50000"/>
                  </a:schemeClr>
                </a:solidFill>
              </a:rPr>
              <a:t>územního plánování </a:t>
            </a:r>
            <a:r>
              <a:rPr lang="cs-CZ" sz="1600" dirty="0">
                <a:solidFill>
                  <a:schemeClr val="accent6">
                    <a:lumMod val="50000"/>
                  </a:schemeClr>
                </a:solidFill>
              </a:rPr>
              <a:t>(§ </a:t>
            </a:r>
            <a:r>
              <a:rPr lang="cs-CZ" sz="1600" dirty="0" smtClean="0">
                <a:solidFill>
                  <a:schemeClr val="accent6">
                    <a:lumMod val="50000"/>
                  </a:schemeClr>
                </a:solidFill>
              </a:rPr>
              <a:t>19 </a:t>
            </a:r>
            <a:r>
              <a:rPr lang="cs-CZ" sz="1600" dirty="0">
                <a:solidFill>
                  <a:schemeClr val="accent6">
                    <a:lumMod val="50000"/>
                  </a:schemeClr>
                </a:solidFill>
              </a:rPr>
              <a:t>SZ)</a:t>
            </a:r>
            <a:endParaRPr lang="cs-CZ" altLang="zh-CN" sz="2400" b="1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300" dirty="0">
                <a:latin typeface="Arial" charset="0"/>
                <a:cs typeface="Arial" charset="0"/>
              </a:rPr>
              <a:t>vytváření </a:t>
            </a:r>
            <a:r>
              <a:rPr lang="cs-CZ" sz="2300" b="1" dirty="0">
                <a:latin typeface="Arial" charset="0"/>
                <a:cs typeface="Arial" charset="0"/>
              </a:rPr>
              <a:t>podmínek pro snižování nebezpečí </a:t>
            </a:r>
            <a:r>
              <a:rPr lang="cs-CZ" sz="2300" dirty="0">
                <a:latin typeface="Arial" charset="0"/>
                <a:cs typeface="Arial" charset="0"/>
              </a:rPr>
              <a:t> ekologických a přírodních katastrof a </a:t>
            </a:r>
            <a:r>
              <a:rPr lang="cs-CZ" sz="2300" b="1" dirty="0">
                <a:latin typeface="Arial" charset="0"/>
                <a:cs typeface="Arial" charset="0"/>
              </a:rPr>
              <a:t>odstraňování </a:t>
            </a:r>
            <a:r>
              <a:rPr lang="cs-CZ" sz="2300" dirty="0">
                <a:latin typeface="Arial" charset="0"/>
                <a:cs typeface="Arial" charset="0"/>
              </a:rPr>
              <a:t>jejich </a:t>
            </a:r>
            <a:r>
              <a:rPr lang="cs-CZ" sz="2300" b="1" dirty="0" smtClean="0">
                <a:latin typeface="Arial" charset="0"/>
                <a:cs typeface="Arial" charset="0"/>
              </a:rPr>
              <a:t>důsledků,</a:t>
            </a:r>
            <a:r>
              <a:rPr lang="cs-CZ" sz="2300" dirty="0" smtClean="0">
                <a:latin typeface="Arial" charset="0"/>
                <a:cs typeface="Arial" charset="0"/>
              </a:rPr>
              <a:t> vytváření </a:t>
            </a:r>
            <a:r>
              <a:rPr lang="cs-CZ" sz="2300" b="1" dirty="0">
                <a:latin typeface="Arial" charset="0"/>
                <a:cs typeface="Arial" charset="0"/>
              </a:rPr>
              <a:t>podmínek pro odstraňování důsledků</a:t>
            </a:r>
            <a:r>
              <a:rPr lang="cs-CZ" sz="2300" dirty="0">
                <a:latin typeface="Arial" charset="0"/>
                <a:cs typeface="Arial" charset="0"/>
              </a:rPr>
              <a:t> náhlých hospodářských změn </a:t>
            </a:r>
            <a:endParaRPr lang="cs-CZ" sz="2300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300" b="1" dirty="0" smtClean="0">
                <a:latin typeface="Arial" charset="0"/>
                <a:cs typeface="Arial" charset="0"/>
              </a:rPr>
              <a:t>obnova</a:t>
            </a:r>
            <a:r>
              <a:rPr lang="cs-CZ" sz="2300" dirty="0" smtClean="0">
                <a:latin typeface="Arial" charset="0"/>
                <a:cs typeface="Arial" charset="0"/>
              </a:rPr>
              <a:t> </a:t>
            </a:r>
            <a:r>
              <a:rPr lang="cs-CZ" sz="2300" dirty="0">
                <a:latin typeface="Arial" charset="0"/>
                <a:cs typeface="Arial" charset="0"/>
              </a:rPr>
              <a:t>a </a:t>
            </a:r>
            <a:r>
              <a:rPr lang="cs-CZ" sz="2300" b="1" dirty="0">
                <a:latin typeface="Arial" charset="0"/>
                <a:cs typeface="Arial" charset="0"/>
              </a:rPr>
              <a:t>rozvoj sídelní struktury</a:t>
            </a:r>
            <a:r>
              <a:rPr lang="cs-CZ" sz="2300" dirty="0">
                <a:latin typeface="Arial" charset="0"/>
                <a:cs typeface="Arial" charset="0"/>
              </a:rPr>
              <a:t> a kvalitní bydlení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300" b="1" dirty="0">
                <a:latin typeface="Arial" charset="0"/>
                <a:cs typeface="Arial" charset="0"/>
              </a:rPr>
              <a:t>hospodárné vynakládání prostředků</a:t>
            </a:r>
            <a:r>
              <a:rPr lang="cs-CZ" sz="2300" dirty="0">
                <a:latin typeface="Arial" charset="0"/>
                <a:cs typeface="Arial" charset="0"/>
              </a:rPr>
              <a:t> z veřejných rozpočtů na změny v území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300" dirty="0">
                <a:latin typeface="Arial" charset="0"/>
                <a:cs typeface="Arial" charset="0"/>
              </a:rPr>
              <a:t>ochrana území před negativními vlivy záměrů, kompenzační opatření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300" dirty="0">
                <a:latin typeface="Arial" charset="0"/>
                <a:cs typeface="Arial" charset="0"/>
              </a:rPr>
              <a:t>vyhodnocení vlivů územně plánovací dokumentace  (ZÚR a ÚP) a politiky územního rozvoje na udržitelný rozvoj území, životní prostředí na soustavu NATURA 2000</a:t>
            </a:r>
            <a:endParaRPr lang="cs-CZ" altLang="zh-CN" sz="23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06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34950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 legislativním rámci ÚP řešíme ……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5" y="2492897"/>
            <a:ext cx="7972425" cy="4079354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cs-CZ" sz="2700" b="1" dirty="0" smtClean="0">
                <a:solidFill>
                  <a:srgbClr val="007E39"/>
                </a:solidFill>
              </a:rPr>
              <a:t>Kdo, co, jak – s jakými právy, povinnostmi, odpovědnostmi?</a:t>
            </a:r>
          </a:p>
          <a:p>
            <a:pPr eaLnBrk="1" hangingPunct="1">
              <a:spcBef>
                <a:spcPts val="900"/>
              </a:spcBef>
              <a:spcAft>
                <a:spcPts val="900"/>
              </a:spcAft>
              <a:defRPr/>
            </a:pPr>
            <a:r>
              <a:rPr lang="cs-CZ" sz="2000" dirty="0" smtClean="0">
                <a:solidFill>
                  <a:srgbClr val="007E39"/>
                </a:solidFill>
              </a:rPr>
              <a:t>výkon veřejné správy – působnost v ÚP</a:t>
            </a:r>
          </a:p>
          <a:p>
            <a:pPr eaLnBrk="1" hangingPunct="1">
              <a:spcBef>
                <a:spcPts val="900"/>
              </a:spcBef>
              <a:spcAft>
                <a:spcPts val="900"/>
              </a:spcAft>
              <a:defRPr/>
            </a:pPr>
            <a:r>
              <a:rPr lang="cs-CZ" sz="2000" dirty="0" smtClean="0">
                <a:solidFill>
                  <a:srgbClr val="007E39"/>
                </a:solidFill>
              </a:rPr>
              <a:t>orgány obce</a:t>
            </a:r>
          </a:p>
          <a:p>
            <a:pPr eaLnBrk="1" hangingPunct="1">
              <a:spcBef>
                <a:spcPts val="900"/>
              </a:spcBef>
              <a:spcAft>
                <a:spcPts val="900"/>
              </a:spcAft>
              <a:defRPr/>
            </a:pPr>
            <a:r>
              <a:rPr lang="cs-CZ" sz="2000" dirty="0">
                <a:solidFill>
                  <a:srgbClr val="007E39"/>
                </a:solidFill>
              </a:rPr>
              <a:t>zastupitelstvo obce</a:t>
            </a:r>
          </a:p>
          <a:p>
            <a:pPr eaLnBrk="1" hangingPunct="1">
              <a:spcBef>
                <a:spcPts val="900"/>
              </a:spcBef>
              <a:spcAft>
                <a:spcPts val="900"/>
              </a:spcAft>
              <a:defRPr/>
            </a:pPr>
            <a:r>
              <a:rPr lang="cs-CZ" sz="2000" dirty="0" smtClean="0">
                <a:solidFill>
                  <a:srgbClr val="007E39"/>
                </a:solidFill>
              </a:rPr>
              <a:t>tým pro pořizování (pořizovatel, určený zastupitel, projektant)</a:t>
            </a:r>
          </a:p>
        </p:txBody>
      </p:sp>
      <p:sp>
        <p:nvSpPr>
          <p:cNvPr id="2560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8BDFBF6-9DAB-45A0-BB63-2AFF1E13DF4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52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Nadpis 1"/>
          <p:cNvSpPr>
            <a:spLocks noGrp="1"/>
          </p:cNvSpPr>
          <p:nvPr>
            <p:ph type="title"/>
          </p:nvPr>
        </p:nvSpPr>
        <p:spPr>
          <a:xfrm>
            <a:off x="714375" y="1646905"/>
            <a:ext cx="7972425" cy="642937"/>
          </a:xfrm>
        </p:spPr>
        <p:txBody>
          <a:bodyPr/>
          <a:lstStyle/>
          <a:p>
            <a:pPr eaLnBrk="1" hangingPunct="1"/>
            <a:r>
              <a:rPr lang="cs-CZ" sz="2000" dirty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Působnost ve věcech </a:t>
            </a:r>
            <a:r>
              <a:rPr lang="cs-CZ" sz="20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ÚP (§ 5 – 17 SZ)</a:t>
            </a:r>
            <a:endParaRPr lang="cs-CZ" sz="200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109571" name="Zástupný symbol pro obsah 2"/>
          <p:cNvSpPr>
            <a:spLocks noGrp="1"/>
          </p:cNvSpPr>
          <p:nvPr>
            <p:ph idx="1"/>
          </p:nvPr>
        </p:nvSpPr>
        <p:spPr>
          <a:xfrm>
            <a:off x="642938" y="2132857"/>
            <a:ext cx="7972425" cy="4464496"/>
          </a:xfrm>
        </p:spPr>
        <p:txBody>
          <a:bodyPr/>
          <a:lstStyle/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Ministerstvo pro místní rozvoj ČR </a:t>
            </a:r>
            <a:r>
              <a:rPr lang="cs-CZ" sz="2400" dirty="0" smtClean="0">
                <a:latin typeface="Arial" charset="0"/>
                <a:cs typeface="Arial" charset="0"/>
              </a:rPr>
              <a:t>(MMR)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je ústředním správním úřadem ve věcech ÚP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vykonává státní dozor ve věcech ÚP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vede evidenci územně plánovací činnosti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vykonává další činnosti podle SZ 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endParaRPr lang="cs-CZ" sz="2000" dirty="0" smtClean="0">
              <a:latin typeface="Arial" charset="0"/>
              <a:cs typeface="Arial" charset="0"/>
            </a:endParaRP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1800" dirty="0" smtClean="0">
                <a:latin typeface="Arial" charset="0"/>
                <a:cs typeface="Arial" charset="0"/>
              </a:rPr>
              <a:t>pořizuje: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</a:pPr>
            <a:r>
              <a:rPr lang="cs-CZ" sz="1800" b="1" dirty="0" smtClean="0">
                <a:latin typeface="Arial" charset="0"/>
                <a:cs typeface="Arial" charset="0"/>
              </a:rPr>
              <a:t>Politiku územního rozvoje </a:t>
            </a:r>
            <a:r>
              <a:rPr lang="cs-CZ" sz="1800" dirty="0" smtClean="0">
                <a:latin typeface="Arial" charset="0"/>
                <a:cs typeface="Arial" charset="0"/>
              </a:rPr>
              <a:t>(PÚR ČR) a tomu potřebné </a:t>
            </a:r>
          </a:p>
          <a:p>
            <a:pPr marL="631825" lvl="3"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latin typeface="Arial" charset="0"/>
                <a:cs typeface="Arial" charset="0"/>
              </a:rPr>
              <a:t>územně analytické podklady (ÚAP ČR)</a:t>
            </a:r>
          </a:p>
          <a:p>
            <a:pPr marL="631825" lvl="3"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latin typeface="Arial" charset="0"/>
                <a:cs typeface="Arial" charset="0"/>
              </a:rPr>
              <a:t>územní studie (ÚS)</a:t>
            </a:r>
            <a:endParaRPr lang="cs-CZ" dirty="0">
              <a:latin typeface="Arial" charset="0"/>
              <a:cs typeface="Arial" charset="0"/>
            </a:endParaRPr>
          </a:p>
        </p:txBody>
      </p:sp>
      <p:sp>
        <p:nvSpPr>
          <p:cNvPr id="10957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2CB353-2285-4015-97FE-7FF68301523A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8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Působnost ve věcech 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ÚP</a:t>
            </a:r>
            <a:endParaRPr lang="cs-CZ" sz="240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109571" name="Zástupný symbol pro obsah 2"/>
          <p:cNvSpPr>
            <a:spLocks noGrp="1"/>
          </p:cNvSpPr>
          <p:nvPr>
            <p:ph idx="1"/>
          </p:nvPr>
        </p:nvSpPr>
        <p:spPr>
          <a:xfrm>
            <a:off x="642938" y="2714625"/>
            <a:ext cx="7972425" cy="4143375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Ministerstvo pro místní rozvoj </a:t>
            </a:r>
            <a:r>
              <a:rPr lang="cs-CZ" sz="2400" dirty="0" smtClean="0">
                <a:latin typeface="Arial" charset="0"/>
                <a:cs typeface="Arial" charset="0"/>
              </a:rPr>
              <a:t>(MMR) </a:t>
            </a:r>
          </a:p>
          <a:p>
            <a:pPr marL="0" indent="0" eaLnBrk="1" hangingPunct="1">
              <a:spcBef>
                <a:spcPts val="1800"/>
              </a:spcBef>
              <a:spcAft>
                <a:spcPts val="600"/>
              </a:spcAft>
              <a:buNone/>
            </a:pPr>
            <a:r>
              <a:rPr lang="cs-CZ" sz="2000" dirty="0" smtClean="0">
                <a:latin typeface="Arial" charset="0"/>
                <a:cs typeface="Arial" charset="0"/>
              </a:rPr>
              <a:t>zásah do působnosti </a:t>
            </a:r>
            <a:r>
              <a:rPr lang="cs-CZ" sz="2000" b="1" dirty="0" smtClean="0">
                <a:latin typeface="Arial" charset="0"/>
                <a:cs typeface="Arial" charset="0"/>
              </a:rPr>
              <a:t>krajů </a:t>
            </a:r>
            <a:r>
              <a:rPr lang="cs-CZ" sz="2000" dirty="0" smtClean="0">
                <a:latin typeface="Arial" charset="0"/>
                <a:cs typeface="Arial" charset="0"/>
              </a:rPr>
              <a:t>a </a:t>
            </a:r>
            <a:r>
              <a:rPr lang="cs-CZ" sz="2000" b="1" dirty="0" smtClean="0">
                <a:latin typeface="Arial" charset="0"/>
                <a:cs typeface="Arial" charset="0"/>
              </a:rPr>
              <a:t>obcí 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000" dirty="0">
                <a:latin typeface="Arial" charset="0"/>
                <a:cs typeface="Arial" charset="0"/>
              </a:rPr>
              <a:t>v záležitostech </a:t>
            </a:r>
            <a:r>
              <a:rPr lang="cs-CZ" sz="2000" b="1" dirty="0">
                <a:latin typeface="Arial" charset="0"/>
                <a:cs typeface="Arial" charset="0"/>
              </a:rPr>
              <a:t>rozvoje území státu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v </a:t>
            </a:r>
            <a:r>
              <a:rPr lang="cs-CZ" sz="2000" b="1" dirty="0" smtClean="0">
                <a:latin typeface="Arial" charset="0"/>
                <a:cs typeface="Arial" charset="0"/>
              </a:rPr>
              <a:t>zákonem</a:t>
            </a:r>
            <a:r>
              <a:rPr lang="cs-CZ" sz="2000" dirty="0" smtClean="0">
                <a:latin typeface="Arial" charset="0"/>
                <a:cs typeface="Arial" charset="0"/>
              </a:rPr>
              <a:t> stanovených případech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v </a:t>
            </a:r>
            <a:r>
              <a:rPr lang="cs-CZ" sz="2000" b="1" dirty="0" smtClean="0">
                <a:latin typeface="Arial" charset="0"/>
                <a:cs typeface="Arial" charset="0"/>
              </a:rPr>
              <a:t>součinnosti</a:t>
            </a:r>
            <a:r>
              <a:rPr lang="cs-CZ" sz="2000" dirty="0" smtClean="0">
                <a:latin typeface="Arial" charset="0"/>
                <a:cs typeface="Arial" charset="0"/>
              </a:rPr>
              <a:t> s krajem a obcí  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</a:pPr>
            <a:endParaRPr lang="cs-CZ" sz="2400" dirty="0" smtClean="0">
              <a:latin typeface="Arial" charset="0"/>
              <a:cs typeface="Arial" charset="0"/>
            </a:endParaRPr>
          </a:p>
        </p:txBody>
      </p:sp>
      <p:sp>
        <p:nvSpPr>
          <p:cNvPr id="10957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2CB353-2285-4015-97FE-7FF68301523A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Nadpis 1"/>
          <p:cNvSpPr>
            <a:spLocks noGrp="1"/>
          </p:cNvSpPr>
          <p:nvPr>
            <p:ph type="title"/>
          </p:nvPr>
        </p:nvSpPr>
        <p:spPr>
          <a:xfrm>
            <a:off x="714375" y="1628800"/>
            <a:ext cx="7972425" cy="50405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Působnost ve věcech 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ÚP</a:t>
            </a:r>
            <a:endParaRPr lang="cs-CZ" sz="240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109571" name="Zástupný symbol pro obsah 2"/>
          <p:cNvSpPr>
            <a:spLocks noGrp="1"/>
          </p:cNvSpPr>
          <p:nvPr>
            <p:ph idx="1"/>
          </p:nvPr>
        </p:nvSpPr>
        <p:spPr>
          <a:xfrm>
            <a:off x="642938" y="2132857"/>
            <a:ext cx="7972425" cy="4464495"/>
          </a:xfrm>
        </p:spPr>
        <p:txBody>
          <a:bodyPr/>
          <a:lstStyle/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Krajský úřad Ústeckého kraje</a:t>
            </a:r>
            <a:endParaRPr lang="cs-CZ" sz="2400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200"/>
              </a:spcBef>
              <a:spcAft>
                <a:spcPts val="200"/>
              </a:spcAft>
            </a:pPr>
            <a:r>
              <a:rPr lang="cs-CZ" sz="2000" dirty="0">
                <a:latin typeface="Arial" charset="0"/>
                <a:cs typeface="Arial" charset="0"/>
              </a:rPr>
              <a:t>metodická pomoc obcím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vykonává státní dozor ve věcech ÚP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vkládá data do evidence územně plánovací činnosti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vykonává další činnosti podle SZ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cs-CZ" sz="1800" b="1" dirty="0"/>
              <a:t>Pro celé správní území </a:t>
            </a:r>
            <a:r>
              <a:rPr lang="cs-CZ" sz="1800" b="1" dirty="0" smtClean="0"/>
              <a:t>kraje pořizuje </a:t>
            </a:r>
            <a:endParaRPr lang="cs-CZ" sz="1800" dirty="0"/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/>
              <a:t>územně analytické podklady </a:t>
            </a:r>
            <a:r>
              <a:rPr lang="cs-CZ" sz="2000" dirty="0" smtClean="0"/>
              <a:t>kraje (ÚAP ÚK)</a:t>
            </a:r>
            <a:endParaRPr lang="cs-CZ" sz="2000" dirty="0"/>
          </a:p>
          <a:p>
            <a:pPr eaLnBrk="1" hangingPunct="1">
              <a:spcBef>
                <a:spcPts val="200"/>
              </a:spcBef>
              <a:spcAft>
                <a:spcPts val="200"/>
              </a:spcAft>
            </a:pPr>
            <a:r>
              <a:rPr lang="cs-CZ" sz="2000" b="1" dirty="0">
                <a:latin typeface="Arial" charset="0"/>
                <a:cs typeface="Arial" charset="0"/>
              </a:rPr>
              <a:t>Zásady územního rozvoje Ústeckého kraje </a:t>
            </a:r>
            <a:r>
              <a:rPr lang="cs-CZ" sz="2000" dirty="0">
                <a:latin typeface="Arial" charset="0"/>
                <a:cs typeface="Arial" charset="0"/>
              </a:rPr>
              <a:t>(ZÚR ÚK) </a:t>
            </a:r>
          </a:p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None/>
            </a:pPr>
            <a:endParaRPr lang="cs-CZ" sz="1800" dirty="0" smtClean="0">
              <a:latin typeface="Arial" charset="0"/>
              <a:cs typeface="Arial" charset="0"/>
            </a:endParaRPr>
          </a:p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None/>
            </a:pPr>
            <a:r>
              <a:rPr lang="cs-CZ" sz="1800" dirty="0" smtClean="0">
                <a:latin typeface="Arial" charset="0"/>
                <a:cs typeface="Arial" charset="0"/>
              </a:rPr>
              <a:t>Dále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</a:pPr>
            <a:r>
              <a:rPr lang="cs-CZ" sz="1800" dirty="0" smtClean="0">
                <a:latin typeface="Arial" charset="0"/>
                <a:cs typeface="Arial" charset="0"/>
              </a:rPr>
              <a:t>regulační plány (RP) v zákonem stanovených případech – plochy a koridory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</a:pPr>
            <a:r>
              <a:rPr lang="cs-CZ" sz="1800" dirty="0" smtClean="0">
                <a:latin typeface="Arial" charset="0"/>
                <a:cs typeface="Arial" charset="0"/>
              </a:rPr>
              <a:t>územní studie (ÚS)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endParaRPr lang="cs-CZ" sz="1800" dirty="0">
              <a:latin typeface="Arial" charset="0"/>
              <a:cs typeface="Arial" charset="0"/>
            </a:endParaRP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endParaRPr lang="cs-CZ" sz="1800" dirty="0" smtClean="0">
              <a:latin typeface="Arial" charset="0"/>
              <a:cs typeface="Arial" charset="0"/>
            </a:endParaRPr>
          </a:p>
        </p:txBody>
      </p:sp>
      <p:sp>
        <p:nvSpPr>
          <p:cNvPr id="10957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2CB353-2285-4015-97FE-7FF68301523A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85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D99DB3-E453-41F8-94C7-649478B5DA2F}" type="slidenum">
              <a:rPr lang="cs-CZ" smtClean="0"/>
              <a:pPr>
                <a:defRPr/>
              </a:pPr>
              <a:t>2</a:t>
            </a:fld>
            <a:endParaRPr lang="cs-CZ" dirty="0"/>
          </a:p>
        </p:txBody>
      </p:sp>
      <p:pic>
        <p:nvPicPr>
          <p:cNvPr id="6" name="Obrázek 5"/>
          <p:cNvPicPr/>
          <p:nvPr/>
        </p:nvPicPr>
        <p:blipFill rotWithShape="1">
          <a:blip r:embed="rId3"/>
          <a:srcRect l="51882" t="21095" r="16014" b="12871"/>
          <a:stretch/>
        </p:blipFill>
        <p:spPr bwMode="auto">
          <a:xfrm>
            <a:off x="20371" y="179387"/>
            <a:ext cx="9144000" cy="6356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779912" y="6021288"/>
            <a:ext cx="18722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10:45 – 11:15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55674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Působnost ve věcech ÚP</a:t>
            </a:r>
            <a:endParaRPr lang="cs-CZ" sz="2400" dirty="0" smtClean="0">
              <a:solidFill>
                <a:schemeClr val="bg1">
                  <a:lumMod val="6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10595" name="Zástupný symbol pro obsah 2"/>
          <p:cNvSpPr>
            <a:spLocks noGrp="1"/>
          </p:cNvSpPr>
          <p:nvPr>
            <p:ph idx="1"/>
          </p:nvPr>
        </p:nvSpPr>
        <p:spPr>
          <a:xfrm>
            <a:off x="679581" y="2852936"/>
            <a:ext cx="7972425" cy="3503414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Kraj</a:t>
            </a:r>
            <a:r>
              <a:rPr lang="cs-CZ" sz="2400" dirty="0" smtClean="0">
                <a:latin typeface="Arial" charset="0"/>
                <a:cs typeface="Arial" charset="0"/>
              </a:rPr>
              <a:t> na území kraje - </a:t>
            </a:r>
            <a:r>
              <a:rPr lang="cs-CZ" sz="2400" b="1" dirty="0" smtClean="0">
                <a:latin typeface="Arial" charset="0"/>
                <a:cs typeface="Arial" charset="0"/>
              </a:rPr>
              <a:t>zásah </a:t>
            </a:r>
            <a:r>
              <a:rPr lang="cs-CZ" sz="2400" dirty="0" smtClean="0">
                <a:latin typeface="Arial" charset="0"/>
                <a:cs typeface="Arial" charset="0"/>
              </a:rPr>
              <a:t>do činnosti</a:t>
            </a:r>
            <a:r>
              <a:rPr lang="cs-CZ" sz="2400" b="1" dirty="0" smtClean="0">
                <a:latin typeface="Arial" charset="0"/>
                <a:cs typeface="Arial" charset="0"/>
              </a:rPr>
              <a:t> obcí</a:t>
            </a:r>
            <a:r>
              <a:rPr lang="cs-CZ" sz="2400" dirty="0" smtClean="0">
                <a:latin typeface="Arial" charset="0"/>
                <a:cs typeface="Arial" charset="0"/>
              </a:rPr>
              <a:t> 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000" dirty="0">
                <a:latin typeface="Arial" charset="0"/>
                <a:cs typeface="Arial" charset="0"/>
              </a:rPr>
              <a:t>v záležitostech </a:t>
            </a:r>
            <a:r>
              <a:rPr lang="cs-CZ" sz="2000" b="1" dirty="0">
                <a:latin typeface="Arial" charset="0"/>
                <a:cs typeface="Arial" charset="0"/>
              </a:rPr>
              <a:t>nadmístního významu</a:t>
            </a:r>
            <a:endParaRPr lang="cs-CZ" sz="2000" dirty="0">
              <a:latin typeface="Arial" charset="0"/>
              <a:cs typeface="Arial" charset="0"/>
            </a:endParaRP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v </a:t>
            </a:r>
            <a:r>
              <a:rPr lang="cs-CZ" sz="2000" b="1" dirty="0" smtClean="0">
                <a:latin typeface="Arial" charset="0"/>
                <a:cs typeface="Arial" charset="0"/>
              </a:rPr>
              <a:t>zákonem</a:t>
            </a:r>
            <a:r>
              <a:rPr lang="cs-CZ" sz="2000" dirty="0" smtClean="0">
                <a:latin typeface="Arial" charset="0"/>
                <a:cs typeface="Arial" charset="0"/>
              </a:rPr>
              <a:t> stanovených případech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v </a:t>
            </a:r>
            <a:r>
              <a:rPr lang="cs-CZ" sz="2000" b="1" dirty="0" smtClean="0">
                <a:latin typeface="Arial" charset="0"/>
                <a:cs typeface="Arial" charset="0"/>
              </a:rPr>
              <a:t>součinnosti</a:t>
            </a:r>
            <a:r>
              <a:rPr lang="cs-CZ" sz="2000" dirty="0" smtClean="0">
                <a:latin typeface="Arial" charset="0"/>
                <a:cs typeface="Arial" charset="0"/>
              </a:rPr>
              <a:t> s obcí  </a:t>
            </a:r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Obce </a:t>
            </a:r>
            <a:r>
              <a:rPr lang="cs-CZ" sz="2400" dirty="0" smtClean="0">
                <a:latin typeface="Arial" charset="0"/>
                <a:cs typeface="Arial" charset="0"/>
              </a:rPr>
              <a:t>na</a:t>
            </a:r>
            <a:r>
              <a:rPr lang="cs-CZ" sz="2400" b="1" dirty="0" smtClean="0">
                <a:latin typeface="Arial" charset="0"/>
                <a:cs typeface="Arial" charset="0"/>
              </a:rPr>
              <a:t> </a:t>
            </a:r>
            <a:r>
              <a:rPr lang="cs-CZ" sz="2400" dirty="0" smtClean="0">
                <a:latin typeface="Arial" charset="0"/>
                <a:cs typeface="Arial" charset="0"/>
              </a:rPr>
              <a:t>území obce</a:t>
            </a:r>
          </a:p>
        </p:txBody>
      </p:sp>
      <p:sp>
        <p:nvSpPr>
          <p:cNvPr id="11059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86C4DC3-3353-4210-B2B0-97BA55D4FE4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04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Výkon veřejné správy na úseku ÚP </a:t>
            </a:r>
          </a:p>
        </p:txBody>
      </p:sp>
      <p:sp>
        <p:nvSpPr>
          <p:cNvPr id="111619" name="Zástupný symbol pro obsah 2"/>
          <p:cNvSpPr>
            <a:spLocks noGrp="1"/>
          </p:cNvSpPr>
          <p:nvPr>
            <p:ph idx="1"/>
          </p:nvPr>
        </p:nvSpPr>
        <p:spPr>
          <a:xfrm>
            <a:off x="642938" y="2428875"/>
            <a:ext cx="7972425" cy="4429125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Obecní </a:t>
            </a:r>
            <a:r>
              <a:rPr lang="cs-CZ" b="1" dirty="0">
                <a:latin typeface="Arial" charset="0"/>
                <a:cs typeface="Arial" charset="0"/>
              </a:rPr>
              <a:t>úřad </a:t>
            </a:r>
            <a:r>
              <a:rPr lang="cs-CZ" b="1" dirty="0" smtClean="0">
                <a:latin typeface="Arial" charset="0"/>
                <a:cs typeface="Arial" charset="0"/>
              </a:rPr>
              <a:t>ORP - Úřad územního plánování</a:t>
            </a:r>
            <a:endParaRPr lang="cs-CZ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Pro „sebe“- svoji obec pořizuje </a:t>
            </a:r>
            <a:endParaRPr lang="cs-CZ" sz="2400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územní plán (ÚP)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regulační plán (RP)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územní studii (ÚS)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vymezení zastavěného území (ZÚ)</a:t>
            </a:r>
          </a:p>
        </p:txBody>
      </p:sp>
      <p:sp>
        <p:nvSpPr>
          <p:cNvPr id="11162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122DC97-9291-4700-A6B3-1E684AD0EFEC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13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Výkon veřejné správy na úseku ÚP </a:t>
            </a:r>
            <a:endParaRPr lang="cs-CZ" sz="240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428875"/>
            <a:ext cx="7972425" cy="4429125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b="1" dirty="0">
                <a:latin typeface="Arial" charset="0"/>
                <a:cs typeface="Arial" charset="0"/>
              </a:rPr>
              <a:t>Obecní úřad ORP - Úřad územního plánování</a:t>
            </a:r>
            <a:endParaRPr lang="cs-CZ" dirty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cs-CZ" sz="2400" b="1" dirty="0" smtClean="0"/>
              <a:t>Pro celé správní území ORP pořizuje </a:t>
            </a:r>
            <a:endParaRPr lang="cs-CZ" sz="2400" dirty="0" smtClean="0"/>
          </a:p>
          <a:p>
            <a:pPr eaLnBrk="1" hangingPunct="1">
              <a:defRPr/>
            </a:pPr>
            <a:r>
              <a:rPr lang="cs-CZ" sz="2400" dirty="0" smtClean="0"/>
              <a:t>územně analytické podklady (ÚAP ORP)</a:t>
            </a:r>
          </a:p>
          <a:p>
            <a:pPr marL="0" indent="0" eaLnBrk="1" hangingPunct="1">
              <a:spcBef>
                <a:spcPts val="600"/>
              </a:spcBef>
              <a:buFont typeface="Arial" charset="0"/>
              <a:buNone/>
              <a:defRPr/>
            </a:pPr>
            <a:r>
              <a:rPr lang="cs-CZ" sz="2400" b="1" dirty="0" smtClean="0"/>
              <a:t>Pro obce </a:t>
            </a:r>
            <a:r>
              <a:rPr lang="cs-CZ" sz="2400" dirty="0" smtClean="0"/>
              <a:t>(z obvodu ORP) </a:t>
            </a:r>
            <a:r>
              <a:rPr lang="cs-CZ" sz="2400" b="1" dirty="0" smtClean="0"/>
              <a:t>na žádost </a:t>
            </a:r>
            <a:r>
              <a:rPr lang="cs-CZ" sz="2400" dirty="0" smtClean="0"/>
              <a:t>– pořizuje 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cs-CZ" sz="2400" dirty="0" smtClean="0"/>
              <a:t>územní plán (ÚP)</a:t>
            </a:r>
          </a:p>
          <a:p>
            <a:pPr eaLnBrk="1" hangingPunct="1">
              <a:defRPr/>
            </a:pPr>
            <a:r>
              <a:rPr lang="cs-CZ" sz="2400" dirty="0" smtClean="0"/>
              <a:t>regulační plán (RP)</a:t>
            </a:r>
          </a:p>
          <a:p>
            <a:pPr eaLnBrk="1" hangingPunct="1">
              <a:defRPr/>
            </a:pPr>
            <a:r>
              <a:rPr lang="cs-CZ" sz="2400" dirty="0" smtClean="0"/>
              <a:t>územní studii (ÚS)</a:t>
            </a:r>
          </a:p>
          <a:p>
            <a:pPr eaLnBrk="1" hangingPunct="1">
              <a:defRPr/>
            </a:pPr>
            <a:r>
              <a:rPr lang="cs-CZ" sz="2400" dirty="0" smtClean="0"/>
              <a:t>vymezení zastavěného území (ZÚ)</a:t>
            </a:r>
            <a:endParaRPr lang="cs-CZ" sz="2400" dirty="0"/>
          </a:p>
        </p:txBody>
      </p:sp>
      <p:sp>
        <p:nvSpPr>
          <p:cNvPr id="11264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94894A7-1B34-4990-9E26-862D445AE3AA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6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Nadpis 1"/>
          <p:cNvSpPr>
            <a:spLocks noGrp="1"/>
          </p:cNvSpPr>
          <p:nvPr>
            <p:ph type="title"/>
          </p:nvPr>
        </p:nvSpPr>
        <p:spPr>
          <a:xfrm>
            <a:off x="745893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Výkon veřejné správy na úseku ÚP </a:t>
            </a:r>
            <a:endParaRPr lang="cs-CZ" sz="240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428875"/>
            <a:ext cx="7972425" cy="4429125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cs-CZ" b="1" dirty="0" smtClean="0"/>
              <a:t>Obecní úřad – obcí typu I a II</a:t>
            </a:r>
            <a:endParaRPr lang="cs-CZ" dirty="0" smtClean="0"/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cs-CZ" sz="2400" b="1" dirty="0" smtClean="0"/>
              <a:t>Pro „sebe“- svoji obec 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dirty="0" smtClean="0"/>
              <a:t>územní plán (ÚP)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dirty="0" smtClean="0"/>
              <a:t>regulační plán (RP)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dirty="0" smtClean="0"/>
              <a:t>územní studii (ÚS)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dirty="0" smtClean="0"/>
              <a:t>vymezení zastavěného území (ZÚ)</a:t>
            </a:r>
          </a:p>
        </p:txBody>
      </p:sp>
      <p:sp>
        <p:nvSpPr>
          <p:cNvPr id="11469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D35F938-B761-4BAB-8956-3F2DC686B297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41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Výkon veřejné správy na úseku ÚP </a:t>
            </a:r>
            <a:endParaRPr lang="cs-CZ" sz="240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428875"/>
            <a:ext cx="7972425" cy="4429125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cs-CZ" b="1" dirty="0" smtClean="0"/>
              <a:t>Obecní úřad – obcí typu I a II</a:t>
            </a:r>
            <a:endParaRPr lang="cs-CZ" dirty="0" smtClean="0"/>
          </a:p>
          <a:p>
            <a:pPr marL="0" indent="0" eaLnBrk="1" hangingPunct="1">
              <a:spcBef>
                <a:spcPts val="900"/>
              </a:spcBef>
              <a:spcAft>
                <a:spcPts val="900"/>
              </a:spcAft>
              <a:buFont typeface="Arial" charset="0"/>
              <a:buNone/>
              <a:defRPr/>
            </a:pPr>
            <a:r>
              <a:rPr lang="cs-CZ" sz="2400" b="1" dirty="0" smtClean="0"/>
              <a:t>Pro obce </a:t>
            </a:r>
            <a:r>
              <a:rPr lang="cs-CZ" sz="2400" dirty="0" smtClean="0"/>
              <a:t>(typu I, II)</a:t>
            </a:r>
            <a:r>
              <a:rPr lang="cs-CZ" sz="2400" b="1" dirty="0" smtClean="0"/>
              <a:t> </a:t>
            </a:r>
            <a:r>
              <a:rPr lang="cs-CZ" sz="2400" dirty="0" smtClean="0"/>
              <a:t>ze stejného obvodu ORP </a:t>
            </a:r>
            <a:r>
              <a:rPr lang="cs-CZ" sz="2400" b="1" dirty="0" smtClean="0"/>
              <a:t>– </a:t>
            </a:r>
            <a:r>
              <a:rPr lang="cs-CZ" sz="2400" dirty="0" smtClean="0"/>
              <a:t>na  základě </a:t>
            </a:r>
            <a:r>
              <a:rPr lang="cs-CZ" sz="2400" b="1" dirty="0" smtClean="0"/>
              <a:t>veřejnoprávní smlouvy</a:t>
            </a:r>
            <a:endParaRPr lang="cs-CZ" sz="2400" dirty="0" smtClean="0"/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dirty="0" smtClean="0"/>
              <a:t>územní plán (ÚP)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dirty="0" smtClean="0"/>
              <a:t>regulační plán (RP)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dirty="0" smtClean="0"/>
              <a:t>územní studii (ÚS)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dirty="0" smtClean="0"/>
              <a:t>vymezení zastavěného území (ZÚ)</a:t>
            </a:r>
          </a:p>
        </p:txBody>
      </p:sp>
      <p:sp>
        <p:nvSpPr>
          <p:cNvPr id="11571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42303F3-BE45-41F7-ACFD-175A3D87B3A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96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Výkon veřejné správy na úseku ÚP </a:t>
            </a:r>
            <a:endParaRPr lang="cs-CZ" sz="240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428875"/>
            <a:ext cx="7972425" cy="4429125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cs-CZ" b="1" dirty="0" smtClean="0"/>
              <a:t>Obecní úřad – </a:t>
            </a:r>
            <a:r>
              <a:rPr lang="cs-CZ" b="1" dirty="0"/>
              <a:t>obcí typu I a II</a:t>
            </a:r>
            <a:endParaRPr lang="cs-CZ" dirty="0"/>
          </a:p>
          <a:p>
            <a:pPr eaLnBrk="1" hangingPunct="1">
              <a:spcBef>
                <a:spcPts val="180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cs-CZ" sz="2400" b="1" dirty="0" smtClean="0"/>
              <a:t>Kým zajišťuje ÚP činnost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b="1" dirty="0" smtClean="0"/>
              <a:t>úředníkem </a:t>
            </a:r>
            <a:r>
              <a:rPr lang="cs-CZ" sz="2000" dirty="0" smtClean="0"/>
              <a:t>–</a:t>
            </a:r>
            <a:r>
              <a:rPr lang="cs-CZ" sz="2400" dirty="0" smtClean="0"/>
              <a:t> </a:t>
            </a:r>
            <a:r>
              <a:rPr lang="cs-CZ" sz="2000" dirty="0" smtClean="0"/>
              <a:t>kvalifikace § 24 SZ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b="1" dirty="0" smtClean="0"/>
              <a:t>fyzickou osobou </a:t>
            </a:r>
            <a:r>
              <a:rPr lang="cs-CZ" sz="2000" dirty="0" smtClean="0"/>
              <a:t>(„létající pořizovatel“)</a:t>
            </a:r>
            <a:r>
              <a:rPr lang="cs-CZ" sz="2400" b="1" dirty="0" smtClean="0"/>
              <a:t> </a:t>
            </a:r>
            <a:r>
              <a:rPr lang="cs-CZ" sz="2000" dirty="0" smtClean="0"/>
              <a:t>– kvalifikace § 24 SZ (na smlouvu)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b="1" dirty="0" smtClean="0"/>
              <a:t>úřad územního plánování </a:t>
            </a:r>
            <a:r>
              <a:rPr lang="cs-CZ" sz="2000" dirty="0" smtClean="0"/>
              <a:t>– ORP (na žádost)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cs-CZ" dirty="0" smtClean="0"/>
          </a:p>
        </p:txBody>
      </p:sp>
      <p:sp>
        <p:nvSpPr>
          <p:cNvPr id="11776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4A0B325-D0AB-43B3-87B6-A79D458CDFE0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90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Výkon veřejné správy na úseku ÚP </a:t>
            </a:r>
            <a:endParaRPr lang="cs-CZ" sz="240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118787" name="Zástupný symbol pro obsah 2"/>
          <p:cNvSpPr>
            <a:spLocks noGrp="1"/>
          </p:cNvSpPr>
          <p:nvPr>
            <p:ph idx="1"/>
          </p:nvPr>
        </p:nvSpPr>
        <p:spPr>
          <a:xfrm>
            <a:off x="642938" y="2428875"/>
            <a:ext cx="7972425" cy="4429125"/>
          </a:xfrm>
        </p:spPr>
        <p:txBody>
          <a:bodyPr/>
          <a:lstStyle/>
          <a:p>
            <a:pPr eaLnBrk="1" hangingPunct="1"/>
            <a:endParaRPr lang="cs-CZ" sz="2400" b="1" u="sng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1800"/>
              </a:spcBef>
              <a:spcAft>
                <a:spcPts val="1200"/>
              </a:spcAft>
              <a:buFont typeface="Arial" charset="0"/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Obecní úřad, který nevykonává působnosti </a:t>
            </a:r>
          </a:p>
          <a:p>
            <a:pPr eaLnBrk="1" hangingPunct="1">
              <a:spcBef>
                <a:spcPts val="1800"/>
              </a:spcBef>
              <a:spcAft>
                <a:spcPts val="1200"/>
              </a:spcAft>
              <a:buFont typeface="Arial" charset="0"/>
              <a:buNone/>
            </a:pPr>
            <a:r>
              <a:rPr lang="cs-CZ" sz="2400" dirty="0" smtClean="0">
                <a:latin typeface="Arial" charset="0"/>
                <a:cs typeface="Arial" charset="0"/>
              </a:rPr>
              <a:t>(nepořizuje) </a:t>
            </a:r>
          </a:p>
          <a:p>
            <a:pPr eaLnBrk="1" hangingPunct="1">
              <a:spcBef>
                <a:spcPts val="1800"/>
              </a:spcBef>
              <a:spcAft>
                <a:spcPts val="12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poskytuje informace pro zpracování ÚPP a ÚPD</a:t>
            </a:r>
          </a:p>
          <a:p>
            <a:pPr eaLnBrk="1" hangingPunct="1">
              <a:spcBef>
                <a:spcPts val="1800"/>
              </a:spcBef>
              <a:spcAft>
                <a:spcPts val="1200"/>
              </a:spcAft>
              <a:buFont typeface="Arial" charset="0"/>
              <a:buNone/>
            </a:pPr>
            <a:r>
              <a:rPr lang="cs-CZ" sz="2400" dirty="0" smtClean="0">
                <a:latin typeface="Arial" charset="0"/>
                <a:cs typeface="Arial" charset="0"/>
              </a:rPr>
              <a:t> </a:t>
            </a:r>
          </a:p>
          <a:p>
            <a:pPr lvl="1" eaLnBrk="1" hangingPunct="1">
              <a:spcBef>
                <a:spcPct val="0"/>
              </a:spcBef>
              <a:buFont typeface="Arial" charset="0"/>
              <a:buNone/>
            </a:pPr>
            <a:endParaRPr lang="cs-CZ" dirty="0" smtClean="0">
              <a:latin typeface="Arial" charset="0"/>
              <a:cs typeface="Arial" charset="0"/>
            </a:endParaRPr>
          </a:p>
        </p:txBody>
      </p:sp>
      <p:sp>
        <p:nvSpPr>
          <p:cNvPr id="11878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29AA89A-E68B-42D2-BE3F-058FC10A1D84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54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Nadpis 1"/>
          <p:cNvSpPr>
            <a:spLocks noGrp="1"/>
          </p:cNvSpPr>
          <p:nvPr>
            <p:ph type="title"/>
          </p:nvPr>
        </p:nvSpPr>
        <p:spPr>
          <a:xfrm>
            <a:off x="714375" y="1628800"/>
            <a:ext cx="7972425" cy="346918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Výkon veřejné správy – zastupitelstvo obce</a:t>
            </a:r>
          </a:p>
        </p:txBody>
      </p:sp>
      <p:sp>
        <p:nvSpPr>
          <p:cNvPr id="132099" name="Zástupný symbol pro obsah 2"/>
          <p:cNvSpPr>
            <a:spLocks noGrp="1"/>
          </p:cNvSpPr>
          <p:nvPr>
            <p:ph idx="1"/>
          </p:nvPr>
        </p:nvSpPr>
        <p:spPr>
          <a:xfrm>
            <a:off x="714374" y="1975718"/>
            <a:ext cx="7972425" cy="44291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Zastupitelstvo obce </a:t>
            </a:r>
            <a:endParaRPr lang="cs-CZ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b="1" dirty="0" smtClean="0">
                <a:latin typeface="Arial" charset="0"/>
                <a:cs typeface="Arial" charset="0"/>
              </a:rPr>
              <a:t>rozhoduje o pořízení</a:t>
            </a:r>
            <a:r>
              <a:rPr lang="cs-CZ" sz="2400" dirty="0" smtClean="0">
                <a:latin typeface="Arial" charset="0"/>
                <a:cs typeface="Arial" charset="0"/>
              </a:rPr>
              <a:t> ÚP (RP) a jejich změn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b="1" dirty="0" smtClean="0">
                <a:latin typeface="Arial" charset="0"/>
                <a:cs typeface="Arial" charset="0"/>
              </a:rPr>
              <a:t>schvaluje </a:t>
            </a:r>
            <a:r>
              <a:rPr lang="cs-CZ" sz="2400" dirty="0" smtClean="0">
                <a:latin typeface="Arial" charset="0"/>
                <a:cs typeface="Arial" charset="0"/>
              </a:rPr>
              <a:t>zadání ÚP (RP)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b="1" dirty="0" smtClean="0">
                <a:latin typeface="Arial" charset="0"/>
                <a:cs typeface="Arial" charset="0"/>
              </a:rPr>
              <a:t>vydává</a:t>
            </a:r>
            <a:r>
              <a:rPr lang="cs-CZ" sz="2400" dirty="0" smtClean="0">
                <a:latin typeface="Arial" charset="0"/>
                <a:cs typeface="Arial" charset="0"/>
              </a:rPr>
              <a:t> ÚP (RP)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b="1" dirty="0" smtClean="0">
                <a:latin typeface="Arial" charset="0"/>
                <a:cs typeface="Arial" charset="0"/>
              </a:rPr>
              <a:t>projednává</a:t>
            </a:r>
            <a:r>
              <a:rPr lang="cs-CZ" sz="2400" dirty="0" smtClean="0">
                <a:latin typeface="Arial" charset="0"/>
                <a:cs typeface="Arial" charset="0"/>
              </a:rPr>
              <a:t>, </a:t>
            </a:r>
            <a:r>
              <a:rPr lang="cs-CZ" sz="2400" b="1" dirty="0" smtClean="0">
                <a:latin typeface="Arial" charset="0"/>
                <a:cs typeface="Arial" charset="0"/>
              </a:rPr>
              <a:t>schvaluje</a:t>
            </a:r>
            <a:r>
              <a:rPr lang="cs-CZ" sz="2400" dirty="0" smtClean="0">
                <a:latin typeface="Arial" charset="0"/>
                <a:cs typeface="Arial" charset="0"/>
              </a:rPr>
              <a:t> zprávu o uplatňování ÚP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b="1" dirty="0" smtClean="0">
                <a:latin typeface="Arial" charset="0"/>
                <a:cs typeface="Arial" charset="0"/>
              </a:rPr>
              <a:t>schvaluje výběr</a:t>
            </a:r>
            <a:r>
              <a:rPr lang="cs-CZ" sz="2400" dirty="0" smtClean="0">
                <a:latin typeface="Arial" charset="0"/>
                <a:cs typeface="Arial" charset="0"/>
              </a:rPr>
              <a:t> nejvhodnější varianty v ÚP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b="1" dirty="0" smtClean="0">
                <a:latin typeface="Arial" charset="0"/>
                <a:cs typeface="Arial" charset="0"/>
              </a:rPr>
              <a:t>rozhoduje o námitkách</a:t>
            </a:r>
            <a:r>
              <a:rPr lang="cs-CZ" sz="2400" dirty="0" smtClean="0">
                <a:latin typeface="Arial" charset="0"/>
                <a:cs typeface="Arial" charset="0"/>
              </a:rPr>
              <a:t> dotčených vlastníků k návrhu ÚP (RP)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může </a:t>
            </a:r>
            <a:r>
              <a:rPr lang="cs-CZ" sz="2400" b="1" dirty="0" smtClean="0">
                <a:latin typeface="Arial" charset="0"/>
                <a:cs typeface="Arial" charset="0"/>
              </a:rPr>
              <a:t>vrátit pořizovateli návrh ÚP</a:t>
            </a:r>
            <a:r>
              <a:rPr lang="cs-CZ" sz="2400" dirty="0" smtClean="0">
                <a:latin typeface="Arial" charset="0"/>
                <a:cs typeface="Arial" charset="0"/>
              </a:rPr>
              <a:t> s pokyny k úpravě a novému projednání </a:t>
            </a:r>
          </a:p>
        </p:txBody>
      </p:sp>
      <p:sp>
        <p:nvSpPr>
          <p:cNvPr id="13210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8FC5C5-9B02-4DF0-99F1-4AB399F724FC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Výkon veřejné správy – zastupitelstvo obce</a:t>
            </a:r>
          </a:p>
        </p:txBody>
      </p:sp>
      <p:sp>
        <p:nvSpPr>
          <p:cNvPr id="133123" name="Zástupný symbol pro obsah 2"/>
          <p:cNvSpPr>
            <a:spLocks noGrp="1"/>
          </p:cNvSpPr>
          <p:nvPr>
            <p:ph idx="1"/>
          </p:nvPr>
        </p:nvSpPr>
        <p:spPr>
          <a:xfrm>
            <a:off x="642938" y="2428875"/>
            <a:ext cx="7972425" cy="4429125"/>
          </a:xfrm>
        </p:spPr>
        <p:txBody>
          <a:bodyPr/>
          <a:lstStyle/>
          <a:p>
            <a:pPr marL="0" indent="0" eaLnBrk="1" hangingPunct="1">
              <a:spcBef>
                <a:spcPts val="2400"/>
              </a:spcBef>
              <a:spcAft>
                <a:spcPts val="600"/>
              </a:spcAft>
              <a:buNone/>
            </a:pPr>
            <a:r>
              <a:rPr lang="cs-CZ" sz="2400" b="1" dirty="0">
                <a:latin typeface="Arial" charset="0"/>
                <a:cs typeface="Arial" charset="0"/>
              </a:rPr>
              <a:t>Zastupitelstvo obce </a:t>
            </a:r>
            <a:endParaRPr lang="cs-CZ" sz="2400" dirty="0">
              <a:latin typeface="Arial" charset="0"/>
              <a:cs typeface="Arial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může </a:t>
            </a:r>
            <a:r>
              <a:rPr lang="cs-CZ" sz="2000" b="1" dirty="0" smtClean="0">
                <a:latin typeface="Arial" charset="0"/>
                <a:cs typeface="Arial" charset="0"/>
              </a:rPr>
              <a:t>ovlivnit věcný obsah ÚP</a:t>
            </a:r>
            <a:r>
              <a:rPr lang="cs-CZ" sz="2000" dirty="0" smtClean="0">
                <a:latin typeface="Arial" charset="0"/>
                <a:cs typeface="Arial" charset="0"/>
              </a:rPr>
              <a:t> </a:t>
            </a:r>
          </a:p>
          <a:p>
            <a:pPr lvl="1"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zadání</a:t>
            </a:r>
          </a:p>
          <a:p>
            <a:pPr lvl="1"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výběr variant</a:t>
            </a:r>
          </a:p>
          <a:p>
            <a:pPr lvl="1"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pokyny pro zpracování návrhu ÚP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000" b="1" dirty="0" smtClean="0">
                <a:latin typeface="Arial" charset="0"/>
                <a:cs typeface="Arial" charset="0"/>
              </a:rPr>
              <a:t>nemůže</a:t>
            </a:r>
            <a:r>
              <a:rPr lang="cs-CZ" sz="2000" dirty="0" smtClean="0">
                <a:latin typeface="Arial" charset="0"/>
                <a:cs typeface="Arial" charset="0"/>
              </a:rPr>
              <a:t> nad tento rámec </a:t>
            </a:r>
            <a:r>
              <a:rPr lang="cs-CZ" sz="2000" b="1" dirty="0" smtClean="0">
                <a:latin typeface="Arial" charset="0"/>
                <a:cs typeface="Arial" charset="0"/>
              </a:rPr>
              <a:t>zasahovat do procesu pořizování ÚP</a:t>
            </a:r>
            <a:r>
              <a:rPr lang="cs-CZ" sz="2000" dirty="0" smtClean="0">
                <a:latin typeface="Arial" charset="0"/>
                <a:cs typeface="Arial" charset="0"/>
              </a:rPr>
              <a:t> </a:t>
            </a:r>
            <a:r>
              <a:rPr lang="cs-CZ" sz="1800" dirty="0" smtClean="0">
                <a:latin typeface="Arial" charset="0"/>
                <a:cs typeface="Arial" charset="0"/>
              </a:rPr>
              <a:t>(nepřípustný zásah do výkonu státní správy) </a:t>
            </a:r>
          </a:p>
          <a:p>
            <a:pPr marL="400050" lvl="1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1800" dirty="0">
                <a:latin typeface="Arial" charset="0"/>
                <a:cs typeface="Arial" charset="0"/>
              </a:rPr>
              <a:t>např. požadovat zkrácení lhůt pro </a:t>
            </a:r>
            <a:r>
              <a:rPr lang="cs-CZ" sz="1800" dirty="0" smtClean="0">
                <a:latin typeface="Arial" charset="0"/>
                <a:cs typeface="Arial" charset="0"/>
              </a:rPr>
              <a:t>projednávání, úprava </a:t>
            </a:r>
            <a:r>
              <a:rPr lang="cs-CZ" sz="1800" dirty="0">
                <a:latin typeface="Arial" charset="0"/>
                <a:cs typeface="Arial" charset="0"/>
              </a:rPr>
              <a:t>obsahu nad rámec SZ, ….</a:t>
            </a:r>
          </a:p>
        </p:txBody>
      </p:sp>
      <p:sp>
        <p:nvSpPr>
          <p:cNvPr id="13312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C79A982-F20C-435E-BE65-145CB49267B1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98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Výkon veřejné správy – rada obce</a:t>
            </a:r>
          </a:p>
        </p:txBody>
      </p:sp>
      <p:sp>
        <p:nvSpPr>
          <p:cNvPr id="132099" name="Zástupný symbol pro obsah 2"/>
          <p:cNvSpPr>
            <a:spLocks noGrp="1"/>
          </p:cNvSpPr>
          <p:nvPr>
            <p:ph idx="1"/>
          </p:nvPr>
        </p:nvSpPr>
        <p:spPr>
          <a:xfrm>
            <a:off x="714374" y="2428875"/>
            <a:ext cx="7972425" cy="4429125"/>
          </a:xfrm>
        </p:spPr>
        <p:txBody>
          <a:bodyPr/>
          <a:lstStyle/>
          <a:p>
            <a:pPr marL="0" indent="0" algn="just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Rada obce </a:t>
            </a:r>
          </a:p>
          <a:p>
            <a:pPr marL="0" indent="0" algn="just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</a:pPr>
            <a:r>
              <a:rPr lang="cs-CZ" sz="2400" dirty="0" smtClean="0">
                <a:latin typeface="Arial" charset="0"/>
                <a:cs typeface="Arial" charset="0"/>
              </a:rPr>
              <a:t> v obcích, kde se rada nevolí, </a:t>
            </a:r>
            <a:r>
              <a:rPr lang="cs-CZ" sz="2400" b="1" dirty="0" smtClean="0">
                <a:latin typeface="Arial" charset="0"/>
                <a:cs typeface="Arial" charset="0"/>
              </a:rPr>
              <a:t>zastupitelstvo obce </a:t>
            </a:r>
            <a:endParaRPr lang="cs-CZ" sz="2400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cs-CZ" sz="2200" dirty="0" smtClean="0">
                <a:latin typeface="Arial" charset="0"/>
                <a:cs typeface="Arial" charset="0"/>
              </a:rPr>
              <a:t>vydává vymezení zastavěného území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200" dirty="0" smtClean="0">
                <a:latin typeface="Arial" charset="0"/>
                <a:cs typeface="Arial" charset="0"/>
              </a:rPr>
              <a:t>schvaluje žádost o obce o pořizování  - na ORP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200" dirty="0" smtClean="0">
                <a:latin typeface="Arial" charset="0"/>
                <a:cs typeface="Arial" charset="0"/>
              </a:rPr>
              <a:t>schvaluje uzavření smlouvy s kvalifikovanou osobou k výkonu územně plánovací činnosti (létající pořizovatel“)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1800" dirty="0" smtClean="0">
                <a:latin typeface="Arial" charset="0"/>
                <a:cs typeface="Arial" charset="0"/>
              </a:rPr>
              <a:t>uplatňuje v samostatné působnosti námitky k ZÚR  a připomínky k ÚP sousední obce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1800" dirty="0" smtClean="0">
                <a:latin typeface="Arial" charset="0"/>
                <a:cs typeface="Arial" charset="0"/>
              </a:rPr>
              <a:t>vydává opatření o asanaci a územní opatření o stavební uzávěře</a:t>
            </a:r>
          </a:p>
        </p:txBody>
      </p:sp>
      <p:sp>
        <p:nvSpPr>
          <p:cNvPr id="13210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8FC5C5-9B02-4DF0-99F1-4AB399F724FC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23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57B1BC-0E22-4632-9504-FB6582CA5905}" type="slidenum">
              <a:rPr lang="cs-CZ" smtClean="0"/>
              <a:pPr>
                <a:defRPr/>
              </a:pPr>
              <a:t>3</a:t>
            </a:fld>
            <a:endParaRPr lang="cs-CZ" dirty="0"/>
          </a:p>
        </p:txBody>
      </p:sp>
      <p:pic>
        <p:nvPicPr>
          <p:cNvPr id="3" name="Obrázek 2"/>
          <p:cNvPicPr/>
          <p:nvPr/>
        </p:nvPicPr>
        <p:blipFill rotWithShape="1">
          <a:blip r:embed="rId2"/>
          <a:srcRect l="12696" t="65815" r="59762" b="2935"/>
          <a:stretch/>
        </p:blipFill>
        <p:spPr bwMode="auto">
          <a:xfrm>
            <a:off x="0" y="404664"/>
            <a:ext cx="9144000" cy="475252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851920" y="404664"/>
            <a:ext cx="1765483" cy="40504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10:45 – 11:15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650178" y="4653137"/>
            <a:ext cx="122607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13:00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154771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Nadpis 1"/>
          <p:cNvSpPr>
            <a:spLocks noGrp="1"/>
          </p:cNvSpPr>
          <p:nvPr>
            <p:ph type="title"/>
          </p:nvPr>
        </p:nvSpPr>
        <p:spPr>
          <a:xfrm>
            <a:off x="714375" y="1571625"/>
            <a:ext cx="7972425" cy="642938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Výkon veřejné správy - postavení starosty v ÚP</a:t>
            </a:r>
            <a:r>
              <a:rPr lang="cs-CZ" sz="2400" dirty="0" smtClean="0">
                <a:solidFill>
                  <a:srgbClr val="89A1A7"/>
                </a:solidFill>
                <a:latin typeface="Arial" charset="0"/>
                <a:cs typeface="Arial" charset="0"/>
              </a:rPr>
              <a:t>  </a:t>
            </a:r>
          </a:p>
        </p:txBody>
      </p:sp>
      <p:sp>
        <p:nvSpPr>
          <p:cNvPr id="143363" name="Zástupný symbol pro obsah 2"/>
          <p:cNvSpPr>
            <a:spLocks noGrp="1"/>
          </p:cNvSpPr>
          <p:nvPr>
            <p:ph idx="1"/>
          </p:nvPr>
        </p:nvSpPr>
        <p:spPr>
          <a:xfrm>
            <a:off x="642938" y="2132857"/>
            <a:ext cx="7972425" cy="4725144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Starosta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b="1" dirty="0" smtClean="0">
                <a:latin typeface="Arial" charset="0"/>
                <a:cs typeface="Arial" charset="0"/>
              </a:rPr>
              <a:t>je v čele obecního úřadu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povědomí o legislativním rámci ÚP (cíle ÚP, nástroje ÚP, výkon veřejné správy)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b="1" dirty="0" smtClean="0">
                <a:latin typeface="Arial" charset="0"/>
                <a:cs typeface="Arial" charset="0"/>
              </a:rPr>
              <a:t>zabezpečuje výkon přenesené působnosti </a:t>
            </a:r>
            <a:r>
              <a:rPr lang="cs-CZ" sz="2000" b="1" dirty="0" smtClean="0">
                <a:latin typeface="Arial" charset="0"/>
                <a:cs typeface="Arial" charset="0"/>
              </a:rPr>
              <a:t>(</a:t>
            </a:r>
            <a:r>
              <a:rPr lang="cs-CZ" sz="2000" dirty="0" smtClean="0">
                <a:latin typeface="Arial" charset="0"/>
                <a:cs typeface="Arial" charset="0"/>
              </a:rPr>
              <a:t>v obcích, kde není tajemník)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tým pro pořizování (pořizovatel, určený zastupitel, projektant) </a:t>
            </a:r>
          </a:p>
          <a:p>
            <a:pPr eaLnBrk="1" hangingPunct="1">
              <a:spcBef>
                <a:spcPts val="1800"/>
              </a:spcBef>
              <a:spcAft>
                <a:spcPts val="600"/>
              </a:spcAft>
            </a:pPr>
            <a:r>
              <a:rPr lang="cs-CZ" sz="2400" b="1" dirty="0" smtClean="0">
                <a:latin typeface="Arial" charset="0"/>
                <a:cs typeface="Arial" charset="0"/>
              </a:rPr>
              <a:t>starosta obce nemůže vytvářet sám vůli obce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zastupitelstvo  obce </a:t>
            </a:r>
          </a:p>
        </p:txBody>
      </p:sp>
      <p:sp>
        <p:nvSpPr>
          <p:cNvPr id="14336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F1BE32-63EF-4CAC-AE33-3C0F5FC0F48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52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Nadpis 1"/>
          <p:cNvSpPr>
            <a:spLocks noGrp="1"/>
          </p:cNvSpPr>
          <p:nvPr>
            <p:ph type="title"/>
          </p:nvPr>
        </p:nvSpPr>
        <p:spPr>
          <a:xfrm>
            <a:off x="684771" y="1556792"/>
            <a:ext cx="7972425" cy="642937"/>
          </a:xfrm>
        </p:spPr>
        <p:txBody>
          <a:bodyPr/>
          <a:lstStyle/>
          <a:p>
            <a:pPr eaLnBrk="1" hangingPunct="1"/>
            <a:r>
              <a:rPr lang="cs-CZ" sz="2200" dirty="0" smtClean="0">
                <a:solidFill>
                  <a:srgbClr val="89A1A7"/>
                </a:solidFill>
                <a:latin typeface="Arial" charset="0"/>
                <a:cs typeface="Arial" charset="0"/>
              </a:rPr>
              <a:t>Tým pro </a:t>
            </a:r>
            <a:r>
              <a:rPr lang="cs-CZ" sz="2200" dirty="0">
                <a:solidFill>
                  <a:srgbClr val="89A1A7"/>
                </a:solidFill>
                <a:latin typeface="Arial" charset="0"/>
                <a:cs typeface="Arial" charset="0"/>
              </a:rPr>
              <a:t>územně plánovací činnost </a:t>
            </a:r>
            <a:r>
              <a:rPr lang="cs-CZ" sz="2200" dirty="0" smtClean="0">
                <a:solidFill>
                  <a:srgbClr val="89A1A7"/>
                </a:solidFill>
                <a:latin typeface="Arial" charset="0"/>
                <a:cs typeface="Arial" charset="0"/>
              </a:rPr>
              <a:t>obce, resp. pořizování</a:t>
            </a:r>
          </a:p>
        </p:txBody>
      </p:sp>
      <p:sp>
        <p:nvSpPr>
          <p:cNvPr id="131075" name="Zástupný symbol pro obsah 2"/>
          <p:cNvSpPr>
            <a:spLocks noGrp="1"/>
          </p:cNvSpPr>
          <p:nvPr>
            <p:ph idx="1"/>
          </p:nvPr>
        </p:nvSpPr>
        <p:spPr>
          <a:xfrm>
            <a:off x="642938" y="2199729"/>
            <a:ext cx="7972425" cy="4658271"/>
          </a:xfrm>
        </p:spPr>
        <p:txBody>
          <a:bodyPr/>
          <a:lstStyle/>
          <a:p>
            <a:pPr eaLnBrk="1" hangingPunct="1">
              <a:spcAft>
                <a:spcPts val="1200"/>
              </a:spcAft>
              <a:buFont typeface="Arial" charset="0"/>
              <a:buNone/>
            </a:pPr>
            <a:r>
              <a:rPr lang="cs-CZ" sz="2900" b="1" dirty="0" smtClean="0">
                <a:latin typeface="Arial" charset="0"/>
                <a:cs typeface="Arial" charset="0"/>
              </a:rPr>
              <a:t>Pořizovatel </a:t>
            </a:r>
            <a:r>
              <a:rPr lang="cs-CZ" sz="2900" dirty="0" smtClean="0">
                <a:latin typeface="Arial" charset="0"/>
                <a:cs typeface="Arial" charset="0"/>
              </a:rPr>
              <a:t>+</a:t>
            </a:r>
            <a:r>
              <a:rPr lang="cs-CZ" sz="2900" b="1" dirty="0" smtClean="0">
                <a:latin typeface="Arial" charset="0"/>
                <a:cs typeface="Arial" charset="0"/>
              </a:rPr>
              <a:t> určený zastupitel </a:t>
            </a:r>
            <a:r>
              <a:rPr lang="cs-CZ" sz="2900" dirty="0" smtClean="0">
                <a:latin typeface="Arial" charset="0"/>
                <a:cs typeface="Arial" charset="0"/>
              </a:rPr>
              <a:t>+ </a:t>
            </a:r>
            <a:r>
              <a:rPr lang="cs-CZ" sz="2900" b="1" dirty="0" smtClean="0">
                <a:latin typeface="Arial" charset="0"/>
                <a:cs typeface="Arial" charset="0"/>
              </a:rPr>
              <a:t>projektant</a:t>
            </a:r>
            <a:endParaRPr lang="cs-CZ" sz="2900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cs-CZ" b="1" dirty="0" smtClean="0">
                <a:latin typeface="Arial" charset="0"/>
                <a:cs typeface="Arial" charset="0"/>
              </a:rPr>
              <a:t>pořizovatel </a:t>
            </a:r>
            <a:r>
              <a:rPr lang="cs-CZ" dirty="0" smtClean="0">
                <a:latin typeface="Arial" charset="0"/>
                <a:cs typeface="Arial" charset="0"/>
              </a:rPr>
              <a:t>- garant zákonnosti procesu  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cs-CZ" b="1" dirty="0">
                <a:latin typeface="Arial" charset="0"/>
                <a:cs typeface="Arial" charset="0"/>
              </a:rPr>
              <a:t>určený zastupitel </a:t>
            </a:r>
            <a:r>
              <a:rPr lang="cs-CZ" dirty="0">
                <a:latin typeface="Arial" charset="0"/>
                <a:cs typeface="Arial" charset="0"/>
              </a:rPr>
              <a:t>- garant souladu soukromých a veřejných zájmů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cs-CZ" b="1" dirty="0" smtClean="0">
                <a:latin typeface="Arial" charset="0"/>
                <a:cs typeface="Arial" charset="0"/>
              </a:rPr>
              <a:t>projektant</a:t>
            </a:r>
            <a:r>
              <a:rPr lang="cs-CZ" dirty="0" smtClean="0">
                <a:latin typeface="Arial" charset="0"/>
                <a:cs typeface="Arial" charset="0"/>
              </a:rPr>
              <a:t>  - garant  optimálního vývoje  území  – harmonické uspořádání, ekologická rovnováha, ochrana dědictví, ……….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</a:pPr>
            <a:endParaRPr lang="cs-CZ" sz="2400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endParaRPr lang="cs-CZ" sz="2400" dirty="0" smtClean="0">
              <a:latin typeface="Arial" charset="0"/>
              <a:cs typeface="Arial" charset="0"/>
            </a:endParaRPr>
          </a:p>
          <a:p>
            <a:pPr marL="0" lvl="1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</a:pPr>
            <a:endParaRPr lang="cs-CZ" dirty="0" smtClean="0">
              <a:latin typeface="Arial" charset="0"/>
              <a:cs typeface="Arial" charset="0"/>
            </a:endParaRPr>
          </a:p>
        </p:txBody>
      </p:sp>
      <p:sp>
        <p:nvSpPr>
          <p:cNvPr id="13107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8AF536D-3BA7-42EB-9A4F-1E48B9AE2549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62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rgbClr val="89A1A7"/>
                </a:solidFill>
                <a:latin typeface="Arial" charset="0"/>
                <a:cs typeface="Arial" charset="0"/>
              </a:rPr>
              <a:t>Tým pro pořizování ÚP - pořizovatel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643188"/>
            <a:ext cx="7972425" cy="4214812"/>
          </a:xfrm>
        </p:spPr>
        <p:txBody>
          <a:bodyPr/>
          <a:lstStyle/>
          <a:p>
            <a:pPr marL="0" indent="0" eaLnBrk="1" hangingPunct="1">
              <a:spcBef>
                <a:spcPts val="18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cs-CZ" sz="3200" b="1" dirty="0" smtClean="0"/>
              <a:t>Pořizovatel </a:t>
            </a:r>
            <a:r>
              <a:rPr lang="cs-CZ" sz="3200" dirty="0" smtClean="0"/>
              <a:t>(§ 2 SZ)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3200" dirty="0" smtClean="0"/>
              <a:t>příslušný obecní úřad </a:t>
            </a:r>
          </a:p>
          <a:p>
            <a:pPr marL="722313" eaLnBrk="1" hangingPunct="1">
              <a:spcBef>
                <a:spcPts val="180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cs-CZ" sz="3200" b="1" dirty="0" smtClean="0"/>
              <a:t>Činnost vykonává  </a:t>
            </a:r>
          </a:p>
          <a:p>
            <a:pPr marL="722313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3200" dirty="0" smtClean="0"/>
              <a:t>úředník </a:t>
            </a:r>
          </a:p>
          <a:p>
            <a:pPr marL="722313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3200" dirty="0" smtClean="0"/>
              <a:t>fyzická osoba („létající pořizovatel“)</a:t>
            </a:r>
          </a:p>
          <a:p>
            <a:pPr marL="722313" lvl="1" indent="-34290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3200" dirty="0" smtClean="0"/>
          </a:p>
        </p:txBody>
      </p:sp>
      <p:sp>
        <p:nvSpPr>
          <p:cNvPr id="12083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0C115C-4647-4173-B311-7D26691AC1F8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00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rgbClr val="89A1A7"/>
                </a:solidFill>
                <a:latin typeface="Arial" charset="0"/>
                <a:cs typeface="Arial" charset="0"/>
              </a:rPr>
              <a:t>Tým pro pořizování ÚP - pořizovatel </a:t>
            </a:r>
            <a:endParaRPr lang="cs-CZ" sz="240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121859" name="Zástupný symbol pro obsah 2"/>
          <p:cNvSpPr>
            <a:spLocks noGrp="1"/>
          </p:cNvSpPr>
          <p:nvPr>
            <p:ph idx="1"/>
          </p:nvPr>
        </p:nvSpPr>
        <p:spPr>
          <a:xfrm>
            <a:off x="642938" y="2428875"/>
            <a:ext cx="7972425" cy="44291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Pořizovatel</a:t>
            </a:r>
            <a:r>
              <a:rPr lang="cs-CZ" dirty="0" smtClean="0">
                <a:latin typeface="Arial" charset="0"/>
                <a:cs typeface="Arial" charset="0"/>
              </a:rPr>
              <a:t> </a:t>
            </a:r>
            <a:r>
              <a:rPr lang="cs-CZ" sz="2400" dirty="0" smtClean="0">
                <a:latin typeface="Arial" charset="0"/>
                <a:cs typeface="Arial" charset="0"/>
              </a:rPr>
              <a:t>(zajišťuje, zpracovává, připravuje) </a:t>
            </a:r>
          </a:p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ÚAP, aktualizace ÚAP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zadání ÚS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návrh zadání ÚP, projednání návrhu zadání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jednání o návrhu ÚP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veřejné projednání návrhu ÚP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zpráva o uplatňování ÚP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……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………</a:t>
            </a:r>
          </a:p>
        </p:txBody>
      </p:sp>
      <p:sp>
        <p:nvSpPr>
          <p:cNvPr id="12186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5171AE3-11F6-4EA5-AFA1-E334E120F89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33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Nadpis 1"/>
          <p:cNvSpPr>
            <a:spLocks noGrp="1"/>
          </p:cNvSpPr>
          <p:nvPr>
            <p:ph type="title"/>
          </p:nvPr>
        </p:nvSpPr>
        <p:spPr>
          <a:xfrm>
            <a:off x="714375" y="1643063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rgbClr val="89A1A7"/>
                </a:solidFill>
                <a:latin typeface="Arial" charset="0"/>
                <a:cs typeface="Arial" charset="0"/>
              </a:rPr>
              <a:t>Tým pro pořizování ÚP - určený zastupitel </a:t>
            </a:r>
          </a:p>
        </p:txBody>
      </p:sp>
      <p:sp>
        <p:nvSpPr>
          <p:cNvPr id="122883" name="Zástupný symbol pro obsah 2"/>
          <p:cNvSpPr>
            <a:spLocks noGrp="1"/>
          </p:cNvSpPr>
          <p:nvPr>
            <p:ph idx="1"/>
          </p:nvPr>
        </p:nvSpPr>
        <p:spPr>
          <a:xfrm>
            <a:off x="642938" y="2286001"/>
            <a:ext cx="7972425" cy="45720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Určený zastupitel </a:t>
            </a:r>
            <a:r>
              <a:rPr lang="cs-CZ" sz="2400" dirty="0" smtClean="0">
                <a:latin typeface="Arial" charset="0"/>
                <a:cs typeface="Arial" charset="0"/>
              </a:rPr>
              <a:t>(§§ 47, 51, 53, 67 SZ)</a:t>
            </a:r>
            <a:r>
              <a:rPr lang="cs-CZ" sz="2400" i="1" dirty="0" smtClean="0">
                <a:latin typeface="Arial" charset="0"/>
                <a:cs typeface="Arial" charset="0"/>
              </a:rPr>
              <a:t>     </a:t>
            </a:r>
            <a:endParaRPr lang="cs-CZ" sz="2400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1200"/>
              </a:spcBef>
            </a:pPr>
            <a:r>
              <a:rPr lang="cs-CZ" sz="2600" b="1" dirty="0">
                <a:latin typeface="Arial" charset="0"/>
                <a:cs typeface="Arial" charset="0"/>
              </a:rPr>
              <a:t>prostředník</a:t>
            </a:r>
            <a:r>
              <a:rPr lang="cs-CZ" sz="2600" dirty="0">
                <a:latin typeface="Arial" charset="0"/>
                <a:cs typeface="Arial" charset="0"/>
              </a:rPr>
              <a:t> - kontakt a výměna informací mezi pořizovatelem </a:t>
            </a:r>
            <a:r>
              <a:rPr lang="cs-CZ" sz="2600" dirty="0" smtClean="0">
                <a:latin typeface="Arial" charset="0"/>
                <a:cs typeface="Arial" charset="0"/>
              </a:rPr>
              <a:t>(resp. týmem) a </a:t>
            </a:r>
            <a:r>
              <a:rPr lang="cs-CZ" sz="2600" dirty="0">
                <a:latin typeface="Arial" charset="0"/>
                <a:cs typeface="Arial" charset="0"/>
              </a:rPr>
              <a:t>zastupitelstvem obce</a:t>
            </a:r>
          </a:p>
          <a:p>
            <a:pPr eaLnBrk="1" hangingPunct="1">
              <a:spcBef>
                <a:spcPts val="1200"/>
              </a:spcBef>
            </a:pPr>
            <a:r>
              <a:rPr lang="cs-CZ" sz="2600" b="1" dirty="0" smtClean="0">
                <a:latin typeface="Arial" charset="0"/>
                <a:cs typeface="Arial" charset="0"/>
              </a:rPr>
              <a:t>účast na procesu </a:t>
            </a:r>
            <a:r>
              <a:rPr lang="cs-CZ" sz="2600" dirty="0" smtClean="0">
                <a:latin typeface="Arial" charset="0"/>
                <a:cs typeface="Arial" charset="0"/>
              </a:rPr>
              <a:t>pořizování</a:t>
            </a:r>
          </a:p>
          <a:p>
            <a:pPr eaLnBrk="1" hangingPunct="1"/>
            <a:r>
              <a:rPr lang="cs-CZ" sz="2600" b="1" dirty="0" smtClean="0">
                <a:latin typeface="Arial" charset="0"/>
                <a:cs typeface="Arial" charset="0"/>
              </a:rPr>
              <a:t>podíl na zpracování </a:t>
            </a:r>
            <a:r>
              <a:rPr lang="cs-CZ" sz="2600" dirty="0" smtClean="0">
                <a:latin typeface="Arial" charset="0"/>
                <a:cs typeface="Arial" charset="0"/>
              </a:rPr>
              <a:t>podkladů pro rozhodování zastupitelstva</a:t>
            </a:r>
          </a:p>
          <a:p>
            <a:pPr eaLnBrk="1" hangingPunct="1"/>
            <a:r>
              <a:rPr lang="cs-CZ" sz="2400" dirty="0" smtClean="0">
                <a:latin typeface="Arial" charset="0"/>
                <a:cs typeface="Arial" charset="0"/>
              </a:rPr>
              <a:t>nemůže určovat obsah návrhu rozhodnutí  o námitkách a návrhu vyhodnocení připomínek – zodpovědnost pořizovatele </a:t>
            </a:r>
          </a:p>
          <a:p>
            <a:pPr marL="0" lvl="1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</a:pPr>
            <a:endParaRPr lang="cs-CZ" dirty="0" smtClean="0">
              <a:latin typeface="Arial" charset="0"/>
              <a:cs typeface="Arial" charset="0"/>
            </a:endParaRPr>
          </a:p>
        </p:txBody>
      </p:sp>
      <p:sp>
        <p:nvSpPr>
          <p:cNvPr id="12288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A411FF5-3872-477B-86F4-BD7479890F2B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09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Nadpis 1"/>
          <p:cNvSpPr>
            <a:spLocks noGrp="1"/>
          </p:cNvSpPr>
          <p:nvPr>
            <p:ph type="title"/>
          </p:nvPr>
        </p:nvSpPr>
        <p:spPr>
          <a:xfrm>
            <a:off x="714375" y="1571626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rgbClr val="89A1A7"/>
                </a:solidFill>
                <a:latin typeface="Arial" charset="0"/>
                <a:cs typeface="Arial" charset="0"/>
              </a:rPr>
              <a:t>Tým pro pořizování ÚP – úkoly pro tým 2</a:t>
            </a:r>
            <a:r>
              <a:rPr lang="cs-CZ" sz="2400" dirty="0" smtClean="0">
                <a:solidFill>
                  <a:srgbClr val="00B050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214563"/>
            <a:ext cx="7972425" cy="4643437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cs-CZ" b="1" dirty="0" smtClean="0"/>
              <a:t>Pořizovatel + určený zastupitel</a:t>
            </a:r>
            <a:r>
              <a:rPr lang="cs-CZ" sz="2400" dirty="0" smtClean="0"/>
              <a:t>	                    </a:t>
            </a:r>
            <a:r>
              <a:rPr lang="cs-CZ" sz="1600" dirty="0" smtClean="0"/>
              <a:t>(zajišťují, zpracovávají, připravují) </a:t>
            </a:r>
          </a:p>
          <a:p>
            <a:pPr eaLnBrk="1" hangingPunct="1">
              <a:spcBef>
                <a:spcPts val="600"/>
              </a:spcBef>
              <a:spcAft>
                <a:spcPts val="300"/>
              </a:spcAft>
              <a:defRPr/>
            </a:pPr>
            <a:r>
              <a:rPr lang="cs-CZ" sz="2100" dirty="0" smtClean="0"/>
              <a:t>návrh zadání ÚP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100" dirty="0" smtClean="0"/>
              <a:t>úprava návrhu zadání ÚP (po projednání)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100" dirty="0" smtClean="0"/>
              <a:t>projednání návrhu ÚP (vyhodnocení výsledků)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100" dirty="0" smtClean="0"/>
              <a:t>řešení rozporů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100" dirty="0" smtClean="0"/>
              <a:t>úprava návrhu ÚP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100" dirty="0" smtClean="0"/>
              <a:t>veřejné projednání návrhu ÚP (vyhodnocení výsledků)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100" dirty="0" smtClean="0"/>
              <a:t>řešení rozporů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100" dirty="0" smtClean="0"/>
              <a:t>úprava návrhu ÚP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100" dirty="0" smtClean="0"/>
              <a:t>návrh rozhodnutí o námitkách, návrh vyhodnocení připomínek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endParaRPr lang="cs-CZ" sz="2400" dirty="0" smtClean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 smtClean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endParaRPr lang="cs-CZ" sz="2400" dirty="0" smtClean="0"/>
          </a:p>
          <a:p>
            <a:pPr marL="0" lvl="1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dirty="0" smtClean="0"/>
          </a:p>
        </p:txBody>
      </p:sp>
      <p:sp>
        <p:nvSpPr>
          <p:cNvPr id="13005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0DD5F61-EF6F-4A9F-89DC-957E74A15910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66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rgbClr val="89A1A7"/>
                </a:solidFill>
                <a:latin typeface="Arial" charset="0"/>
                <a:cs typeface="Arial" charset="0"/>
              </a:rPr>
              <a:t>Tým pro pořizování ÚP - projektant </a:t>
            </a:r>
          </a:p>
        </p:txBody>
      </p:sp>
      <p:sp>
        <p:nvSpPr>
          <p:cNvPr id="124931" name="Zástupný symbol pro obsah 2"/>
          <p:cNvSpPr>
            <a:spLocks noGrp="1"/>
          </p:cNvSpPr>
          <p:nvPr>
            <p:ph idx="1"/>
          </p:nvPr>
        </p:nvSpPr>
        <p:spPr>
          <a:xfrm>
            <a:off x="642938" y="2428875"/>
            <a:ext cx="7972425" cy="4429125"/>
          </a:xfrm>
        </p:spPr>
        <p:txBody>
          <a:bodyPr/>
          <a:lstStyle/>
          <a:p>
            <a:pPr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Projektant</a:t>
            </a:r>
            <a:r>
              <a:rPr lang="cs-CZ" sz="2400" b="1" dirty="0" smtClean="0">
                <a:latin typeface="Arial" charset="0"/>
                <a:cs typeface="Arial" charset="0"/>
              </a:rPr>
              <a:t> </a:t>
            </a:r>
            <a:r>
              <a:rPr lang="cs-CZ" sz="1600" dirty="0" smtClean="0">
                <a:latin typeface="Arial" charset="0"/>
                <a:cs typeface="Arial" charset="0"/>
              </a:rPr>
              <a:t>(§ 159 SZ) 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</a:pPr>
            <a:r>
              <a:rPr lang="cs-CZ" sz="1800" dirty="0" smtClean="0">
                <a:latin typeface="Arial" charset="0"/>
                <a:cs typeface="Arial" charset="0"/>
              </a:rPr>
              <a:t>autorizovaný architekt - zákon </a:t>
            </a:r>
            <a:r>
              <a:rPr lang="cs-CZ" sz="1800" dirty="0">
                <a:latin typeface="Arial" charset="0"/>
                <a:cs typeface="Arial" charset="0"/>
              </a:rPr>
              <a:t>č. 360/1992 Sb. O výkonu povolání autorizovaných architektů </a:t>
            </a:r>
            <a:r>
              <a:rPr lang="cs-CZ" sz="1800" dirty="0" smtClean="0">
                <a:latin typeface="Arial" charset="0"/>
                <a:cs typeface="Arial" charset="0"/>
              </a:rPr>
              <a:t>a techniků </a:t>
            </a:r>
            <a:r>
              <a:rPr lang="cs-CZ" sz="1800" dirty="0">
                <a:latin typeface="Arial" charset="0"/>
                <a:cs typeface="Arial" charset="0"/>
              </a:rPr>
              <a:t>činných ve výstavbě</a:t>
            </a:r>
          </a:p>
          <a:p>
            <a:pPr eaLnBrk="1" hangingPunct="1">
              <a:spcBef>
                <a:spcPts val="1200"/>
              </a:spcBef>
              <a:spcAft>
                <a:spcPts val="300"/>
              </a:spcAft>
              <a:buFont typeface="Arial" charset="0"/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odpovědnost za </a:t>
            </a:r>
            <a:endParaRPr lang="cs-CZ" sz="2400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6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správnost</a:t>
            </a:r>
          </a:p>
          <a:p>
            <a:pPr eaLnBrk="1" hangingPunct="1">
              <a:spcBef>
                <a:spcPts val="6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celistvost</a:t>
            </a:r>
          </a:p>
          <a:p>
            <a:pPr eaLnBrk="1" hangingPunct="1">
              <a:spcBef>
                <a:spcPts val="6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úplnost</a:t>
            </a:r>
          </a:p>
          <a:p>
            <a:pPr eaLnBrk="1" hangingPunct="1">
              <a:spcBef>
                <a:spcPts val="6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respektování požadavků ochrany veřejných zájmů a za jejich koordinaci </a:t>
            </a:r>
          </a:p>
        </p:txBody>
      </p:sp>
      <p:sp>
        <p:nvSpPr>
          <p:cNvPr id="12493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3F8CF84-C60C-4956-A873-F5D09A333C9B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36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rgbClr val="89A1A7"/>
                </a:solidFill>
                <a:latin typeface="Arial" charset="0"/>
                <a:cs typeface="Arial" charset="0"/>
              </a:rPr>
              <a:t>Tým pro pořizování ÚP - projektant </a:t>
            </a:r>
            <a:endParaRPr lang="cs-CZ" sz="240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428875"/>
            <a:ext cx="7972425" cy="4429125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cs-CZ" b="1" dirty="0" smtClean="0"/>
              <a:t>Česká komora architektů</a:t>
            </a:r>
            <a:r>
              <a:rPr lang="cs-CZ" dirty="0" smtClean="0"/>
              <a:t> (ČKA)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dirty="0" smtClean="0"/>
              <a:t>sdružuje všechny autorizované architekty, zřízena zákonem č. 360/1992 Sb. </a:t>
            </a:r>
          </a:p>
          <a:p>
            <a:pPr marL="361950" indent="0" eaLnBrk="1" hangingPunct="1">
              <a:spcBef>
                <a:spcPts val="120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cs-CZ" sz="2400" b="1" dirty="0" smtClean="0"/>
              <a:t>Profesní a etický řád</a:t>
            </a:r>
            <a:r>
              <a:rPr lang="cs-CZ" sz="2400" dirty="0" smtClean="0"/>
              <a:t> </a:t>
            </a:r>
          </a:p>
          <a:p>
            <a:pPr marL="361950" indent="0" eaLnBrk="1" hangingPunct="1">
              <a:spcBef>
                <a:spcPts val="6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cs-CZ" sz="2400" dirty="0" smtClean="0"/>
              <a:t>– povinnosti architekta ve vztahu k profesi, klientovi,…</a:t>
            </a:r>
          </a:p>
          <a:p>
            <a:pPr marL="361950" indent="0" eaLnBrk="1" hangingPunct="1">
              <a:spcBef>
                <a:spcPts val="120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cs-CZ" sz="2400" b="1" dirty="0" smtClean="0"/>
              <a:t>Disciplinární a smírčí řád</a:t>
            </a:r>
            <a:r>
              <a:rPr lang="cs-CZ" sz="2400" dirty="0" smtClean="0"/>
              <a:t> </a:t>
            </a:r>
          </a:p>
          <a:p>
            <a:pPr marL="361950" indent="0" eaLnBrk="1" hangingPunct="1">
              <a:spcBef>
                <a:spcPts val="6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cs-CZ" sz="2400" dirty="0" smtClean="0"/>
              <a:t>– disciplinární řízení, stavovský soud, smírčí řád,….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 smtClean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endParaRPr lang="cs-CZ" sz="2400" dirty="0" smtClean="0"/>
          </a:p>
          <a:p>
            <a:pPr marL="0" lvl="1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dirty="0" smtClean="0"/>
          </a:p>
        </p:txBody>
      </p:sp>
      <p:sp>
        <p:nvSpPr>
          <p:cNvPr id="12698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F434C4-47A0-4E27-AE44-6ECCF6588552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31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Nadpis 1"/>
          <p:cNvSpPr>
            <a:spLocks noGrp="1"/>
          </p:cNvSpPr>
          <p:nvPr>
            <p:ph type="title"/>
          </p:nvPr>
        </p:nvSpPr>
        <p:spPr>
          <a:xfrm>
            <a:off x="714375" y="1556793"/>
            <a:ext cx="7972425" cy="576064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rgbClr val="89A1A7"/>
                </a:solidFill>
                <a:latin typeface="Arial" charset="0"/>
                <a:cs typeface="Arial" charset="0"/>
              </a:rPr>
              <a:t>Výběr projektanta ÚP</a:t>
            </a:r>
            <a:r>
              <a:rPr lang="cs-CZ" sz="2000" dirty="0" smtClean="0">
                <a:solidFill>
                  <a:srgbClr val="89A1A7"/>
                </a:solidFill>
                <a:latin typeface="Arial" charset="0"/>
                <a:cs typeface="Arial" charset="0"/>
              </a:rPr>
              <a:t> </a:t>
            </a:r>
            <a:endParaRPr lang="cs-CZ" sz="2400" dirty="0" smtClean="0">
              <a:solidFill>
                <a:srgbClr val="89A1A7"/>
              </a:solidFill>
              <a:latin typeface="Arial" charset="0"/>
              <a:cs typeface="Arial" charset="0"/>
            </a:endParaRPr>
          </a:p>
        </p:txBody>
      </p:sp>
      <p:sp>
        <p:nvSpPr>
          <p:cNvPr id="128003" name="Zástupný symbol pro obsah 2"/>
          <p:cNvSpPr>
            <a:spLocks noGrp="1"/>
          </p:cNvSpPr>
          <p:nvPr>
            <p:ph idx="1"/>
          </p:nvPr>
        </p:nvSpPr>
        <p:spPr>
          <a:xfrm>
            <a:off x="642938" y="2060849"/>
            <a:ext cx="7972425" cy="4797152"/>
          </a:xfrm>
        </p:spPr>
        <p:txBody>
          <a:bodyPr/>
          <a:lstStyle/>
          <a:p>
            <a:pPr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Veřejná zakázka </a:t>
            </a:r>
          </a:p>
          <a:p>
            <a:pPr eaLnBrk="1" hangingPunct="1">
              <a:spcBef>
                <a:spcPts val="1200"/>
              </a:spcBef>
              <a:spcAft>
                <a:spcPts val="300"/>
              </a:spcAft>
              <a:buFont typeface="Arial" charset="0"/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zadávací dokumentace veřejné zakázky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předmět plnění - rozsah, technické požadavky,…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tým projektanta – kvalifikace, zkušenosti,….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kritéria hodnocení - cena, reference,…… </a:t>
            </a:r>
          </a:p>
          <a:p>
            <a:pPr eaLnBrk="1" hangingPunct="1">
              <a:spcBef>
                <a:spcPts val="600"/>
              </a:spcBef>
              <a:spcAft>
                <a:spcPts val="300"/>
              </a:spcAft>
              <a:buFont typeface="Arial" charset="0"/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smlouva o dílo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předmět díla (obsah a počet výtisků, požadavky na digitální zpracování, …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doba a místo plnění (dílčí termíny etap, účast na jednáních,…)</a:t>
            </a:r>
          </a:p>
          <a:p>
            <a:pPr marL="0" lvl="1" indent="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</a:pPr>
            <a:endParaRPr lang="cs-CZ" sz="2000" dirty="0" smtClean="0">
              <a:latin typeface="Arial" charset="0"/>
              <a:cs typeface="Arial" charset="0"/>
            </a:endParaRPr>
          </a:p>
        </p:txBody>
      </p:sp>
      <p:sp>
        <p:nvSpPr>
          <p:cNvPr id="12800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FC512D7-0EF6-4538-B52B-D13D25D7B981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96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 legislativním rámci ÚP řešíme ….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5" y="2928938"/>
            <a:ext cx="7972425" cy="3197225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cs-CZ" b="1" dirty="0" smtClean="0">
                <a:solidFill>
                  <a:srgbClr val="7030A0"/>
                </a:solidFill>
              </a:rPr>
              <a:t>Jak, pomocí čeho, jakými prostředky?</a:t>
            </a:r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cs-CZ" sz="2400" b="1" dirty="0" smtClean="0">
                <a:solidFill>
                  <a:srgbClr val="7030A0"/>
                </a:solidFill>
              </a:rPr>
              <a:t>nástroje ÚP</a:t>
            </a:r>
            <a:endParaRPr lang="cs-CZ" sz="2400" dirty="0" smtClean="0">
              <a:solidFill>
                <a:srgbClr val="7030A0"/>
              </a:solidFill>
            </a:endParaRP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dirty="0" smtClean="0">
                <a:solidFill>
                  <a:srgbClr val="7030A0"/>
                </a:solidFill>
              </a:rPr>
              <a:t>územně plánovací podklady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dirty="0" smtClean="0">
                <a:solidFill>
                  <a:srgbClr val="7030A0"/>
                </a:solidFill>
              </a:rPr>
              <a:t>politika územního  rozvoje 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dirty="0" smtClean="0">
                <a:solidFill>
                  <a:srgbClr val="7030A0"/>
                </a:solidFill>
              </a:rPr>
              <a:t>územně plánovací dokumentace</a:t>
            </a:r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E7F5B23-F2B6-40A7-9FCC-1B49383342DC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78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ctrTitle"/>
          </p:nvPr>
        </p:nvSpPr>
        <p:spPr>
          <a:xfrm>
            <a:off x="714375" y="1700809"/>
            <a:ext cx="8001000" cy="1899642"/>
          </a:xfrm>
        </p:spPr>
        <p:txBody>
          <a:bodyPr/>
          <a:lstStyle/>
          <a:p>
            <a:pPr marL="531813" indent="-531813" eaLnBrk="1" hangingPunct="1"/>
            <a:r>
              <a:rPr lang="cs-CZ" dirty="0">
                <a:solidFill>
                  <a:schemeClr val="tx1"/>
                </a:solidFill>
                <a:latin typeface="Arial" charset="0"/>
                <a:cs typeface="Arial" charset="0"/>
              </a:rPr>
              <a:t>1) </a:t>
            </a:r>
            <a:r>
              <a:rPr lang="cs-CZ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Úvod, legislativa </a:t>
            </a:r>
            <a:r>
              <a:rPr lang="cs-CZ" dirty="0">
                <a:solidFill>
                  <a:schemeClr val="tx1"/>
                </a:solidFill>
                <a:latin typeface="Arial" charset="0"/>
                <a:cs typeface="Arial" charset="0"/>
              </a:rPr>
              <a:t>územního plánování</a:t>
            </a:r>
            <a:br>
              <a:rPr lang="cs-CZ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cs-CZ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63" name="Podnadpis 2"/>
          <p:cNvSpPr>
            <a:spLocks noGrp="1"/>
          </p:cNvSpPr>
          <p:nvPr>
            <p:ph type="subTitle" idx="1"/>
          </p:nvPr>
        </p:nvSpPr>
        <p:spPr>
          <a:xfrm>
            <a:off x="714375" y="3714750"/>
            <a:ext cx="8001000" cy="2643188"/>
          </a:xfrm>
        </p:spPr>
        <p:txBody>
          <a:bodyPr/>
          <a:lstStyle/>
          <a:p>
            <a:pPr eaLnBrk="1" hangingPunct="1"/>
            <a:endParaRPr lang="cs-CZ" b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cs-CZ" sz="24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Pavel Šťovíček </a:t>
            </a:r>
          </a:p>
          <a:p>
            <a:pPr eaLnBrk="1" hangingPunct="1"/>
            <a:r>
              <a:rPr lang="cs-CZ" sz="1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Krajský úřad Ústeckého kraje</a:t>
            </a:r>
          </a:p>
          <a:p>
            <a:pPr eaLnBrk="1" hangingPunct="1"/>
            <a:r>
              <a:rPr lang="cs-CZ" sz="1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Odbor územního plánování a stavebního řádu</a:t>
            </a:r>
          </a:p>
          <a:p>
            <a:pPr eaLnBrk="1" hangingPunct="1">
              <a:defRPr/>
            </a:pPr>
            <a:r>
              <a:rPr lang="cs-CZ" sz="1800" dirty="0">
                <a:solidFill>
                  <a:schemeClr val="tx1"/>
                </a:solidFill>
                <a:hlinkClick r:id="rId3"/>
              </a:rPr>
              <a:t>stovicek.p@kr-ustecky.cz</a:t>
            </a:r>
            <a:endParaRPr lang="cs-CZ" sz="1800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cs-CZ" sz="1800" dirty="0">
                <a:solidFill>
                  <a:schemeClr val="tx1"/>
                </a:solidFill>
              </a:rPr>
              <a:t>tel. 475 657 502</a:t>
            </a:r>
          </a:p>
          <a:p>
            <a:pPr eaLnBrk="1" hangingPunct="1"/>
            <a:endParaRPr lang="cs-CZ" sz="18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6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4294D7-6E70-44B2-B788-056DE213087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11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643050"/>
            <a:ext cx="7972425" cy="642943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Nástroje  ÚP</a:t>
            </a:r>
            <a:endParaRPr lang="cs-CZ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5" y="2214554"/>
            <a:ext cx="7972425" cy="4500571"/>
          </a:xfrm>
        </p:spPr>
        <p:txBody>
          <a:bodyPr/>
          <a:lstStyle/>
          <a:p>
            <a:pPr>
              <a:buNone/>
            </a:pPr>
            <a:r>
              <a:rPr lang="cs-CZ" sz="2400" b="1" dirty="0" smtClean="0"/>
              <a:t>územně plánovací podklady </a:t>
            </a:r>
            <a:r>
              <a:rPr lang="cs-CZ" sz="2400" dirty="0" smtClean="0"/>
              <a:t>– ÚPP: </a:t>
            </a:r>
          </a:p>
          <a:p>
            <a:r>
              <a:rPr lang="cs-CZ" sz="2000" dirty="0" smtClean="0"/>
              <a:t>územně analytické podklady – ÚAP ORP, ÚAPK</a:t>
            </a:r>
          </a:p>
          <a:p>
            <a:r>
              <a:rPr lang="cs-CZ" sz="2000" dirty="0" smtClean="0"/>
              <a:t>územní studie – ÚS </a:t>
            </a:r>
            <a:endParaRPr lang="cs-CZ" sz="1800" dirty="0" smtClean="0"/>
          </a:p>
          <a:p>
            <a:pPr>
              <a:buNone/>
            </a:pPr>
            <a:r>
              <a:rPr lang="cs-CZ" sz="2400" b="1" dirty="0" smtClean="0"/>
              <a:t>Politika územního rozvoje ČR </a:t>
            </a:r>
            <a:r>
              <a:rPr lang="cs-CZ" sz="2400" dirty="0" smtClean="0"/>
              <a:t>– PÚR ČR</a:t>
            </a:r>
            <a:endParaRPr lang="cs-CZ" sz="1800" dirty="0" smtClean="0"/>
          </a:p>
          <a:p>
            <a:pPr>
              <a:buNone/>
            </a:pPr>
            <a:r>
              <a:rPr lang="cs-CZ" sz="2400" b="1" dirty="0" smtClean="0"/>
              <a:t>územně plánovací dokumentace </a:t>
            </a:r>
            <a:r>
              <a:rPr lang="cs-CZ" sz="2400" dirty="0" smtClean="0"/>
              <a:t>– ÚPD: </a:t>
            </a:r>
          </a:p>
          <a:p>
            <a:r>
              <a:rPr lang="cs-CZ" sz="2000" dirty="0" smtClean="0"/>
              <a:t>Zásady územního rozvoje Ústeckého kraje – ZÚR ÚK</a:t>
            </a:r>
            <a:endParaRPr lang="cs-CZ" sz="1800" dirty="0" smtClean="0"/>
          </a:p>
          <a:p>
            <a:r>
              <a:rPr lang="cs-CZ" sz="2000" dirty="0" smtClean="0"/>
              <a:t>územní plán – ÚP </a:t>
            </a:r>
          </a:p>
          <a:p>
            <a:r>
              <a:rPr lang="cs-CZ" sz="2000" dirty="0" smtClean="0"/>
              <a:t>regulační plán – RP </a:t>
            </a:r>
          </a:p>
          <a:p>
            <a:r>
              <a:rPr lang="cs-CZ" sz="2000" dirty="0" smtClean="0"/>
              <a:t>vymezení zastavěného území</a:t>
            </a:r>
            <a:endParaRPr lang="cs-CZ" sz="1800" dirty="0" smtClean="0"/>
          </a:p>
          <a:p>
            <a:r>
              <a:rPr lang="cs-CZ" sz="1600" dirty="0" smtClean="0">
                <a:solidFill>
                  <a:schemeClr val="bg1">
                    <a:lumMod val="50000"/>
                  </a:schemeClr>
                </a:solidFill>
              </a:rPr>
              <a:t>územní rozhodnutí (§ 76 až 95 SZ) </a:t>
            </a:r>
          </a:p>
          <a:p>
            <a:r>
              <a:rPr lang="cs-CZ" sz="1600" dirty="0" smtClean="0">
                <a:solidFill>
                  <a:schemeClr val="bg1">
                    <a:lumMod val="50000"/>
                  </a:schemeClr>
                </a:solidFill>
              </a:rPr>
              <a:t>územní souhlas (§ 96 SZ) </a:t>
            </a:r>
          </a:p>
          <a:p>
            <a:r>
              <a:rPr lang="cs-CZ" sz="1600" dirty="0" smtClean="0">
                <a:solidFill>
                  <a:schemeClr val="bg1">
                    <a:lumMod val="50000"/>
                  </a:schemeClr>
                </a:solidFill>
              </a:rPr>
              <a:t>územní opatření (§ 97 až 100 SZ) </a:t>
            </a:r>
            <a:r>
              <a:rPr lang="cs-CZ" sz="1600" b="1" dirty="0" smtClean="0">
                <a:solidFill>
                  <a:schemeClr val="bg1">
                    <a:lumMod val="50000"/>
                  </a:schemeClr>
                </a:solidFill>
              </a:rPr>
              <a:t> </a:t>
            </a:r>
            <a:endParaRPr lang="cs-CZ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defRPr/>
            </a:pPr>
            <a:endParaRPr lang="cs-CZ" sz="2000" dirty="0" smtClean="0"/>
          </a:p>
        </p:txBody>
      </p:sp>
      <p:sp>
        <p:nvSpPr>
          <p:cNvPr id="3584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DA2D038-2A16-4A4A-83D3-5119F616E1C6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32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643050"/>
            <a:ext cx="7972425" cy="642943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cs-CZ" sz="2400" dirty="0"/>
              <a:t>Územně analytické podklady </a:t>
            </a:r>
            <a:r>
              <a:rPr lang="cs-CZ" sz="2400" dirty="0" smtClean="0"/>
              <a:t>- ÚAP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9817" y="2214554"/>
            <a:ext cx="7972425" cy="4500571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cs-CZ" sz="1600" dirty="0"/>
              <a:t>(§ 26 - § 29 SZ, § 4 - § 5 vyhl. 500/2006 Sb. a přílohy 1 – 3 vyhlášky</a:t>
            </a:r>
            <a:r>
              <a:rPr lang="cs-CZ" sz="1600" dirty="0" smtClean="0"/>
              <a:t>)</a:t>
            </a:r>
          </a:p>
          <a:p>
            <a:pPr eaLnBrk="1" hangingPunct="1">
              <a:spcBef>
                <a:spcPts val="900"/>
              </a:spcBef>
              <a:spcAft>
                <a:spcPts val="900"/>
              </a:spcAft>
              <a:buNone/>
              <a:defRPr/>
            </a:pPr>
            <a:r>
              <a:rPr lang="cs-CZ" sz="2200" b="1" dirty="0"/>
              <a:t>Obsah</a:t>
            </a:r>
          </a:p>
          <a:p>
            <a:pPr eaLnBrk="1" hangingPunct="1">
              <a:spcBef>
                <a:spcPts val="900"/>
              </a:spcBef>
              <a:spcAft>
                <a:spcPts val="900"/>
              </a:spcAft>
              <a:defRPr/>
            </a:pPr>
            <a:r>
              <a:rPr lang="cs-CZ" sz="2200" dirty="0"/>
              <a:t>zjištění a vyhodnocení </a:t>
            </a:r>
            <a:r>
              <a:rPr lang="cs-CZ" sz="2200" b="1" dirty="0"/>
              <a:t>stavu</a:t>
            </a:r>
            <a:r>
              <a:rPr lang="cs-CZ" sz="2200" dirty="0"/>
              <a:t> a </a:t>
            </a:r>
            <a:r>
              <a:rPr lang="cs-CZ" sz="2200" b="1" dirty="0"/>
              <a:t>vývoje</a:t>
            </a:r>
            <a:r>
              <a:rPr lang="cs-CZ" sz="2200" dirty="0"/>
              <a:t> území, jeho </a:t>
            </a:r>
            <a:r>
              <a:rPr lang="cs-CZ" sz="2200" b="1" dirty="0"/>
              <a:t>hodnot</a:t>
            </a:r>
            <a:endParaRPr lang="cs-CZ" sz="2200" dirty="0"/>
          </a:p>
          <a:p>
            <a:pPr eaLnBrk="1" hangingPunct="1">
              <a:spcBef>
                <a:spcPts val="900"/>
              </a:spcBef>
              <a:spcAft>
                <a:spcPts val="900"/>
              </a:spcAft>
              <a:defRPr/>
            </a:pPr>
            <a:r>
              <a:rPr lang="cs-CZ" sz="2200" b="1" dirty="0"/>
              <a:t>limity</a:t>
            </a:r>
            <a:r>
              <a:rPr lang="cs-CZ" sz="2200" dirty="0"/>
              <a:t> využití území</a:t>
            </a:r>
          </a:p>
          <a:p>
            <a:pPr eaLnBrk="1" hangingPunct="1">
              <a:spcBef>
                <a:spcPts val="900"/>
              </a:spcBef>
              <a:spcAft>
                <a:spcPts val="900"/>
              </a:spcAft>
              <a:defRPr/>
            </a:pPr>
            <a:r>
              <a:rPr lang="cs-CZ" sz="2200" b="1" dirty="0"/>
              <a:t>záměry</a:t>
            </a:r>
            <a:r>
              <a:rPr lang="cs-CZ" sz="2200" dirty="0"/>
              <a:t> na provedení změn v území</a:t>
            </a:r>
          </a:p>
          <a:p>
            <a:pPr eaLnBrk="1" hangingPunct="1">
              <a:spcBef>
                <a:spcPts val="900"/>
              </a:spcBef>
              <a:spcAft>
                <a:spcPts val="900"/>
              </a:spcAft>
              <a:defRPr/>
            </a:pPr>
            <a:r>
              <a:rPr lang="cs-CZ" sz="2200" dirty="0"/>
              <a:t>vyhodnocení </a:t>
            </a:r>
            <a:r>
              <a:rPr lang="cs-CZ" sz="2200" b="1" dirty="0"/>
              <a:t>udržitelného rozvoje území</a:t>
            </a:r>
            <a:r>
              <a:rPr lang="cs-CZ" sz="2200" dirty="0"/>
              <a:t> </a:t>
            </a:r>
          </a:p>
          <a:p>
            <a:pPr eaLnBrk="1" hangingPunct="1">
              <a:spcBef>
                <a:spcPts val="900"/>
              </a:spcBef>
              <a:spcAft>
                <a:spcPts val="900"/>
              </a:spcAft>
              <a:defRPr/>
            </a:pPr>
            <a:r>
              <a:rPr lang="cs-CZ" sz="2200" b="1" dirty="0"/>
              <a:t>problémy</a:t>
            </a:r>
            <a:r>
              <a:rPr lang="cs-CZ" sz="2200" dirty="0"/>
              <a:t> k řešení v územně plánovací dokumentaci </a:t>
            </a:r>
          </a:p>
          <a:p>
            <a:pPr eaLnBrk="1" hangingPunct="1">
              <a:spcBef>
                <a:spcPts val="900"/>
              </a:spcBef>
              <a:spcAft>
                <a:spcPts val="900"/>
              </a:spcAft>
              <a:defRPr/>
            </a:pPr>
            <a:r>
              <a:rPr lang="cs-CZ" sz="2200" b="1" dirty="0"/>
              <a:t>rozbor</a:t>
            </a:r>
            <a:r>
              <a:rPr lang="cs-CZ" sz="2200" dirty="0"/>
              <a:t> udržitelného rozvoje území </a:t>
            </a:r>
          </a:p>
        </p:txBody>
      </p:sp>
      <p:sp>
        <p:nvSpPr>
          <p:cNvPr id="3584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DA2D038-2A16-4A4A-83D3-5119F616E1C6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93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643050"/>
            <a:ext cx="7972425" cy="642943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cs-CZ" sz="2400" dirty="0"/>
              <a:t>Územně analytické podklady </a:t>
            </a:r>
            <a:r>
              <a:rPr lang="cs-CZ" sz="2400" dirty="0" smtClean="0"/>
              <a:t>- ÚAP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9817" y="2214554"/>
            <a:ext cx="7972425" cy="4500571"/>
          </a:xfrm>
        </p:spPr>
        <p:txBody>
          <a:bodyPr/>
          <a:lstStyle/>
          <a:p>
            <a:pPr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1800" b="1" dirty="0" smtClean="0"/>
              <a:t>ÚAP </a:t>
            </a:r>
            <a:r>
              <a:rPr lang="cs-CZ" sz="1800" b="1" dirty="0"/>
              <a:t>ORP 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800" dirty="0"/>
              <a:t>pro celé správní území obce s rozšířenou působností (ORP)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800" dirty="0"/>
              <a:t>pořizují úřady územního plánování (ORP)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800" dirty="0"/>
              <a:t>projednávají s obcemi ve svém obvodu (problémy k řešení v ÚPD</a:t>
            </a:r>
            <a:r>
              <a:rPr lang="cs-CZ" sz="1800" dirty="0" smtClean="0"/>
              <a:t>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800" dirty="0" smtClean="0"/>
              <a:t>průběžná aktualizace, úplná aktualizace po 4 letech </a:t>
            </a:r>
            <a:endParaRPr lang="cs-CZ" sz="1800" dirty="0"/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1800" b="1" dirty="0"/>
              <a:t>ÚAP kraje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800" dirty="0" smtClean="0"/>
              <a:t>pořizuje </a:t>
            </a:r>
            <a:r>
              <a:rPr lang="cs-CZ" sz="1800" dirty="0"/>
              <a:t>krajský úřad s využitím ÚAP </a:t>
            </a:r>
            <a:r>
              <a:rPr lang="cs-CZ" sz="1800" dirty="0" smtClean="0"/>
              <a:t>OR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800" dirty="0"/>
              <a:t>p</a:t>
            </a:r>
            <a:r>
              <a:rPr lang="cs-CZ" sz="1800" dirty="0" smtClean="0"/>
              <a:t>ro </a:t>
            </a:r>
            <a:r>
              <a:rPr lang="cs-CZ" sz="1800" dirty="0"/>
              <a:t>celé správní území kraje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800" dirty="0"/>
              <a:t>předkládá je k projednání zastupitelstvu </a:t>
            </a:r>
            <a:r>
              <a:rPr lang="cs-CZ" sz="1800" dirty="0" smtClean="0"/>
              <a:t>kraje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800" dirty="0" smtClean="0"/>
              <a:t>    průběžná </a:t>
            </a:r>
            <a:r>
              <a:rPr lang="cs-CZ" sz="1800" dirty="0"/>
              <a:t>aktualizace, úplná aktualizace po 4 letech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1600" b="1" dirty="0"/>
              <a:t>ÚAP </a:t>
            </a:r>
            <a:r>
              <a:rPr lang="cs-CZ" sz="1600" b="1" dirty="0" smtClean="0"/>
              <a:t>ČR </a:t>
            </a:r>
            <a:endParaRPr lang="cs-CZ" sz="1600" b="1" dirty="0"/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600" dirty="0"/>
              <a:t>pro celé správní území </a:t>
            </a:r>
            <a:r>
              <a:rPr lang="cs-CZ" sz="1600" dirty="0" smtClean="0"/>
              <a:t>ČR </a:t>
            </a:r>
            <a:endParaRPr lang="cs-CZ" sz="1600" dirty="0"/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600" dirty="0"/>
              <a:t>pořizuje </a:t>
            </a:r>
            <a:r>
              <a:rPr lang="cs-CZ" sz="1600" dirty="0" smtClean="0"/>
              <a:t>MMR pro svoji činnost s využitím </a:t>
            </a:r>
            <a:r>
              <a:rPr lang="cs-CZ" sz="1600" dirty="0"/>
              <a:t>ÚAP </a:t>
            </a:r>
            <a:r>
              <a:rPr lang="cs-CZ" sz="1600" dirty="0" smtClean="0"/>
              <a:t>krajů</a:t>
            </a:r>
            <a:endParaRPr lang="cs-CZ" sz="1600" dirty="0"/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cs-CZ" sz="1600" dirty="0"/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cs-CZ" sz="1600" dirty="0"/>
          </a:p>
        </p:txBody>
      </p:sp>
      <p:sp>
        <p:nvSpPr>
          <p:cNvPr id="3584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DA2D038-2A16-4A4A-83D3-5119F616E1C6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02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ovéPole 2"/>
          <p:cNvSpPr txBox="1">
            <a:spLocks noChangeArrowheads="1"/>
          </p:cNvSpPr>
          <p:nvPr/>
        </p:nvSpPr>
        <p:spPr bwMode="auto">
          <a:xfrm>
            <a:off x="5076056" y="4365104"/>
            <a:ext cx="388843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800" b="1" dirty="0"/>
              <a:t>ÚAP ORP </a:t>
            </a:r>
            <a:r>
              <a:rPr lang="cs-CZ" sz="2800" b="1" dirty="0" smtClean="0"/>
              <a:t>Chomutov </a:t>
            </a:r>
            <a:r>
              <a:rPr lang="cs-CZ" sz="2800" dirty="0" smtClean="0"/>
              <a:t>– </a:t>
            </a:r>
            <a:r>
              <a:rPr lang="cs-CZ" sz="2800" dirty="0"/>
              <a:t>textová část</a:t>
            </a:r>
          </a:p>
        </p:txBody>
      </p:sp>
      <p:sp>
        <p:nvSpPr>
          <p:cNvPr id="3891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7C2A594-80D0-4104-8B26-8C0568A5AFF0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cs-CZ" smtClean="0">
              <a:latin typeface="Arial" charset="0"/>
              <a:cs typeface="Arial" charset="0"/>
            </a:endParaRPr>
          </a:p>
        </p:txBody>
      </p:sp>
      <p:pic>
        <p:nvPicPr>
          <p:cNvPr id="5" name="Obrázek 4"/>
          <p:cNvPicPr/>
          <p:nvPr/>
        </p:nvPicPr>
        <p:blipFill rotWithShape="1">
          <a:blip r:embed="rId3"/>
          <a:srcRect l="65508" t="10851" r="15903" b="5354"/>
          <a:stretch/>
        </p:blipFill>
        <p:spPr bwMode="auto">
          <a:xfrm>
            <a:off x="0" y="0"/>
            <a:ext cx="5076056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9490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ovéPole 2"/>
          <p:cNvSpPr txBox="1">
            <a:spLocks noChangeArrowheads="1"/>
          </p:cNvSpPr>
          <p:nvPr/>
        </p:nvSpPr>
        <p:spPr bwMode="auto">
          <a:xfrm>
            <a:off x="5857875" y="2564904"/>
            <a:ext cx="328612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800" b="1" dirty="0"/>
              <a:t>ÚAP </a:t>
            </a:r>
            <a:endParaRPr lang="cs-CZ" sz="2800" b="1" dirty="0" smtClean="0"/>
          </a:p>
          <a:p>
            <a:r>
              <a:rPr lang="cs-CZ" sz="2800" b="1" dirty="0" smtClean="0"/>
              <a:t>Ústeckého kraje </a:t>
            </a:r>
          </a:p>
          <a:p>
            <a:r>
              <a:rPr lang="cs-CZ" sz="2800" dirty="0" smtClean="0"/>
              <a:t>– </a:t>
            </a:r>
            <a:r>
              <a:rPr lang="cs-CZ" sz="2800" dirty="0"/>
              <a:t>textová část </a:t>
            </a:r>
          </a:p>
        </p:txBody>
      </p:sp>
      <p:sp>
        <p:nvSpPr>
          <p:cNvPr id="4198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028C18-CFFF-4E17-8F38-B214BE6BC8FE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cs-CZ" smtClean="0">
              <a:latin typeface="Arial" charset="0"/>
              <a:cs typeface="Arial" charset="0"/>
            </a:endParaRPr>
          </a:p>
        </p:txBody>
      </p:sp>
      <p:pic>
        <p:nvPicPr>
          <p:cNvPr id="5" name="Obrázek 4"/>
          <p:cNvPicPr/>
          <p:nvPr/>
        </p:nvPicPr>
        <p:blipFill rotWithShape="1">
          <a:blip r:embed="rId3"/>
          <a:srcRect l="65435" t="10246" r="15844" b="10902"/>
          <a:stretch/>
        </p:blipFill>
        <p:spPr bwMode="auto">
          <a:xfrm>
            <a:off x="107503" y="54719"/>
            <a:ext cx="5250309" cy="68032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508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ovéPole 2"/>
          <p:cNvSpPr txBox="1">
            <a:spLocks noChangeArrowheads="1"/>
          </p:cNvSpPr>
          <p:nvPr/>
        </p:nvSpPr>
        <p:spPr bwMode="auto">
          <a:xfrm>
            <a:off x="251520" y="6345237"/>
            <a:ext cx="48965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b="1" dirty="0"/>
              <a:t>ÚAP </a:t>
            </a:r>
            <a:r>
              <a:rPr lang="cs-CZ" sz="2400" b="1" dirty="0" smtClean="0"/>
              <a:t>ÚK </a:t>
            </a:r>
            <a:r>
              <a:rPr lang="cs-CZ" sz="2400" dirty="0" smtClean="0"/>
              <a:t>– výkres problémů</a:t>
            </a:r>
            <a:endParaRPr lang="cs-CZ" sz="2400" dirty="0"/>
          </a:p>
        </p:txBody>
      </p:sp>
      <p:sp>
        <p:nvSpPr>
          <p:cNvPr id="4403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F703447-082C-4CE2-92BA-DA3D33F17D8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cs-CZ" smtClean="0">
              <a:latin typeface="Arial" charset="0"/>
              <a:cs typeface="Arial" charset="0"/>
            </a:endParaRPr>
          </a:p>
        </p:txBody>
      </p:sp>
      <p:pic>
        <p:nvPicPr>
          <p:cNvPr id="7" name="Obrázek 6"/>
          <p:cNvPicPr/>
          <p:nvPr/>
        </p:nvPicPr>
        <p:blipFill rotWithShape="1">
          <a:blip r:embed="rId3"/>
          <a:srcRect l="55995" t="11264" r="6558" b="4776"/>
          <a:stretch/>
        </p:blipFill>
        <p:spPr bwMode="auto">
          <a:xfrm>
            <a:off x="0" y="116632"/>
            <a:ext cx="9036496" cy="60486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989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556792"/>
            <a:ext cx="7972425" cy="642937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dirty="0">
                <a:latin typeface="Arial" charset="0"/>
                <a:cs typeface="Arial" charset="0"/>
              </a:rPr>
              <a:t>Územní studie </a:t>
            </a:r>
            <a:r>
              <a:rPr lang="cs-CZ" sz="2400" dirty="0" smtClean="0">
                <a:latin typeface="Arial" charset="0"/>
                <a:cs typeface="Arial" charset="0"/>
              </a:rPr>
              <a:t>(ÚS)</a:t>
            </a:r>
            <a:endParaRPr lang="cs-CZ" sz="2100" dirty="0">
              <a:solidFill>
                <a:srgbClr val="7030A0"/>
              </a:solidFill>
            </a:endParaRPr>
          </a:p>
        </p:txBody>
      </p:sp>
      <p:sp>
        <p:nvSpPr>
          <p:cNvPr id="46083" name="Zástupný symbol pro obsah 2"/>
          <p:cNvSpPr>
            <a:spLocks noGrp="1"/>
          </p:cNvSpPr>
          <p:nvPr>
            <p:ph idx="1"/>
          </p:nvPr>
        </p:nvSpPr>
        <p:spPr>
          <a:xfrm>
            <a:off x="714375" y="2178049"/>
            <a:ext cx="7972425" cy="4357688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600"/>
              </a:spcAft>
              <a:buFont typeface="Arial" charset="0"/>
              <a:buNone/>
            </a:pPr>
            <a:r>
              <a:rPr lang="cs-CZ" sz="1600" dirty="0" smtClean="0">
                <a:latin typeface="Arial" charset="0"/>
                <a:cs typeface="Arial" charset="0"/>
              </a:rPr>
              <a:t>(§ 30 SZ) 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cs-CZ" sz="2200" dirty="0" smtClean="0">
                <a:latin typeface="Arial" charset="0"/>
                <a:cs typeface="Arial" charset="0"/>
              </a:rPr>
              <a:t>řešení vybraných problémů v území</a:t>
            </a:r>
          </a:p>
          <a:p>
            <a:pPr marL="801688"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200" dirty="0" smtClean="0">
                <a:latin typeface="Arial" charset="0"/>
                <a:cs typeface="Arial" charset="0"/>
              </a:rPr>
              <a:t>veřejné infrastruktury (např. silničního obchvatu obce, vedení VN, …)</a:t>
            </a:r>
          </a:p>
          <a:p>
            <a:pPr marL="801688"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200" dirty="0" smtClean="0">
                <a:latin typeface="Arial" charset="0"/>
                <a:cs typeface="Arial" charset="0"/>
              </a:rPr>
              <a:t>územního systému ekologické stability</a:t>
            </a:r>
          </a:p>
          <a:p>
            <a:pPr marL="801688"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200" dirty="0" smtClean="0">
                <a:latin typeface="Arial" charset="0"/>
                <a:cs typeface="Arial" charset="0"/>
              </a:rPr>
              <a:t>využití a uspořádání území (např. plochy pro bydlení vymezené v ÚP)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200" dirty="0">
                <a:latin typeface="Arial" charset="0"/>
                <a:cs typeface="Arial" charset="0"/>
              </a:rPr>
              <a:t>ověřuje možnosti a podmínky změn v území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200" dirty="0">
                <a:latin typeface="Arial" charset="0"/>
                <a:cs typeface="Arial" charset="0"/>
              </a:rPr>
              <a:t>slouží jako podklad k pořizování </a:t>
            </a:r>
            <a:r>
              <a:rPr lang="cs-CZ" sz="2200" dirty="0" smtClean="0">
                <a:latin typeface="Arial" charset="0"/>
                <a:cs typeface="Arial" charset="0"/>
              </a:rPr>
              <a:t>PÚR, ÚPD a </a:t>
            </a:r>
            <a:r>
              <a:rPr lang="cs-CZ" sz="2200" dirty="0">
                <a:latin typeface="Arial" charset="0"/>
                <a:cs typeface="Arial" charset="0"/>
              </a:rPr>
              <a:t>jejích změn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200" dirty="0">
                <a:latin typeface="Arial" charset="0"/>
                <a:cs typeface="Arial" charset="0"/>
              </a:rPr>
              <a:t>slouží jako podklad pro rozhodování v území </a:t>
            </a:r>
          </a:p>
          <a:p>
            <a:pPr marL="801688" eaLnBrk="1" hangingPunct="1">
              <a:spcBef>
                <a:spcPts val="300"/>
              </a:spcBef>
              <a:spcAft>
                <a:spcPts val="300"/>
              </a:spcAft>
            </a:pPr>
            <a:endParaRPr lang="cs-CZ" sz="2200" dirty="0" smtClean="0">
              <a:latin typeface="Arial" charset="0"/>
              <a:cs typeface="Arial" charset="0"/>
            </a:endParaRPr>
          </a:p>
        </p:txBody>
      </p:sp>
      <p:sp>
        <p:nvSpPr>
          <p:cNvPr id="4608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60D909-27A6-48E4-8E73-63E48B2EA92B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18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/>
          <p:cNvSpPr>
            <a:spLocks noGrp="1"/>
          </p:cNvSpPr>
          <p:nvPr>
            <p:ph type="title"/>
          </p:nvPr>
        </p:nvSpPr>
        <p:spPr>
          <a:xfrm>
            <a:off x="714375" y="1628800"/>
            <a:ext cx="7972425" cy="432049"/>
          </a:xfrm>
        </p:spPr>
        <p:txBody>
          <a:bodyPr/>
          <a:lstStyle/>
          <a:p>
            <a:pPr eaLnBrk="1" hangingPunct="1"/>
            <a:r>
              <a:rPr lang="cs-CZ" sz="2000" dirty="0">
                <a:latin typeface="Arial" charset="0"/>
                <a:cs typeface="Arial" charset="0"/>
              </a:rPr>
              <a:t>Územní studie (ÚS)</a:t>
            </a:r>
            <a:endParaRPr lang="cs-CZ" sz="2000" dirty="0" smtClean="0"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  <p:sp>
        <p:nvSpPr>
          <p:cNvPr id="49155" name="Zástupný symbol pro obsah 2"/>
          <p:cNvSpPr>
            <a:spLocks noGrp="1"/>
          </p:cNvSpPr>
          <p:nvPr>
            <p:ph idx="1"/>
          </p:nvPr>
        </p:nvSpPr>
        <p:spPr>
          <a:xfrm>
            <a:off x="714375" y="2132856"/>
            <a:ext cx="7972425" cy="4582269"/>
          </a:xfrm>
        </p:spPr>
        <p:txBody>
          <a:bodyPr/>
          <a:lstStyle/>
          <a:p>
            <a:pPr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</a:pPr>
            <a:r>
              <a:rPr lang="cs-CZ" sz="2000" b="1" dirty="0" smtClean="0">
                <a:latin typeface="Arial" charset="0"/>
                <a:cs typeface="Arial" charset="0"/>
              </a:rPr>
              <a:t>Pořizovatel pořizuje ÚS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z vlastního podnětu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z jiného podnětu (může podmínit úplnou nebo částečnou úhradou nákladů)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pořizovatel může v zadání stanovit, že ten kdo bude realizovat změnu, může zajistit zpracování na své náklady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úkol z </a:t>
            </a:r>
            <a:r>
              <a:rPr lang="cs-CZ" sz="2000" b="1" dirty="0" smtClean="0">
                <a:latin typeface="Arial" charset="0"/>
                <a:cs typeface="Arial" charset="0"/>
              </a:rPr>
              <a:t>územního plánu -  </a:t>
            </a:r>
            <a:r>
              <a:rPr lang="cs-CZ" sz="2000" dirty="0" smtClean="0">
                <a:latin typeface="Arial" charset="0"/>
                <a:cs typeface="Arial" charset="0"/>
              </a:rPr>
              <a:t>podmíní možnost využití plochy pořízením US 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  <a:tabLst>
                <a:tab pos="2867025" algn="l"/>
              </a:tabLst>
              <a:defRPr/>
            </a:pPr>
            <a:r>
              <a:rPr lang="cs-CZ" sz="2000" dirty="0"/>
              <a:t>úkol z </a:t>
            </a:r>
            <a:r>
              <a:rPr lang="cs-CZ" sz="2000" b="1" dirty="0"/>
              <a:t>územního plánu </a:t>
            </a:r>
            <a:r>
              <a:rPr lang="cs-CZ" sz="2000" dirty="0"/>
              <a:t>- možnost využití plochy podmíněna </a:t>
            </a:r>
            <a:r>
              <a:rPr lang="cs-CZ" sz="2000" dirty="0" smtClean="0"/>
              <a:t>		pořízením </a:t>
            </a:r>
            <a:r>
              <a:rPr lang="cs-CZ" sz="2000" dirty="0"/>
              <a:t>US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/>
              <a:t>stanovena lhůta pro pořízení (</a:t>
            </a:r>
            <a:r>
              <a:rPr lang="cs-CZ" sz="2000" dirty="0" smtClean="0"/>
              <a:t>přiměřená – 4 roky)</a:t>
            </a:r>
            <a:endParaRPr lang="cs-CZ" sz="2000" dirty="0"/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/>
              <a:t>znamená „stavební uzávěru“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/>
              <a:t>finanční náklady pro obec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</a:pPr>
            <a:endParaRPr lang="cs-CZ" sz="2000" dirty="0" smtClean="0">
              <a:latin typeface="Arial" charset="0"/>
              <a:cs typeface="Arial" charset="0"/>
            </a:endParaRPr>
          </a:p>
        </p:txBody>
      </p:sp>
      <p:sp>
        <p:nvSpPr>
          <p:cNvPr id="4915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E69FD40-B729-435E-970E-D939D4857411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00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500938" cy="6749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extovéPole 2"/>
          <p:cNvSpPr txBox="1">
            <a:spLocks noChangeArrowheads="1"/>
          </p:cNvSpPr>
          <p:nvPr/>
        </p:nvSpPr>
        <p:spPr bwMode="auto">
          <a:xfrm>
            <a:off x="510109" y="836712"/>
            <a:ext cx="324036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b="1" dirty="0"/>
              <a:t>ÚS – </a:t>
            </a:r>
            <a:r>
              <a:rPr lang="cs-CZ" sz="2400" dirty="0" smtClean="0"/>
              <a:t>příklad </a:t>
            </a:r>
            <a:r>
              <a:rPr lang="cs-CZ" sz="2400" dirty="0"/>
              <a:t>prověření vedení silničního obchvatu obce</a:t>
            </a:r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F438EFA-D4C5-4882-8C1E-1FFDDC61A3F5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98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>
            <p:extLst/>
          </p:nvPr>
        </p:nvGraphicFramePr>
        <p:xfrm>
          <a:off x="179511" y="-15600"/>
          <a:ext cx="7092599" cy="687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Acrobat Document" r:id="rId4" imgW="11344072" imgH="11344275" progId="AcroExch.Document.11">
                  <p:embed/>
                </p:oleObj>
              </mc:Choice>
              <mc:Fallback>
                <p:oleObj name="Acrobat Document" r:id="rId4" imgW="11344072" imgH="1134427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1" y="-15600"/>
                        <a:ext cx="7092599" cy="687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TextovéPole 2"/>
          <p:cNvSpPr txBox="1">
            <a:spLocks noChangeArrowheads="1"/>
          </p:cNvSpPr>
          <p:nvPr/>
        </p:nvSpPr>
        <p:spPr bwMode="auto">
          <a:xfrm>
            <a:off x="3023320" y="260648"/>
            <a:ext cx="61206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b="1" dirty="0"/>
              <a:t>ÚS </a:t>
            </a:r>
            <a:r>
              <a:rPr lang="cs-CZ" sz="2400" b="1" dirty="0" smtClean="0"/>
              <a:t>– </a:t>
            </a:r>
            <a:r>
              <a:rPr lang="cs-CZ" sz="2400" dirty="0" smtClean="0"/>
              <a:t>příklad </a:t>
            </a:r>
            <a:r>
              <a:rPr lang="cs-CZ" sz="2400" dirty="0"/>
              <a:t>uspořádání plochy pro bydlení </a:t>
            </a:r>
          </a:p>
        </p:txBody>
      </p:sp>
      <p:sp>
        <p:nvSpPr>
          <p:cNvPr id="102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9E8D1D9-6493-4CAB-A6AB-CCA2C4DE97B9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04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598837"/>
            <a:ext cx="7972425" cy="361678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</a:rPr>
              <a:t>Definice územního plánování </a:t>
            </a:r>
            <a:endParaRPr lang="cs-CZ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5" y="2060849"/>
            <a:ext cx="7972425" cy="4654276"/>
          </a:xfrm>
        </p:spPr>
        <p:txBody>
          <a:bodyPr/>
          <a:lstStyle/>
          <a:p>
            <a:pPr eaLnBrk="1" hangingPunct="1">
              <a:spcBef>
                <a:spcPts val="1800"/>
              </a:spcBef>
              <a:buFont typeface="Arial" charset="0"/>
              <a:buNone/>
              <a:defRPr/>
            </a:pPr>
            <a:r>
              <a:rPr lang="cs-CZ" b="1" dirty="0" smtClean="0"/>
              <a:t>ECTP-CEU </a:t>
            </a:r>
            <a:r>
              <a:rPr lang="cs-CZ" sz="2400" b="1" dirty="0" smtClean="0"/>
              <a:t>- </a:t>
            </a:r>
            <a:r>
              <a:rPr lang="cs-CZ" sz="2400" dirty="0" smtClean="0"/>
              <a:t>Evropská rada urbanistů</a:t>
            </a:r>
          </a:p>
          <a:p>
            <a:pPr marL="0" indent="0" algn="just" eaLnBrk="1" hangingPunct="1">
              <a:spcBef>
                <a:spcPts val="1800"/>
              </a:spcBef>
              <a:buFont typeface="Arial" charset="0"/>
              <a:buNone/>
              <a:defRPr/>
            </a:pPr>
            <a:r>
              <a:rPr lang="cs-CZ" sz="2400" dirty="0" smtClean="0"/>
              <a:t>„……</a:t>
            </a:r>
            <a:r>
              <a:rPr lang="cs-CZ" sz="2400" u="sng" dirty="0" smtClean="0"/>
              <a:t>činnost,</a:t>
            </a:r>
            <a:r>
              <a:rPr lang="cs-CZ" sz="2400" dirty="0" smtClean="0"/>
              <a:t> </a:t>
            </a:r>
            <a:r>
              <a:rPr lang="cs-CZ" sz="2400" u="sng" dirty="0" smtClean="0"/>
              <a:t>rozvíjející</a:t>
            </a:r>
            <a:r>
              <a:rPr lang="cs-CZ" sz="2400" dirty="0" smtClean="0"/>
              <a:t> městské a venkovské </a:t>
            </a:r>
            <a:r>
              <a:rPr lang="cs-CZ" sz="2400" u="sng" dirty="0" smtClean="0"/>
              <a:t>prostředí</a:t>
            </a:r>
            <a:r>
              <a:rPr lang="cs-CZ" sz="2400" dirty="0" smtClean="0"/>
              <a:t>   s ohledem na </a:t>
            </a:r>
            <a:r>
              <a:rPr lang="cs-CZ" sz="2400" u="sng" dirty="0" smtClean="0"/>
              <a:t>zájmy společnosti</a:t>
            </a:r>
            <a:r>
              <a:rPr lang="cs-CZ" sz="2400" dirty="0" smtClean="0"/>
              <a:t> jako celku, </a:t>
            </a:r>
            <a:r>
              <a:rPr lang="cs-CZ" sz="2400" u="sng" dirty="0" smtClean="0"/>
              <a:t>potřeby sídel</a:t>
            </a:r>
            <a:r>
              <a:rPr lang="cs-CZ" sz="2400" dirty="0" smtClean="0"/>
              <a:t> a </a:t>
            </a:r>
            <a:r>
              <a:rPr lang="cs-CZ" sz="2400" u="sng" dirty="0" smtClean="0"/>
              <a:t>regionů</a:t>
            </a:r>
            <a:r>
              <a:rPr lang="cs-CZ" sz="2400" dirty="0" smtClean="0"/>
              <a:t> …s důrazem na </a:t>
            </a:r>
            <a:r>
              <a:rPr lang="cs-CZ" sz="2400" u="sng" dirty="0" smtClean="0"/>
              <a:t>dlouhodobé procesy</a:t>
            </a:r>
            <a:r>
              <a:rPr lang="cs-CZ" sz="2400" dirty="0" smtClean="0"/>
              <a:t> v území. </a:t>
            </a:r>
          </a:p>
          <a:p>
            <a:pPr marL="0" indent="0" eaLnBrk="1" hangingPunct="1">
              <a:spcBef>
                <a:spcPts val="2400"/>
              </a:spcBef>
              <a:buNone/>
            </a:pPr>
            <a:r>
              <a:rPr lang="cs-CZ" b="1" dirty="0">
                <a:latin typeface="Arial" charset="0"/>
                <a:cs typeface="Arial" charset="0"/>
              </a:rPr>
              <a:t>AUÚP ČR </a:t>
            </a:r>
            <a:r>
              <a:rPr lang="cs-CZ" sz="2400" dirty="0">
                <a:latin typeface="Arial" charset="0"/>
                <a:cs typeface="Arial" charset="0"/>
              </a:rPr>
              <a:t>– Asociace pro urbanismus a územní plánování</a:t>
            </a:r>
            <a:r>
              <a:rPr lang="cs-CZ" sz="2400" b="1" dirty="0">
                <a:latin typeface="Arial" charset="0"/>
                <a:cs typeface="Arial" charset="0"/>
              </a:rPr>
              <a:t> </a:t>
            </a:r>
            <a:r>
              <a:rPr lang="cs-CZ" sz="2000" b="1" dirty="0">
                <a:latin typeface="Arial" charset="0"/>
                <a:cs typeface="Arial" charset="0"/>
              </a:rPr>
              <a:t>(</a:t>
            </a:r>
            <a:r>
              <a:rPr lang="cs-CZ" sz="2000" dirty="0">
                <a:latin typeface="Arial" charset="0"/>
                <a:cs typeface="Arial" charset="0"/>
              </a:rPr>
              <a:t>je členem ECTP-CEU - Evropské rady urbanistů</a:t>
            </a:r>
            <a:r>
              <a:rPr lang="cs-CZ" sz="2000" b="1" dirty="0">
                <a:latin typeface="Arial" charset="0"/>
                <a:cs typeface="Arial" charset="0"/>
              </a:rPr>
              <a:t>) </a:t>
            </a:r>
          </a:p>
          <a:p>
            <a:pPr marL="0" indent="0" algn="just" eaLnBrk="1" hangingPunct="1">
              <a:spcBef>
                <a:spcPts val="1200"/>
              </a:spcBef>
              <a:buNone/>
            </a:pPr>
            <a:r>
              <a:rPr lang="cs-CZ" sz="2400" dirty="0" smtClean="0">
                <a:latin typeface="Arial" charset="0"/>
                <a:cs typeface="Arial" charset="0"/>
              </a:rPr>
              <a:t>„...cílem </a:t>
            </a:r>
            <a:r>
              <a:rPr lang="cs-CZ" sz="2400" dirty="0">
                <a:latin typeface="Arial" charset="0"/>
                <a:cs typeface="Arial" charset="0"/>
              </a:rPr>
              <a:t>je </a:t>
            </a:r>
            <a:r>
              <a:rPr lang="cs-CZ" sz="2400" u="sng" dirty="0">
                <a:latin typeface="Arial" charset="0"/>
                <a:cs typeface="Arial" charset="0"/>
              </a:rPr>
              <a:t>ovlivňovat lidské konání</a:t>
            </a:r>
            <a:r>
              <a:rPr lang="cs-CZ" sz="2400" dirty="0">
                <a:latin typeface="Arial" charset="0"/>
                <a:cs typeface="Arial" charset="0"/>
              </a:rPr>
              <a:t> tak, aby směřovalo </a:t>
            </a:r>
            <a:r>
              <a:rPr lang="cs-CZ" sz="2400" dirty="0" smtClean="0">
                <a:latin typeface="Arial" charset="0"/>
                <a:cs typeface="Arial" charset="0"/>
              </a:rPr>
              <a:t>k </a:t>
            </a:r>
            <a:r>
              <a:rPr lang="cs-CZ" sz="2400" u="sng" dirty="0">
                <a:latin typeface="Arial" charset="0"/>
                <a:cs typeface="Arial" charset="0"/>
              </a:rPr>
              <a:t>optimálnímu vývoji sídelních struktur</a:t>
            </a:r>
            <a:r>
              <a:rPr lang="cs-CZ" sz="2400" dirty="0">
                <a:latin typeface="Arial" charset="0"/>
                <a:cs typeface="Arial" charset="0"/>
              </a:rPr>
              <a:t>, </a:t>
            </a:r>
            <a:r>
              <a:rPr lang="cs-CZ" sz="2400" u="sng" dirty="0">
                <a:latin typeface="Arial" charset="0"/>
                <a:cs typeface="Arial" charset="0"/>
              </a:rPr>
              <a:t>harmonickému uspořádání území</a:t>
            </a:r>
            <a:r>
              <a:rPr lang="cs-CZ" sz="2400" dirty="0">
                <a:latin typeface="Arial" charset="0"/>
                <a:cs typeface="Arial" charset="0"/>
              </a:rPr>
              <a:t>, </a:t>
            </a:r>
            <a:r>
              <a:rPr lang="cs-CZ" sz="2400" u="sng" dirty="0">
                <a:latin typeface="Arial" charset="0"/>
                <a:cs typeface="Arial" charset="0"/>
              </a:rPr>
              <a:t>udržení ekologické rovnováhy</a:t>
            </a:r>
            <a:r>
              <a:rPr lang="cs-CZ" sz="2400" dirty="0">
                <a:latin typeface="Arial" charset="0"/>
                <a:cs typeface="Arial" charset="0"/>
              </a:rPr>
              <a:t> a </a:t>
            </a:r>
            <a:r>
              <a:rPr lang="cs-CZ" sz="2400" u="sng" dirty="0">
                <a:latin typeface="Arial" charset="0"/>
                <a:cs typeface="Arial" charset="0"/>
              </a:rPr>
              <a:t>ochraně kulturního dědictví</a:t>
            </a:r>
            <a:r>
              <a:rPr lang="cs-CZ" sz="2400" dirty="0">
                <a:latin typeface="Arial" charset="0"/>
                <a:cs typeface="Arial" charset="0"/>
              </a:rPr>
              <a:t>“</a:t>
            </a:r>
          </a:p>
          <a:p>
            <a:pPr marL="0" indent="0" algn="just" eaLnBrk="1" hangingPunct="1">
              <a:spcBef>
                <a:spcPts val="1800"/>
              </a:spcBef>
              <a:buFont typeface="Arial" charset="0"/>
              <a:buNone/>
              <a:defRPr/>
            </a:pPr>
            <a:endParaRPr lang="cs-CZ" sz="2400" dirty="0" smtClean="0"/>
          </a:p>
        </p:txBody>
      </p:sp>
      <p:sp>
        <p:nvSpPr>
          <p:cNvPr id="1638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91044EA-AC35-45A2-A98D-59EAB0567DE1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cs-CZ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500034" y="1785927"/>
          <a:ext cx="8229600" cy="5072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2227" name="Picture 2" descr="C:\Users\jurackova.d\Desktop\Púr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500" y="3857625"/>
            <a:ext cx="2316163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 descr="C:\Users\jurackova.d\Desktop\Zúr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71813" y="4143375"/>
            <a:ext cx="2390775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5" descr="C:\Users\jurackova.d\Desktop\ÚP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624513" y="4429125"/>
            <a:ext cx="2447925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0" name="Nadpis 6"/>
          <p:cNvSpPr>
            <a:spLocks noGrp="1"/>
          </p:cNvSpPr>
          <p:nvPr>
            <p:ph type="title"/>
          </p:nvPr>
        </p:nvSpPr>
        <p:spPr>
          <a:xfrm>
            <a:off x="500063" y="1785938"/>
            <a:ext cx="8186737" cy="785812"/>
          </a:xfrm>
        </p:spPr>
        <p:txBody>
          <a:bodyPr/>
          <a:lstStyle/>
          <a:p>
            <a:pPr eaLnBrk="1" hangingPunct="1"/>
            <a:r>
              <a:rPr lang="cs-CZ" sz="2400" dirty="0" smtClean="0">
                <a:latin typeface="Arial" charset="0"/>
                <a:cs typeface="Arial" charset="0"/>
              </a:rPr>
              <a:t>Hierarchie Politika územního rozvoje ČR – územně plánovací dokumentace </a:t>
            </a:r>
          </a:p>
        </p:txBody>
      </p:sp>
      <p:sp>
        <p:nvSpPr>
          <p:cNvPr id="52231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C887450-D333-4AA1-9B73-10B6AD678C22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96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2939" y="1556792"/>
            <a:ext cx="7972424" cy="642937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dirty="0" smtClean="0"/>
              <a:t>Politika </a:t>
            </a:r>
            <a:r>
              <a:rPr lang="cs-CZ" sz="2800" dirty="0"/>
              <a:t>územního rozvoje </a:t>
            </a:r>
            <a:r>
              <a:rPr lang="cs-CZ" sz="2800" b="0" dirty="0"/>
              <a:t>- PÚR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9" y="2199729"/>
            <a:ext cx="7972425" cy="4286250"/>
          </a:xfrm>
        </p:spPr>
        <p:txBody>
          <a:bodyPr/>
          <a:lstStyle/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  <a:defRPr/>
            </a:pPr>
            <a:r>
              <a:rPr lang="cs-CZ" sz="2400" dirty="0" smtClean="0"/>
              <a:t>(§ 31 – 35 SZ)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 smtClean="0"/>
              <a:t>pořizuje Ministerstvo pro místní rozvoj (dále MMR)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 smtClean="0"/>
              <a:t>pro celé území ČR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 smtClean="0"/>
              <a:t>schvaluje vláda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2400" dirty="0" smtClean="0"/>
              <a:t> </a:t>
            </a:r>
            <a:r>
              <a:rPr lang="cs-CZ" sz="2400" b="1" dirty="0"/>
              <a:t>závazná pro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/>
              <a:t>zásady územního rozvoje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/>
              <a:t>územní plány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/>
              <a:t>regulační plány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/>
              <a:t>rozhodování v území </a:t>
            </a:r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 smtClean="0"/>
          </a:p>
        </p:txBody>
      </p:sp>
      <p:sp>
        <p:nvSpPr>
          <p:cNvPr id="5325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7F8557B-56BB-4502-A8EA-8DB64D9731EC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2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adpis 1"/>
          <p:cNvSpPr>
            <a:spLocks noGrp="1"/>
          </p:cNvSpPr>
          <p:nvPr>
            <p:ph type="title"/>
          </p:nvPr>
        </p:nvSpPr>
        <p:spPr>
          <a:xfrm>
            <a:off x="714375" y="1714500"/>
            <a:ext cx="7972425" cy="346348"/>
          </a:xfrm>
        </p:spPr>
        <p:txBody>
          <a:bodyPr/>
          <a:lstStyle/>
          <a:p>
            <a:pPr eaLnBrk="1" hangingPunct="1"/>
            <a:r>
              <a:rPr lang="cs-CZ" sz="2000" dirty="0"/>
              <a:t>Politika územního rozvoje </a:t>
            </a:r>
            <a:r>
              <a:rPr lang="cs-CZ" sz="2000" b="0" dirty="0"/>
              <a:t>- PÚR</a:t>
            </a:r>
            <a:endParaRPr lang="cs-CZ" sz="2100" dirty="0" smtClean="0"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  <p:sp>
        <p:nvSpPr>
          <p:cNvPr id="55299" name="Zástupný symbol pro obsah 2"/>
          <p:cNvSpPr>
            <a:spLocks noGrp="1"/>
          </p:cNvSpPr>
          <p:nvPr>
            <p:ph idx="1"/>
          </p:nvPr>
        </p:nvSpPr>
        <p:spPr>
          <a:xfrm>
            <a:off x="642938" y="2348880"/>
            <a:ext cx="7972425" cy="4366245"/>
          </a:xfrm>
        </p:spPr>
        <p:txBody>
          <a:bodyPr/>
          <a:lstStyle/>
          <a:p>
            <a:pPr eaLnBrk="1" hangingPunct="1">
              <a:spcAft>
                <a:spcPts val="1200"/>
              </a:spcAft>
              <a:buFont typeface="Arial" charset="0"/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řeší problematiku v souvislostech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republikových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přeshraničních</a:t>
            </a:r>
          </a:p>
          <a:p>
            <a:pPr eaLnBrk="1" hangingPunct="1">
              <a:spcBef>
                <a:spcPts val="1200"/>
              </a:spcBef>
              <a:buFont typeface="Arial" charset="0"/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„republikový“</a:t>
            </a:r>
            <a:r>
              <a:rPr lang="cs-CZ" sz="2400" dirty="0" smtClean="0">
                <a:latin typeface="Arial" charset="0"/>
                <a:cs typeface="Arial" charset="0"/>
              </a:rPr>
              <a:t> (koridor, plocha, oblast,…) – pokud ovlivní území více krajů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významem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rozsahem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využitím </a:t>
            </a:r>
          </a:p>
        </p:txBody>
      </p:sp>
      <p:sp>
        <p:nvSpPr>
          <p:cNvPr id="5530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9A04226-8DB4-4605-81C6-6ECDB16FA23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3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0"/>
            <a:ext cx="4643437" cy="67945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59395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EC6C3AB-7B53-426F-B9C2-434D91113B78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16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6932B17-F215-4EF9-8252-F474D63B097B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cs-CZ" smtClean="0">
              <a:latin typeface="Arial" charset="0"/>
              <a:cs typeface="Arial" charset="0"/>
            </a:endParaRPr>
          </a:p>
        </p:txBody>
      </p:sp>
      <p:pic>
        <p:nvPicPr>
          <p:cNvPr id="4" name="Obrázek 3"/>
          <p:cNvPicPr/>
          <p:nvPr/>
        </p:nvPicPr>
        <p:blipFill rotWithShape="1">
          <a:blip r:embed="rId3"/>
          <a:srcRect l="9864" t="22440" r="61318" b="13586"/>
          <a:stretch/>
        </p:blipFill>
        <p:spPr bwMode="auto">
          <a:xfrm>
            <a:off x="0" y="0"/>
            <a:ext cx="9144000" cy="6356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5945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8625"/>
            <a:ext cx="8420100" cy="56435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62467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6932B17-F215-4EF9-8252-F474D63B097B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53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484785"/>
            <a:ext cx="7972425" cy="576064"/>
          </a:xfrm>
        </p:spPr>
        <p:txBody>
          <a:bodyPr/>
          <a:lstStyle/>
          <a:p>
            <a:pPr marL="0" indent="0" eaLnBrk="1" hangingPunct="1">
              <a:spcBef>
                <a:spcPts val="24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cs-CZ" sz="2400" dirty="0"/>
              <a:t>Zásady územního rozvoje </a:t>
            </a:r>
            <a:r>
              <a:rPr lang="cs-CZ" sz="2400" b="0" dirty="0" smtClean="0"/>
              <a:t>- ZÚR</a:t>
            </a:r>
            <a:endParaRPr lang="cs-CZ" sz="2400" b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4" y="1989473"/>
            <a:ext cx="7972425" cy="4438253"/>
          </a:xfrm>
        </p:spPr>
        <p:txBody>
          <a:bodyPr/>
          <a:lstStyle/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Font typeface="Arial" charset="0"/>
              <a:buNone/>
              <a:defRPr/>
            </a:pPr>
            <a:r>
              <a:rPr lang="cs-CZ" sz="2000" dirty="0" smtClean="0"/>
              <a:t>(§ 36 - § 42 SZ, § 6 - § 10 vyhl. 500/2006 Sb. a příloha 4 vyhlášky) </a:t>
            </a:r>
          </a:p>
          <a:p>
            <a:pPr eaLnBrk="1" hangingPunct="1">
              <a:spcBef>
                <a:spcPts val="1200"/>
              </a:spcBef>
              <a:spcAft>
                <a:spcPts val="200"/>
              </a:spcAft>
              <a:defRPr/>
            </a:pPr>
            <a:r>
              <a:rPr lang="cs-CZ" sz="2000" dirty="0" smtClean="0"/>
              <a:t>zpřesňují a rozvíjí cíle a úkoly ÚP v souladu s PÚR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 smtClean="0"/>
              <a:t>koordinují územně plánovací činnost obcí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cs-CZ" sz="2000" dirty="0" smtClean="0"/>
              <a:t>pořizuje </a:t>
            </a:r>
            <a:r>
              <a:rPr lang="cs-CZ" sz="2000" dirty="0"/>
              <a:t>krajský </a:t>
            </a:r>
            <a:r>
              <a:rPr lang="cs-CZ" sz="2000" dirty="0" smtClean="0"/>
              <a:t>úřad pro </a:t>
            </a:r>
            <a:r>
              <a:rPr lang="cs-CZ" sz="2000" dirty="0"/>
              <a:t>celé území kraje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 smtClean="0"/>
              <a:t>na </a:t>
            </a:r>
            <a:r>
              <a:rPr lang="cs-CZ" sz="2000" dirty="0"/>
              <a:t>základě zadání nebo zprávy o uplatňování ZÚR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 smtClean="0"/>
              <a:t>vydává </a:t>
            </a:r>
            <a:r>
              <a:rPr lang="cs-CZ" sz="2000" dirty="0"/>
              <a:t>je </a:t>
            </a:r>
            <a:r>
              <a:rPr lang="cs-CZ" sz="2000" dirty="0" smtClean="0"/>
              <a:t>OOP </a:t>
            </a:r>
            <a:r>
              <a:rPr lang="cs-CZ" sz="2000" dirty="0"/>
              <a:t>zastupitelstvo kraje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cs-CZ" sz="2000" dirty="0" smtClean="0"/>
              <a:t>závazné </a:t>
            </a:r>
            <a:r>
              <a:rPr lang="cs-CZ" sz="2000" dirty="0"/>
              <a:t>pro pořizování a vydávání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/>
              <a:t>územních plánů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/>
              <a:t>regulačních plánů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/>
              <a:t>pro rozhodování v území 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cs-CZ" sz="2000" b="1" dirty="0"/>
              <a:t>řeš</a:t>
            </a:r>
            <a:r>
              <a:rPr lang="cs-CZ" sz="2000" dirty="0"/>
              <a:t>í problematiku v souvislostech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/>
              <a:t>nadmístních </a:t>
            </a:r>
            <a:r>
              <a:rPr lang="cs-CZ" sz="2000" dirty="0" smtClean="0"/>
              <a:t>(nadmístní koridor</a:t>
            </a:r>
            <a:r>
              <a:rPr lang="cs-CZ" sz="2000" dirty="0"/>
              <a:t>, plocha, oblast,…) – pokud ovlivní území více obcí </a:t>
            </a:r>
            <a:r>
              <a:rPr lang="cs-CZ" sz="2000" dirty="0" smtClean="0"/>
              <a:t>– významem, rozsahem, využitím </a:t>
            </a:r>
            <a:r>
              <a:rPr lang="cs-CZ" sz="2000" b="1" dirty="0"/>
              <a:t> </a:t>
            </a:r>
            <a:endParaRPr lang="cs-CZ" sz="2000" dirty="0"/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cs-CZ" sz="2400" b="1" dirty="0"/>
              <a:t> </a:t>
            </a:r>
          </a:p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Font typeface="Arial" charset="0"/>
              <a:buNone/>
              <a:defRPr/>
            </a:pPr>
            <a:endParaRPr lang="cs-CZ" sz="2400" dirty="0" smtClean="0"/>
          </a:p>
        </p:txBody>
      </p:sp>
      <p:sp>
        <p:nvSpPr>
          <p:cNvPr id="6656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FB5B828-EFF5-42B6-9563-48EE22D130C5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66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Nadpis 1"/>
          <p:cNvSpPr>
            <a:spLocks noGrp="1"/>
          </p:cNvSpPr>
          <p:nvPr>
            <p:ph type="title"/>
          </p:nvPr>
        </p:nvSpPr>
        <p:spPr>
          <a:xfrm>
            <a:off x="642938" y="1628800"/>
            <a:ext cx="8043861" cy="346918"/>
          </a:xfrm>
        </p:spPr>
        <p:txBody>
          <a:bodyPr/>
          <a:lstStyle/>
          <a:p>
            <a:pPr eaLnBrk="1" hangingPunct="1"/>
            <a:r>
              <a:rPr lang="cs-CZ" sz="2000" dirty="0"/>
              <a:t>Zásady územního rozvoje </a:t>
            </a:r>
            <a:r>
              <a:rPr lang="cs-CZ" sz="2000" b="0" dirty="0"/>
              <a:t>- ZÚR</a:t>
            </a:r>
            <a:endParaRPr lang="cs-CZ" sz="2000" dirty="0" smtClean="0"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1975718"/>
            <a:ext cx="7972425" cy="4739407"/>
          </a:xfrm>
        </p:spPr>
        <p:txBody>
          <a:bodyPr/>
          <a:lstStyle/>
          <a:p>
            <a:pPr eaLnBrk="1" hangingPunct="1">
              <a:spcBef>
                <a:spcPts val="200"/>
              </a:spcBef>
              <a:spcAft>
                <a:spcPts val="200"/>
              </a:spcAft>
              <a:buFont typeface="Arial" charset="0"/>
              <a:buNone/>
              <a:defRPr/>
            </a:pPr>
            <a:r>
              <a:rPr lang="cs-CZ" sz="1900" b="1" dirty="0" smtClean="0"/>
              <a:t>Obsah </a:t>
            </a:r>
            <a:r>
              <a:rPr lang="cs-CZ" sz="1900" dirty="0" smtClean="0"/>
              <a:t>– (Příloha 4 vyhlášky č. 500/2006 Sb.)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 smtClean="0"/>
              <a:t>krajské priority ÚP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 smtClean="0"/>
              <a:t>zpřesnění rozvojových os a rozvojových oblastí z PÚR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 smtClean="0"/>
              <a:t>rozvojové osy a rozvojové oblasti (nadmístního významu)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 smtClean="0"/>
              <a:t>zpřesnění specifických oblastí z PÚR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 smtClean="0"/>
              <a:t>specifické oblasti (nadmístního významu)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 smtClean="0"/>
              <a:t>zpřesnění ploch a koridorů z PÚR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plochy a koridory (nadmístního významu) např. (dopravní a technické infrastruktury, územní systémy ekologické stability, „územní rezervy"…)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 smtClean="0"/>
              <a:t>koncepce </a:t>
            </a:r>
            <a:r>
              <a:rPr lang="cs-CZ" sz="1900" dirty="0"/>
              <a:t>ochrany a rozvoje přírodních, kulturních a civilizačních hodnot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krajinné celky – cílové charakteristiky krajiny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k návrhu ZÚR </a:t>
            </a:r>
            <a:r>
              <a:rPr lang="cs-CZ" sz="1900" dirty="0" smtClean="0"/>
              <a:t>- vyhodnocení </a:t>
            </a:r>
            <a:r>
              <a:rPr lang="cs-CZ" sz="1900" dirty="0"/>
              <a:t>vlivů na udržitelný rozvoj území.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endParaRPr lang="cs-CZ" sz="2400" dirty="0" smtClean="0"/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endParaRPr lang="cs-CZ" sz="2400" b="1" dirty="0" smtClean="0"/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 smtClean="0"/>
          </a:p>
        </p:txBody>
      </p:sp>
      <p:sp>
        <p:nvSpPr>
          <p:cNvPr id="7066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F9D3DC3-31A2-41B9-96AD-3DEE01F9CE78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40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000" dirty="0"/>
              <a:t>Zásady územního rozvoje </a:t>
            </a:r>
            <a:r>
              <a:rPr lang="cs-CZ" sz="2000" b="0" dirty="0"/>
              <a:t>- ZÚR</a:t>
            </a:r>
            <a:endParaRPr lang="cs-CZ" sz="2000" dirty="0" smtClean="0"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500313"/>
            <a:ext cx="7972425" cy="4214812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cs-CZ" sz="2400" dirty="0" smtClean="0"/>
              <a:t>Zpráva o uplatňování ZÚR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dirty="0" smtClean="0"/>
              <a:t>krajský úřad každé 4 roky</a:t>
            </a:r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cs-CZ" sz="2400" dirty="0" smtClean="0"/>
              <a:t>Zastupitelstvo kraje rozhoduje o </a:t>
            </a:r>
          </a:p>
          <a:p>
            <a:pPr marL="342900" lvl="1" indent="-3429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dirty="0" smtClean="0"/>
              <a:t>aktualizaci ( i zkráceným postupem) </a:t>
            </a:r>
          </a:p>
          <a:p>
            <a:pPr marL="342900" lvl="1" indent="-3429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dirty="0" smtClean="0"/>
              <a:t>zpracování </a:t>
            </a:r>
            <a:r>
              <a:rPr lang="cs-CZ" dirty="0"/>
              <a:t>nového návrhu ZÚR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/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 smtClean="0"/>
          </a:p>
        </p:txBody>
      </p:sp>
      <p:sp>
        <p:nvSpPr>
          <p:cNvPr id="7373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6B18937-F0BD-4ABE-80AE-1854D29A5BF5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92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39C456F-A1B3-4AD0-9855-D00C7316CAF1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cs-CZ" smtClean="0">
              <a:latin typeface="Arial" charset="0"/>
              <a:cs typeface="Arial" charset="0"/>
            </a:endParaRPr>
          </a:p>
        </p:txBody>
      </p:sp>
      <p:pic>
        <p:nvPicPr>
          <p:cNvPr id="6" name="Obrázek 5"/>
          <p:cNvPicPr/>
          <p:nvPr/>
        </p:nvPicPr>
        <p:blipFill rotWithShape="1">
          <a:blip r:embed="rId3"/>
          <a:srcRect l="66236" t="15363" r="15682" b="4759"/>
          <a:stretch/>
        </p:blipFill>
        <p:spPr bwMode="auto">
          <a:xfrm>
            <a:off x="10084" y="0"/>
            <a:ext cx="4996815" cy="6898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/>
          <p:cNvPicPr/>
          <p:nvPr/>
        </p:nvPicPr>
        <p:blipFill rotWithShape="1">
          <a:blip r:embed="rId4"/>
          <a:srcRect l="55994" t="12747" r="6879" b="4776"/>
          <a:stretch/>
        </p:blipFill>
        <p:spPr bwMode="auto">
          <a:xfrm>
            <a:off x="1979713" y="2420888"/>
            <a:ext cx="6840760" cy="44371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7533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346918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</a:rPr>
              <a:t>Definice územního plánování </a:t>
            </a:r>
            <a:r>
              <a:rPr lang="cs-CZ" sz="2400" dirty="0" smtClean="0"/>
              <a:t/>
            </a:r>
            <a:br>
              <a:rPr lang="cs-CZ" sz="2400" dirty="0" smtClean="0"/>
            </a:b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5" y="2164466"/>
            <a:ext cx="7972425" cy="4191884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cs-CZ" b="1" dirty="0" smtClean="0"/>
              <a:t>WIKIPEDIE</a:t>
            </a:r>
            <a:endParaRPr lang="cs-CZ" dirty="0" smtClean="0"/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cs-CZ" sz="2000" dirty="0" smtClean="0"/>
              <a:t>„…</a:t>
            </a:r>
            <a:r>
              <a:rPr lang="cs-CZ" sz="2400" u="sng" dirty="0" smtClean="0"/>
              <a:t>nástroj</a:t>
            </a:r>
            <a:r>
              <a:rPr lang="cs-CZ" sz="2400" dirty="0" smtClean="0"/>
              <a:t> státní správy </a:t>
            </a:r>
            <a:r>
              <a:rPr lang="cs-CZ" sz="2400" u="sng" dirty="0" smtClean="0"/>
              <a:t>pro racionální rozvoj</a:t>
            </a:r>
            <a:r>
              <a:rPr lang="cs-CZ" sz="2400" dirty="0" smtClean="0"/>
              <a:t> určitého </a:t>
            </a:r>
            <a:r>
              <a:rPr lang="cs-CZ" sz="2400" u="sng" dirty="0" smtClean="0"/>
              <a:t>území</a:t>
            </a:r>
            <a:r>
              <a:rPr lang="cs-CZ" sz="2400" dirty="0" smtClean="0"/>
              <a:t>.“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cs-CZ" sz="2400" dirty="0" smtClean="0"/>
              <a:t>„...</a:t>
            </a:r>
            <a:r>
              <a:rPr lang="cs-CZ" sz="2400" u="sng" dirty="0" smtClean="0"/>
              <a:t>trvalá</a:t>
            </a:r>
            <a:r>
              <a:rPr lang="cs-CZ" sz="2400" dirty="0"/>
              <a:t>, </a:t>
            </a:r>
            <a:r>
              <a:rPr lang="cs-CZ" sz="2400" u="sng" dirty="0"/>
              <a:t>soustavná</a:t>
            </a:r>
            <a:r>
              <a:rPr lang="cs-CZ" sz="2400" dirty="0"/>
              <a:t> a </a:t>
            </a:r>
            <a:r>
              <a:rPr lang="cs-CZ" sz="2400" u="sng" dirty="0"/>
              <a:t>komplexní</a:t>
            </a:r>
            <a:r>
              <a:rPr lang="cs-CZ" sz="2400" dirty="0"/>
              <a:t> </a:t>
            </a:r>
            <a:r>
              <a:rPr lang="cs-CZ" sz="2400" dirty="0" smtClean="0"/>
              <a:t>činnost…“ </a:t>
            </a:r>
          </a:p>
          <a:p>
            <a:pPr eaLnBrk="1" hangingPunct="1">
              <a:spcBef>
                <a:spcPts val="2400"/>
              </a:spcBef>
              <a:spcAft>
                <a:spcPts val="600"/>
              </a:spcAft>
              <a:buNone/>
              <a:defRPr/>
            </a:pPr>
            <a:r>
              <a:rPr lang="cs-CZ" b="1" dirty="0"/>
              <a:t>Ekologický právní servis 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cs-CZ" sz="2400" dirty="0" smtClean="0"/>
              <a:t>„…</a:t>
            </a:r>
            <a:r>
              <a:rPr lang="cs-CZ" sz="2400" u="sng" dirty="0" smtClean="0"/>
              <a:t>určuje</a:t>
            </a:r>
            <a:r>
              <a:rPr lang="cs-CZ" sz="2400" u="sng" dirty="0"/>
              <a:t>, jak bude krajina a veřejné prostranství kolem nás vypadat</a:t>
            </a:r>
            <a:r>
              <a:rPr lang="cs-CZ" sz="2400" dirty="0" smtClean="0"/>
              <a:t>.“ </a:t>
            </a:r>
            <a:endParaRPr lang="cs-CZ" sz="2400" dirty="0"/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cs-CZ" sz="2400" dirty="0" smtClean="0"/>
              <a:t>„…</a:t>
            </a:r>
            <a:r>
              <a:rPr lang="cs-CZ" sz="2400" u="sng" dirty="0" smtClean="0"/>
              <a:t>reguluje </a:t>
            </a:r>
            <a:r>
              <a:rPr lang="cs-CZ" sz="2400" u="sng" dirty="0"/>
              <a:t>prakticky vše</a:t>
            </a:r>
            <a:r>
              <a:rPr lang="cs-CZ" sz="2400" dirty="0"/>
              <a:t>.“  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cs-CZ" sz="2400" dirty="0"/>
          </a:p>
        </p:txBody>
      </p:sp>
      <p:sp>
        <p:nvSpPr>
          <p:cNvPr id="1843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DD45550-98AB-4F0E-8532-033E30D759D6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92998F0-396C-4492-8A53-1108E80FE702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cs-CZ" smtClean="0">
              <a:latin typeface="Arial" charset="0"/>
              <a:cs typeface="Arial" charset="0"/>
            </a:endParaRPr>
          </a:p>
        </p:txBody>
      </p:sp>
      <p:pic>
        <p:nvPicPr>
          <p:cNvPr id="4" name="Obrázek 3"/>
          <p:cNvPicPr/>
          <p:nvPr/>
        </p:nvPicPr>
        <p:blipFill rotWithShape="1">
          <a:blip r:embed="rId3"/>
          <a:srcRect l="55995" t="11777" r="7195" b="5289"/>
          <a:stretch/>
        </p:blipFill>
        <p:spPr bwMode="auto">
          <a:xfrm>
            <a:off x="0" y="404664"/>
            <a:ext cx="9143378" cy="63054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3569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556793"/>
            <a:ext cx="7972425" cy="432048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Územní 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  <a:t>plán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 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  <a:t>- ÚP</a:t>
            </a:r>
            <a:r>
              <a:rPr lang="cs-CZ" sz="2400" dirty="0" smtClean="0">
                <a:solidFill>
                  <a:srgbClr val="89A1A7"/>
                </a:solidFill>
              </a:rPr>
              <a:t> </a:t>
            </a:r>
            <a:endParaRPr lang="cs-CZ" sz="2400" dirty="0">
              <a:solidFill>
                <a:srgbClr val="89A1A7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1988842"/>
            <a:ext cx="7972425" cy="4726284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Font typeface="Arial" charset="0"/>
              <a:buNone/>
              <a:defRPr/>
            </a:pPr>
            <a:r>
              <a:rPr lang="cs-CZ" sz="1400" dirty="0" smtClean="0"/>
              <a:t>(§ 43 - § 57 SZ, § 11 - § 15 vyhl. 500/2006 Sb. a příloha 7 vyhlášky) 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 smtClean="0"/>
              <a:t>zpřesňuje a rozvíjí cíle a úkoly ÚP v souladu s PÚR a ZÚR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 smtClean="0"/>
              <a:t>grafická část měřítka </a:t>
            </a:r>
            <a:r>
              <a:rPr lang="cs-CZ" sz="2400" b="1" dirty="0" smtClean="0"/>
              <a:t>1 : 5 000 </a:t>
            </a:r>
            <a:r>
              <a:rPr lang="cs-CZ" sz="2400" dirty="0" smtClean="0"/>
              <a:t>nebo</a:t>
            </a:r>
            <a:r>
              <a:rPr lang="cs-CZ" sz="2400" b="1" dirty="0" smtClean="0"/>
              <a:t> 1 : 10 000</a:t>
            </a:r>
            <a:endParaRPr lang="cs-CZ" sz="2400" dirty="0" smtClean="0"/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2400" dirty="0"/>
              <a:t>pořizuje příslušný obecní úřad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/>
              <a:t>na základě zadání </a:t>
            </a:r>
            <a:endParaRPr lang="cs-CZ" sz="2000" dirty="0" smtClean="0"/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 smtClean="0"/>
              <a:t>pro </a:t>
            </a:r>
            <a:r>
              <a:rPr lang="cs-CZ" sz="2000" dirty="0"/>
              <a:t>celé území obce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/>
              <a:t>vydává opatřením obecné povahy dle správního řádu </a:t>
            </a:r>
            <a:r>
              <a:rPr lang="cs-CZ" sz="2000" dirty="0" smtClean="0"/>
              <a:t>ZO </a:t>
            </a:r>
            <a:endParaRPr lang="cs-CZ" sz="2000" dirty="0"/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2400" dirty="0"/>
              <a:t>závazný pro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/>
              <a:t>regulační plány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/>
              <a:t>pro rozhodování v území</a:t>
            </a:r>
          </a:p>
          <a:p>
            <a:pPr eaLnBrk="1" hangingPunct="1">
              <a:defRPr/>
            </a:pPr>
            <a:endParaRPr lang="cs-CZ" sz="1800" dirty="0"/>
          </a:p>
          <a:p>
            <a:pPr eaLnBrk="1" hangingPunct="1">
              <a:buFont typeface="Arial" charset="0"/>
              <a:buNone/>
              <a:defRPr/>
            </a:pPr>
            <a:r>
              <a:rPr lang="cs-CZ" sz="2400" dirty="0" smtClean="0"/>
              <a:t> </a:t>
            </a:r>
            <a:endParaRPr lang="cs-CZ" sz="2400" dirty="0"/>
          </a:p>
        </p:txBody>
      </p:sp>
      <p:sp>
        <p:nvSpPr>
          <p:cNvPr id="7885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9EA3233-459C-4853-AD8A-BD0F45A207E1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58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556792"/>
            <a:ext cx="7972425" cy="504057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Územní 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  <a:t>plán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 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  <a:t>- ÚP</a:t>
            </a:r>
            <a:r>
              <a:rPr lang="cs-CZ" sz="2400" dirty="0" smtClean="0">
                <a:solidFill>
                  <a:srgbClr val="89A1A7"/>
                </a:solidFill>
              </a:rPr>
              <a:t> </a:t>
            </a:r>
            <a:endParaRPr lang="cs-CZ" sz="2400" dirty="0">
              <a:solidFill>
                <a:srgbClr val="89A1A7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4" y="1988840"/>
            <a:ext cx="7972425" cy="4869160"/>
          </a:xfrm>
        </p:spPr>
        <p:txBody>
          <a:bodyPr/>
          <a:lstStyle/>
          <a:p>
            <a:pPr eaLnBrk="1" hangingPunct="1">
              <a:buNone/>
              <a:defRPr/>
            </a:pPr>
            <a:r>
              <a:rPr lang="cs-CZ" sz="2000" b="1" dirty="0" smtClean="0"/>
              <a:t>Obsah </a:t>
            </a:r>
            <a:r>
              <a:rPr lang="cs-CZ" sz="2000" dirty="0"/>
              <a:t>– (Příloha 7 vyhlášky č. 500/2006 Sb.)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koncepce rozvoje obce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urbanistická koncepce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uspořádání krajiny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koncepce veřejné infrastruktury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vymezení zastavěného území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plochy a koridory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plochy pro veřejně prospěšné stavby a veřejně prospěšná opatření</a:t>
            </a:r>
          </a:p>
          <a:p>
            <a:pPr marL="631825"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územní rezervy</a:t>
            </a:r>
          </a:p>
          <a:p>
            <a:pPr marL="631825"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plochy nebo koridory - rozhodování podmíněno dohodou o parcelaci, zpracováním </a:t>
            </a:r>
            <a:r>
              <a:rPr lang="cs-CZ" sz="1900" dirty="0" smtClean="0"/>
              <a:t>územní studie nebo </a:t>
            </a:r>
            <a:r>
              <a:rPr lang="cs-CZ" sz="1900" dirty="0"/>
              <a:t>vydáním regulačního plánu (RP</a:t>
            </a:r>
            <a:r>
              <a:rPr lang="cs-CZ" sz="1900" dirty="0" smtClean="0"/>
              <a:t>)</a:t>
            </a:r>
          </a:p>
          <a:p>
            <a:pPr marL="2506663" indent="-2506663"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cs-CZ" sz="1900" dirty="0" smtClean="0"/>
              <a:t>!! </a:t>
            </a:r>
            <a:r>
              <a:rPr lang="cs-CZ" sz="2400" dirty="0" smtClean="0"/>
              <a:t>Pokud ZO rozhodne – </a:t>
            </a:r>
            <a:r>
              <a:rPr lang="cs-CZ" sz="2400" u="sng" dirty="0" smtClean="0"/>
              <a:t>ÚP nebo vymezená část území - s prvky regulačního plánu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endParaRPr lang="cs-CZ" sz="2400" dirty="0"/>
          </a:p>
          <a:p>
            <a:pPr eaLnBrk="1" hangingPunct="1">
              <a:defRPr/>
            </a:pPr>
            <a:endParaRPr lang="cs-CZ" sz="2400" dirty="0"/>
          </a:p>
          <a:p>
            <a:pPr eaLnBrk="1" hangingPunct="1">
              <a:buFont typeface="Arial" charset="0"/>
              <a:buNone/>
              <a:defRPr/>
            </a:pPr>
            <a:r>
              <a:rPr lang="cs-CZ" sz="2400" dirty="0" smtClean="0"/>
              <a:t> </a:t>
            </a:r>
            <a:endParaRPr lang="cs-CZ" sz="2400" dirty="0"/>
          </a:p>
        </p:txBody>
      </p:sp>
      <p:sp>
        <p:nvSpPr>
          <p:cNvPr id="7885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9EA3233-459C-4853-AD8A-BD0F45A207E1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cs-CZ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89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Nadpis 1"/>
          <p:cNvSpPr>
            <a:spLocks noGrp="1"/>
          </p:cNvSpPr>
          <p:nvPr>
            <p:ph type="title"/>
          </p:nvPr>
        </p:nvSpPr>
        <p:spPr>
          <a:xfrm>
            <a:off x="714375" y="1628801"/>
            <a:ext cx="7972425" cy="288032"/>
          </a:xfrm>
        </p:spPr>
        <p:txBody>
          <a:bodyPr/>
          <a:lstStyle/>
          <a:p>
            <a:pPr eaLnBrk="1" hangingPunct="1"/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Územní plán - ÚP</a:t>
            </a:r>
            <a:r>
              <a:rPr lang="cs-CZ" sz="2000" dirty="0">
                <a:solidFill>
                  <a:srgbClr val="89A1A7"/>
                </a:solidFill>
              </a:rPr>
              <a:t> </a:t>
            </a:r>
            <a:endParaRPr lang="cs-CZ" sz="2000" dirty="0" smtClean="0"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1988840"/>
            <a:ext cx="7972425" cy="4726285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cs-CZ" sz="2000" b="1" dirty="0" smtClean="0"/>
              <a:t>O pořízení rozhoduje zastupitelstvo obce </a:t>
            </a:r>
            <a:r>
              <a:rPr lang="cs-CZ" sz="2000" dirty="0" smtClean="0"/>
              <a:t>(§ 44 SZ)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 smtClean="0"/>
              <a:t>z vlastního podnětu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 smtClean="0"/>
              <a:t>na návrh orgánu veřejné správy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 smtClean="0"/>
              <a:t>na návrh občana obce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 smtClean="0"/>
              <a:t>na návrh fyzické nebo právnické osoby, která má vlastnická nebo obdobná práva k pozemku nebo stavbě na území obce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 smtClean="0"/>
              <a:t>na návrh oprávněného investora </a:t>
            </a:r>
          </a:p>
          <a:p>
            <a:pPr eaLnBrk="1" hangingPunct="1">
              <a:spcBef>
                <a:spcPts val="1800"/>
              </a:spcBef>
              <a:buNone/>
              <a:defRPr/>
            </a:pPr>
            <a:r>
              <a:rPr lang="cs-CZ" sz="2000" b="1" dirty="0"/>
              <a:t>Úhrada nákladů na pořízení územního plánu </a:t>
            </a:r>
            <a:r>
              <a:rPr lang="cs-CZ" sz="2000" dirty="0"/>
              <a:t>(§ </a:t>
            </a:r>
            <a:r>
              <a:rPr lang="cs-CZ" sz="2000" dirty="0" smtClean="0"/>
              <a:t>45 </a:t>
            </a:r>
            <a:r>
              <a:rPr lang="cs-CZ" sz="2000" dirty="0"/>
              <a:t>SZ)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 smtClean="0"/>
              <a:t>zpracování </a:t>
            </a:r>
            <a:r>
              <a:rPr lang="cs-CZ" sz="2000" dirty="0"/>
              <a:t>hradí obec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/>
              <a:t>projednání </a:t>
            </a:r>
            <a:r>
              <a:rPr lang="cs-CZ" sz="2000" dirty="0" smtClean="0"/>
              <a:t>hradí </a:t>
            </a:r>
            <a:r>
              <a:rPr lang="cs-CZ" sz="2000" dirty="0"/>
              <a:t>pořizovatel </a:t>
            </a:r>
            <a:r>
              <a:rPr lang="cs-CZ" sz="2000" dirty="0" smtClean="0"/>
              <a:t>(úřad)</a:t>
            </a:r>
            <a:endParaRPr lang="cs-CZ" sz="2000" dirty="0"/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/>
              <a:t>změna ÚP z </a:t>
            </a:r>
            <a:r>
              <a:rPr lang="cs-CZ" sz="2000" dirty="0" smtClean="0"/>
              <a:t>výhradní </a:t>
            </a:r>
            <a:r>
              <a:rPr lang="cs-CZ" sz="2000" dirty="0"/>
              <a:t>potřeby navrhovatele – částečná nebo úplná úhrada navrhovatelem (obec může ale nemusí podmínit) 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b="1" dirty="0" smtClean="0"/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 smtClean="0"/>
          </a:p>
        </p:txBody>
      </p:sp>
      <p:sp>
        <p:nvSpPr>
          <p:cNvPr id="8397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E95C29-14E5-4C71-941F-951DAE7AE01C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31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Územní plán - ÚP</a:t>
            </a:r>
            <a:r>
              <a:rPr lang="cs-CZ" sz="2000" dirty="0">
                <a:solidFill>
                  <a:srgbClr val="89A1A7"/>
                </a:solidFill>
              </a:rPr>
              <a:t> </a:t>
            </a:r>
            <a:endParaRPr lang="cs-CZ" sz="2100" dirty="0" smtClean="0"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348880"/>
            <a:ext cx="7972425" cy="4366245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cs-CZ" b="1" dirty="0" smtClean="0"/>
              <a:t>projednáván postupem podle SZ s </a:t>
            </a:r>
            <a:endParaRPr lang="cs-CZ" dirty="0" smtClean="0"/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dirty="0" smtClean="0"/>
              <a:t>dotčenými orgány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dirty="0" smtClean="0"/>
              <a:t>krajem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dirty="0" smtClean="0"/>
              <a:t>sousedními obcemi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dirty="0" smtClean="0"/>
              <a:t>oprávněnými investory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dirty="0" smtClean="0"/>
              <a:t>sousedními státy (pokud je území ovlivněno)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dirty="0" smtClean="0"/>
              <a:t>veřejností 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b="1" dirty="0" smtClean="0"/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 smtClean="0"/>
          </a:p>
        </p:txBody>
      </p:sp>
      <p:sp>
        <p:nvSpPr>
          <p:cNvPr id="8294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F4ED337-3BBF-4A40-8D2D-E1654E3E3ABC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8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Územní plán - ÚP</a:t>
            </a:r>
            <a:r>
              <a:rPr lang="cs-CZ" sz="2400" dirty="0">
                <a:solidFill>
                  <a:srgbClr val="89A1A7"/>
                </a:solidFill>
              </a:rPr>
              <a:t> </a:t>
            </a:r>
            <a:endParaRPr lang="cs-CZ" sz="2100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714625"/>
            <a:ext cx="7972425" cy="4000500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cs-CZ" b="1" dirty="0" smtClean="0"/>
              <a:t>Zpráva o uplatňování ÚP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dirty="0" smtClean="0"/>
              <a:t>pořizovatel každé 4 roky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dirty="0" smtClean="0"/>
              <a:t>zastupitelstvo obce rozhodne o </a:t>
            </a:r>
          </a:p>
          <a:p>
            <a:pPr lvl="1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800" dirty="0" smtClean="0"/>
              <a:t>pořízení změny</a:t>
            </a:r>
          </a:p>
          <a:p>
            <a:pPr lvl="1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800" dirty="0" smtClean="0"/>
              <a:t>zpracování nového návrhu ÚP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b="1" dirty="0" smtClean="0"/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 smtClean="0"/>
          </a:p>
        </p:txBody>
      </p:sp>
      <p:sp>
        <p:nvSpPr>
          <p:cNvPr id="8704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E04868-37A2-4E0D-B5FC-883C2A29A81A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4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628801"/>
            <a:ext cx="7972425" cy="504056"/>
          </a:xfrm>
        </p:spPr>
        <p:txBody>
          <a:bodyPr/>
          <a:lstStyle/>
          <a:p>
            <a:pPr eaLnBrk="1" hangingPunct="1">
              <a:defRPr/>
            </a:pP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Územní plán - ÚP</a:t>
            </a:r>
            <a:endParaRPr lang="cs-CZ" sz="2100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132858"/>
            <a:ext cx="7972425" cy="4582268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cs-CZ" sz="2400" b="1" dirty="0" smtClean="0"/>
              <a:t>Změny ÚP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dirty="0" smtClean="0"/>
              <a:t>na základě zprávy o uplatňování ÚP (</a:t>
            </a:r>
            <a:r>
              <a:rPr lang="cs-CZ" sz="2400" b="1" dirty="0" smtClean="0"/>
              <a:t>pokyny </a:t>
            </a:r>
            <a:r>
              <a:rPr lang="cs-CZ" sz="2400" dirty="0" smtClean="0"/>
              <a:t>pro pořízení změny)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dirty="0" smtClean="0"/>
              <a:t>na základě samostatného </a:t>
            </a:r>
            <a:r>
              <a:rPr lang="cs-CZ" sz="2400" b="1" dirty="0" smtClean="0"/>
              <a:t>zadání</a:t>
            </a:r>
            <a:r>
              <a:rPr lang="cs-CZ" sz="2400" dirty="0" smtClean="0"/>
              <a:t> (z vlastního podnětu, na návrh orgánu veřejné správy, občana obce, fyzické nebo právnické osoby, oprávněného investora)</a:t>
            </a:r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cs-CZ" sz="2400" b="1" dirty="0" smtClean="0"/>
              <a:t>na změnu není právní nárok – o pořizování rozhoduje zastupitelstvo </a:t>
            </a:r>
            <a:r>
              <a:rPr lang="cs-CZ" sz="2400" dirty="0" smtClean="0"/>
              <a:t>(</a:t>
            </a:r>
            <a:r>
              <a:rPr lang="cs-CZ" sz="2400" dirty="0"/>
              <a:t>možnost zkráceného postupu)</a:t>
            </a:r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None/>
              <a:defRPr/>
            </a:pPr>
            <a:endParaRPr lang="cs-CZ" sz="2400" b="1" dirty="0" smtClean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b="1" dirty="0" smtClean="0"/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000" dirty="0" smtClean="0"/>
          </a:p>
        </p:txBody>
      </p:sp>
      <p:sp>
        <p:nvSpPr>
          <p:cNvPr id="8806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55D816E-C9BF-4414-95D6-CED9D66AECEE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90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628801"/>
            <a:ext cx="7972425" cy="504056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cs-CZ" sz="2800" dirty="0" smtClean="0"/>
              <a:t>Změny </a:t>
            </a:r>
            <a:r>
              <a:rPr lang="cs-CZ" sz="2800" dirty="0"/>
              <a:t>ÚP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4" y="2060848"/>
            <a:ext cx="7972425" cy="4797152"/>
          </a:xfrm>
        </p:spPr>
        <p:txBody>
          <a:bodyPr/>
          <a:lstStyle/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b="1" dirty="0" smtClean="0"/>
              <a:t>povinnost</a:t>
            </a:r>
            <a:r>
              <a:rPr lang="cs-CZ" dirty="0" smtClean="0"/>
              <a:t> pořídit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200" b="1" dirty="0" smtClean="0"/>
              <a:t>nesoulad</a:t>
            </a:r>
            <a:r>
              <a:rPr lang="cs-CZ" sz="2200" dirty="0" smtClean="0"/>
              <a:t> ÚP s PÚR, ZÚR, RP (</a:t>
            </a:r>
            <a:r>
              <a:rPr lang="cs-CZ" sz="2200" dirty="0" err="1" smtClean="0"/>
              <a:t>poř</a:t>
            </a:r>
            <a:r>
              <a:rPr lang="cs-CZ" sz="2200" dirty="0" smtClean="0"/>
              <a:t>. </a:t>
            </a:r>
            <a:r>
              <a:rPr lang="cs-CZ" sz="2200" dirty="0"/>
              <a:t>k</a:t>
            </a:r>
            <a:r>
              <a:rPr lang="cs-CZ" sz="2200" dirty="0" smtClean="0"/>
              <a:t>rajem), </a:t>
            </a:r>
            <a:r>
              <a:rPr lang="cs-CZ" sz="2200" b="1" dirty="0" smtClean="0"/>
              <a:t>nelze </a:t>
            </a:r>
            <a:r>
              <a:rPr lang="cs-CZ" sz="2200" b="1" dirty="0"/>
              <a:t>rozhodovat </a:t>
            </a:r>
            <a:r>
              <a:rPr lang="cs-CZ" sz="2200" dirty="0"/>
              <a:t>podle částí </a:t>
            </a:r>
            <a:r>
              <a:rPr lang="cs-CZ" sz="2200" dirty="0" smtClean="0"/>
              <a:t>ÚP, </a:t>
            </a:r>
            <a:r>
              <a:rPr lang="cs-CZ" sz="2200" dirty="0"/>
              <a:t>které jsou v rozporu </a:t>
            </a:r>
            <a:endParaRPr lang="cs-CZ" sz="22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200" b="1" dirty="0"/>
              <a:t>zrušení části </a:t>
            </a:r>
            <a:r>
              <a:rPr lang="cs-CZ" sz="2200" b="1" dirty="0" smtClean="0"/>
              <a:t>ÚP </a:t>
            </a:r>
            <a:r>
              <a:rPr lang="cs-CZ" sz="2200" dirty="0" smtClean="0"/>
              <a:t>– přezkum soudem či krajem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200" b="1" dirty="0" smtClean="0"/>
              <a:t>změna </a:t>
            </a:r>
            <a:r>
              <a:rPr lang="cs-CZ" sz="2200" b="1" dirty="0"/>
              <a:t>nebo zrušení rozhodnutí o námitkách</a:t>
            </a:r>
            <a:r>
              <a:rPr lang="cs-CZ" sz="2200" dirty="0"/>
              <a:t>, </a:t>
            </a:r>
            <a:r>
              <a:rPr lang="cs-CZ" sz="2200" b="1" dirty="0" smtClean="0"/>
              <a:t>nelze </a:t>
            </a:r>
            <a:r>
              <a:rPr lang="cs-CZ" sz="2200" b="1" dirty="0"/>
              <a:t>rozhodovat </a:t>
            </a:r>
            <a:r>
              <a:rPr lang="cs-CZ" sz="2200" dirty="0" smtClean="0"/>
              <a:t>podle částí ÚP, </a:t>
            </a:r>
            <a:r>
              <a:rPr lang="cs-CZ" sz="2200" dirty="0"/>
              <a:t>které jsou vymezeny v rozhodnutí o zrušení </a:t>
            </a:r>
            <a:endParaRPr lang="cs-CZ" sz="2200" dirty="0" smtClean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200" dirty="0" smtClean="0"/>
              <a:t>ZO </a:t>
            </a:r>
            <a:r>
              <a:rPr lang="cs-CZ" sz="2200" b="1" dirty="0"/>
              <a:t>bezodkladně rozhodne o pořízení</a:t>
            </a:r>
            <a:r>
              <a:rPr lang="cs-CZ" sz="2200" dirty="0"/>
              <a:t> </a:t>
            </a:r>
            <a:r>
              <a:rPr lang="cs-CZ" sz="2200" dirty="0" smtClean="0"/>
              <a:t>ÚP </a:t>
            </a:r>
            <a:r>
              <a:rPr lang="cs-CZ" sz="2200" dirty="0"/>
              <a:t>nebo </a:t>
            </a:r>
            <a:r>
              <a:rPr lang="cs-CZ" sz="2200" dirty="0" smtClean="0"/>
              <a:t>změny </a:t>
            </a:r>
            <a:r>
              <a:rPr lang="cs-CZ" sz="2200" dirty="0"/>
              <a:t>a o jejím </a:t>
            </a:r>
            <a:r>
              <a:rPr lang="cs-CZ" sz="2200" dirty="0" smtClean="0"/>
              <a:t>obsahu</a:t>
            </a:r>
            <a:endParaRPr lang="cs-CZ" sz="22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200" dirty="0"/>
              <a:t>Část </a:t>
            </a:r>
            <a:r>
              <a:rPr lang="cs-CZ" sz="2200" dirty="0" smtClean="0"/>
              <a:t>ÚP, </a:t>
            </a:r>
            <a:r>
              <a:rPr lang="cs-CZ" sz="2200" dirty="0"/>
              <a:t>která </a:t>
            </a:r>
            <a:r>
              <a:rPr lang="cs-CZ" sz="2200" b="1" dirty="0" smtClean="0"/>
              <a:t>znemožňuje </a:t>
            </a:r>
            <a:r>
              <a:rPr lang="cs-CZ" sz="2200" b="1" dirty="0"/>
              <a:t>realizaci záměru </a:t>
            </a:r>
            <a:r>
              <a:rPr lang="cs-CZ" sz="2200" b="1" dirty="0" smtClean="0"/>
              <a:t>z </a:t>
            </a:r>
            <a:r>
              <a:rPr lang="cs-CZ" sz="2200" dirty="0" smtClean="0"/>
              <a:t>PÚR nebo ZÚR, </a:t>
            </a:r>
            <a:r>
              <a:rPr lang="cs-CZ" sz="2200" b="1" dirty="0"/>
              <a:t>se</a:t>
            </a:r>
            <a:r>
              <a:rPr lang="cs-CZ" sz="2200" dirty="0"/>
              <a:t> při rozhodování </a:t>
            </a:r>
            <a:r>
              <a:rPr lang="cs-CZ" sz="2200" b="1" dirty="0" smtClean="0"/>
              <a:t>nepoužije</a:t>
            </a:r>
            <a:r>
              <a:rPr lang="cs-CZ" sz="2200" dirty="0" smtClean="0"/>
              <a:t> 	</a:t>
            </a:r>
            <a:endParaRPr lang="cs-CZ" sz="2200" b="1" dirty="0" smtClean="0"/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endParaRPr lang="cs-CZ" sz="2000" dirty="0" smtClean="0"/>
          </a:p>
        </p:txBody>
      </p:sp>
      <p:sp>
        <p:nvSpPr>
          <p:cNvPr id="8806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55D816E-C9BF-4414-95D6-CED9D66AECEE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048250" cy="681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89091" name="TextovéPole 2"/>
          <p:cNvSpPr txBox="1">
            <a:spLocks noChangeArrowheads="1"/>
          </p:cNvSpPr>
          <p:nvPr/>
        </p:nvSpPr>
        <p:spPr bwMode="auto">
          <a:xfrm>
            <a:off x="5048250" y="2143125"/>
            <a:ext cx="384423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b="1" dirty="0"/>
              <a:t>MMR </a:t>
            </a:r>
          </a:p>
          <a:p>
            <a:r>
              <a:rPr lang="cs-CZ" sz="2400" dirty="0"/>
              <a:t>Metodický pokyn </a:t>
            </a:r>
            <a:r>
              <a:rPr lang="cs-CZ" sz="2400" dirty="0" smtClean="0"/>
              <a:t>k </a:t>
            </a:r>
            <a:r>
              <a:rPr lang="cs-CZ" sz="2400" dirty="0"/>
              <a:t>obsahu ÚP </a:t>
            </a:r>
          </a:p>
        </p:txBody>
      </p:sp>
      <p:sp>
        <p:nvSpPr>
          <p:cNvPr id="8909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A03F38C-AC6F-4C40-AC85-4CFC2F83AB69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2262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227763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90115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FF52879-1618-4B57-BBD9-896B977C968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36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>
                <a:solidFill>
                  <a:schemeClr val="tx1"/>
                </a:solidFill>
              </a:rPr>
              <a:t>Úvodem </a:t>
            </a:r>
            <a:r>
              <a:rPr lang="cs-CZ" sz="3200" dirty="0">
                <a:solidFill>
                  <a:schemeClr val="tx1"/>
                </a:solidFill>
              </a:rPr>
              <a:t>– Ústecký kraj </a:t>
            </a:r>
            <a:r>
              <a:rPr lang="cs-CZ" sz="3200" dirty="0"/>
              <a:t/>
            </a:r>
            <a:br>
              <a:rPr lang="cs-CZ" sz="3200" dirty="0"/>
            </a:br>
            <a:endParaRPr lang="cs-CZ" sz="3200" dirty="0" smtClean="0">
              <a:solidFill>
                <a:schemeClr val="bg1">
                  <a:lumMod val="6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428875"/>
            <a:ext cx="7972425" cy="4429125"/>
          </a:xfrm>
        </p:spPr>
        <p:txBody>
          <a:bodyPr/>
          <a:lstStyle/>
          <a:p>
            <a:pPr eaLnBrk="1" hangingPunct="1">
              <a:spcBef>
                <a:spcPts val="1800"/>
              </a:spcBef>
              <a:spcAft>
                <a:spcPts val="300"/>
              </a:spcAft>
              <a:defRPr/>
            </a:pPr>
            <a:r>
              <a:rPr lang="cs-CZ" sz="2400" dirty="0" smtClean="0"/>
              <a:t>rozloha kraje 	</a:t>
            </a:r>
            <a:r>
              <a:rPr lang="cs-CZ" sz="2400" b="1" dirty="0" smtClean="0"/>
              <a:t>             5 339 km2 </a:t>
            </a:r>
            <a:r>
              <a:rPr lang="cs-CZ" sz="2400" dirty="0" smtClean="0"/>
              <a:t>(6,8 % z ČR)</a:t>
            </a:r>
          </a:p>
          <a:p>
            <a:pPr lvl="1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dirty="0" smtClean="0"/>
              <a:t>zemědělská půda 	</a:t>
            </a:r>
            <a:r>
              <a:rPr lang="cs-CZ" b="1" dirty="0" smtClean="0"/>
              <a:t>         </a:t>
            </a:r>
            <a:r>
              <a:rPr lang="cs-CZ" dirty="0" smtClean="0"/>
              <a:t>52 % </a:t>
            </a:r>
          </a:p>
          <a:p>
            <a:pPr lvl="1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dirty="0" smtClean="0"/>
              <a:t>lesy 			         30 % </a:t>
            </a:r>
          </a:p>
          <a:p>
            <a:pPr lvl="1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dirty="0" smtClean="0"/>
              <a:t>vodní  plochy 		           2 % </a:t>
            </a:r>
          </a:p>
          <a:p>
            <a:pPr lvl="1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dirty="0" smtClean="0"/>
              <a:t>podíl chráněných území (ŽP)    27 %</a:t>
            </a:r>
          </a:p>
          <a:p>
            <a:pPr marL="342900" lvl="1" indent="-34290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cs-CZ" dirty="0" smtClean="0"/>
              <a:t>počet obyvatel 	              </a:t>
            </a:r>
            <a:r>
              <a:rPr lang="cs-CZ" b="1" dirty="0" smtClean="0"/>
              <a:t>820 434 </a:t>
            </a:r>
            <a:r>
              <a:rPr lang="cs-CZ" dirty="0" smtClean="0"/>
              <a:t>(k 12.12.2018)</a:t>
            </a:r>
          </a:p>
          <a:p>
            <a:pPr marL="342900" lvl="1" indent="-34290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cs-CZ" dirty="0" smtClean="0"/>
              <a:t>hustota obyvatel 	      </a:t>
            </a:r>
            <a:r>
              <a:rPr lang="cs-CZ" b="1" dirty="0" smtClean="0"/>
              <a:t>154 ob/km</a:t>
            </a:r>
            <a:r>
              <a:rPr lang="cs-CZ" b="1" baseline="30000" dirty="0" smtClean="0"/>
              <a:t>2</a:t>
            </a:r>
            <a:r>
              <a:rPr lang="cs-CZ" b="1" dirty="0" smtClean="0"/>
              <a:t> </a:t>
            </a:r>
            <a:r>
              <a:rPr lang="cs-CZ" dirty="0" smtClean="0"/>
              <a:t>(průměr ČR 133 ob/km</a:t>
            </a:r>
            <a:r>
              <a:rPr lang="cs-CZ" baseline="30000" dirty="0" smtClean="0"/>
              <a:t>2 </a:t>
            </a:r>
            <a:r>
              <a:rPr lang="cs-CZ" dirty="0" smtClean="0"/>
              <a:t>)</a:t>
            </a:r>
          </a:p>
          <a:p>
            <a:pPr marL="342900" lvl="1" indent="-34290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cs-CZ" dirty="0" smtClean="0"/>
              <a:t>podíl obyvatel města              </a:t>
            </a:r>
            <a:r>
              <a:rPr lang="cs-CZ" b="1" dirty="0" smtClean="0"/>
              <a:t>81</a:t>
            </a:r>
            <a:r>
              <a:rPr lang="cs-CZ" dirty="0" smtClean="0"/>
              <a:t> %</a:t>
            </a:r>
          </a:p>
        </p:txBody>
      </p:sp>
      <p:sp>
        <p:nvSpPr>
          <p:cNvPr id="10752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EB00B1-8646-4279-955E-880DF6F70E18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73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715250" cy="64293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91139" name="TextovéPole 2"/>
          <p:cNvSpPr txBox="1">
            <a:spLocks noChangeArrowheads="1"/>
          </p:cNvSpPr>
          <p:nvPr/>
        </p:nvSpPr>
        <p:spPr bwMode="auto">
          <a:xfrm>
            <a:off x="6084168" y="3933056"/>
            <a:ext cx="28083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3200" b="1" dirty="0"/>
              <a:t>Hlavní výkres </a:t>
            </a:r>
            <a:r>
              <a:rPr lang="cs-CZ" sz="3200" dirty="0"/>
              <a:t>- výřez</a:t>
            </a:r>
          </a:p>
        </p:txBody>
      </p:sp>
      <p:sp>
        <p:nvSpPr>
          <p:cNvPr id="9114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3CD8A0B-17C8-4A4F-A580-DDFA214EAC8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1446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357813" cy="67691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92163" name="TextovéPole 2"/>
          <p:cNvSpPr txBox="1">
            <a:spLocks noChangeArrowheads="1"/>
          </p:cNvSpPr>
          <p:nvPr/>
        </p:nvSpPr>
        <p:spPr bwMode="auto">
          <a:xfrm>
            <a:off x="6000750" y="2643188"/>
            <a:ext cx="28575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800" b="1" dirty="0"/>
              <a:t>Výkres základního členění území </a:t>
            </a:r>
            <a:r>
              <a:rPr lang="cs-CZ" sz="2800" dirty="0"/>
              <a:t>– výřez </a:t>
            </a:r>
          </a:p>
        </p:txBody>
      </p:sp>
      <p:sp>
        <p:nvSpPr>
          <p:cNvPr id="9216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A59B086-05E2-43F5-B179-CF48927EF5D7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9673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Regulační plán ( RP)</a:t>
            </a:r>
            <a:endParaRPr lang="cs-CZ" sz="2100" dirty="0" smtClean="0"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643188"/>
            <a:ext cx="7972425" cy="4071937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cs-CZ" b="1" dirty="0" smtClean="0"/>
              <a:t>RP stanoví v ploše </a:t>
            </a:r>
            <a:endParaRPr lang="cs-CZ" dirty="0" smtClean="0"/>
          </a:p>
          <a:p>
            <a:pPr eaLnBrk="1" hangingPunct="1">
              <a:spcBef>
                <a:spcPts val="1800"/>
              </a:spcBef>
              <a:spcAft>
                <a:spcPts val="1800"/>
              </a:spcAft>
              <a:defRPr/>
            </a:pPr>
            <a:r>
              <a:rPr lang="cs-CZ" sz="2600" dirty="0" smtClean="0"/>
              <a:t>využití pozemků                                                           </a:t>
            </a:r>
            <a:r>
              <a:rPr lang="cs-CZ" sz="2000" dirty="0" smtClean="0"/>
              <a:t>(stavba, zeleň, stavební čáry, odstupy staveb, …..)  </a:t>
            </a:r>
          </a:p>
          <a:p>
            <a:pPr eaLnBrk="1" hangingPunct="1">
              <a:spcBef>
                <a:spcPts val="1800"/>
              </a:spcBef>
              <a:spcAft>
                <a:spcPts val="1800"/>
              </a:spcAft>
              <a:defRPr/>
            </a:pPr>
            <a:r>
              <a:rPr lang="cs-CZ" sz="2600" dirty="0" smtClean="0"/>
              <a:t>podmínky pro stavby                                                          </a:t>
            </a:r>
            <a:r>
              <a:rPr lang="cs-CZ" sz="2000" dirty="0" smtClean="0"/>
              <a:t>(velikost, výška, tvar střechy, materiály,….)</a:t>
            </a:r>
            <a:endParaRPr lang="cs-CZ" sz="2000" dirty="0"/>
          </a:p>
          <a:p>
            <a:pPr eaLnBrk="1" hangingPunct="1">
              <a:spcBef>
                <a:spcPts val="1800"/>
              </a:spcBef>
              <a:spcAft>
                <a:spcPts val="1800"/>
              </a:spcAft>
              <a:defRPr/>
            </a:pPr>
            <a:r>
              <a:rPr lang="cs-CZ" sz="2600" dirty="0" smtClean="0"/>
              <a:t>lze jím nahradit územní rozhodnutí</a:t>
            </a:r>
          </a:p>
          <a:p>
            <a:pPr eaLnBrk="1" hangingPunct="1">
              <a:spcBef>
                <a:spcPts val="1800"/>
              </a:spcBef>
              <a:spcAft>
                <a:spcPts val="1800"/>
              </a:spcAft>
              <a:buFont typeface="Arial" charset="0"/>
              <a:buNone/>
              <a:defRPr/>
            </a:pPr>
            <a:r>
              <a:rPr lang="cs-CZ" sz="2400" dirty="0" smtClean="0"/>
              <a:t>  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cs-CZ" sz="2400" dirty="0" smtClean="0"/>
              <a:t> </a:t>
            </a:r>
            <a:endParaRPr lang="cs-CZ" sz="2400" dirty="0"/>
          </a:p>
        </p:txBody>
      </p:sp>
      <p:sp>
        <p:nvSpPr>
          <p:cNvPr id="10138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ADE5E53-08CE-4624-9D7F-F6C2E4EBD57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60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785939"/>
            <a:ext cx="7972425" cy="34691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Regulační plán 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  <a:t>( RP)</a:t>
            </a:r>
            <a:endParaRPr lang="cs-CZ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132858"/>
            <a:ext cx="7972425" cy="4582268"/>
          </a:xfrm>
        </p:spPr>
        <p:txBody>
          <a:bodyPr/>
          <a:lstStyle/>
          <a:p>
            <a:pPr marL="0" indent="0" eaLnBrk="1" hangingPunct="1">
              <a:spcAft>
                <a:spcPts val="600"/>
              </a:spcAft>
              <a:buFont typeface="Arial" charset="0"/>
              <a:buNone/>
              <a:defRPr/>
            </a:pPr>
            <a:r>
              <a:rPr lang="cs-CZ" sz="1600" dirty="0" smtClean="0"/>
              <a:t>(§ 61 - § 71 SZ, § 17 - § 21 vyhl. 500/2006 Sb. a přílohy 8 - 11 vyhlášky) </a:t>
            </a:r>
            <a:r>
              <a:rPr lang="cs-CZ" sz="2400" b="1" dirty="0" smtClean="0"/>
              <a:t>RP 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  <a:defRPr/>
            </a:pPr>
            <a:r>
              <a:rPr lang="cs-CZ" sz="1800" b="1" dirty="0" smtClean="0"/>
              <a:t>pořizován pro </a:t>
            </a:r>
            <a:endParaRPr lang="cs-CZ" sz="1800" dirty="0" smtClean="0"/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800" dirty="0" smtClean="0"/>
              <a:t>vybranou část území obce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800" dirty="0" smtClean="0"/>
              <a:t>celé území obce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800" dirty="0" smtClean="0"/>
              <a:t>grafická část měřítka </a:t>
            </a:r>
            <a:r>
              <a:rPr lang="cs-CZ" sz="1800" b="1" dirty="0" smtClean="0"/>
              <a:t>1 : 1 000  </a:t>
            </a:r>
            <a:r>
              <a:rPr lang="cs-CZ" sz="1800" dirty="0" smtClean="0"/>
              <a:t>nebo </a:t>
            </a:r>
            <a:r>
              <a:rPr lang="cs-CZ" sz="1800" b="1" dirty="0" smtClean="0"/>
              <a:t>1 : 500                                    </a:t>
            </a:r>
            <a:r>
              <a:rPr lang="cs-CZ" sz="1800" dirty="0" smtClean="0"/>
              <a:t>(výkres VPS, VPO – katastrální mapa, pokud nenahrazuje ÚR 1 : 2 000)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1800" b="1" dirty="0">
                <a:latin typeface="Arial" charset="0"/>
                <a:cs typeface="Arial" charset="0"/>
              </a:rPr>
              <a:t>RP se pořizuje na základě </a:t>
            </a:r>
            <a:endParaRPr lang="cs-CZ" sz="1800" dirty="0">
              <a:latin typeface="Arial" charset="0"/>
              <a:cs typeface="Arial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Arial" charset="0"/>
                <a:cs typeface="Arial" charset="0"/>
              </a:rPr>
              <a:t>zadání v </a:t>
            </a:r>
            <a:r>
              <a:rPr lang="cs-CZ" sz="1800" dirty="0" smtClean="0">
                <a:latin typeface="Arial" charset="0"/>
                <a:cs typeface="Arial" charset="0"/>
              </a:rPr>
              <a:t>ÚP, ZÚR</a:t>
            </a:r>
            <a:endParaRPr lang="cs-CZ" sz="1800" dirty="0">
              <a:latin typeface="Arial" charset="0"/>
              <a:cs typeface="Arial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1800" dirty="0" smtClean="0">
                <a:latin typeface="Arial" charset="0"/>
                <a:cs typeface="Arial" charset="0"/>
              </a:rPr>
              <a:t>zadání </a:t>
            </a:r>
            <a:r>
              <a:rPr lang="cs-CZ" sz="1800" dirty="0">
                <a:latin typeface="Arial" charset="0"/>
                <a:cs typeface="Arial" charset="0"/>
              </a:rPr>
              <a:t>zpracovaného pořizovatelem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1800" dirty="0">
                <a:latin typeface="Arial" charset="0"/>
                <a:cs typeface="Arial" charset="0"/>
              </a:rPr>
              <a:t> </a:t>
            </a:r>
            <a:r>
              <a:rPr lang="cs-CZ" sz="1800" b="1" dirty="0">
                <a:latin typeface="Arial" charset="0"/>
                <a:cs typeface="Arial" charset="0"/>
              </a:rPr>
              <a:t>RP se vydává  </a:t>
            </a:r>
            <a:endParaRPr lang="cs-CZ" sz="1800" dirty="0">
              <a:latin typeface="Arial" charset="0"/>
              <a:cs typeface="Arial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Arial" charset="0"/>
                <a:cs typeface="Arial" charset="0"/>
              </a:rPr>
              <a:t>z vlastního podnětu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Arial" charset="0"/>
                <a:cs typeface="Arial" charset="0"/>
              </a:rPr>
              <a:t>z jiného podnětu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Arial" charset="0"/>
                <a:cs typeface="Arial" charset="0"/>
              </a:rPr>
              <a:t>na žádost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  <a:defRPr/>
            </a:pPr>
            <a:endParaRPr lang="cs-CZ" sz="1800" dirty="0"/>
          </a:p>
        </p:txBody>
      </p:sp>
      <p:sp>
        <p:nvSpPr>
          <p:cNvPr id="9830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9774A9D-2A9E-461D-B231-F995B531CEE1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10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Nadpis 1"/>
          <p:cNvSpPr>
            <a:spLocks noGrp="1"/>
          </p:cNvSpPr>
          <p:nvPr>
            <p:ph type="title"/>
          </p:nvPr>
        </p:nvSpPr>
        <p:spPr>
          <a:xfrm>
            <a:off x="714375" y="1785939"/>
            <a:ext cx="7972425" cy="490934"/>
          </a:xfrm>
        </p:spPr>
        <p:txBody>
          <a:bodyPr/>
          <a:lstStyle/>
          <a:p>
            <a:pPr eaLnBrk="1" hangingPunct="1"/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Regulační plán ( RP)</a:t>
            </a:r>
            <a:endParaRPr lang="cs-CZ" sz="2100" dirty="0" smtClean="0"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5" y="2276874"/>
            <a:ext cx="7972425" cy="4258864"/>
          </a:xfrm>
        </p:spPr>
        <p:txBody>
          <a:bodyPr/>
          <a:lstStyle/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Font typeface="Arial" charset="0"/>
              <a:buNone/>
              <a:defRPr/>
            </a:pPr>
            <a:r>
              <a:rPr lang="cs-CZ" sz="2000" dirty="0" smtClean="0"/>
              <a:t>vydává opatřením obecné povahy zastupitelstvo obce (kraje)</a:t>
            </a:r>
          </a:p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Font typeface="Arial" charset="0"/>
              <a:buNone/>
              <a:defRPr/>
            </a:pPr>
            <a:r>
              <a:rPr lang="cs-CZ" sz="2000" dirty="0" smtClean="0"/>
              <a:t>je závazný pro 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 smtClean="0"/>
              <a:t>pro rozhodování v území</a:t>
            </a:r>
          </a:p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Font typeface="Arial" charset="0"/>
              <a:buNone/>
              <a:defRPr/>
            </a:pPr>
            <a:r>
              <a:rPr lang="cs-CZ" sz="2000" dirty="0" smtClean="0"/>
              <a:t>vydaný krajem je závazný pro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 smtClean="0"/>
              <a:t>územní plány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 smtClean="0"/>
              <a:t>regulační plány vydávané obcemi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cs-CZ" sz="2000" dirty="0" smtClean="0"/>
              <a:t> stanoví </a:t>
            </a:r>
            <a:r>
              <a:rPr lang="cs-CZ" sz="2000" dirty="0"/>
              <a:t>v ploše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/>
              <a:t>využití pozemků,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/>
              <a:t>umístění staveb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/>
              <a:t>lze jím nahradit územní rozhodnutí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cs-CZ" sz="2000" dirty="0" smtClean="0"/>
              <a:t>Změny RP (lze i zkráceným postupem)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cs-CZ" sz="2400" dirty="0" smtClean="0"/>
              <a:t> </a:t>
            </a:r>
            <a:endParaRPr lang="cs-CZ" sz="2400" dirty="0"/>
          </a:p>
        </p:txBody>
      </p:sp>
      <p:sp>
        <p:nvSpPr>
          <p:cNvPr id="10035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B8710E-7226-4F03-A2E9-C43C6AB78142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93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786688" cy="66595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02403" name="TextovéPole 2"/>
          <p:cNvSpPr txBox="1">
            <a:spLocks noChangeArrowheads="1"/>
          </p:cNvSpPr>
          <p:nvPr/>
        </p:nvSpPr>
        <p:spPr bwMode="auto">
          <a:xfrm>
            <a:off x="7786688" y="2420888"/>
            <a:ext cx="121240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b="1" dirty="0"/>
              <a:t>RP </a:t>
            </a:r>
            <a:endParaRPr lang="cs-CZ" sz="2000" b="1" dirty="0" smtClean="0"/>
          </a:p>
          <a:p>
            <a:r>
              <a:rPr lang="cs-CZ" sz="2000" dirty="0" smtClean="0"/>
              <a:t>příklad </a:t>
            </a:r>
            <a:r>
              <a:rPr lang="cs-CZ" sz="2000" dirty="0"/>
              <a:t>– bydlení </a:t>
            </a:r>
          </a:p>
        </p:txBody>
      </p:sp>
      <p:sp>
        <p:nvSpPr>
          <p:cNvPr id="10240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E36D324-EBD6-4EF8-8E25-215D00ABAA5F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5600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077200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TextovéPole 2"/>
          <p:cNvSpPr txBox="1">
            <a:spLocks noChangeArrowheads="1"/>
          </p:cNvSpPr>
          <p:nvPr/>
        </p:nvSpPr>
        <p:spPr bwMode="auto">
          <a:xfrm>
            <a:off x="1143000" y="5857875"/>
            <a:ext cx="72454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800" b="1" dirty="0"/>
              <a:t>RP </a:t>
            </a:r>
            <a:r>
              <a:rPr lang="cs-CZ" sz="2800" b="1" dirty="0" smtClean="0"/>
              <a:t>- </a:t>
            </a:r>
            <a:r>
              <a:rPr lang="cs-CZ" sz="2800" dirty="0" smtClean="0"/>
              <a:t>příklad – městská památková zóna </a:t>
            </a:r>
            <a:endParaRPr lang="cs-CZ" sz="2800" dirty="0"/>
          </a:p>
        </p:txBody>
      </p:sp>
      <p:sp>
        <p:nvSpPr>
          <p:cNvPr id="10342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39A5268-49F9-44B6-9DFE-19C50BE8D958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3436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Nadpis 1"/>
          <p:cNvSpPr>
            <a:spLocks noGrp="1"/>
          </p:cNvSpPr>
          <p:nvPr>
            <p:ph type="title"/>
          </p:nvPr>
        </p:nvSpPr>
        <p:spPr>
          <a:xfrm>
            <a:off x="653955" y="1631146"/>
            <a:ext cx="8043862" cy="717733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tx1"/>
                </a:solidFill>
              </a:rPr>
              <a:t>Obecná ustanovení a společné postupy v územním plánování </a:t>
            </a:r>
            <a:endParaRPr lang="cs-CZ" sz="24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3954" y="2348880"/>
            <a:ext cx="8032845" cy="4509120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cs-CZ" sz="1600" dirty="0" smtClean="0"/>
              <a:t>(§ 20 – § 24 SZ)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dirty="0" smtClean="0"/>
              <a:t>zveřejňování písemností 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dirty="0" smtClean="0"/>
              <a:t>ÚPD a změny rovněž v </a:t>
            </a:r>
            <a:r>
              <a:rPr lang="cs-CZ" u="sng" dirty="0" smtClean="0"/>
              <a:t>elektronické verzi ve strojově čitelném formátu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dirty="0" smtClean="0"/>
              <a:t>veřejné projednání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dirty="0" smtClean="0"/>
              <a:t>zástupce veřejnosti, oprávněný investor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dirty="0" smtClean="0"/>
              <a:t>kvalifikační požadavky</a:t>
            </a:r>
            <a:endParaRPr lang="cs-CZ" b="1" dirty="0" smtClean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endParaRPr lang="cs-CZ" dirty="0"/>
          </a:p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endParaRPr lang="cs-CZ" sz="1600" dirty="0"/>
          </a:p>
        </p:txBody>
      </p:sp>
      <p:sp>
        <p:nvSpPr>
          <p:cNvPr id="13414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2F3D070-174B-460D-9728-49DCB792B58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14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Nadpis 1"/>
          <p:cNvSpPr>
            <a:spLocks noGrp="1"/>
          </p:cNvSpPr>
          <p:nvPr>
            <p:ph type="title"/>
          </p:nvPr>
        </p:nvSpPr>
        <p:spPr>
          <a:xfrm>
            <a:off x="653954" y="1631147"/>
            <a:ext cx="8094510" cy="357694"/>
          </a:xfrm>
        </p:spPr>
        <p:txBody>
          <a:bodyPr/>
          <a:lstStyle/>
          <a:p>
            <a:pPr eaLnBrk="1" hangingPunct="1"/>
            <a:r>
              <a:rPr lang="cs-CZ" sz="3200" dirty="0">
                <a:solidFill>
                  <a:schemeClr val="tx1"/>
                </a:solidFill>
              </a:rPr>
              <a:t>Náhrady za změnu v území § 102 SZ</a:t>
            </a:r>
            <a:endParaRPr lang="cs-CZ" sz="32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3954" y="2132856"/>
            <a:ext cx="8032845" cy="4725144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400" b="1" dirty="0"/>
              <a:t>zrušení určení pozemku k zastavění</a:t>
            </a:r>
            <a:r>
              <a:rPr lang="cs-CZ" sz="2400" dirty="0"/>
              <a:t> na základě změny </a:t>
            </a:r>
            <a:r>
              <a:rPr lang="cs-CZ" sz="2400" dirty="0" smtClean="0"/>
              <a:t>ÚP </a:t>
            </a:r>
            <a:r>
              <a:rPr lang="cs-CZ" sz="2400" dirty="0"/>
              <a:t>nebo vydáním nového </a:t>
            </a:r>
            <a:r>
              <a:rPr lang="cs-CZ" sz="2400" dirty="0" smtClean="0"/>
              <a:t>ÚP</a:t>
            </a:r>
            <a:endParaRPr lang="cs-CZ" sz="24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400" dirty="0" smtClean="0"/>
              <a:t>náleží </a:t>
            </a:r>
            <a:r>
              <a:rPr lang="cs-CZ" sz="2400" b="1" dirty="0"/>
              <a:t>náhrada</a:t>
            </a:r>
            <a:r>
              <a:rPr lang="cs-CZ" sz="2400" dirty="0"/>
              <a:t> </a:t>
            </a:r>
            <a:endParaRPr lang="cs-CZ" sz="24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/>
              <a:t>vynaložených </a:t>
            </a:r>
            <a:r>
              <a:rPr lang="cs-CZ" sz="2400" dirty="0"/>
              <a:t>nákladů na přípravu výstavby v obvyklé výši, zejména </a:t>
            </a:r>
            <a:endParaRPr lang="cs-CZ" sz="2400" dirty="0" smtClean="0"/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/>
              <a:t>na </a:t>
            </a:r>
            <a:r>
              <a:rPr lang="cs-CZ" b="1" dirty="0"/>
              <a:t>koupi </a:t>
            </a:r>
            <a:r>
              <a:rPr lang="cs-CZ" b="1" dirty="0" smtClean="0"/>
              <a:t>pozemku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/>
              <a:t>na </a:t>
            </a:r>
            <a:r>
              <a:rPr lang="cs-CZ" b="1" dirty="0"/>
              <a:t>projektovou přípravu</a:t>
            </a:r>
            <a:r>
              <a:rPr lang="cs-CZ" dirty="0"/>
              <a:t> výstavby </a:t>
            </a:r>
            <a:endParaRPr lang="cs-CZ" dirty="0" smtClean="0"/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/>
              <a:t>nebo </a:t>
            </a:r>
            <a:r>
              <a:rPr lang="cs-CZ" dirty="0"/>
              <a:t>v souvislosti se </a:t>
            </a:r>
            <a:r>
              <a:rPr lang="cs-CZ" b="1" dirty="0"/>
              <a:t>snížením hodnoty pozemku</a:t>
            </a:r>
            <a:r>
              <a:rPr lang="cs-CZ" dirty="0"/>
              <a:t>, který slouží k zajištění závazku</a:t>
            </a:r>
          </a:p>
          <a:p>
            <a:pPr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cs-CZ" sz="2400" dirty="0"/>
          </a:p>
        </p:txBody>
      </p:sp>
      <p:sp>
        <p:nvSpPr>
          <p:cNvPr id="13414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2F3D070-174B-460D-9728-49DCB792B58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53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Nadpis 1"/>
          <p:cNvSpPr>
            <a:spLocks noGrp="1"/>
          </p:cNvSpPr>
          <p:nvPr>
            <p:ph type="title"/>
          </p:nvPr>
        </p:nvSpPr>
        <p:spPr>
          <a:xfrm>
            <a:off x="653954" y="1631147"/>
            <a:ext cx="8094510" cy="357694"/>
          </a:xfrm>
        </p:spPr>
        <p:txBody>
          <a:bodyPr/>
          <a:lstStyle/>
          <a:p>
            <a:pPr eaLnBrk="1" hangingPunct="1"/>
            <a:r>
              <a:rPr lang="cs-CZ" sz="3200" dirty="0">
                <a:solidFill>
                  <a:schemeClr val="tx1"/>
                </a:solidFill>
              </a:rPr>
              <a:t>Náhrady za změnu v území § 102 SZ</a:t>
            </a:r>
            <a:endParaRPr lang="cs-CZ" sz="32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3954" y="2132856"/>
            <a:ext cx="8094510" cy="4725144"/>
          </a:xfrm>
        </p:spPr>
        <p:txBody>
          <a:bodyPr/>
          <a:lstStyle/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2200" b="1" dirty="0" smtClean="0"/>
              <a:t>nenáleží náhrada</a:t>
            </a:r>
            <a:r>
              <a:rPr lang="cs-CZ" sz="2200" dirty="0" smtClean="0"/>
              <a:t>, </a:t>
            </a:r>
            <a:r>
              <a:rPr lang="cs-CZ" sz="2200" dirty="0"/>
              <a:t>jestliže </a:t>
            </a:r>
            <a:r>
              <a:rPr lang="cs-CZ" sz="2200" dirty="0" smtClean="0"/>
              <a:t>ke </a:t>
            </a:r>
            <a:r>
              <a:rPr lang="cs-CZ" sz="2200" dirty="0"/>
              <a:t>zrušení </a:t>
            </a:r>
            <a:r>
              <a:rPr lang="cs-CZ" sz="2200" dirty="0" smtClean="0"/>
              <a:t>zastavitelnosti došlo </a:t>
            </a:r>
            <a:endParaRPr lang="cs-CZ" sz="2200" dirty="0"/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sz="2200" dirty="0"/>
              <a:t>na základě </a:t>
            </a:r>
            <a:r>
              <a:rPr lang="cs-CZ" sz="2200" b="1" dirty="0"/>
              <a:t>jeho návrhu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sz="2200" dirty="0"/>
              <a:t>po uplynutí </a:t>
            </a:r>
            <a:r>
              <a:rPr lang="cs-CZ" sz="2200" b="1" dirty="0"/>
              <a:t>5 let od nabytí účinnosti ÚP </a:t>
            </a:r>
            <a:r>
              <a:rPr lang="cs-CZ" sz="2200" dirty="0"/>
              <a:t>nebo jeho změny, </a:t>
            </a:r>
            <a:r>
              <a:rPr lang="cs-CZ" sz="2200" dirty="0" smtClean="0"/>
              <a:t>která </a:t>
            </a:r>
            <a:r>
              <a:rPr lang="cs-CZ" sz="2200" dirty="0"/>
              <a:t>zastavění </a:t>
            </a:r>
            <a:r>
              <a:rPr lang="cs-CZ" sz="2200" dirty="0" smtClean="0"/>
              <a:t>pozemku umožnila </a:t>
            </a:r>
            <a:endParaRPr lang="cs-CZ" sz="2200" dirty="0"/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2200" dirty="0" smtClean="0"/>
              <a:t>ustanovení </a:t>
            </a:r>
            <a:r>
              <a:rPr lang="cs-CZ" sz="2200" dirty="0"/>
              <a:t>o uplynutí lhůty </a:t>
            </a:r>
            <a:r>
              <a:rPr lang="cs-CZ" sz="2200" b="1" dirty="0"/>
              <a:t>5 let se neuplatní</a:t>
            </a:r>
            <a:r>
              <a:rPr lang="cs-CZ" sz="2200" dirty="0"/>
              <a:t>, pokud v této lhůtě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sz="2200" dirty="0"/>
              <a:t>nabylo účinnosti </a:t>
            </a:r>
            <a:r>
              <a:rPr lang="cs-CZ" sz="2200" b="1" dirty="0"/>
              <a:t>rozhodnutí o umístění stavby </a:t>
            </a:r>
            <a:r>
              <a:rPr lang="cs-CZ" sz="2200" dirty="0"/>
              <a:t>nebo územní souhlas pro </a:t>
            </a:r>
            <a:r>
              <a:rPr lang="cs-CZ" sz="2200" dirty="0" smtClean="0"/>
              <a:t>stavbu </a:t>
            </a:r>
            <a:endParaRPr lang="cs-CZ" sz="2200" dirty="0"/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sz="2200" dirty="0"/>
              <a:t>před uplynutím lhůty </a:t>
            </a:r>
            <a:r>
              <a:rPr lang="cs-CZ" sz="2200" dirty="0" smtClean="0"/>
              <a:t>byla </a:t>
            </a:r>
            <a:r>
              <a:rPr lang="cs-CZ" sz="2200" b="1" dirty="0"/>
              <a:t>uzavřena veřejnoprávní smlouva</a:t>
            </a:r>
            <a:r>
              <a:rPr lang="cs-CZ" sz="2200" dirty="0"/>
              <a:t> nahrazující územní rozhodnutí a tato veřejnoprávní smlouva je </a:t>
            </a:r>
            <a:r>
              <a:rPr lang="cs-CZ" sz="2200" dirty="0" smtClean="0"/>
              <a:t>účinná </a:t>
            </a:r>
            <a:endParaRPr lang="cs-CZ" sz="2200" dirty="0"/>
          </a:p>
          <a:p>
            <a:pPr marL="0" indent="0">
              <a:buNone/>
            </a:pPr>
            <a:endParaRPr lang="cs-CZ" sz="2400" dirty="0"/>
          </a:p>
          <a:p>
            <a:pPr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cs-CZ" sz="2400" dirty="0"/>
          </a:p>
        </p:txBody>
      </p:sp>
      <p:sp>
        <p:nvSpPr>
          <p:cNvPr id="13414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2F3D070-174B-460D-9728-49DCB792B58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52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Výkon veřejné správy</a:t>
            </a:r>
          </a:p>
        </p:txBody>
      </p:sp>
      <p:sp>
        <p:nvSpPr>
          <p:cNvPr id="108547" name="Zástupný symbol pro obsah 2"/>
          <p:cNvSpPr>
            <a:spLocks noGrp="1"/>
          </p:cNvSpPr>
          <p:nvPr>
            <p:ph idx="1"/>
          </p:nvPr>
        </p:nvSpPr>
        <p:spPr>
          <a:xfrm>
            <a:off x="642938" y="2714625"/>
            <a:ext cx="7972425" cy="414337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cs-CZ" b="1" dirty="0" smtClean="0">
                <a:latin typeface="Arial" charset="0"/>
                <a:cs typeface="Arial" charset="0"/>
              </a:rPr>
              <a:t>obce</a:t>
            </a:r>
            <a:r>
              <a:rPr lang="cs-CZ" dirty="0" smtClean="0">
                <a:latin typeface="Arial" charset="0"/>
                <a:cs typeface="Arial" charset="0"/>
              </a:rPr>
              <a:t> 						</a:t>
            </a:r>
            <a:r>
              <a:rPr lang="cs-CZ" b="1" dirty="0" smtClean="0">
                <a:latin typeface="Arial" charset="0"/>
                <a:cs typeface="Arial" charset="0"/>
              </a:rPr>
              <a:t>354</a:t>
            </a:r>
          </a:p>
          <a:p>
            <a:pPr eaLnBrk="1" hangingPunct="1">
              <a:spcBef>
                <a:spcPts val="1200"/>
              </a:spcBef>
            </a:pPr>
            <a:r>
              <a:rPr lang="cs-CZ" b="1" dirty="0" smtClean="0">
                <a:latin typeface="Arial" charset="0"/>
                <a:cs typeface="Arial" charset="0"/>
              </a:rPr>
              <a:t>obce s rozšířenou působností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Arial" charset="0"/>
              <a:buNone/>
            </a:pPr>
            <a:r>
              <a:rPr lang="cs-CZ" dirty="0" smtClean="0">
                <a:latin typeface="Arial" charset="0"/>
                <a:cs typeface="Arial" charset="0"/>
              </a:rPr>
              <a:t>    (ORP, obec typu III)		             	  </a:t>
            </a:r>
            <a:r>
              <a:rPr lang="cs-CZ" b="1" dirty="0" smtClean="0">
                <a:latin typeface="Arial" charset="0"/>
                <a:cs typeface="Arial" charset="0"/>
              </a:rPr>
              <a:t>16</a:t>
            </a:r>
            <a:endParaRPr lang="cs-CZ" b="1" dirty="0">
              <a:latin typeface="Arial" charset="0"/>
              <a:cs typeface="Arial" charset="0"/>
            </a:endParaRPr>
          </a:p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cs-CZ" b="1" dirty="0" smtClean="0">
                <a:latin typeface="Arial" charset="0"/>
                <a:cs typeface="Arial" charset="0"/>
              </a:rPr>
              <a:t>obce </a:t>
            </a:r>
            <a:r>
              <a:rPr lang="cs-CZ" b="1" dirty="0">
                <a:latin typeface="Arial" charset="0"/>
                <a:cs typeface="Arial" charset="0"/>
              </a:rPr>
              <a:t>s pověřeným obecním                                úřadem</a:t>
            </a:r>
            <a:r>
              <a:rPr lang="cs-CZ" dirty="0">
                <a:latin typeface="Arial" charset="0"/>
                <a:cs typeface="Arial" charset="0"/>
              </a:rPr>
              <a:t> (POU, obec typu II)		</a:t>
            </a:r>
            <a:r>
              <a:rPr lang="cs-CZ" dirty="0" smtClean="0">
                <a:latin typeface="Arial" charset="0"/>
                <a:cs typeface="Arial" charset="0"/>
              </a:rPr>
              <a:t>  </a:t>
            </a:r>
            <a:r>
              <a:rPr lang="cs-CZ" b="1" dirty="0" smtClean="0">
                <a:latin typeface="Arial" charset="0"/>
                <a:cs typeface="Arial" charset="0"/>
              </a:rPr>
              <a:t>30</a:t>
            </a:r>
            <a:endParaRPr lang="cs-CZ" b="1" dirty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endParaRPr lang="cs-CZ" b="1" dirty="0" smtClean="0">
              <a:latin typeface="Arial" charset="0"/>
              <a:cs typeface="Arial" charset="0"/>
            </a:endParaRPr>
          </a:p>
        </p:txBody>
      </p:sp>
      <p:sp>
        <p:nvSpPr>
          <p:cNvPr id="10854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5249F03-51A4-4E95-94E2-A29E689D07C0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cs-CZ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74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Nadpis 1"/>
          <p:cNvSpPr>
            <a:spLocks noGrp="1"/>
          </p:cNvSpPr>
          <p:nvPr>
            <p:ph type="title"/>
          </p:nvPr>
        </p:nvSpPr>
        <p:spPr>
          <a:xfrm>
            <a:off x="642938" y="1556792"/>
            <a:ext cx="7972425" cy="79208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chemeClr val="tx1"/>
                </a:solidFill>
              </a:rPr>
              <a:t>Evidence územně plánovací činnosti, ukládání písemností a nahlížení do nich </a:t>
            </a:r>
            <a:endParaRPr lang="cs-CZ" sz="24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348879"/>
            <a:ext cx="7972425" cy="4509121"/>
          </a:xfrm>
        </p:spPr>
        <p:txBody>
          <a:bodyPr/>
          <a:lstStyle/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1600" dirty="0" smtClean="0"/>
              <a:t>(§ </a:t>
            </a:r>
            <a:r>
              <a:rPr lang="cs-CZ" sz="1600" dirty="0"/>
              <a:t>162 – § 168 SZ</a:t>
            </a:r>
            <a:r>
              <a:rPr lang="cs-CZ" sz="1600" dirty="0" smtClean="0"/>
              <a:t>)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200" dirty="0" smtClean="0"/>
              <a:t>evidence </a:t>
            </a:r>
            <a:r>
              <a:rPr lang="cs-CZ" sz="2200" dirty="0"/>
              <a:t>ÚPČ obcí </a:t>
            </a:r>
            <a:r>
              <a:rPr lang="cs-CZ" sz="2200" b="1" u="sng" dirty="0" smtClean="0"/>
              <a:t>iLAS</a:t>
            </a:r>
          </a:p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cs-CZ" sz="2200" dirty="0"/>
              <a:t>	</a:t>
            </a:r>
            <a:r>
              <a:rPr lang="cs-CZ" sz="2200" b="1" dirty="0" smtClean="0"/>
              <a:t> </a:t>
            </a:r>
            <a:r>
              <a:rPr lang="cs-CZ" sz="2200" u="sng" dirty="0" smtClean="0">
                <a:hlinkClick r:id="rId3"/>
              </a:rPr>
              <a:t>http</a:t>
            </a:r>
            <a:r>
              <a:rPr lang="cs-CZ" sz="2200" u="sng" dirty="0">
                <a:hlinkClick r:id="rId3"/>
              </a:rPr>
              <a:t>://www.uur.cz/iLAS/iLAS.asp</a:t>
            </a:r>
            <a:endParaRPr lang="cs-CZ" sz="2200" dirty="0"/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200" dirty="0"/>
              <a:t>evidence ÚPČ </a:t>
            </a:r>
            <a:r>
              <a:rPr lang="cs-CZ" sz="2200" dirty="0" smtClean="0"/>
              <a:t>krajů </a:t>
            </a:r>
            <a:r>
              <a:rPr lang="cs-CZ" sz="2200" b="1" u="sng" dirty="0" err="1" smtClean="0"/>
              <a:t>iKAS</a:t>
            </a:r>
            <a:r>
              <a:rPr lang="cs-CZ" sz="2200" dirty="0" smtClean="0"/>
              <a:t> 	</a:t>
            </a:r>
            <a:r>
              <a:rPr lang="cs-CZ" sz="2200" u="sng" dirty="0" smtClean="0">
                <a:hlinkClick r:id="rId4"/>
              </a:rPr>
              <a:t>http</a:t>
            </a:r>
            <a:r>
              <a:rPr lang="cs-CZ" sz="2200" u="sng" dirty="0">
                <a:hlinkClick r:id="rId4"/>
              </a:rPr>
              <a:t>://</a:t>
            </a:r>
            <a:r>
              <a:rPr lang="cs-CZ" sz="2200" u="sng" dirty="0" smtClean="0">
                <a:hlinkClick r:id="rId4"/>
              </a:rPr>
              <a:t>www.uur.cz/iLAS/ikas/ikas.asp</a:t>
            </a:r>
            <a:endParaRPr lang="cs-CZ" sz="2200" u="sng" dirty="0" smtClean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cs-CZ" sz="2200" dirty="0" smtClean="0"/>
              <a:t>ÚP </a:t>
            </a:r>
            <a:r>
              <a:rPr lang="cs-CZ" sz="2200" dirty="0"/>
              <a:t>a RP ukládá pořizovatel u 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200" dirty="0"/>
              <a:t>obce (pro kterou byl pořízen</a:t>
            </a:r>
            <a:r>
              <a:rPr lang="cs-CZ" sz="2200" dirty="0" smtClean="0"/>
              <a:t>), stavebního úřadu, úřadu </a:t>
            </a:r>
            <a:r>
              <a:rPr lang="cs-CZ" sz="2200" dirty="0"/>
              <a:t>územního plánování (ORP</a:t>
            </a:r>
            <a:r>
              <a:rPr lang="cs-CZ" sz="2200" dirty="0" smtClean="0"/>
              <a:t>), krajského </a:t>
            </a:r>
            <a:r>
              <a:rPr lang="cs-CZ" sz="2200" dirty="0"/>
              <a:t>úřadu</a:t>
            </a:r>
          </a:p>
          <a:p>
            <a:pPr marL="0" indent="0" algn="just" eaLnBrk="1" hangingPunct="1"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cs-CZ" sz="2200" b="1" dirty="0" smtClean="0"/>
              <a:t>Poznámka:</a:t>
            </a:r>
            <a:r>
              <a:rPr lang="cs-CZ" sz="2200" dirty="0" smtClean="0"/>
              <a:t> záznam </a:t>
            </a:r>
            <a:r>
              <a:rPr lang="cs-CZ" sz="2200" dirty="0"/>
              <a:t>o </a:t>
            </a:r>
            <a:r>
              <a:rPr lang="cs-CZ" sz="2200" dirty="0" smtClean="0"/>
              <a:t>účinnosti, úplné znění po změnách !!!!, el. verze ve strojově čitelném formátu !!!! </a:t>
            </a:r>
            <a:endParaRPr lang="cs-CZ" sz="2200" dirty="0"/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endParaRPr lang="cs-CZ" sz="2200" dirty="0"/>
          </a:p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endParaRPr lang="cs-CZ" sz="1600" dirty="0"/>
          </a:p>
        </p:txBody>
      </p:sp>
      <p:sp>
        <p:nvSpPr>
          <p:cNvPr id="13414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2F3D070-174B-460D-9728-49DCB792B58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54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obrázek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19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1A2B003-FD68-4D59-AC3D-01F045642212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02476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Nadpis 1"/>
          <p:cNvSpPr>
            <a:spLocks noGrp="1"/>
          </p:cNvSpPr>
          <p:nvPr>
            <p:ph type="title"/>
          </p:nvPr>
        </p:nvSpPr>
        <p:spPr>
          <a:xfrm>
            <a:off x="693138" y="1700808"/>
            <a:ext cx="7972425" cy="288032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Výkon veřejné správy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3138" y="2060849"/>
            <a:ext cx="7972425" cy="4797152"/>
          </a:xfrm>
        </p:spPr>
        <p:txBody>
          <a:bodyPr/>
          <a:lstStyle/>
          <a:p>
            <a:pPr marL="0" indent="0" algn="just" eaLnBrk="1" hangingPunct="1">
              <a:buFont typeface="Arial" charset="0"/>
              <a:buNone/>
              <a:defRPr/>
            </a:pPr>
            <a:r>
              <a:rPr lang="cs-CZ" sz="2000" b="1" dirty="0" smtClean="0"/>
              <a:t>Obecné požadavky na výstavbu, účely vyvlastnění a úprava některých dalších práv a povinností </a:t>
            </a:r>
            <a:r>
              <a:rPr lang="cs-CZ" sz="2000" dirty="0" smtClean="0"/>
              <a:t>(§ 169 - §174 SZ)</a:t>
            </a:r>
          </a:p>
          <a:p>
            <a:pPr marL="0" indent="0" eaLnBrk="1" hangingPunct="1">
              <a:spcBef>
                <a:spcPts val="1200"/>
              </a:spcBef>
              <a:spcAft>
                <a:spcPts val="300"/>
              </a:spcAft>
              <a:buNone/>
              <a:defRPr/>
            </a:pPr>
            <a:r>
              <a:rPr lang="cs-CZ" b="1" dirty="0" smtClean="0"/>
              <a:t>Účely vyvlastnění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2000" dirty="0" smtClean="0"/>
              <a:t>práva k pozemkům a stavbám lze odejmout, </a:t>
            </a:r>
            <a:r>
              <a:rPr lang="cs-CZ" sz="2000" dirty="0" err="1" smtClean="0"/>
              <a:t>omezit,jsou-li</a:t>
            </a:r>
            <a:r>
              <a:rPr lang="cs-CZ" sz="2000" dirty="0" smtClean="0"/>
              <a:t> vymezeny ve vydané ÚPD a jde o:</a:t>
            </a:r>
          </a:p>
          <a:p>
            <a:pPr marL="541338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b="1" dirty="0" smtClean="0"/>
              <a:t>veřejně </a:t>
            </a:r>
            <a:r>
              <a:rPr lang="cs-CZ" sz="2000" b="1" dirty="0"/>
              <a:t>prospěšná stavba</a:t>
            </a:r>
            <a:r>
              <a:rPr lang="cs-CZ" sz="2000" dirty="0"/>
              <a:t> </a:t>
            </a:r>
            <a:r>
              <a:rPr lang="cs-CZ" sz="2000" dirty="0" smtClean="0"/>
              <a:t>- dopravní </a:t>
            </a:r>
            <a:r>
              <a:rPr lang="cs-CZ" sz="2000" dirty="0"/>
              <a:t>infrastruktury (např. silniční obchvat</a:t>
            </a:r>
            <a:r>
              <a:rPr lang="cs-CZ" sz="2000" dirty="0" smtClean="0"/>
              <a:t>,..), technické </a:t>
            </a:r>
            <a:r>
              <a:rPr lang="cs-CZ" sz="2000" dirty="0"/>
              <a:t>infrastruktury (např. vodovod,..)</a:t>
            </a:r>
          </a:p>
          <a:p>
            <a:pPr marL="541338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b="1" dirty="0"/>
              <a:t>veřejně prospěšné </a:t>
            </a:r>
            <a:r>
              <a:rPr lang="cs-CZ" sz="2000" b="1" dirty="0" smtClean="0"/>
              <a:t>opatření </a:t>
            </a:r>
            <a:r>
              <a:rPr lang="cs-CZ" sz="2000" dirty="0" smtClean="0"/>
              <a:t>- snižování </a:t>
            </a:r>
            <a:r>
              <a:rPr lang="cs-CZ" sz="2000" dirty="0"/>
              <a:t>ohrožení v území (např. povodně,.. suchý poldr</a:t>
            </a:r>
            <a:r>
              <a:rPr lang="cs-CZ" sz="2000" dirty="0" smtClean="0"/>
              <a:t>), založení </a:t>
            </a:r>
            <a:r>
              <a:rPr lang="cs-CZ" sz="2000" dirty="0"/>
              <a:t>prvků územního systému ekologické </a:t>
            </a:r>
            <a:r>
              <a:rPr lang="cs-CZ" sz="2000" dirty="0" smtClean="0"/>
              <a:t>stability, ochrana </a:t>
            </a:r>
            <a:r>
              <a:rPr lang="cs-CZ" sz="2000" dirty="0"/>
              <a:t>archeologického dědictví </a:t>
            </a:r>
          </a:p>
          <a:p>
            <a:pPr marL="541338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b="1" dirty="0"/>
              <a:t>stavby a opatření</a:t>
            </a:r>
            <a:r>
              <a:rPr lang="cs-CZ" sz="2000" dirty="0"/>
              <a:t> pro </a:t>
            </a:r>
            <a:r>
              <a:rPr lang="cs-CZ" sz="2000" dirty="0" smtClean="0"/>
              <a:t>zajištění - obrany státu, bezpečnosti </a:t>
            </a:r>
            <a:r>
              <a:rPr lang="cs-CZ" sz="2000" dirty="0"/>
              <a:t>státu </a:t>
            </a:r>
          </a:p>
          <a:p>
            <a:pPr marL="541338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b="1" dirty="0"/>
              <a:t>asanaci</a:t>
            </a:r>
            <a:r>
              <a:rPr lang="cs-CZ" sz="2000" dirty="0"/>
              <a:t> (ozdravění) území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  <a:defRPr/>
            </a:pPr>
            <a:endParaRPr lang="cs-CZ" sz="1800" b="1" dirty="0" smtClean="0"/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  <a:defRPr/>
            </a:pPr>
            <a:endParaRPr lang="cs-CZ" sz="1800" dirty="0"/>
          </a:p>
        </p:txBody>
      </p:sp>
      <p:sp>
        <p:nvSpPr>
          <p:cNvPr id="13926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E4AC638-32C8-4BA5-8C45-12466096714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41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Nadpis 1"/>
          <p:cNvSpPr>
            <a:spLocks noGrp="1"/>
          </p:cNvSpPr>
          <p:nvPr>
            <p:ph type="title"/>
          </p:nvPr>
        </p:nvSpPr>
        <p:spPr>
          <a:xfrm>
            <a:off x="714375" y="1772816"/>
            <a:ext cx="7972425" cy="354905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Výkon veřejné správy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348880"/>
            <a:ext cx="7972425" cy="4509120"/>
          </a:xfrm>
        </p:spPr>
        <p:txBody>
          <a:bodyPr/>
          <a:lstStyle/>
          <a:p>
            <a:pPr marL="0" indent="0" eaLnBrk="1" hangingPunct="1">
              <a:spcBef>
                <a:spcPts val="1800"/>
              </a:spcBef>
              <a:spcAft>
                <a:spcPts val="600"/>
              </a:spcAft>
              <a:buNone/>
              <a:defRPr/>
            </a:pPr>
            <a:r>
              <a:rPr lang="cs-CZ" b="1" dirty="0" smtClean="0"/>
              <a:t>Státní </a:t>
            </a:r>
            <a:r>
              <a:rPr lang="cs-CZ" b="1" dirty="0"/>
              <a:t>dozor ve věcech územního plánování   </a:t>
            </a:r>
            <a:endParaRPr lang="cs-CZ" b="1" dirty="0" smtClean="0"/>
          </a:p>
          <a:p>
            <a:pPr marL="0" indent="0" eaLnBrk="1" hangingPunct="1">
              <a:spcBef>
                <a:spcPts val="1800"/>
              </a:spcBef>
              <a:spcAft>
                <a:spcPts val="600"/>
              </a:spcAft>
              <a:buNone/>
              <a:defRPr/>
            </a:pPr>
            <a:r>
              <a:rPr lang="cs-CZ" sz="2400" dirty="0" smtClean="0"/>
              <a:t>MMR – kraje; krajské </a:t>
            </a:r>
            <a:r>
              <a:rPr lang="cs-CZ" sz="2400" dirty="0"/>
              <a:t>úřady – ÚÚP (ORP), obce  </a:t>
            </a:r>
          </a:p>
          <a:p>
            <a:pPr marL="1073150" indent="-285750"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2400" dirty="0"/>
              <a:t>Pokud zjistí </a:t>
            </a:r>
            <a:r>
              <a:rPr lang="cs-CZ" sz="2400" b="1" dirty="0"/>
              <a:t>nedostatky </a:t>
            </a:r>
            <a:endParaRPr lang="cs-CZ" sz="2400" dirty="0"/>
          </a:p>
          <a:p>
            <a:pPr marL="1073150" indent="-285750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/>
              <a:t>výzva k nápravě </a:t>
            </a:r>
          </a:p>
          <a:p>
            <a:pPr marL="1073150" indent="-285750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/>
              <a:t>rozhodnutí - uložení povinnosti zjednat nápravu </a:t>
            </a:r>
          </a:p>
          <a:p>
            <a:pPr marL="1433513" lvl="1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dirty="0"/>
              <a:t>přiměřená lhůta</a:t>
            </a:r>
          </a:p>
          <a:p>
            <a:pPr marL="1433513" lvl="1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dirty="0"/>
              <a:t>může pozastavit nebo omezit výkon činnosti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  <a:defRPr/>
            </a:pPr>
            <a:endParaRPr lang="cs-CZ" sz="2400" b="1" dirty="0" smtClean="0"/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  <a:defRPr/>
            </a:pPr>
            <a:endParaRPr lang="cs-CZ" sz="2400" dirty="0"/>
          </a:p>
        </p:txBody>
      </p:sp>
      <p:sp>
        <p:nvSpPr>
          <p:cNvPr id="13926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E4AC638-32C8-4BA5-8C45-12466096714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08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Nadpis 1"/>
          <p:cNvSpPr>
            <a:spLocks noGrp="1"/>
          </p:cNvSpPr>
          <p:nvPr>
            <p:ph type="title"/>
          </p:nvPr>
        </p:nvSpPr>
        <p:spPr>
          <a:xfrm>
            <a:off x="714375" y="1772816"/>
            <a:ext cx="7972425" cy="354905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Výkon veřejné správy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276871"/>
            <a:ext cx="7972425" cy="4581129"/>
          </a:xfrm>
        </p:spPr>
        <p:txBody>
          <a:bodyPr/>
          <a:lstStyle/>
          <a:p>
            <a:pPr marL="0" indent="0" algn="just" eaLnBrk="1" hangingPunct="1">
              <a:buNone/>
              <a:defRPr/>
            </a:pPr>
            <a:r>
              <a:rPr lang="cs-CZ" b="1" dirty="0"/>
              <a:t>Přechodná ustanovení </a:t>
            </a:r>
            <a:r>
              <a:rPr lang="cs-CZ" dirty="0"/>
              <a:t>(§ 185 - §192 SZ)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2400" dirty="0" smtClean="0"/>
              <a:t>Územní plán </a:t>
            </a:r>
            <a:endParaRPr lang="cs-CZ" sz="2400" dirty="0"/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/>
              <a:t>sídelního útvaru (ÚPn SÚ)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/>
              <a:t>zóny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/>
              <a:t>obce (ÚPO)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/>
              <a:t>regulační plán (RP) </a:t>
            </a:r>
          </a:p>
          <a:p>
            <a:pPr marL="0" indent="0" eaLnBrk="1" hangingPunct="1">
              <a:spcBef>
                <a:spcPts val="1200"/>
              </a:spcBef>
              <a:spcAft>
                <a:spcPts val="300"/>
              </a:spcAft>
              <a:buNone/>
              <a:defRPr/>
            </a:pPr>
            <a:r>
              <a:rPr lang="cs-CZ" sz="2400" dirty="0" smtClean="0"/>
              <a:t>lze do </a:t>
            </a:r>
            <a:r>
              <a:rPr lang="cs-CZ" sz="2400" b="1" dirty="0" smtClean="0"/>
              <a:t>31.12.2022</a:t>
            </a:r>
            <a:r>
              <a:rPr lang="cs-CZ" sz="2400" dirty="0" smtClean="0"/>
              <a:t> podle SZ upravit, v rozsahu provedené úpravy projednat a vydat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cs-CZ" sz="2400" dirty="0" smtClean="0"/>
              <a:t>jinak </a:t>
            </a:r>
            <a:r>
              <a:rPr lang="cs-CZ" sz="2400" b="1" dirty="0" smtClean="0"/>
              <a:t>pozbývají platnosti</a:t>
            </a:r>
            <a:r>
              <a:rPr lang="cs-CZ" sz="2400" dirty="0" smtClean="0"/>
              <a:t>!!!!.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  <a:defRPr/>
            </a:pPr>
            <a:endParaRPr lang="cs-CZ" sz="2400" dirty="0"/>
          </a:p>
        </p:txBody>
      </p:sp>
      <p:sp>
        <p:nvSpPr>
          <p:cNvPr id="13926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E4AC638-32C8-4BA5-8C45-12466096714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84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13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Nadpis 1"/>
          <p:cNvSpPr>
            <a:spLocks noGrp="1"/>
          </p:cNvSpPr>
          <p:nvPr>
            <p:ph type="title"/>
          </p:nvPr>
        </p:nvSpPr>
        <p:spPr>
          <a:xfrm>
            <a:off x="642939" y="1628800"/>
            <a:ext cx="8043862" cy="721221"/>
          </a:xfrm>
        </p:spPr>
        <p:txBody>
          <a:bodyPr/>
          <a:lstStyle/>
          <a:p>
            <a:pPr eaLnBrk="1" hangingPunct="1"/>
            <a:r>
              <a:rPr lang="cs-CZ" sz="3200" dirty="0" smtClean="0">
                <a:solidFill>
                  <a:schemeClr val="tx1"/>
                </a:solidFill>
              </a:rPr>
              <a:t>Proč </a:t>
            </a:r>
            <a:r>
              <a:rPr lang="cs-CZ" sz="3200" dirty="0">
                <a:solidFill>
                  <a:schemeClr val="tx1"/>
                </a:solidFill>
              </a:rPr>
              <a:t>mít územní plán? </a:t>
            </a:r>
            <a:endParaRPr lang="cs-CZ" sz="3200" u="sng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350021"/>
            <a:ext cx="8043861" cy="4507979"/>
          </a:xfrm>
        </p:spPr>
        <p:txBody>
          <a:bodyPr/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cs-CZ" dirty="0" smtClean="0"/>
              <a:t>bez ÚP nelze v obci vymezit plochy pro novou výstavbu (lze stavět jen v zastavěném území obce)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cs-CZ" dirty="0" smtClean="0"/>
              <a:t>v řadě případů je ÚP podmínka pro dotace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cs-CZ" dirty="0" smtClean="0"/>
              <a:t>lze uplatnit předkupní právo a vyvlastnění  u veřejně prospěšných staveb a opatření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cs-CZ" dirty="0" smtClean="0"/>
              <a:t>……….</a:t>
            </a:r>
            <a:endParaRPr lang="cs-CZ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cs-CZ" dirty="0" smtClean="0"/>
              <a:t>…………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cs-CZ" dirty="0" smtClean="0"/>
              <a:t>……………</a:t>
            </a:r>
            <a:endParaRPr lang="cs-CZ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cs-CZ" sz="2400" dirty="0" smtClean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cs-CZ" sz="2400" dirty="0" smtClean="0"/>
              <a:t> 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endParaRPr lang="cs-CZ" sz="2400" dirty="0" smtClean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b="1" dirty="0" smtClean="0"/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endParaRPr lang="cs-CZ" sz="2400" dirty="0"/>
          </a:p>
        </p:txBody>
      </p:sp>
      <p:sp>
        <p:nvSpPr>
          <p:cNvPr id="14234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CF2D52-8AF7-47A5-A35E-7296195470B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85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Nadpis 1"/>
          <p:cNvSpPr>
            <a:spLocks noGrp="1"/>
          </p:cNvSpPr>
          <p:nvPr>
            <p:ph type="title"/>
          </p:nvPr>
        </p:nvSpPr>
        <p:spPr>
          <a:xfrm rot="10800000" flipV="1">
            <a:off x="6349819" y="188640"/>
            <a:ext cx="2776935" cy="1360165"/>
          </a:xfrm>
        </p:spPr>
        <p:txBody>
          <a:bodyPr/>
          <a:lstStyle/>
          <a:p>
            <a:pPr eaLnBrk="1" hangingPunct="1"/>
            <a:r>
              <a:rPr lang="cs-CZ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Ilustrační schéma vazeb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492896"/>
            <a:ext cx="7972425" cy="4365104"/>
          </a:xfrm>
        </p:spPr>
        <p:txBody>
          <a:bodyPr/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cs-CZ" sz="2400" u="sng" dirty="0" smtClean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cs-CZ" sz="2400" dirty="0" smtClean="0"/>
              <a:t> 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endParaRPr lang="cs-CZ" sz="2400" dirty="0" smtClean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b="1" dirty="0" smtClean="0"/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endParaRPr lang="cs-CZ" sz="2400" dirty="0"/>
          </a:p>
        </p:txBody>
      </p:sp>
      <p:sp>
        <p:nvSpPr>
          <p:cNvPr id="14234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CF2D52-8AF7-47A5-A35E-7296195470B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cs-CZ" smtClean="0">
              <a:latin typeface="Arial" charset="0"/>
              <a:cs typeface="Arial" charset="0"/>
            </a:endParaRPr>
          </a:p>
        </p:txBody>
      </p:sp>
      <p:pic>
        <p:nvPicPr>
          <p:cNvPr id="5" name="Obrázek 4"/>
          <p:cNvPicPr/>
          <p:nvPr/>
        </p:nvPicPr>
        <p:blipFill rotWithShape="1">
          <a:blip r:embed="rId3"/>
          <a:srcRect l="4457" t="17740" r="77775" b="11295"/>
          <a:stretch/>
        </p:blipFill>
        <p:spPr bwMode="auto">
          <a:xfrm>
            <a:off x="467544" y="0"/>
            <a:ext cx="5616624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9198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Nadpis 1"/>
          <p:cNvSpPr>
            <a:spLocks noGrp="1"/>
          </p:cNvSpPr>
          <p:nvPr>
            <p:ph type="title"/>
          </p:nvPr>
        </p:nvSpPr>
        <p:spPr>
          <a:xfrm>
            <a:off x="323528" y="1556792"/>
            <a:ext cx="8496944" cy="864095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accent2">
                    <a:lumMod val="75000"/>
                  </a:schemeClr>
                </a:solidFill>
              </a:rPr>
              <a:t>Jak je na tom Vaše obec, Vaše město? Kladete si otázky?</a:t>
            </a:r>
            <a:endParaRPr lang="cs-CZ" sz="2400" u="sng" dirty="0" smtClean="0">
              <a:solidFill>
                <a:schemeClr val="accent2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420888"/>
            <a:ext cx="8640960" cy="4294238"/>
          </a:xfrm>
        </p:spPr>
        <p:txBody>
          <a:bodyPr/>
          <a:lstStyle/>
          <a:p>
            <a:pPr marL="363538" indent="-363538" algn="just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jak </a:t>
            </a:r>
            <a:r>
              <a:rPr lang="cs-CZ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plníme úkoly </a:t>
            </a: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územního plánování, </a:t>
            </a:r>
            <a:r>
              <a:rPr lang="cs-CZ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blížíme se k cílům</a:t>
            </a: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územního plánování?</a:t>
            </a:r>
          </a:p>
          <a:p>
            <a:pPr marL="363538" indent="-363538" algn="just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dbáme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vždy na ochranu a rozvoj hodnot území (historický vývoj a typ sídla, kulturní krajina, urbanistická hodnota města, veřejná prostranství, významná místa a jejich „genius loci“,……….)</a:t>
            </a:r>
          </a:p>
          <a:p>
            <a:pPr marL="363538" indent="-363538" algn="just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sledujeme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soustavně problémy a záměry v území </a:t>
            </a: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a 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uplatňujeme je do územně analytických podkladů?</a:t>
            </a:r>
          </a:p>
          <a:p>
            <a:pPr marL="363538" indent="-363538" algn="just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máme územní plán</a:t>
            </a: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odpovídající době a podmínkám                    v území?</a:t>
            </a:r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 smtClean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b="1" dirty="0" smtClean="0"/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/>
          </a:p>
        </p:txBody>
      </p:sp>
      <p:sp>
        <p:nvSpPr>
          <p:cNvPr id="14234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CF2D52-8AF7-47A5-A35E-7296195470B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23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Nadpis 1"/>
          <p:cNvSpPr>
            <a:spLocks noGrp="1"/>
          </p:cNvSpPr>
          <p:nvPr>
            <p:ph type="title"/>
          </p:nvPr>
        </p:nvSpPr>
        <p:spPr>
          <a:xfrm>
            <a:off x="323528" y="1556792"/>
            <a:ext cx="8496944" cy="864095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accent2">
                    <a:lumMod val="75000"/>
                  </a:schemeClr>
                </a:solidFill>
              </a:rPr>
              <a:t>Jak je na tom Vaše obec, Vaše město? Kladete si otázky?</a:t>
            </a:r>
            <a:endParaRPr lang="cs-CZ" sz="2400" u="sng" dirty="0" smtClean="0">
              <a:solidFill>
                <a:schemeClr val="accent2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420888"/>
            <a:ext cx="8640960" cy="4294238"/>
          </a:xfrm>
        </p:spPr>
        <p:txBody>
          <a:bodyPr/>
          <a:lstStyle/>
          <a:p>
            <a:pPr marL="363538" indent="-363538" algn="just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vyhodnocujeme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pravidelně jeho uplatňování, co sledujeme a zajišťujeme její soulad s nadřazenou dokumentací?</a:t>
            </a:r>
          </a:p>
          <a:p>
            <a:pPr marL="363538" indent="-363538" algn="just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máme tým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pro územně plánovací činnost (úplný, kvalifikovaný, zodpovědný, ….)</a:t>
            </a:r>
          </a:p>
          <a:p>
            <a:pPr marL="363538" indent="-363538" algn="just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dbáme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vždy </a:t>
            </a:r>
            <a:r>
              <a:rPr lang="cs-CZ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 soulad zájmů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soukromých se zájmy veřejnými? </a:t>
            </a:r>
            <a:endParaRPr lang="cs-CZ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63538" indent="-363538" algn="just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………………</a:t>
            </a:r>
            <a:endParaRPr lang="cs-CZ" sz="2400" b="1" dirty="0" smtClean="0"/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/>
          </a:p>
        </p:txBody>
      </p:sp>
      <p:sp>
        <p:nvSpPr>
          <p:cNvPr id="14234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CF2D52-8AF7-47A5-A35E-7296195470B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88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4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CF2D52-8AF7-47A5-A35E-7296195470B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89</a:t>
            </a:fld>
            <a:endParaRPr lang="cs-CZ" smtClean="0">
              <a:latin typeface="Arial" charset="0"/>
              <a:cs typeface="Arial" charset="0"/>
            </a:endParaRPr>
          </a:p>
        </p:txBody>
      </p:sp>
      <p:pic>
        <p:nvPicPr>
          <p:cNvPr id="5" name="Obrázek 4"/>
          <p:cNvPicPr/>
          <p:nvPr/>
        </p:nvPicPr>
        <p:blipFill rotWithShape="1">
          <a:blip r:embed="rId3"/>
          <a:srcRect l="56267" t="5258" r="6255" b="9956"/>
          <a:stretch/>
        </p:blipFill>
        <p:spPr bwMode="auto">
          <a:xfrm>
            <a:off x="0" y="189781"/>
            <a:ext cx="9144000" cy="6525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3123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dirty="0" smtClean="0">
                <a:latin typeface="Arial" charset="0"/>
                <a:cs typeface="Arial" charset="0"/>
              </a:rPr>
              <a:t/>
            </a:r>
            <a:br>
              <a:rPr lang="cs-CZ" sz="2800" dirty="0" smtClean="0">
                <a:latin typeface="Arial" charset="0"/>
                <a:cs typeface="Arial" charset="0"/>
              </a:rPr>
            </a:b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Legislativní rámec ÚP</a:t>
            </a:r>
            <a:r>
              <a:rPr lang="cs-CZ" sz="2400" dirty="0" smtClean="0">
                <a:latin typeface="Arial" charset="0"/>
                <a:cs typeface="Arial" charset="0"/>
              </a:rPr>
              <a:t/>
            </a:r>
            <a:br>
              <a:rPr lang="cs-CZ" sz="2400" dirty="0" smtClean="0">
                <a:latin typeface="Arial" charset="0"/>
                <a:cs typeface="Arial" charset="0"/>
              </a:rPr>
            </a:br>
            <a:r>
              <a:rPr lang="cs-CZ" dirty="0" smtClean="0">
                <a:latin typeface="Arial" charset="0"/>
                <a:cs typeface="Arial" charset="0"/>
              </a:rPr>
              <a:t/>
            </a:r>
            <a:br>
              <a:rPr lang="cs-CZ" dirty="0" smtClean="0">
                <a:latin typeface="Arial" charset="0"/>
                <a:cs typeface="Arial" charset="0"/>
              </a:rPr>
            </a:br>
            <a:endParaRPr lang="cs-CZ" dirty="0" smtClean="0">
              <a:latin typeface="Arial" charset="0"/>
              <a:cs typeface="Arial" charset="0"/>
            </a:endParaRPr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>
          <a:xfrm>
            <a:off x="714375" y="2428875"/>
            <a:ext cx="7602041" cy="3697288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Zákon č. 183/2006 Sb</a:t>
            </a:r>
            <a:r>
              <a:rPr lang="cs-CZ" dirty="0" smtClean="0">
                <a:latin typeface="Arial" charset="0"/>
                <a:cs typeface="Arial" charset="0"/>
              </a:rPr>
              <a:t>. o územním plánování a stavebním řádu (stavební zákon) </a:t>
            </a:r>
            <a:r>
              <a:rPr lang="cs-CZ" sz="2400" dirty="0" smtClean="0">
                <a:latin typeface="Arial" charset="0"/>
                <a:cs typeface="Arial" charset="0"/>
              </a:rPr>
              <a:t>- dále jen SZ</a:t>
            </a:r>
          </a:p>
          <a:p>
            <a:pPr marL="0" indent="0" eaLnBrk="1" hangingPunct="1">
              <a:spcBef>
                <a:spcPts val="1800"/>
              </a:spcBef>
              <a:spcAft>
                <a:spcPts val="600"/>
              </a:spcAft>
              <a:buFont typeface="Arial" charset="0"/>
              <a:buNone/>
            </a:pPr>
            <a:r>
              <a:rPr lang="cs-CZ" sz="2000" b="1" dirty="0" smtClean="0">
                <a:latin typeface="Arial" charset="0"/>
                <a:cs typeface="Arial" charset="0"/>
              </a:rPr>
              <a:t>Vyhláška č. 500/2006 Sb.</a:t>
            </a:r>
            <a:r>
              <a:rPr lang="cs-CZ" sz="2000" dirty="0" smtClean="0">
                <a:latin typeface="Arial" charset="0"/>
                <a:cs typeface="Arial" charset="0"/>
              </a:rPr>
              <a:t> o územně analytických podkladech, územně plánovací činnosti a způsobu evidence územně plánovací činnosti 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r>
              <a:rPr lang="cs-CZ" sz="2000" b="1" dirty="0" smtClean="0">
                <a:latin typeface="Arial" charset="0"/>
                <a:cs typeface="Arial" charset="0"/>
              </a:rPr>
              <a:t>Vyhláška č. 501/2006 Sb.</a:t>
            </a:r>
            <a:r>
              <a:rPr lang="cs-CZ" sz="2000" dirty="0" smtClean="0">
                <a:latin typeface="Arial" charset="0"/>
                <a:cs typeface="Arial" charset="0"/>
              </a:rPr>
              <a:t> o obecných požadavcích na využívání území</a:t>
            </a:r>
          </a:p>
          <a:p>
            <a:pPr marL="0" indent="0" eaLnBrk="1" hangingPunct="1">
              <a:buFont typeface="Arial" charset="0"/>
              <a:buNone/>
            </a:pPr>
            <a:r>
              <a:rPr lang="cs-CZ" sz="2000" b="1" dirty="0" smtClean="0">
                <a:latin typeface="Arial" charset="0"/>
                <a:cs typeface="Arial" charset="0"/>
              </a:rPr>
              <a:t>Vyhláška č. 503/2006 Sb. </a:t>
            </a:r>
            <a:r>
              <a:rPr lang="cs-CZ" sz="2000" dirty="0" smtClean="0">
                <a:latin typeface="Arial" charset="0"/>
                <a:cs typeface="Arial" charset="0"/>
              </a:rPr>
              <a:t>o podrobnější úpravě územního rozhodování, územního opatření a stavebního řádu</a:t>
            </a:r>
          </a:p>
        </p:txBody>
      </p:sp>
      <p:sp>
        <p:nvSpPr>
          <p:cNvPr id="2048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95FB831-F92A-49B9-9D24-9C6F67F6AC4B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30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500062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Užitečné odkazy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357438"/>
            <a:ext cx="7972425" cy="4500562"/>
          </a:xfrm>
        </p:spPr>
        <p:txBody>
          <a:bodyPr/>
          <a:lstStyle/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2000" b="1" dirty="0" smtClean="0"/>
              <a:t>Ministerstvo pro místní rozvoj ČR  </a:t>
            </a:r>
            <a:r>
              <a:rPr lang="cs-CZ" sz="2000" b="1" u="sng" dirty="0">
                <a:hlinkClick r:id="rId3"/>
              </a:rPr>
              <a:t>www.mmr.cz</a:t>
            </a:r>
            <a:r>
              <a:rPr lang="cs-CZ" sz="2000" dirty="0"/>
              <a:t>  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1600" u="sng" dirty="0">
                <a:solidFill>
                  <a:srgbClr val="0033CC"/>
                </a:solidFill>
              </a:rPr>
              <a:t>https://www.mmr.cz/cs/Ministerstvo/Stavebni-pravo/Stanoviska-a-metodiky/Stanoviska-odboru-uzemniho-planovani-MMR </a:t>
            </a:r>
          </a:p>
          <a:p>
            <a:pPr marL="0" indent="0" eaLnBrk="1" hangingPunct="1">
              <a:spcBef>
                <a:spcPts val="1200"/>
              </a:spcBef>
              <a:spcAft>
                <a:spcPts val="300"/>
              </a:spcAft>
              <a:buNone/>
              <a:defRPr/>
            </a:pPr>
            <a:r>
              <a:rPr lang="cs-CZ" sz="2000" b="1" dirty="0" smtClean="0"/>
              <a:t>Ústav územního rozvoje  </a:t>
            </a:r>
            <a:r>
              <a:rPr lang="cs-CZ" sz="2000" b="1" u="sng" dirty="0">
                <a:hlinkClick r:id="rId4"/>
              </a:rPr>
              <a:t>www.uur.cz</a:t>
            </a:r>
            <a:r>
              <a:rPr lang="cs-CZ" sz="2000" dirty="0"/>
              <a:t> 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  <a:defRPr/>
            </a:pPr>
            <a:r>
              <a:rPr lang="cs-CZ" sz="1600" dirty="0" smtClean="0"/>
              <a:t>Portál územního plánování UUR   </a:t>
            </a:r>
            <a:r>
              <a:rPr lang="cs-CZ" sz="1600" u="sng" dirty="0" smtClean="0">
                <a:hlinkClick r:id="rId5"/>
              </a:rPr>
              <a:t>http://portal.uur.cz/</a:t>
            </a:r>
            <a:r>
              <a:rPr lang="cs-CZ" sz="1600" dirty="0" smtClean="0"/>
              <a:t> </a:t>
            </a:r>
          </a:p>
          <a:p>
            <a:pPr marL="0" indent="0" eaLnBrk="1" hangingPunct="1">
              <a:spcBef>
                <a:spcPts val="1200"/>
              </a:spcBef>
              <a:spcAft>
                <a:spcPts val="300"/>
              </a:spcAft>
              <a:buFont typeface="Arial" charset="0"/>
              <a:buNone/>
              <a:defRPr/>
            </a:pPr>
            <a:r>
              <a:rPr lang="cs-CZ" sz="1800" b="1" dirty="0" smtClean="0"/>
              <a:t>Ústecký kraj </a:t>
            </a:r>
            <a:r>
              <a:rPr lang="cs-CZ" sz="1800" b="1" dirty="0" smtClean="0">
                <a:hlinkClick r:id="rId6"/>
              </a:rPr>
              <a:t>www.kr-ustecky.cz</a:t>
            </a:r>
            <a:endParaRPr lang="cs-CZ" sz="1800" dirty="0" smtClean="0"/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  <a:defRPr/>
            </a:pPr>
            <a:r>
              <a:rPr lang="cs-CZ" sz="1600" dirty="0" smtClean="0"/>
              <a:t>Geoportál Ústeckého kraje   </a:t>
            </a:r>
            <a:r>
              <a:rPr lang="cs-CZ" sz="1600" u="sng" dirty="0" smtClean="0">
                <a:hlinkClick r:id="rId7"/>
              </a:rPr>
              <a:t>http://geoportal.kr-ustecky.cz/gs/</a:t>
            </a:r>
            <a:r>
              <a:rPr lang="cs-CZ" sz="1600" dirty="0" smtClean="0"/>
              <a:t> 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  <a:defRPr/>
            </a:pPr>
            <a:r>
              <a:rPr lang="cs-CZ" sz="1600" dirty="0" smtClean="0"/>
              <a:t>KÚ ÚK UPS      </a:t>
            </a:r>
            <a:r>
              <a:rPr lang="cs-CZ" sz="1600" u="sng" dirty="0" smtClean="0">
                <a:hlinkClick r:id="rId8"/>
              </a:rPr>
              <a:t>http://www.kr-ustecky.cz/uzemni-planovani/ms-204646/p1=204646</a:t>
            </a:r>
            <a:r>
              <a:rPr lang="cs-CZ" sz="1600" u="sng" dirty="0" smtClean="0"/>
              <a:t> </a:t>
            </a:r>
            <a:endParaRPr lang="cs-CZ" sz="1600" dirty="0" smtClean="0"/>
          </a:p>
          <a:p>
            <a:pPr marL="0" indent="0" eaLnBrk="1" hangingPunct="1">
              <a:spcBef>
                <a:spcPts val="1200"/>
              </a:spcBef>
              <a:spcAft>
                <a:spcPts val="300"/>
              </a:spcAft>
              <a:buFont typeface="Arial" charset="0"/>
              <a:buNone/>
              <a:defRPr/>
            </a:pPr>
            <a:r>
              <a:rPr lang="cs-CZ" sz="2000" b="1" dirty="0" smtClean="0"/>
              <a:t>Asociace pro urbanismus a územní plánování ČR </a:t>
            </a:r>
            <a:r>
              <a:rPr lang="cs-CZ" sz="1800" b="1" u="sng" dirty="0" smtClean="0">
                <a:hlinkClick r:id="rId9"/>
              </a:rPr>
              <a:t>www.urbanismus.cz</a:t>
            </a:r>
            <a:r>
              <a:rPr lang="cs-CZ" sz="1800" b="1" dirty="0" smtClean="0"/>
              <a:t> </a:t>
            </a:r>
            <a:endParaRPr lang="cs-CZ" sz="1800" dirty="0" smtClean="0"/>
          </a:p>
          <a:p>
            <a:pPr eaLnBrk="1" hangingPunct="1">
              <a:spcBef>
                <a:spcPts val="1200"/>
              </a:spcBef>
              <a:spcAft>
                <a:spcPts val="300"/>
              </a:spcAft>
              <a:buFont typeface="Arial" charset="0"/>
              <a:buNone/>
              <a:defRPr/>
            </a:pPr>
            <a:r>
              <a:rPr lang="cs-CZ" sz="2000" b="1" dirty="0" smtClean="0"/>
              <a:t>Česká komora architektů </a:t>
            </a:r>
            <a:r>
              <a:rPr lang="cs-CZ" sz="1800" b="1" u="sng" dirty="0" smtClean="0">
                <a:hlinkClick r:id="rId10"/>
              </a:rPr>
              <a:t>www.cka.cz</a:t>
            </a:r>
            <a:r>
              <a:rPr lang="cs-CZ" sz="1800" u="sng" dirty="0" smtClean="0"/>
              <a:t> </a:t>
            </a:r>
            <a:endParaRPr lang="cs-CZ" sz="1800" dirty="0"/>
          </a:p>
        </p:txBody>
      </p:sp>
      <p:sp>
        <p:nvSpPr>
          <p:cNvPr id="14438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C684D29-9953-4CE8-81F9-00A81C3350EE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90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04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57B1BC-0E22-4632-9504-FB6582CA5905}" type="slidenum">
              <a:rPr lang="cs-CZ" smtClean="0"/>
              <a:pPr>
                <a:defRPr/>
              </a:pPr>
              <a:t>91</a:t>
            </a:fld>
            <a:endParaRPr lang="cs-CZ" dirty="0"/>
          </a:p>
        </p:txBody>
      </p:sp>
      <p:pic>
        <p:nvPicPr>
          <p:cNvPr id="3" name="Obrázek 2"/>
          <p:cNvPicPr/>
          <p:nvPr/>
        </p:nvPicPr>
        <p:blipFill rotWithShape="1">
          <a:blip r:embed="rId3"/>
          <a:srcRect l="54155" r="2890" b="5333"/>
          <a:stretch/>
        </p:blipFill>
        <p:spPr bwMode="auto">
          <a:xfrm>
            <a:off x="0" y="27856"/>
            <a:ext cx="7544588" cy="45131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ázek 3"/>
          <p:cNvPicPr/>
          <p:nvPr/>
        </p:nvPicPr>
        <p:blipFill rotWithShape="1">
          <a:blip r:embed="rId4"/>
          <a:srcRect l="59700" t="17051" r="9958" b="5332"/>
          <a:stretch/>
        </p:blipFill>
        <p:spPr bwMode="auto">
          <a:xfrm>
            <a:off x="2267744" y="1557932"/>
            <a:ext cx="6876256" cy="53000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084168" y="445347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hlinkClick r:id="rId5"/>
              </a:rPr>
              <a:t>www.mmr.cz</a:t>
            </a:r>
            <a:endParaRPr lang="cs-CZ" sz="36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971600" y="5857135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hlinkClick r:id="rId6"/>
              </a:rPr>
              <a:t>www.uur.cz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296762698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57B1BC-0E22-4632-9504-FB6582CA5905}" type="slidenum">
              <a:rPr lang="cs-CZ" smtClean="0"/>
              <a:pPr>
                <a:defRPr/>
              </a:pPr>
              <a:t>92</a:t>
            </a:fld>
            <a:endParaRPr lang="cs-CZ" dirty="0"/>
          </a:p>
        </p:txBody>
      </p:sp>
      <p:pic>
        <p:nvPicPr>
          <p:cNvPr id="9" name="Obrázek 8"/>
          <p:cNvPicPr/>
          <p:nvPr/>
        </p:nvPicPr>
        <p:blipFill rotWithShape="1">
          <a:blip r:embed="rId3"/>
          <a:srcRect l="11553" t="26998" r="73255" b="40372"/>
          <a:stretch/>
        </p:blipFill>
        <p:spPr bwMode="auto">
          <a:xfrm>
            <a:off x="20538" y="28550"/>
            <a:ext cx="9123462" cy="6327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4043390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57B1BC-0E22-4632-9504-FB6582CA5905}" type="slidenum">
              <a:rPr lang="cs-CZ" smtClean="0"/>
              <a:pPr>
                <a:defRPr/>
              </a:pPr>
              <a:t>93</a:t>
            </a:fld>
            <a:endParaRPr lang="cs-CZ" dirty="0"/>
          </a:p>
        </p:txBody>
      </p:sp>
      <p:pic>
        <p:nvPicPr>
          <p:cNvPr id="4" name="Obrázek 3"/>
          <p:cNvPicPr/>
          <p:nvPr/>
        </p:nvPicPr>
        <p:blipFill rotWithShape="1">
          <a:blip r:embed="rId3"/>
          <a:srcRect l="26626" t="26165" r="62097" b="23536"/>
          <a:stretch/>
        </p:blipFill>
        <p:spPr bwMode="auto">
          <a:xfrm>
            <a:off x="755576" y="0"/>
            <a:ext cx="504056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43699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Nadpis 1"/>
          <p:cNvSpPr>
            <a:spLocks noGrp="1"/>
          </p:cNvSpPr>
          <p:nvPr>
            <p:ph type="ctrTitle"/>
          </p:nvPr>
        </p:nvSpPr>
        <p:spPr>
          <a:xfrm>
            <a:off x="714375" y="2130425"/>
            <a:ext cx="8001000" cy="1470025"/>
          </a:xfrm>
        </p:spPr>
        <p:txBody>
          <a:bodyPr/>
          <a:lstStyle/>
          <a:p>
            <a:pPr eaLnBrk="1" hangingPunct="1"/>
            <a:r>
              <a:rPr lang="cs-CZ" smtClean="0">
                <a:latin typeface="Arial" charset="0"/>
                <a:cs typeface="Arial" charset="0"/>
              </a:rPr>
              <a:t>Děkuji Vám za pozornost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14375" y="3886200"/>
            <a:ext cx="8001000" cy="1752600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 smtClean="0">
                <a:solidFill>
                  <a:schemeClr val="tx1"/>
                </a:solidFill>
              </a:rPr>
              <a:t>Pavel Šťovíček </a:t>
            </a:r>
          </a:p>
          <a:p>
            <a:pPr eaLnBrk="1" hangingPunct="1">
              <a:defRPr/>
            </a:pPr>
            <a:r>
              <a:rPr lang="cs-CZ" sz="2400" dirty="0" err="1" smtClean="0">
                <a:solidFill>
                  <a:schemeClr val="tx1"/>
                </a:solidFill>
                <a:hlinkClick r:id="rId3"/>
              </a:rPr>
              <a:t>stovicek.p</a:t>
            </a:r>
            <a:r>
              <a:rPr lang="cs-CZ" sz="2400" dirty="0" smtClean="0">
                <a:solidFill>
                  <a:schemeClr val="tx1"/>
                </a:solidFill>
                <a:hlinkClick r:id="rId3"/>
              </a:rPr>
              <a:t>@</a:t>
            </a:r>
            <a:r>
              <a:rPr lang="cs-CZ" sz="2400" dirty="0" err="1" smtClean="0">
                <a:solidFill>
                  <a:schemeClr val="tx1"/>
                </a:solidFill>
                <a:hlinkClick r:id="rId3"/>
              </a:rPr>
              <a:t>kr</a:t>
            </a:r>
            <a:r>
              <a:rPr lang="cs-CZ" sz="2400" dirty="0" smtClean="0">
                <a:solidFill>
                  <a:schemeClr val="tx1"/>
                </a:solidFill>
                <a:hlinkClick r:id="rId3"/>
              </a:rPr>
              <a:t>-</a:t>
            </a:r>
            <a:r>
              <a:rPr lang="cs-CZ" sz="2400" dirty="0" err="1" smtClean="0">
                <a:solidFill>
                  <a:schemeClr val="tx1"/>
                </a:solidFill>
                <a:hlinkClick r:id="rId3"/>
              </a:rPr>
              <a:t>ustecky.cz</a:t>
            </a:r>
            <a:endParaRPr lang="cs-CZ" sz="2400" dirty="0" smtClean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tel. 475 657 502</a:t>
            </a:r>
          </a:p>
          <a:p>
            <a:pPr eaLnBrk="1" hangingPunct="1">
              <a:defRPr/>
            </a:pPr>
            <a:endParaRPr lang="cs-CZ" b="1" dirty="0" smtClean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4541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DEF5E26-6446-4137-8927-96FB95286624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94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72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>
  <documentManagement>
    <Vnit_x0159_n_x00ed__x0020_p_x0159_edpis xmlns="2d632ede-d24e-494b-b407-b19ccbe77e6c" xsi:nil="true"/>
    <Pozn_x00e1_mka xmlns="2d632ede-d24e-494b-b407-b19ccbe77e6c" xsi:nil="true"/>
    <Typ_x0020_formul_x00e1__x0159_e xmlns="2d632ede-d24e-494b-b407-b19ccbe77e6c">Powerpoint prezentace</Typ_x0020_formul_x00e1__x0159_e>
  </documentManagement>
</p:properties>
</file>

<file path=customXml/item2.xml><?xml version="1.0" encoding="utf-8"?>
<LongProperties xmlns="http://schemas.microsoft.com/office/2006/metadata/longPropertie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2AC8A32A294A24D92A111A87B178C33" ma:contentTypeVersion="8" ma:contentTypeDescription="Vytvoří nový dokument" ma:contentTypeScope="" ma:versionID="2c2d495ce2e96be08558f88c3d209193">
  <xsd:schema xmlns:xsd="http://www.w3.org/2001/XMLSchema" xmlns:xs="http://www.w3.org/2001/XMLSchema" xmlns:p="http://schemas.microsoft.com/office/2006/metadata/properties" xmlns:ns2="2d632ede-d24e-494b-b407-b19ccbe77e6c" targetNamespace="http://schemas.microsoft.com/office/2006/metadata/properties" ma:root="true" ma:fieldsID="bdad6afa7a074953918e3d9ae465010e" ns2:_="">
    <xsd:import namespace="2d632ede-d24e-494b-b407-b19ccbe77e6c"/>
    <xsd:element name="properties">
      <xsd:complexType>
        <xsd:sequence>
          <xsd:element name="documentManagement">
            <xsd:complexType>
              <xsd:all>
                <xsd:element ref="ns2:Typ_x0020_formul_x00e1__x0159_e" minOccurs="0"/>
                <xsd:element ref="ns2:Pozn_x00e1_mka" minOccurs="0"/>
                <xsd:element ref="ns2:Vnit_x0159_n_x00ed__x0020_p_x0159_edpi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632ede-d24e-494b-b407-b19ccbe77e6c" elementFormDefault="qualified">
    <xsd:import namespace="http://schemas.microsoft.com/office/2006/documentManagement/types"/>
    <xsd:import namespace="http://schemas.microsoft.com/office/infopath/2007/PartnerControls"/>
    <xsd:element name="Typ_x0020_formul_x00e1__x0159_e" ma:index="8" nillable="true" ma:displayName="Typ formuláře" ma:internalName="Typ_x0020_formul_x00e1__x0159_e">
      <xsd:simpleType>
        <xsd:restriction base="dms:Choice">
          <xsd:enumeration value="Symboly Ústeckého kraje"/>
          <xsd:enumeration value="Vzory smluv"/>
          <xsd:enumeration value="Personální"/>
          <xsd:enumeration value="Veřejné zakázky nedosahující 250 tis. ‎Kč bez DPH"/>
          <xsd:enumeration value="Šablony logomanuálu"/>
          <xsd:enumeration value="Veřejné zakázky od 1 mil. Kč nedosahující 3 mil. Kč bez DPH stavební práce"/>
          <xsd:enumeration value="Veřejné zakázky – Zjednodušené podlimitní řízení"/>
          <xsd:enumeration value="Zřizovací listiny"/>
          <xsd:enumeration value="Kontrolní činnost"/>
          <xsd:enumeration value="Powerpoint prezentace"/>
          <xsd:enumeration value="Veřejné zakázky od 250 tis. Kč nedosahující 1 mil. ‎Kč bez DPH"/>
          <xsd:enumeration value="Služební cesty"/>
          <xsd:enumeration value="Ekonomická činnost"/>
          <xsd:enumeration value="Rada a zastupitelstvo"/>
          <xsd:enumeration value="Archivace a skartace"/>
          <xsd:enumeration value="Správní řád"/>
          <xsd:enumeration value="Plná moc, pověření, zmocnění"/>
          <xsd:enumeration value="Jmenovky a vizitky"/>
          <xsd:enumeration value="Ostatní - nezařazené"/>
          <xsd:enumeration value="Nákup"/>
          <xsd:enumeration value="Veřejné zakázky od 1 mil.Kč nedosahující 2 mil.Kč (dodávky, služby), od 3 mil.Kč nedosahující 6 mil.Kč (stavební práce) ‎"/>
          <xsd:enumeration value="Veřejné zakázky od 250 tis.Kč nedosahující 1 mil.Kč (dodávky, služby), od 250 tis.Kč nedosahující 3 mil.Kč (stavební práce)"/>
          <xsd:enumeration value="Veřejné zakázky od 1 mil.Kč nedosahující 2 mil.Kč (dodávky, služby), od 3 mil.Kč nedosahující 6 mil.Kč (stavební práce)"/>
        </xsd:restriction>
      </xsd:simpleType>
    </xsd:element>
    <xsd:element name="Pozn_x00e1_mka" ma:index="9" nillable="true" ma:displayName="Poznámka" ma:internalName="Pozn_x00e1_mka">
      <xsd:simpleType>
        <xsd:restriction base="dms:Note">
          <xsd:maxLength value="255"/>
        </xsd:restriction>
      </xsd:simpleType>
    </xsd:element>
    <xsd:element name="Vnit_x0159_n_x00ed__x0020_p_x0159_edpis" ma:index="10" nillable="true" ma:displayName="Vnitřní předpis" ma:list="{90dd1e70-125a-4334-99db-a2a6450ed166}" ma:internalName="Vnit_x0159_n_x00ed__x0020_p_x0159_edpis" ma:showField="_x010c__x00ed_slo_x0020_p_x0159_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803F3D1-39FA-4991-9EFB-CC4658341FB8}">
  <ds:schemaRefs>
    <ds:schemaRef ds:uri="http://schemas.microsoft.com/office/infopath/2007/PartnerControls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2d632ede-d24e-494b-b407-b19ccbe77e6c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7DEEB29-E310-4A8B-8987-DAE6AD2FEADD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ACDF5275-7A60-4857-B4E8-2DD894D6A3BA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1C514E30-E7E0-492C-8687-7238C09971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632ede-d24e-494b-b407-b19ccbe77e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4988</TotalTime>
  <Words>4784</Words>
  <Application>Microsoft Office PowerPoint</Application>
  <PresentationFormat>Předvádění na obrazovce (4:3)</PresentationFormat>
  <Paragraphs>886</Paragraphs>
  <Slides>94</Slides>
  <Notes>92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94</vt:i4>
      </vt:variant>
    </vt:vector>
  </HeadingPairs>
  <TitlesOfParts>
    <vt:vector size="102" baseType="lpstr">
      <vt:lpstr>Arial Unicode MS</vt:lpstr>
      <vt:lpstr>宋体</vt:lpstr>
      <vt:lpstr>Arial</vt:lpstr>
      <vt:lpstr>Arial Narrow</vt:lpstr>
      <vt:lpstr>Calibri</vt:lpstr>
      <vt:lpstr>Times New Roman</vt:lpstr>
      <vt:lpstr>Motiv sady Office</vt:lpstr>
      <vt:lpstr>Acrobat Document</vt:lpstr>
      <vt:lpstr>Prezentace aplikace PowerPoint</vt:lpstr>
      <vt:lpstr>Prezentace aplikace PowerPoint</vt:lpstr>
      <vt:lpstr>Prezentace aplikace PowerPoint</vt:lpstr>
      <vt:lpstr>1) Úvod, legislativa územního plánování </vt:lpstr>
      <vt:lpstr>Definice územního plánování </vt:lpstr>
      <vt:lpstr>Definice územního plánování  </vt:lpstr>
      <vt:lpstr> Úvodem – Ústecký kraj  </vt:lpstr>
      <vt:lpstr>Výkon veřejné správy</vt:lpstr>
      <vt:lpstr> Legislativní rámec ÚP  </vt:lpstr>
      <vt:lpstr> Legislativní rámec ÚP  </vt:lpstr>
      <vt:lpstr> Legislativní rámec ÚP  </vt:lpstr>
      <vt:lpstr>V legislativním rámci řešíme….. </vt:lpstr>
      <vt:lpstr>Prezentace aplikace PowerPoint</vt:lpstr>
      <vt:lpstr>Prezentace aplikace PowerPoint</vt:lpstr>
      <vt:lpstr>Prezentace aplikace PowerPoint</vt:lpstr>
      <vt:lpstr>V legislativním rámci ÚP řešíme ……</vt:lpstr>
      <vt:lpstr>Působnost ve věcech ÚP (§ 5 – 17 SZ)</vt:lpstr>
      <vt:lpstr>Působnost ve věcech ÚP</vt:lpstr>
      <vt:lpstr>Působnost ve věcech ÚP</vt:lpstr>
      <vt:lpstr>Působnost ve věcech ÚP</vt:lpstr>
      <vt:lpstr>Výkon veřejné správy na úseku ÚP </vt:lpstr>
      <vt:lpstr>Výkon veřejné správy na úseku ÚP </vt:lpstr>
      <vt:lpstr>Výkon veřejné správy na úseku ÚP </vt:lpstr>
      <vt:lpstr>Výkon veřejné správy na úseku ÚP </vt:lpstr>
      <vt:lpstr>Výkon veřejné správy na úseku ÚP </vt:lpstr>
      <vt:lpstr>Výkon veřejné správy na úseku ÚP </vt:lpstr>
      <vt:lpstr>Výkon veřejné správy – zastupitelstvo obce</vt:lpstr>
      <vt:lpstr>Výkon veřejné správy – zastupitelstvo obce</vt:lpstr>
      <vt:lpstr>Výkon veřejné správy – rada obce</vt:lpstr>
      <vt:lpstr>Výkon veřejné správy - postavení starosty v ÚP  </vt:lpstr>
      <vt:lpstr>Tým pro územně plánovací činnost obce, resp. pořizování</vt:lpstr>
      <vt:lpstr>Tým pro pořizování ÚP - pořizovatel </vt:lpstr>
      <vt:lpstr>Tým pro pořizování ÚP - pořizovatel </vt:lpstr>
      <vt:lpstr>Tým pro pořizování ÚP - určený zastupitel </vt:lpstr>
      <vt:lpstr>Tým pro pořizování ÚP – úkoly pro tým 2 </vt:lpstr>
      <vt:lpstr>Tým pro pořizování ÚP - projektant </vt:lpstr>
      <vt:lpstr>Tým pro pořizování ÚP - projektant </vt:lpstr>
      <vt:lpstr>Výběr projektanta ÚP </vt:lpstr>
      <vt:lpstr>V legislativním rámci ÚP řešíme …. </vt:lpstr>
      <vt:lpstr>Nástroje  ÚP</vt:lpstr>
      <vt:lpstr>Územně analytické podklady - ÚAP</vt:lpstr>
      <vt:lpstr>Územně analytické podklady - ÚAP</vt:lpstr>
      <vt:lpstr>Prezentace aplikace PowerPoint</vt:lpstr>
      <vt:lpstr>Prezentace aplikace PowerPoint</vt:lpstr>
      <vt:lpstr>Prezentace aplikace PowerPoint</vt:lpstr>
      <vt:lpstr>Územní studie (ÚS)</vt:lpstr>
      <vt:lpstr>Územní studie (ÚS)</vt:lpstr>
      <vt:lpstr>Prezentace aplikace PowerPoint</vt:lpstr>
      <vt:lpstr>Prezentace aplikace PowerPoint</vt:lpstr>
      <vt:lpstr>Hierarchie Politika územního rozvoje ČR – územně plánovací dokumentace </vt:lpstr>
      <vt:lpstr>Politika územního rozvoje - PÚR</vt:lpstr>
      <vt:lpstr>Politika územního rozvoje - PÚR</vt:lpstr>
      <vt:lpstr>Prezentace aplikace PowerPoint</vt:lpstr>
      <vt:lpstr>Prezentace aplikace PowerPoint</vt:lpstr>
      <vt:lpstr>Prezentace aplikace PowerPoint</vt:lpstr>
      <vt:lpstr>Zásady územního rozvoje - ZÚR</vt:lpstr>
      <vt:lpstr>Zásady územního rozvoje - ZÚR</vt:lpstr>
      <vt:lpstr>Zásady územního rozvoje - ZÚR</vt:lpstr>
      <vt:lpstr>Prezentace aplikace PowerPoint</vt:lpstr>
      <vt:lpstr>Prezentace aplikace PowerPoint</vt:lpstr>
      <vt:lpstr>Územní plán - ÚP </vt:lpstr>
      <vt:lpstr>Územní plán - ÚP </vt:lpstr>
      <vt:lpstr>Územní plán - ÚP </vt:lpstr>
      <vt:lpstr>Územní plán - ÚP </vt:lpstr>
      <vt:lpstr>Územní plán - ÚP </vt:lpstr>
      <vt:lpstr>Územní plán - ÚP</vt:lpstr>
      <vt:lpstr>Změny ÚP</vt:lpstr>
      <vt:lpstr>Prezentace aplikace PowerPoint</vt:lpstr>
      <vt:lpstr>Prezentace aplikace PowerPoint</vt:lpstr>
      <vt:lpstr>Prezentace aplikace PowerPoint</vt:lpstr>
      <vt:lpstr>Prezentace aplikace PowerPoint</vt:lpstr>
      <vt:lpstr>Regulační plán ( RP)</vt:lpstr>
      <vt:lpstr>Regulační plán ( RP)</vt:lpstr>
      <vt:lpstr>Regulační plán ( RP)</vt:lpstr>
      <vt:lpstr>Prezentace aplikace PowerPoint</vt:lpstr>
      <vt:lpstr>Prezentace aplikace PowerPoint</vt:lpstr>
      <vt:lpstr>Obecná ustanovení a společné postupy v územním plánování </vt:lpstr>
      <vt:lpstr>Náhrady za změnu v území § 102 SZ</vt:lpstr>
      <vt:lpstr>Náhrady za změnu v území § 102 SZ</vt:lpstr>
      <vt:lpstr>Evidence územně plánovací činnosti, ukládání písemností a nahlížení do nich </vt:lpstr>
      <vt:lpstr>Prezentace aplikace PowerPoint</vt:lpstr>
      <vt:lpstr>Výkon veřejné správy</vt:lpstr>
      <vt:lpstr>Výkon veřejné správy</vt:lpstr>
      <vt:lpstr>Výkon veřejné správy</vt:lpstr>
      <vt:lpstr>Proč mít územní plán? </vt:lpstr>
      <vt:lpstr>Ilustrační schéma vazeb </vt:lpstr>
      <vt:lpstr>Jak je na tom Vaše obec, Vaše město? Kladete si otázky?</vt:lpstr>
      <vt:lpstr>Jak je na tom Vaše obec, Vaše město? Kladete si otázky?</vt:lpstr>
      <vt:lpstr>Prezentace aplikace PowerPoint</vt:lpstr>
      <vt:lpstr>Užitečné odkazy </vt:lpstr>
      <vt:lpstr>Prezentace aplikace PowerPoint</vt:lpstr>
      <vt:lpstr>Prezentace aplikace PowerPoint</vt:lpstr>
      <vt:lpstr>Prezentace aplikace PowerPoint</vt:lpstr>
      <vt:lpstr>Děkuji Vám za pozornost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Jakub Žídek</dc:creator>
  <cp:lastModifiedBy>Šťovíček Pavel</cp:lastModifiedBy>
  <cp:revision>581</cp:revision>
  <dcterms:created xsi:type="dcterms:W3CDTF">2009-03-16T23:21:44Z</dcterms:created>
  <dcterms:modified xsi:type="dcterms:W3CDTF">2019-04-03T06:24:32Z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64500.0000000000</vt:lpwstr>
  </property>
</Properties>
</file>