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6" r:id="rId3"/>
    <p:sldId id="258" r:id="rId4"/>
    <p:sldId id="297" r:id="rId5"/>
    <p:sldId id="298" r:id="rId6"/>
    <p:sldId id="311" r:id="rId7"/>
    <p:sldId id="314" r:id="rId8"/>
    <p:sldId id="305" r:id="rId9"/>
    <p:sldId id="31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ecki Pavel Mgr. Ing. Bc. (MPSV)" initials="WPMIB(" lastIdx="2" clrIdx="0">
    <p:extLst>
      <p:ext uri="{19B8F6BF-5375-455C-9EA6-DF929625EA0E}">
        <p15:presenceInfo xmlns:p15="http://schemas.microsoft.com/office/powerpoint/2012/main" userId="S::pavel.wanecki@mpsv.cz::a3b3f2ec-2419-49cf-ac05-74030f516e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7-4342-B048-85BDC9FD1C3A}" styleName="Tabulka KOMPAS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0C5E-845D-4835-A278-CB677AE57AF2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210C-7EEE-4F67-BF73-4800FB1D8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E5557-3D46-46C5-9BB0-9D75DE1C01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96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E5557-3D46-46C5-9BB0-9D75DE1C010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66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E5557-3D46-46C5-9BB0-9D75DE1C01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4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">
            <a:extLst>
              <a:ext uri="{FF2B5EF4-FFF2-40B4-BE49-F238E27FC236}">
                <a16:creationId xmlns:a16="http://schemas.microsoft.com/office/drawing/2014/main" id="{D25021C6-DECA-4D59-A3FD-ABEC380E7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8" name="Obrázek titulní PNG 300 dpi" descr="Obsah obrázku hráč, modrá, míč&#10;&#10;Popis byl vytvořen automaticky">
            <a:extLst>
              <a:ext uri="{FF2B5EF4-FFF2-40B4-BE49-F238E27FC236}">
                <a16:creationId xmlns:a16="http://schemas.microsoft.com/office/drawing/2014/main" id="{9B356210-E464-4235-9FCE-244A42580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5974" cy="5760732"/>
          </a:xfrm>
          <a:prstGeom prst="rect">
            <a:avLst/>
          </a:prstGeom>
        </p:spPr>
      </p:pic>
      <p:pic>
        <p:nvPicPr>
          <p:cNvPr id="9" name="Logo Kompas bílé EMF">
            <a:extLst>
              <a:ext uri="{FF2B5EF4-FFF2-40B4-BE49-F238E27FC236}">
                <a16:creationId xmlns:a16="http://schemas.microsoft.com/office/drawing/2014/main" id="{7A4CACEA-CE82-4B1A-B1A0-BE1139486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0" y="1008000"/>
            <a:ext cx="2376000" cy="337188"/>
          </a:xfrm>
          <a:prstGeom prst="rect">
            <a:avLst/>
          </a:prstGeom>
        </p:spPr>
      </p:pic>
      <p:sp>
        <p:nvSpPr>
          <p:cNvPr id="25" name="Zástupné Logo">
            <a:extLst>
              <a:ext uri="{FF2B5EF4-FFF2-40B4-BE49-F238E27FC236}">
                <a16:creationId xmlns:a16="http://schemas.microsoft.com/office/drawing/2014/main" id="{DC472444-A582-4D4F-9CA6-1CE66A8AC8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26175" y="5842800"/>
            <a:ext cx="3600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24" name="Zástupné Logo EU">
            <a:extLst>
              <a:ext uri="{FF2B5EF4-FFF2-40B4-BE49-F238E27FC236}">
                <a16:creationId xmlns:a16="http://schemas.microsoft.com/office/drawing/2014/main" id="{319F379B-ECBF-4A23-99A9-9882CAC814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67775" y="5842800"/>
            <a:ext cx="17352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 (EU)</a:t>
            </a:r>
          </a:p>
        </p:txBody>
      </p:sp>
      <p:sp>
        <p:nvSpPr>
          <p:cNvPr id="22" name="Zástupné Datum">
            <a:extLst>
              <a:ext uri="{FF2B5EF4-FFF2-40B4-BE49-F238E27FC236}">
                <a16:creationId xmlns:a16="http://schemas.microsoft.com/office/drawing/2014/main" id="{89D7763D-D156-4FF8-B3EC-ECA7A00DB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7773" y="5110080"/>
            <a:ext cx="2592390" cy="288000"/>
          </a:xfrm>
        </p:spPr>
        <p:txBody>
          <a:bodyPr anchor="ctr" anchorCtr="0"/>
          <a:lstStyle>
            <a:lvl1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1" name="Zástupný E-mail">
            <a:extLst>
              <a:ext uri="{FF2B5EF4-FFF2-40B4-BE49-F238E27FC236}">
                <a16:creationId xmlns:a16="http://schemas.microsoft.com/office/drawing/2014/main" id="{BB0A164D-0696-45FB-822E-F1D10687F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67774" y="4777080"/>
            <a:ext cx="2592389" cy="288000"/>
          </a:xfrm>
        </p:spPr>
        <p:txBody>
          <a:bodyPr anchor="ctr" anchorCtr="0"/>
          <a:lstStyle>
            <a:lvl1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E-mail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7775" y="4444080"/>
            <a:ext cx="2592387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565400"/>
            <a:ext cx="5759450" cy="2087563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cxnSp>
        <p:nvCxnSpPr>
          <p:cNvPr id="19" name="Linka úč. Datum Y 14,77 cm" hidden="1">
            <a:extLst>
              <a:ext uri="{FF2B5EF4-FFF2-40B4-BE49-F238E27FC236}">
                <a16:creationId xmlns:a16="http://schemas.microsoft.com/office/drawing/2014/main" id="{2D4869BB-7DEA-4F02-AB01-9B2177E446EE}"/>
              </a:ext>
            </a:extLst>
          </p:cNvPr>
          <p:cNvCxnSpPr/>
          <p:nvPr userDrawn="1"/>
        </p:nvCxnSpPr>
        <p:spPr>
          <a:xfrm>
            <a:off x="0" y="5317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nka úč. E-mail Y 13,86 cm" hidden="1">
            <a:extLst>
              <a:ext uri="{FF2B5EF4-FFF2-40B4-BE49-F238E27FC236}">
                <a16:creationId xmlns:a16="http://schemas.microsoft.com/office/drawing/2014/main" id="{52F49EF9-4ADD-403E-ADDD-561202F59065}"/>
              </a:ext>
            </a:extLst>
          </p:cNvPr>
          <p:cNvCxnSpPr/>
          <p:nvPr userDrawn="1"/>
        </p:nvCxnSpPr>
        <p:spPr>
          <a:xfrm>
            <a:off x="0" y="4989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ka úč. Jméno Příjmení Y 12,95 cm" hidden="1">
            <a:extLst>
              <a:ext uri="{FF2B5EF4-FFF2-40B4-BE49-F238E27FC236}">
                <a16:creationId xmlns:a16="http://schemas.microsoft.com/office/drawing/2014/main" id="{BC1B9A5D-4A7C-41B1-9747-96CBBF8412FD}"/>
              </a:ext>
            </a:extLst>
          </p:cNvPr>
          <p:cNvCxnSpPr/>
          <p:nvPr userDrawn="1"/>
        </p:nvCxnSpPr>
        <p:spPr>
          <a:xfrm>
            <a:off x="0" y="4662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adpis úč. Y 7,31 cm" hidden="1">
            <a:extLst>
              <a:ext uri="{FF2B5EF4-FFF2-40B4-BE49-F238E27FC236}">
                <a16:creationId xmlns:a16="http://schemas.microsoft.com/office/drawing/2014/main" id="{960826F8-E3D4-44D0-A884-B7A7AD0AF0EC}"/>
              </a:ext>
            </a:extLst>
          </p:cNvPr>
          <p:cNvCxnSpPr/>
          <p:nvPr userDrawn="1"/>
        </p:nvCxnSpPr>
        <p:spPr>
          <a:xfrm>
            <a:off x="0" y="26316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0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pos="5586" userDrawn="1">
          <p15:clr>
            <a:srgbClr val="FBAE40"/>
          </p15:clr>
        </p15:guide>
        <p15:guide id="4" orient="horz" pos="1616" userDrawn="1">
          <p15:clr>
            <a:srgbClr val="FBAE40"/>
          </p15:clr>
        </p15:guide>
        <p15:guide id="5" orient="horz" pos="2931" userDrawn="1">
          <p15:clr>
            <a:srgbClr val="FBAE40"/>
          </p15:clr>
        </p15:guide>
        <p15:guide id="6" pos="1028" userDrawn="1">
          <p15:clr>
            <a:srgbClr val="FBAE40"/>
          </p15:clr>
        </p15:guide>
        <p15:guide id="7" pos="4656" userDrawn="1">
          <p15:clr>
            <a:srgbClr val="FBAE40"/>
          </p15:clr>
        </p15:guide>
        <p15:guide id="8" orient="horz" pos="3680" userDrawn="1">
          <p15:clr>
            <a:srgbClr val="FBAE40"/>
          </p15:clr>
        </p15:guide>
        <p15:guide id="9" orient="horz" pos="39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B651518-CF1F-4F2E-BBBC-AA46CECDB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84314"/>
            <a:ext cx="5003800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7">
            <a:extLst>
              <a:ext uri="{FF2B5EF4-FFF2-40B4-BE49-F238E27FC236}">
                <a16:creationId xmlns:a16="http://schemas.microsoft.com/office/drawing/2014/main" id="{B67BC020-51D0-4525-AB82-AF67DF59ED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6363" y="1484314"/>
            <a:ext cx="5003799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29215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  <p15:guide id="9" pos="3613" userDrawn="1">
          <p15:clr>
            <a:srgbClr val="FBAE40"/>
          </p15:clr>
        </p15:guide>
        <p15:guide id="10" pos="4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5D42E6-233C-4383-87D8-F37B9F20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9" y="540001"/>
            <a:ext cx="4356100" cy="8296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DF0165A-3435-4B7D-8817-47D1E790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9" y="1484314"/>
            <a:ext cx="5003800" cy="46450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5769C5BD-B06E-43F0-9743-4415798C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6363" y="540000"/>
            <a:ext cx="5003797" cy="5589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10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orient="horz" pos="867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  <p15:guide id="8" orient="horz" pos="3861" userDrawn="1">
          <p15:clr>
            <a:srgbClr val="FBAE40"/>
          </p15:clr>
        </p15:guide>
        <p15:guide id="9" orient="horz" pos="40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80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orient="horz" pos="23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287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61" userDrawn="1">
          <p15:clr>
            <a:srgbClr val="FBAE40"/>
          </p15:clr>
        </p15:guide>
        <p15:guide id="8" pos="72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bílý">
            <a:extLst>
              <a:ext uri="{FF2B5EF4-FFF2-40B4-BE49-F238E27FC236}">
                <a16:creationId xmlns:a16="http://schemas.microsoft.com/office/drawing/2014/main" id="{1F20D17B-CCF0-447D-8EF2-5DE1B234B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Logo Kompas modré EMF rgb">
            <a:extLst>
              <a:ext uri="{FF2B5EF4-FFF2-40B4-BE49-F238E27FC236}">
                <a16:creationId xmlns:a16="http://schemas.microsoft.com/office/drawing/2014/main" id="{B4D8E72F-746D-44AD-AAC1-2BDD7EB91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5842800"/>
            <a:ext cx="2540000" cy="360000"/>
          </a:xfrm>
          <a:prstGeom prst="rect">
            <a:avLst/>
          </a:prstGeom>
        </p:spPr>
      </p:pic>
      <p:pic>
        <p:nvPicPr>
          <p:cNvPr id="6" name="Obrázek závěrečný PNG 300 dpi" descr="Obsah obrázku vsedě, světlo, modrá, tmavé&#10;&#10;Popis byl vytvořen automaticky">
            <a:extLst>
              <a:ext uri="{FF2B5EF4-FFF2-40B4-BE49-F238E27FC236}">
                <a16:creationId xmlns:a16="http://schemas.microsoft.com/office/drawing/2014/main" id="{B7BF425F-DF8C-4989-8AFE-D58589815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1" y="0"/>
            <a:ext cx="11177039" cy="5388875"/>
          </a:xfrm>
          <a:prstGeom prst="rect">
            <a:avLst/>
          </a:prstGeom>
        </p:spPr>
      </p:pic>
      <p:sp>
        <p:nvSpPr>
          <p:cNvPr id="25" name="Zástupné Logo">
            <a:extLst>
              <a:ext uri="{FF2B5EF4-FFF2-40B4-BE49-F238E27FC236}">
                <a16:creationId xmlns:a16="http://schemas.microsoft.com/office/drawing/2014/main" id="{DC472444-A582-4D4F-9CA6-1CE66A8AC8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0638" y="5842800"/>
            <a:ext cx="3600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24" name="Zástupné Logo EU">
            <a:extLst>
              <a:ext uri="{FF2B5EF4-FFF2-40B4-BE49-F238E27FC236}">
                <a16:creationId xmlns:a16="http://schemas.microsoft.com/office/drawing/2014/main" id="{319F379B-ECBF-4A23-99A9-9882CAC814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38" y="5843587"/>
            <a:ext cx="17352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 (EU)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1760" y="2466000"/>
            <a:ext cx="6268402" cy="963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200" y="36000"/>
            <a:ext cx="7504962" cy="2088000"/>
          </a:xfr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cxnSp>
        <p:nvCxnSpPr>
          <p:cNvPr id="18" name="Za pozornost úč. Y 5,58 cm" hidden="1">
            <a:extLst>
              <a:ext uri="{FF2B5EF4-FFF2-40B4-BE49-F238E27FC236}">
                <a16:creationId xmlns:a16="http://schemas.microsoft.com/office/drawing/2014/main" id="{52F49EF9-4ADD-403E-ADDD-561202F59065}"/>
              </a:ext>
            </a:extLst>
          </p:cNvPr>
          <p:cNvCxnSpPr/>
          <p:nvPr userDrawn="1"/>
        </p:nvCxnSpPr>
        <p:spPr>
          <a:xfrm>
            <a:off x="0" y="20088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Jméno Příjmení úč. Y 7,42 cm" hidden="1">
            <a:extLst>
              <a:ext uri="{FF2B5EF4-FFF2-40B4-BE49-F238E27FC236}">
                <a16:creationId xmlns:a16="http://schemas.microsoft.com/office/drawing/2014/main" id="{BC1B9A5D-4A7C-41B1-9747-96CBBF8412FD}"/>
              </a:ext>
            </a:extLst>
          </p:cNvPr>
          <p:cNvCxnSpPr/>
          <p:nvPr userDrawn="1"/>
        </p:nvCxnSpPr>
        <p:spPr>
          <a:xfrm>
            <a:off x="0" y="2671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ěkuji úč. Y 3,89 cm" hidden="1">
            <a:extLst>
              <a:ext uri="{FF2B5EF4-FFF2-40B4-BE49-F238E27FC236}">
                <a16:creationId xmlns:a16="http://schemas.microsoft.com/office/drawing/2014/main" id="{960826F8-E3D4-44D0-A884-B7A7AD0AF0EC}"/>
              </a:ext>
            </a:extLst>
          </p:cNvPr>
          <p:cNvCxnSpPr/>
          <p:nvPr userDrawn="1"/>
        </p:nvCxnSpPr>
        <p:spPr>
          <a:xfrm>
            <a:off x="0" y="14004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7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3906" userDrawn="1">
          <p15:clr>
            <a:srgbClr val="FBAE40"/>
          </p15:clr>
        </p15:guide>
        <p15:guide id="7" orient="horz" pos="3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čísl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2000"/>
              </a:spcBef>
              <a:buFont typeface="+mj-lt"/>
              <a:buAutoNum type="arabicParenR"/>
              <a:defRPr/>
            </a:lvl1pPr>
            <a:lvl2pPr marL="720000" indent="-288000">
              <a:buClr>
                <a:schemeClr val="tx2"/>
              </a:buClr>
              <a:buFont typeface="+mj-lt"/>
              <a:buAutoNum type="alphaLcParenR"/>
              <a:defRPr/>
            </a:lvl2pPr>
            <a:lvl3pPr marL="936000">
              <a:defRPr/>
            </a:lvl3pPr>
            <a:lvl4pPr marL="1152000">
              <a:defRPr/>
            </a:lvl4pPr>
            <a:lvl5pPr marL="13680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867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orient="horz" pos="23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">
            <a:extLst>
              <a:ext uri="{FF2B5EF4-FFF2-40B4-BE49-F238E27FC236}">
                <a16:creationId xmlns:a16="http://schemas.microsoft.com/office/drawing/2014/main" id="{D25021C6-DECA-4D59-A3FD-ABEC380E7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3" name="Obrázek titulní PNG 300 dpi" descr="Obsah obrázku hráč, modrá, míč&#10;&#10;Popis byl vytvořen automaticky">
            <a:extLst>
              <a:ext uri="{FF2B5EF4-FFF2-40B4-BE49-F238E27FC236}">
                <a16:creationId xmlns:a16="http://schemas.microsoft.com/office/drawing/2014/main" id="{BB2A8F03-4849-44FC-A978-37F2F8B51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5974" cy="5760732"/>
          </a:xfrm>
          <a:prstGeom prst="rect">
            <a:avLst/>
          </a:prstGeom>
        </p:spPr>
      </p:pic>
      <p:pic>
        <p:nvPicPr>
          <p:cNvPr id="8" name="Logo Kompas bílé EMF">
            <a:extLst>
              <a:ext uri="{FF2B5EF4-FFF2-40B4-BE49-F238E27FC236}">
                <a16:creationId xmlns:a16="http://schemas.microsoft.com/office/drawing/2014/main" id="{5EF1EFC0-9927-4AC3-91D6-071156205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0" y="1008000"/>
            <a:ext cx="2376000" cy="337188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F672F5-AA7A-4EAF-A629-4EECAB9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0C0A07-51B9-451F-820C-F0406190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98C789-F2F7-4874-ABCC-684C9598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565400"/>
            <a:ext cx="5759450" cy="2087563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1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  <p15:guide id="7" orient="horz" pos="2931" userDrawn="1">
          <p15:clr>
            <a:srgbClr val="FBAE40"/>
          </p15:clr>
        </p15:guide>
        <p15:guide id="8" pos="1028" userDrawn="1">
          <p15:clr>
            <a:srgbClr val="FBAE40"/>
          </p15:clr>
        </p15:guide>
        <p15:guide id="9" pos="46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364" y="1484313"/>
            <a:ext cx="5003798" cy="46926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484314"/>
            <a:ext cx="5003800" cy="46450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2387" userDrawn="1">
          <p15:clr>
            <a:srgbClr val="FBAE40"/>
          </p15:clr>
        </p15:guide>
        <p15:guide id="7" pos="461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721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4" y="2168526"/>
            <a:ext cx="5003798" cy="39608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6364" y="1484313"/>
            <a:ext cx="5003798" cy="57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168526"/>
            <a:ext cx="5003800" cy="39608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838" y="1484313"/>
            <a:ext cx="50038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  <a:br>
              <a:rPr lang="cs-CZ" dirty="0"/>
            </a:b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B3288CA6-107B-405D-8A46-3CA31AFC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434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076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orient="horz" pos="867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  <p15:guide id="8" orient="horz" pos="3997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orient="horz" pos="1298" userDrawn="1">
          <p15:clr>
            <a:srgbClr val="FBAE40"/>
          </p15:clr>
        </p15:guide>
        <p15:guide id="11" orient="horz" pos="1366" userDrawn="1">
          <p15:clr>
            <a:srgbClr val="FBAE40"/>
          </p15:clr>
        </p15:guide>
        <p15:guide id="1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5D84C6-619F-4B07-85AC-55038B9A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4041776"/>
            <a:ext cx="10728323" cy="20875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Zástupný symbol pro tabulku 13">
            <a:extLst>
              <a:ext uri="{FF2B5EF4-FFF2-40B4-BE49-F238E27FC236}">
                <a16:creationId xmlns:a16="http://schemas.microsoft.com/office/drawing/2014/main" id="{9E688D75-D6DF-44F1-9D47-E69C38FEDD2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31838" y="2241550"/>
            <a:ext cx="10728324" cy="1619250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8C75239-4DAA-4581-AA1D-2B160FCA8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1484313"/>
            <a:ext cx="10728324" cy="57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Název tabulky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11" name="Název tabulky úč. Y 4,72 cm" hidden="1">
            <a:extLst>
              <a:ext uri="{FF2B5EF4-FFF2-40B4-BE49-F238E27FC236}">
                <a16:creationId xmlns:a16="http://schemas.microsoft.com/office/drawing/2014/main" id="{A3D8E5BE-74C7-4EAD-AA16-8E40E3EBB823}"/>
              </a:ext>
            </a:extLst>
          </p:cNvPr>
          <p:cNvCxnSpPr/>
          <p:nvPr userDrawn="1"/>
        </p:nvCxnSpPr>
        <p:spPr>
          <a:xfrm>
            <a:off x="0" y="1699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bulka shora Y 6,3 cm" hidden="1">
            <a:extLst>
              <a:ext uri="{FF2B5EF4-FFF2-40B4-BE49-F238E27FC236}">
                <a16:creationId xmlns:a16="http://schemas.microsoft.com/office/drawing/2014/main" id="{9B11B453-3881-4E08-BF4E-C03B2CC644A1}"/>
              </a:ext>
            </a:extLst>
          </p:cNvPr>
          <p:cNvCxnSpPr/>
          <p:nvPr userDrawn="1"/>
        </p:nvCxnSpPr>
        <p:spPr>
          <a:xfrm>
            <a:off x="0" y="2268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bulka zdola Y 10,7 cm" hidden="1">
            <a:extLst>
              <a:ext uri="{FF2B5EF4-FFF2-40B4-BE49-F238E27FC236}">
                <a16:creationId xmlns:a16="http://schemas.microsoft.com/office/drawing/2014/main" id="{5339556E-DD4A-4B89-B674-D2EDE7AD8997}"/>
              </a:ext>
            </a:extLst>
          </p:cNvPr>
          <p:cNvCxnSpPr/>
          <p:nvPr userDrawn="1"/>
        </p:nvCxnSpPr>
        <p:spPr>
          <a:xfrm>
            <a:off x="0" y="3852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0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1298" userDrawn="1">
          <p15:clr>
            <a:srgbClr val="FBAE40"/>
          </p15:clr>
        </p15:guide>
        <p15:guide id="6" orient="horz" pos="1412" userDrawn="1">
          <p15:clr>
            <a:srgbClr val="FBAE40"/>
          </p15:clr>
        </p15:guide>
        <p15:guide id="7" orient="horz" pos="2432" userDrawn="1">
          <p15:clr>
            <a:srgbClr val="FBAE40"/>
          </p15:clr>
        </p15:guide>
        <p15:guide id="8" orient="horz" pos="2546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orient="horz" pos="399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FA2EAD7B-F1F7-4064-A855-3D9A4EED5D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5974" y="1484312"/>
            <a:ext cx="3024187" cy="2160588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470EEFE5-90CF-48C5-BFD1-01BDF56FE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1484313"/>
            <a:ext cx="7343775" cy="46450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Titulek obrázku úč. Y 3,59 cm" hidden="1">
            <a:extLst>
              <a:ext uri="{FF2B5EF4-FFF2-40B4-BE49-F238E27FC236}">
                <a16:creationId xmlns:a16="http://schemas.microsoft.com/office/drawing/2014/main" id="{30F9A999-FEA5-406E-8171-D8656C854B4D}"/>
              </a:ext>
            </a:extLst>
          </p:cNvPr>
          <p:cNvCxnSpPr>
            <a:cxnSpLocks/>
          </p:cNvCxnSpPr>
          <p:nvPr userDrawn="1"/>
        </p:nvCxnSpPr>
        <p:spPr>
          <a:xfrm>
            <a:off x="0" y="12924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1. ř. úč. Y 5,72 cm" hidden="1">
            <a:extLst>
              <a:ext uri="{FF2B5EF4-FFF2-40B4-BE49-F238E27FC236}">
                <a16:creationId xmlns:a16="http://schemas.microsoft.com/office/drawing/2014/main" id="{62F4C598-D242-4677-8B70-3E6980C14845}"/>
              </a:ext>
            </a:extLst>
          </p:cNvPr>
          <p:cNvCxnSpPr>
            <a:cxnSpLocks/>
          </p:cNvCxnSpPr>
          <p:nvPr userDrawn="1"/>
        </p:nvCxnSpPr>
        <p:spPr>
          <a:xfrm>
            <a:off x="0" y="20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brázek X 14,06 cm vod. +1,3" hidden="1">
            <a:extLst>
              <a:ext uri="{FF2B5EF4-FFF2-40B4-BE49-F238E27FC236}">
                <a16:creationId xmlns:a16="http://schemas.microsoft.com/office/drawing/2014/main" id="{E1865325-8899-4E2B-BBFE-95D995E27D9D}"/>
              </a:ext>
            </a:extLst>
          </p:cNvPr>
          <p:cNvCxnSpPr/>
          <p:nvPr userDrawn="1"/>
        </p:nvCxnSpPr>
        <p:spPr>
          <a:xfrm>
            <a:off x="67488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78FB889-E951-4332-A4C3-098FBFEE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symbol obrázku 18">
            <a:extLst>
              <a:ext uri="{FF2B5EF4-FFF2-40B4-BE49-F238E27FC236}">
                <a16:creationId xmlns:a16="http://schemas.microsoft.com/office/drawing/2014/main" id="{AEC48CA8-430B-4F5A-9113-D51D7FA94D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35976" y="3968748"/>
            <a:ext cx="3024187" cy="2160588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52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1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087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2296" userDrawn="1">
          <p15:clr>
            <a:srgbClr val="FBAE40"/>
          </p15:clr>
        </p15:guide>
        <p15:guide id="6" orient="horz" pos="2500" userDrawn="1">
          <p15:clr>
            <a:srgbClr val="FBAE40"/>
          </p15:clr>
        </p15:guide>
        <p15:guide id="7" orient="horz" pos="867" userDrawn="1">
          <p15:clr>
            <a:srgbClr val="FBAE40"/>
          </p15:clr>
        </p15:guide>
        <p15:guide id="8" pos="461" userDrawn="1">
          <p15:clr>
            <a:srgbClr val="FBAE40"/>
          </p15:clr>
        </p15:guide>
        <p15:guide id="9" pos="7219" userDrawn="1">
          <p15:clr>
            <a:srgbClr val="FBAE40"/>
          </p15:clr>
        </p15:guide>
        <p15:guide id="10" orient="horz" pos="3861" userDrawn="1">
          <p15:clr>
            <a:srgbClr val="FBAE40"/>
          </p15:clr>
        </p15:guide>
        <p15:guide id="11" orient="horz" pos="399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B651518-CF1F-4F2E-BBBC-AA46CECDB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84314"/>
            <a:ext cx="10728325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31778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ogo Symbol z SVG">
            <a:extLst>
              <a:ext uri="{FF2B5EF4-FFF2-40B4-BE49-F238E27FC236}">
                <a16:creationId xmlns:a16="http://schemas.microsoft.com/office/drawing/2014/main" id="{5AAE67EA-A2EB-4C01-B147-17ED647974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1838" y="504000"/>
            <a:ext cx="432001" cy="432000"/>
            <a:chOff x="731838" y="461513"/>
            <a:chExt cx="324001" cy="321783"/>
          </a:xfrm>
        </p:grpSpPr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2D96F12-3D46-48C2-9F84-2D72B23603AC}"/>
                </a:ext>
              </a:extLst>
            </p:cNvPr>
            <p:cNvSpPr/>
            <p:nvPr/>
          </p:nvSpPr>
          <p:spPr>
            <a:xfrm>
              <a:off x="731838" y="547599"/>
              <a:ext cx="162001" cy="150209"/>
            </a:xfrm>
            <a:custGeom>
              <a:avLst/>
              <a:gdLst>
                <a:gd name="connsiteX0" fmla="*/ 79077 w 162001"/>
                <a:gd name="connsiteY0" fmla="*/ 31671 h 150209"/>
                <a:gd name="connsiteX1" fmla="*/ 18698 w 162001"/>
                <a:gd name="connsiteY1" fmla="*/ 0 h 150209"/>
                <a:gd name="connsiteX2" fmla="*/ 0 w 162001"/>
                <a:gd name="connsiteY2" fmla="*/ 74809 h 150209"/>
                <a:gd name="connsiteX3" fmla="*/ 18983 w 162001"/>
                <a:gd name="connsiteY3" fmla="*/ 150209 h 150209"/>
                <a:gd name="connsiteX4" fmla="*/ 79353 w 162001"/>
                <a:gd name="connsiteY4" fmla="*/ 118539 h 150209"/>
                <a:gd name="connsiteX5" fmla="*/ 162001 w 162001"/>
                <a:gd name="connsiteY5" fmla="*/ 75171 h 150209"/>
                <a:gd name="connsiteX6" fmla="*/ 79077 w 162001"/>
                <a:gd name="connsiteY6" fmla="*/ 31671 h 15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01" h="150209">
                  <a:moveTo>
                    <a:pt x="79077" y="31671"/>
                  </a:moveTo>
                  <a:lnTo>
                    <a:pt x="18698" y="0"/>
                  </a:lnTo>
                  <a:cubicBezTo>
                    <a:pt x="6810" y="22374"/>
                    <a:pt x="0" y="47806"/>
                    <a:pt x="0" y="74809"/>
                  </a:cubicBezTo>
                  <a:cubicBezTo>
                    <a:pt x="0" y="102041"/>
                    <a:pt x="6896" y="127692"/>
                    <a:pt x="18983" y="150209"/>
                  </a:cubicBezTo>
                  <a:lnTo>
                    <a:pt x="79353" y="118539"/>
                  </a:lnTo>
                  <a:lnTo>
                    <a:pt x="162001" y="75171"/>
                  </a:lnTo>
                  <a:lnTo>
                    <a:pt x="79077" y="31671"/>
                  </a:lnTo>
                  <a:close/>
                </a:path>
              </a:pathLst>
            </a:custGeom>
            <a:solidFill>
              <a:srgbClr val="00C7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6A889680-C1F2-4E6B-A00A-99B30A4A1D99}"/>
                </a:ext>
              </a:extLst>
            </p:cNvPr>
            <p:cNvSpPr/>
            <p:nvPr userDrawn="1"/>
          </p:nvSpPr>
          <p:spPr>
            <a:xfrm>
              <a:off x="761365" y="461513"/>
              <a:ext cx="294474" cy="321783"/>
            </a:xfrm>
            <a:custGeom>
              <a:avLst/>
              <a:gdLst>
                <a:gd name="connsiteX0" fmla="*/ 132702 w 294474"/>
                <a:gd name="connsiteY0" fmla="*/ 0 h 321783"/>
                <a:gd name="connsiteX1" fmla="*/ 0 w 294474"/>
                <a:gd name="connsiteY1" fmla="*/ 68609 h 321783"/>
                <a:gd name="connsiteX2" fmla="*/ 59084 w 294474"/>
                <a:gd name="connsiteY2" fmla="*/ 99603 h 321783"/>
                <a:gd name="connsiteX3" fmla="*/ 60417 w 294474"/>
                <a:gd name="connsiteY3" fmla="*/ 100308 h 321783"/>
                <a:gd name="connsiteX4" fmla="*/ 132693 w 294474"/>
                <a:gd name="connsiteY4" fmla="*/ 64884 h 321783"/>
                <a:gd name="connsiteX5" fmla="*/ 224752 w 294474"/>
                <a:gd name="connsiteY5" fmla="*/ 160896 h 321783"/>
                <a:gd name="connsiteX6" fmla="*/ 132693 w 294474"/>
                <a:gd name="connsiteY6" fmla="*/ 256899 h 321783"/>
                <a:gd name="connsiteX7" fmla="*/ 60817 w 294474"/>
                <a:gd name="connsiteY7" fmla="*/ 222009 h 321783"/>
                <a:gd name="connsiteX8" fmla="*/ 59350 w 294474"/>
                <a:gd name="connsiteY8" fmla="*/ 222780 h 321783"/>
                <a:gd name="connsiteX9" fmla="*/ 352 w 294474"/>
                <a:gd name="connsiteY9" fmla="*/ 253727 h 321783"/>
                <a:gd name="connsiteX10" fmla="*/ 132702 w 294474"/>
                <a:gd name="connsiteY10" fmla="*/ 321783 h 321783"/>
                <a:gd name="connsiteX11" fmla="*/ 294475 w 294474"/>
                <a:gd name="connsiteY11" fmla="*/ 160896 h 321783"/>
                <a:gd name="connsiteX12" fmla="*/ 132702 w 294474"/>
                <a:gd name="connsiteY12" fmla="*/ 0 h 3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474" h="321783">
                  <a:moveTo>
                    <a:pt x="132702" y="0"/>
                  </a:moveTo>
                  <a:cubicBezTo>
                    <a:pt x="77791" y="0"/>
                    <a:pt x="29337" y="27175"/>
                    <a:pt x="0" y="68609"/>
                  </a:cubicBezTo>
                  <a:lnTo>
                    <a:pt x="59084" y="99603"/>
                  </a:lnTo>
                  <a:lnTo>
                    <a:pt x="60417" y="100308"/>
                  </a:lnTo>
                  <a:cubicBezTo>
                    <a:pt x="77372" y="78324"/>
                    <a:pt x="103394" y="64884"/>
                    <a:pt x="132693" y="64884"/>
                  </a:cubicBezTo>
                  <a:cubicBezTo>
                    <a:pt x="183109" y="64884"/>
                    <a:pt x="224752" y="104775"/>
                    <a:pt x="224752" y="160896"/>
                  </a:cubicBezTo>
                  <a:cubicBezTo>
                    <a:pt x="224752" y="217008"/>
                    <a:pt x="183109" y="256899"/>
                    <a:pt x="132693" y="256899"/>
                  </a:cubicBezTo>
                  <a:cubicBezTo>
                    <a:pt x="103622" y="256899"/>
                    <a:pt x="77781" y="243678"/>
                    <a:pt x="60817" y="222009"/>
                  </a:cubicBezTo>
                  <a:lnTo>
                    <a:pt x="59350" y="222780"/>
                  </a:lnTo>
                  <a:lnTo>
                    <a:pt x="352" y="253727"/>
                  </a:lnTo>
                  <a:cubicBezTo>
                    <a:pt x="29737" y="294856"/>
                    <a:pt x="78029" y="321783"/>
                    <a:pt x="132702" y="321783"/>
                  </a:cubicBezTo>
                  <a:cubicBezTo>
                    <a:pt x="221828" y="321783"/>
                    <a:pt x="294475" y="249584"/>
                    <a:pt x="294475" y="160896"/>
                  </a:cubicBezTo>
                  <a:cubicBezTo>
                    <a:pt x="294475" y="72200"/>
                    <a:pt x="221828" y="0"/>
                    <a:pt x="132702" y="0"/>
                  </a:cubicBezTo>
                </a:path>
              </a:pathLst>
            </a:custGeom>
            <a:solidFill>
              <a:srgbClr val="004A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80163" y="6345238"/>
            <a:ext cx="1080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28AD903-CACD-4E5E-8AB5-6A7EAF714CD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6799" y="6345239"/>
            <a:ext cx="8496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345238"/>
            <a:ext cx="1080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682E-80AC-439D-9CBF-AFA3B300245F}" type="datetimeFigureOut">
              <a:rPr lang="cs-CZ" smtClean="0"/>
              <a:t>22.02.2022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9" y="1485211"/>
            <a:ext cx="10728324" cy="4644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9538" y="540000"/>
            <a:ext cx="10080624" cy="82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L okraj X 1,98 cm vod. -14,9" hidden="1">
            <a:extLst>
              <a:ext uri="{FF2B5EF4-FFF2-40B4-BE49-F238E27FC236}">
                <a16:creationId xmlns:a16="http://schemas.microsoft.com/office/drawing/2014/main" id="{3624D211-6177-468C-AA42-F819D384FA5F}"/>
              </a:ext>
            </a:extLst>
          </p:cNvPr>
          <p:cNvCxnSpPr/>
          <p:nvPr userDrawn="1"/>
        </p:nvCxnSpPr>
        <p:spPr>
          <a:xfrm>
            <a:off x="7128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,91 cm" hidden="1">
            <a:extLst>
              <a:ext uri="{FF2B5EF4-FFF2-40B4-BE49-F238E27FC236}">
                <a16:creationId xmlns:a16="http://schemas.microsoft.com/office/drawing/2014/main" id="{CD768794-B57F-49E0-8A0C-FEA6228564D0}"/>
              </a:ext>
            </a:extLst>
          </p:cNvPr>
          <p:cNvCxnSpPr/>
          <p:nvPr userDrawn="1"/>
        </p:nvCxnSpPr>
        <p:spPr>
          <a:xfrm>
            <a:off x="0" y="1047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adpis X 3,86 cm vod. -13,1" hidden="1">
            <a:extLst>
              <a:ext uri="{FF2B5EF4-FFF2-40B4-BE49-F238E27FC236}">
                <a16:creationId xmlns:a16="http://schemas.microsoft.com/office/drawing/2014/main" id="{FEEB6E29-F10B-4FAB-85DC-86A2CE3442CE}"/>
              </a:ext>
            </a:extLst>
          </p:cNvPr>
          <p:cNvCxnSpPr/>
          <p:nvPr userDrawn="1"/>
        </p:nvCxnSpPr>
        <p:spPr>
          <a:xfrm>
            <a:off x="13896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ext 1. ř. úč. Y 4,87 cm -5,4" hidden="1">
            <a:extLst>
              <a:ext uri="{FF2B5EF4-FFF2-40B4-BE49-F238E27FC236}">
                <a16:creationId xmlns:a16="http://schemas.microsoft.com/office/drawing/2014/main" id="{77CC72C1-217B-41AD-B163-8272D24559B5}"/>
              </a:ext>
            </a:extLst>
          </p:cNvPr>
          <p:cNvCxnSpPr/>
          <p:nvPr userDrawn="1"/>
        </p:nvCxnSpPr>
        <p:spPr>
          <a:xfrm>
            <a:off x="0" y="1753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5" r:id="rId4"/>
    <p:sldLayoutId id="2147483664" r:id="rId5"/>
    <p:sldLayoutId id="2147483665" r:id="rId6"/>
    <p:sldLayoutId id="2147483673" r:id="rId7"/>
    <p:sldLayoutId id="2147483669" r:id="rId8"/>
    <p:sldLayoutId id="2147483676" r:id="rId9"/>
    <p:sldLayoutId id="2147483677" r:id="rId10"/>
    <p:sldLayoutId id="2147483668" r:id="rId11"/>
    <p:sldLayoutId id="2147483666" r:id="rId12"/>
    <p:sldLayoutId id="2147483667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oskova.d@kr-ustecky.cz" TargetMode="Externa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Proskova.d@kr-ustecky.cz" TargetMode="Externa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AB6BC39A-4958-4B2D-B914-FA0FE52355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11292705" y="5996684"/>
            <a:ext cx="719277" cy="720000"/>
          </a:xfrm>
        </p:spPr>
      </p:pic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27D4B432-01D8-4A29-B0AD-91036F74B9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" r="796"/>
          <a:stretch>
            <a:fillRect/>
          </a:stretch>
        </p:blipFill>
        <p:spPr>
          <a:xfrm>
            <a:off x="7685844" y="5996684"/>
            <a:ext cx="3466902" cy="720000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3C07F12-567E-4B54-BB57-EEB27C45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950" y="2565400"/>
            <a:ext cx="5759450" cy="4151284"/>
          </a:xfrm>
        </p:spPr>
        <p:txBody>
          <a:bodyPr/>
          <a:lstStyle/>
          <a:p>
            <a:r>
              <a:rPr lang="cs-CZ" dirty="0"/>
              <a:t>Predikce trhu práce </a:t>
            </a:r>
            <a:br>
              <a:rPr lang="cs-CZ" dirty="0"/>
            </a:br>
            <a:r>
              <a:rPr lang="cs-CZ" dirty="0"/>
              <a:t>v České republice</a:t>
            </a:r>
            <a:br>
              <a:rPr lang="cs-CZ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2400" dirty="0">
                <a:solidFill>
                  <a:schemeClr val="accent2"/>
                </a:solidFill>
              </a:rPr>
              <a:t>projekt: Predikce trhu práce (Kompas)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400" dirty="0">
                <a:solidFill>
                  <a:schemeClr val="accent2"/>
                </a:solidFill>
              </a:rPr>
              <a:t>registrační číslo: CZ.03.1.54/0.0/0.0/15_122/0006097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767961" y="3562177"/>
            <a:ext cx="5174773" cy="215773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Únor 2022</a:t>
            </a:r>
          </a:p>
          <a:p>
            <a:endParaRPr lang="cs-CZ" dirty="0"/>
          </a:p>
          <a:p>
            <a:r>
              <a:rPr lang="cs-CZ" dirty="0"/>
              <a:t>Informace pro Pakt zaměstnanosti ÚK</a:t>
            </a:r>
          </a:p>
          <a:p>
            <a:pPr>
              <a:spcAft>
                <a:spcPts val="0"/>
              </a:spcAft>
            </a:pPr>
            <a:r>
              <a:rPr lang="cs-CZ" sz="18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Ing. Dagmar Prošková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Senior expert projekt KOMPAS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Krajský úřad Ústeckého kraje</a:t>
            </a:r>
            <a:endParaRPr lang="cs-CZ" sz="7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Velká Hradební 3118/48</a:t>
            </a:r>
            <a:endParaRPr lang="cs-CZ" sz="7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400 02 Ústí nad Labem</a:t>
            </a:r>
          </a:p>
          <a:p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hlinkClick r:id="rId5"/>
              </a:rPr>
              <a:t>proskova.d@kr-ustecky.cz</a:t>
            </a:r>
            <a:endParaRPr lang="cs-CZ" sz="18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</a:rPr>
              <a:t>+420 723 854 929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73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F68EB-9FF3-4CE2-AA18-9E3815859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200" y="-1323"/>
            <a:ext cx="7504962" cy="20880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12" name="Zástupný symbol obrázku 16">
            <a:extLst>
              <a:ext uri="{FF2B5EF4-FFF2-40B4-BE49-F238E27FC236}">
                <a16:creationId xmlns:a16="http://schemas.microsoft.com/office/drawing/2014/main" id="{D5BB3635-4836-4A4D-9DDD-EAC681C17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3786880" y="5996684"/>
            <a:ext cx="719277" cy="720000"/>
          </a:xfrm>
          <a:prstGeom prst="rect">
            <a:avLst/>
          </a:prstGeom>
        </p:spPr>
      </p:pic>
      <p:pic>
        <p:nvPicPr>
          <p:cNvPr id="13" name="Zástupný symbol obrázku 14">
            <a:extLst>
              <a:ext uri="{FF2B5EF4-FFF2-40B4-BE49-F238E27FC236}">
                <a16:creationId xmlns:a16="http://schemas.microsoft.com/office/drawing/2014/main" id="{E4DD554B-E555-47B8-80CB-7C4236CE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" r="796"/>
          <a:stretch>
            <a:fillRect/>
          </a:stretch>
        </p:blipFill>
        <p:spPr>
          <a:xfrm>
            <a:off x="180019" y="5996684"/>
            <a:ext cx="3466902" cy="720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38880" y="410903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Ing. Dagmar Prošková</a:t>
            </a:r>
          </a:p>
          <a:p>
            <a:pPr>
              <a:spcAft>
                <a:spcPts val="0"/>
              </a:spcAft>
            </a:pPr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Senior expert projekt KOMPAS</a:t>
            </a:r>
          </a:p>
          <a:p>
            <a:pPr>
              <a:spcAft>
                <a:spcPts val="0"/>
              </a:spcAft>
            </a:pPr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Krajský úřad Ústeckého kraje</a:t>
            </a:r>
            <a:endParaRPr lang="cs-CZ" sz="5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Velká Hradební 3118/48</a:t>
            </a:r>
            <a:endParaRPr lang="cs-CZ" sz="5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400 02 Ústí nad Labem</a:t>
            </a:r>
          </a:p>
          <a:p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  <a:hlinkClick r:id="rId5"/>
              </a:rPr>
              <a:t>proskova.d@kr-ustecky.cz</a:t>
            </a:r>
            <a:endParaRPr lang="cs-CZ" sz="12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r>
              <a:rPr lang="cs-CZ" sz="1200" dirty="0">
                <a:solidFill>
                  <a:srgbClr val="1F497D"/>
                </a:solidFill>
                <a:latin typeface="Arial" panose="020B0604020202020204" pitchFamily="34" charset="0"/>
              </a:rPr>
              <a:t>+420 723 854 929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93384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C07F12-567E-4B54-BB57-EEB27C45D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Zhodnocení dosavadního postupu projektu</a:t>
            </a:r>
          </a:p>
        </p:txBody>
      </p:sp>
      <p:sp>
        <p:nvSpPr>
          <p:cNvPr id="3" name="Zástupný text 6">
            <a:extLst>
              <a:ext uri="{FF2B5EF4-FFF2-40B4-BE49-F238E27FC236}">
                <a16:creationId xmlns:a16="http://schemas.microsoft.com/office/drawing/2014/main" id="{0D50CBF5-3FFE-40EC-8565-C559DD69B984}"/>
              </a:ext>
            </a:extLst>
          </p:cNvPr>
          <p:cNvSpPr txBox="1">
            <a:spLocks/>
          </p:cNvSpPr>
          <p:nvPr/>
        </p:nvSpPr>
        <p:spPr>
          <a:xfrm>
            <a:off x="8234725" y="4998593"/>
            <a:ext cx="3717789" cy="29900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4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540000"/>
            <a:ext cx="10005386" cy="667363"/>
          </a:xfrm>
        </p:spPr>
        <p:txBody>
          <a:bodyPr>
            <a:normAutofit fontScale="90000"/>
          </a:bodyPr>
          <a:lstStyle/>
          <a:p>
            <a:r>
              <a:rPr lang="cs-CZ" dirty="0"/>
              <a:t>Data a predikce - 2022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28472-0119-47BA-8DDF-9AAF1D18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063" y="1340528"/>
            <a:ext cx="8650299" cy="3533313"/>
          </a:xfrm>
        </p:spPr>
        <p:txBody>
          <a:bodyPr>
            <a:normAutofit/>
          </a:bodyPr>
          <a:lstStyle/>
          <a:p>
            <a:r>
              <a:rPr lang="cs-CZ" sz="1900" dirty="0"/>
              <a:t>Dokončení verifikace predikcí (leden 2022)</a:t>
            </a:r>
          </a:p>
          <a:p>
            <a:r>
              <a:rPr lang="cs-CZ" sz="1900" dirty="0"/>
              <a:t>Zpracování Barometru (jaro/léto 2022)</a:t>
            </a:r>
          </a:p>
          <a:p>
            <a:r>
              <a:rPr lang="cs-CZ" sz="1900" dirty="0"/>
              <a:t>Pokračující údržba a vývoj predikčních modelů</a:t>
            </a:r>
          </a:p>
          <a:p>
            <a:r>
              <a:rPr lang="cs-CZ" sz="1900" dirty="0"/>
              <a:t>Monitoring trhu práce ÚP ČR za rok 2021</a:t>
            </a:r>
          </a:p>
          <a:p>
            <a:pPr lvl="1"/>
            <a:r>
              <a:rPr lang="cs-CZ" sz="1900" dirty="0"/>
              <a:t>zpracování a vyhodnocení dat monitoringu trhu práce za rok 2021 (jaro/léto 2022)</a:t>
            </a:r>
          </a:p>
          <a:p>
            <a:pPr lvl="1"/>
            <a:r>
              <a:rPr lang="cs-CZ" sz="1900" dirty="0"/>
              <a:t>příprava Monitoringu zaměstnavatelů </a:t>
            </a:r>
            <a:br>
              <a:rPr lang="cs-CZ" sz="1900" dirty="0"/>
            </a:br>
            <a:r>
              <a:rPr lang="cs-CZ" sz="1900" dirty="0"/>
              <a:t>za rok 2022 (podzim 2022)</a:t>
            </a:r>
          </a:p>
          <a:p>
            <a:r>
              <a:rPr lang="cs-CZ" sz="1900" dirty="0"/>
              <a:t>Sběr a příprava dat pro aktualizaci predikcí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7667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76DFF3-F2EA-4363-9824-9AD1BD00E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2022</a:t>
            </a:r>
          </a:p>
          <a:p>
            <a:r>
              <a:rPr lang="cs-CZ" sz="2000" dirty="0"/>
              <a:t>Rešerše a podkladové materiály </a:t>
            </a:r>
            <a:br>
              <a:rPr lang="cs-CZ" sz="2000" dirty="0"/>
            </a:br>
            <a:r>
              <a:rPr lang="cs-CZ" sz="2000" dirty="0"/>
              <a:t>k interpretacím výstupů z modelů</a:t>
            </a:r>
          </a:p>
          <a:p>
            <a:r>
              <a:rPr lang="cs-CZ" sz="2000" dirty="0"/>
              <a:t>Aktualizace vybraných sektorových studií (dle zjištěných potřeb)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748060-B810-40BE-AF2B-F50062AE5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263" y="1369638"/>
            <a:ext cx="5136301" cy="46450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2021</a:t>
            </a:r>
          </a:p>
          <a:p>
            <a:pPr marL="0" indent="0">
              <a:buNone/>
            </a:pPr>
            <a:r>
              <a:rPr lang="cs-CZ" sz="1800" b="1" dirty="0"/>
              <a:t>A</a:t>
            </a:r>
            <a:r>
              <a:rPr lang="cs-CZ" sz="1800" dirty="0"/>
              <a:t>. </a:t>
            </a:r>
            <a:r>
              <a:rPr lang="cs-CZ" sz="1800" b="1" u="sng" dirty="0"/>
              <a:t>Zpracovány studie a analýzy:</a:t>
            </a:r>
          </a:p>
          <a:p>
            <a:pPr lvl="1"/>
            <a:r>
              <a:rPr lang="cs-CZ" sz="1800" dirty="0"/>
              <a:t>Vliv OSVČ na trh práce v ČR</a:t>
            </a:r>
          </a:p>
          <a:p>
            <a:pPr lvl="1"/>
            <a:r>
              <a:rPr lang="cs-CZ" sz="1800" dirty="0"/>
              <a:t>Studie k možnosti interpretací výstupů </a:t>
            </a:r>
            <a:br>
              <a:rPr lang="cs-CZ" sz="1800" dirty="0"/>
            </a:br>
            <a:r>
              <a:rPr lang="cs-CZ" sz="1800" dirty="0"/>
              <a:t>z predikčního modelovacího aparátu se zaměřením na možné jevy související s ukončováním těžby a zpracování uhlí v ČR</a:t>
            </a:r>
          </a:p>
          <a:p>
            <a:pPr marL="0" indent="0">
              <a:buNone/>
            </a:pPr>
            <a:r>
              <a:rPr lang="cs-CZ" sz="1800" b="1" dirty="0"/>
              <a:t>B</a:t>
            </a:r>
            <a:r>
              <a:rPr lang="cs-CZ" sz="1800" dirty="0"/>
              <a:t>.  </a:t>
            </a:r>
            <a:r>
              <a:rPr lang="cs-CZ" sz="1800" b="1" u="sng" dirty="0"/>
              <a:t>Sektorové studie:</a:t>
            </a:r>
          </a:p>
          <a:p>
            <a:pPr lvl="1"/>
            <a:r>
              <a:rPr lang="cs-CZ" sz="1800" dirty="0"/>
              <a:t>aktualizace studie: Chemický, farmaceutický </a:t>
            </a:r>
            <a:br>
              <a:rPr lang="cs-CZ" sz="1800" dirty="0"/>
            </a:br>
            <a:r>
              <a:rPr lang="cs-CZ" sz="1800" dirty="0"/>
              <a:t>a rafinérský průmysl</a:t>
            </a:r>
          </a:p>
          <a:p>
            <a:pPr lvl="1"/>
            <a:r>
              <a:rPr lang="cs-CZ" sz="1800" dirty="0"/>
              <a:t>aktualizace: Výroba kovu a kovodělných výrobků </a:t>
            </a:r>
          </a:p>
          <a:p>
            <a:pPr lvl="1"/>
            <a:r>
              <a:rPr lang="cs-CZ" sz="1800" dirty="0"/>
              <a:t>a zpracování nové studie Energetika</a:t>
            </a:r>
          </a:p>
          <a:p>
            <a:pPr marL="0" indent="0">
              <a:buNone/>
            </a:pPr>
            <a:r>
              <a:rPr lang="cs-CZ" sz="1800" dirty="0"/>
              <a:t>    Ad-hoc rešerše a podkladové materiály </a:t>
            </a:r>
            <a:br>
              <a:rPr lang="cs-CZ" sz="1800" dirty="0"/>
            </a:br>
            <a:r>
              <a:rPr lang="cs-CZ" sz="1800" dirty="0"/>
              <a:t>    k interpretacím výstupů z modelů (Czech Invest..)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Sekundární materiály (analýzy, rešerše, …)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91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76DFF3-F2EA-4363-9824-9AD1BD00E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2022</a:t>
            </a:r>
          </a:p>
          <a:p>
            <a:r>
              <a:rPr lang="cs-CZ" sz="2000" dirty="0"/>
              <a:t>Komunikace s aktéry trhu práce (národní </a:t>
            </a:r>
            <a:br>
              <a:rPr lang="cs-CZ" sz="2000" dirty="0"/>
            </a:br>
            <a:r>
              <a:rPr lang="cs-CZ" sz="2000" dirty="0"/>
              <a:t>i regionální úroveň)</a:t>
            </a:r>
          </a:p>
          <a:p>
            <a:r>
              <a:rPr lang="cs-CZ" sz="2000" dirty="0"/>
              <a:t>Verifikace (ověřování funkčnosti) metodik</a:t>
            </a:r>
          </a:p>
          <a:p>
            <a:r>
              <a:rPr lang="cs-CZ" sz="2000" dirty="0"/>
              <a:t>Zpracování 2. průběžné evaluační zprávy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748060-B810-40BE-AF2B-F50062AE5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263" y="1369638"/>
            <a:ext cx="5136301" cy="4645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2021</a:t>
            </a:r>
          </a:p>
          <a:p>
            <a:r>
              <a:rPr lang="cs-CZ" dirty="0"/>
              <a:t>Regiony vedly komunikaci s aktéry trhu práce a udržovaly jejich síť</a:t>
            </a:r>
          </a:p>
          <a:p>
            <a:r>
              <a:rPr lang="cs-CZ" dirty="0"/>
              <a:t>Verifikace (ověřování funkčnosti) metodik (práce s modely, práce s daty, verifikace)</a:t>
            </a:r>
          </a:p>
          <a:p>
            <a:r>
              <a:rPr lang="cs-CZ" dirty="0"/>
              <a:t>Dokončena 1. průběžná evaluační zpráva (zpracována interně odborem 35 MPSV)</a:t>
            </a:r>
          </a:p>
          <a:p>
            <a:r>
              <a:rPr lang="cs-CZ" dirty="0"/>
              <a:t>Průběžný vývoj projektového webu:</a:t>
            </a:r>
          </a:p>
          <a:p>
            <a:pPr lvl="1"/>
            <a:r>
              <a:rPr lang="cs-CZ" dirty="0"/>
              <a:t>optimalizace webového rozhraní </a:t>
            </a:r>
            <a:br>
              <a:rPr lang="cs-CZ" dirty="0"/>
            </a:br>
            <a:r>
              <a:rPr lang="cs-CZ" dirty="0"/>
              <a:t>pro verifikaci</a:t>
            </a:r>
          </a:p>
          <a:p>
            <a:pPr lvl="1"/>
            <a:r>
              <a:rPr lang="cs-CZ" dirty="0"/>
              <a:t>kódování a následná implementace funkcí, ad.</a:t>
            </a:r>
          </a:p>
          <a:p>
            <a:r>
              <a:rPr lang="cs-CZ" dirty="0"/>
              <a:t>Zpracován variantní návrh řešení dlouhodobé udržitelnosti systému predikcí trhu práce na národní a regionální úrovni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Provozní  činnosti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33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AEAD9C2-E9EB-4F2F-80F7-1390A050F3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Plný rozvoj průběhu osvěty</a:t>
            </a:r>
          </a:p>
          <a:p>
            <a:r>
              <a:rPr lang="cs-CZ" dirty="0"/>
              <a:t>Realizace workshopů a závěrečné konference, účast na tematických setkáních</a:t>
            </a:r>
          </a:p>
          <a:p>
            <a:r>
              <a:rPr lang="cs-CZ" dirty="0"/>
              <a:t>Pokračující osvěta prostřednictvím sociálních médií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C54050-AFB8-441F-B71F-E0AC3CB8C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2022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2BC4C6-B3AD-4DD5-8C2E-69E995C6C5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Zpracování Komunikační koncepce </a:t>
            </a:r>
            <a:br>
              <a:rPr lang="cs-CZ" dirty="0"/>
            </a:br>
            <a:r>
              <a:rPr lang="cs-CZ" dirty="0"/>
              <a:t>a Plánu osvěty</a:t>
            </a:r>
          </a:p>
          <a:p>
            <a:r>
              <a:rPr lang="cs-CZ" dirty="0"/>
              <a:t>Výběrová řízení podkladů, tiskovin </a:t>
            </a:r>
            <a:br>
              <a:rPr lang="cs-CZ" dirty="0"/>
            </a:br>
            <a:r>
              <a:rPr lang="cs-CZ" dirty="0"/>
              <a:t>a předmětů pro osvětovou činnost</a:t>
            </a:r>
          </a:p>
          <a:p>
            <a:r>
              <a:rPr lang="cs-CZ" dirty="0"/>
              <a:t>Spolupráce při mapování trhu</a:t>
            </a:r>
          </a:p>
          <a:p>
            <a:r>
              <a:rPr lang="cs-CZ" dirty="0"/>
              <a:t>Podrobný rozpis plánovaných aktivit </a:t>
            </a:r>
            <a:br>
              <a:rPr lang="cs-CZ" dirty="0"/>
            </a:br>
            <a:r>
              <a:rPr lang="cs-CZ" dirty="0"/>
              <a:t>a návrh marketingového plánu</a:t>
            </a:r>
          </a:p>
          <a:p>
            <a:r>
              <a:rPr lang="cs-CZ" dirty="0"/>
              <a:t>Příprava a založení účtů sociálních médií pro osvětovou činnost (Facebook </a:t>
            </a:r>
            <a:br>
              <a:rPr lang="cs-CZ" dirty="0"/>
            </a:br>
            <a:r>
              <a:rPr lang="cs-CZ" dirty="0"/>
              <a:t>a Twitter) a provádění osvětové činnosti </a:t>
            </a:r>
            <a:br>
              <a:rPr lang="cs-CZ" dirty="0"/>
            </a:br>
            <a:r>
              <a:rPr lang="cs-CZ" dirty="0"/>
              <a:t>z účtů sociálních médií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48ED2B-4780-4D52-9FF7-0FE885143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2021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892ACAA-BD37-4688-A370-1D318FF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Osvěta</a:t>
            </a:r>
          </a:p>
        </p:txBody>
      </p:sp>
    </p:spTree>
    <p:extLst>
      <p:ext uri="{BB962C8B-B14F-4D97-AF65-F5344CB8AC3E}">
        <p14:creationId xmlns:p14="http://schemas.microsoft.com/office/powerpoint/2010/main" val="273488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28472-0119-47BA-8DDF-9AAF1D187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accent1"/>
                </a:solidFill>
              </a:rPr>
              <a:t>Videospoty</a:t>
            </a:r>
            <a:r>
              <a:rPr lang="cs-CZ" b="1" dirty="0">
                <a:solidFill>
                  <a:schemeClr val="accent1"/>
                </a:solidFill>
              </a:rPr>
              <a:t> a </a:t>
            </a:r>
            <a:r>
              <a:rPr lang="cs-CZ" b="1" dirty="0" err="1">
                <a:solidFill>
                  <a:schemeClr val="accent1"/>
                </a:solidFill>
              </a:rPr>
              <a:t>audiospot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dirty="0"/>
              <a:t>Vytvořená kratší verze </a:t>
            </a:r>
            <a:r>
              <a:rPr lang="cs-CZ" dirty="0" err="1"/>
              <a:t>videospotu</a:t>
            </a:r>
            <a:r>
              <a:rPr lang="cs-CZ" dirty="0"/>
              <a:t> a znělka projektu (listopad 2021) – zpracovávání titulků</a:t>
            </a:r>
          </a:p>
          <a:p>
            <a:r>
              <a:rPr lang="cs-CZ" dirty="0"/>
              <a:t>Vytvořená delší verze spotu (4min. + </a:t>
            </a:r>
            <a:r>
              <a:rPr lang="cs-CZ" dirty="0" err="1"/>
              <a:t>audiospot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Sociální média</a:t>
            </a:r>
          </a:p>
          <a:p>
            <a:r>
              <a:rPr lang="cs-CZ" dirty="0"/>
              <a:t>Zahájení provozu (listopad 2021)</a:t>
            </a:r>
          </a:p>
          <a:p>
            <a:r>
              <a:rPr lang="cs-CZ" dirty="0"/>
              <a:t>Zpracována a schválena Metodika správy sociálních médií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Tiskové materiály</a:t>
            </a:r>
          </a:p>
          <a:p>
            <a:r>
              <a:rPr lang="cs-CZ" dirty="0" err="1"/>
              <a:t>Rollup</a:t>
            </a:r>
            <a:r>
              <a:rPr lang="cs-CZ" dirty="0"/>
              <a:t> (předáno v prosinci 2021)</a:t>
            </a:r>
          </a:p>
          <a:p>
            <a:r>
              <a:rPr lang="cs-CZ" dirty="0"/>
              <a:t>Plakáty a letáky (příprava distribuce)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Propagační předměty</a:t>
            </a:r>
          </a:p>
          <a:p>
            <a:r>
              <a:rPr lang="cs-CZ" dirty="0" err="1"/>
              <a:t>Flash</a:t>
            </a:r>
            <a:r>
              <a:rPr lang="cs-CZ" dirty="0"/>
              <a:t> disk (rozeslání předpokládáme spolu s letáky a plakáty)</a:t>
            </a:r>
          </a:p>
        </p:txBody>
      </p:sp>
    </p:spTree>
    <p:extLst>
      <p:ext uri="{BB962C8B-B14F-4D97-AF65-F5344CB8AC3E}">
        <p14:creationId xmlns:p14="http://schemas.microsoft.com/office/powerpoint/2010/main" val="21369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28472-0119-47BA-8DDF-9AAF1D187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1484313"/>
            <a:ext cx="7343775" cy="50471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Zřízeny účty na sítích Facebook a Twitter (říjen 2021)</a:t>
            </a:r>
          </a:p>
          <a:p>
            <a:r>
              <a:rPr lang="cs-CZ" dirty="0"/>
              <a:t>Publikace příspěvků:</a:t>
            </a:r>
          </a:p>
          <a:p>
            <a:pPr lvl="1"/>
            <a:r>
              <a:rPr lang="cs-CZ" dirty="0"/>
              <a:t>Týdně + měsíční témata</a:t>
            </a:r>
          </a:p>
          <a:p>
            <a:r>
              <a:rPr lang="cs-CZ" b="1" dirty="0"/>
              <a:t>Dosah příspěvků</a:t>
            </a:r>
            <a:r>
              <a:rPr lang="cs-CZ" dirty="0"/>
              <a:t>/publikací (= odhad potencionálně ovlivněných uživatelů)</a:t>
            </a:r>
          </a:p>
          <a:p>
            <a:pPr lvl="1"/>
            <a:r>
              <a:rPr lang="cs-CZ" b="1" dirty="0"/>
              <a:t>672</a:t>
            </a:r>
            <a:r>
              <a:rPr lang="cs-CZ" dirty="0"/>
              <a:t> uživatelů / příspěvek (</a:t>
            </a:r>
            <a:r>
              <a:rPr lang="cs-CZ" b="1" dirty="0"/>
              <a:t>průměr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&gt; 1,5 tis.</a:t>
            </a:r>
            <a:r>
              <a:rPr lang="cs-CZ" dirty="0"/>
              <a:t> uživatelů – příspěvky grafického typu (grafika </a:t>
            </a:r>
            <a:br>
              <a:rPr lang="cs-CZ" dirty="0"/>
            </a:br>
            <a:r>
              <a:rPr lang="cs-CZ" dirty="0"/>
              <a:t>a jednoduchý text)</a:t>
            </a:r>
          </a:p>
          <a:p>
            <a:pPr lvl="1"/>
            <a:r>
              <a:rPr lang="cs-CZ" b="1" dirty="0"/>
              <a:t>celkem &gt; 5 tis.</a:t>
            </a:r>
            <a:r>
              <a:rPr lang="cs-CZ" dirty="0"/>
              <a:t> uživatelů</a:t>
            </a:r>
          </a:p>
          <a:p>
            <a:pPr marL="216000" lvl="1" indent="0">
              <a:buNone/>
            </a:pPr>
            <a:endParaRPr lang="cs-CZ" dirty="0"/>
          </a:p>
          <a:p>
            <a:r>
              <a:rPr lang="cs-CZ" dirty="0"/>
              <a:t>Zpracován plán příspěvků (průběžně zpřesňován na období 30-60 dní)</a:t>
            </a:r>
          </a:p>
          <a:p>
            <a:endParaRPr lang="cs-CZ" dirty="0"/>
          </a:p>
          <a:p>
            <a:r>
              <a:rPr lang="cs-CZ" dirty="0"/>
              <a:t>Plánovaná expanze na další sociální sítě a média.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média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7EA7BD-48C4-4F35-9059-5D242A47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77" y="1484313"/>
            <a:ext cx="3780000" cy="1937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CCE72D-79CD-42D4-A906-600DE039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077" y="3810354"/>
            <a:ext cx="3780000" cy="25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média projektu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EE0380-14C9-4C3A-A0DC-20C553CE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00" y="1089794"/>
            <a:ext cx="3960000" cy="55407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AF879B-13B6-46A6-9F49-465201E9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024" y="-40868"/>
            <a:ext cx="3960000" cy="6898868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16BD233-B934-4057-8EB3-CCF941693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" y="954819"/>
            <a:ext cx="3960000" cy="56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71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KOMPAS 4:3">
  <a:themeElements>
    <a:clrScheme name="Kompas">
      <a:dk1>
        <a:sysClr val="windowText" lastClr="000000"/>
      </a:dk1>
      <a:lt1>
        <a:sysClr val="window" lastClr="FFFFFF"/>
      </a:lt1>
      <a:dk2>
        <a:srgbClr val="505153"/>
      </a:dk2>
      <a:lt2>
        <a:srgbClr val="E6E6E6"/>
      </a:lt2>
      <a:accent1>
        <a:srgbClr val="004A98"/>
      </a:accent1>
      <a:accent2>
        <a:srgbClr val="00C77C"/>
      </a:accent2>
      <a:accent3>
        <a:srgbClr val="B200CF"/>
      </a:accent3>
      <a:accent4>
        <a:srgbClr val="B61636"/>
      </a:accent4>
      <a:accent5>
        <a:srgbClr val="FFD770"/>
      </a:accent5>
      <a:accent6>
        <a:srgbClr val="EDC6EB"/>
      </a:accent6>
      <a:hlink>
        <a:srgbClr val="004A98"/>
      </a:hlink>
      <a:folHlink>
        <a:srgbClr val="004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pas_PPT_16x9  -  Jen pro čtení" id="{0B0BF97D-D065-4148-A1A5-CDEAA6D4B683}" vid="{F2CE7031-E23B-4925-A751-5640C073D63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Kompas_PPT_16x9_W</Template>
  <TotalTime>1124</TotalTime>
  <Words>627</Words>
  <Application>Microsoft Office PowerPoint</Application>
  <PresentationFormat>Širokoúhlá obrazovka</PresentationFormat>
  <Paragraphs>96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Prezentace KOMPAS 4:3</vt:lpstr>
      <vt:lpstr>Predikce trhu práce  v České republice     projekt: Predikce trhu práce (Kompas) registrační číslo: CZ.03.1.54/0.0/0.0/15_122/0006097</vt:lpstr>
      <vt:lpstr>Zhodnocení dosavadního postupu projektu</vt:lpstr>
      <vt:lpstr>Data a predikce - 2022  </vt:lpstr>
      <vt:lpstr>Sekundární materiály (analýzy, rešerše, …) </vt:lpstr>
      <vt:lpstr>Provozní  činnosti </vt:lpstr>
      <vt:lpstr>Osvěta</vt:lpstr>
      <vt:lpstr>Nástroje komunikace</vt:lpstr>
      <vt:lpstr>Sociální média projektu</vt:lpstr>
      <vt:lpstr>Sociální média projektu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Wanecki Pavel Mgr. Ing. Bc. (MPSV)</dc:creator>
  <cp:lastModifiedBy>Pavel Prošek</cp:lastModifiedBy>
  <cp:revision>87</cp:revision>
  <dcterms:created xsi:type="dcterms:W3CDTF">2021-01-14T15:32:33Z</dcterms:created>
  <dcterms:modified xsi:type="dcterms:W3CDTF">2022-02-22T19:52:19Z</dcterms:modified>
</cp:coreProperties>
</file>