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257" r:id="rId4"/>
    <p:sldId id="294" r:id="rId5"/>
    <p:sldId id="304" r:id="rId6"/>
    <p:sldId id="289" r:id="rId7"/>
    <p:sldId id="286" r:id="rId8"/>
    <p:sldId id="297" r:id="rId9"/>
    <p:sldId id="266" r:id="rId10"/>
    <p:sldId id="267" r:id="rId11"/>
    <p:sldId id="271" r:id="rId12"/>
    <p:sldId id="280" r:id="rId13"/>
    <p:sldId id="268" r:id="rId14"/>
    <p:sldId id="279" r:id="rId15"/>
    <p:sldId id="298" r:id="rId16"/>
    <p:sldId id="299" r:id="rId17"/>
    <p:sldId id="302" r:id="rId18"/>
    <p:sldId id="300" r:id="rId19"/>
    <p:sldId id="301" r:id="rId20"/>
    <p:sldId id="303" r:id="rId21"/>
    <p:sldId id="282" r:id="rId22"/>
    <p:sldId id="283" r:id="rId23"/>
    <p:sldId id="264" r:id="rId24"/>
    <p:sldId id="295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7635"/>
    <a:srgbClr val="FFFFCC"/>
    <a:srgbClr val="F8F8F8"/>
    <a:srgbClr val="0046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7" autoAdjust="0"/>
  </p:normalViewPr>
  <p:slideViewPr>
    <p:cSldViewPr>
      <p:cViewPr>
        <p:scale>
          <a:sx n="80" d="100"/>
          <a:sy n="80" d="100"/>
        </p:scale>
        <p:origin x="-86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9B43D3CE-C2E0-4BA7-B64F-3366C0F0A9FB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5F594760-1E3D-4AA4-8CE9-9745D18063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2251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6CC56ACF-1F1D-4A70-B16F-307B672CC527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0" y="4715153"/>
            <a:ext cx="5439415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4560C8FF-CD67-4EAB-AC1B-8780E8714A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204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1E236-5C8F-49C2-8FFA-6BEF7B43F1E6}" type="slidenum">
              <a:rPr lang="de-DE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pPr/>
              <a:t>5</a:t>
            </a:fld>
            <a:endParaRPr lang="de-DE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356"/>
            <a:ext cx="5437188" cy="4468583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28B4A-B59E-4DE4-AFF3-43D2A353D95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69" indent="-2857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76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26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8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2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7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2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77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8254DF-F984-4416-BBA9-AB62C17083B1}" type="slidenum">
              <a:rPr lang="cs-CZ" smtClean="0"/>
              <a:pPr eaLnBrk="1" hangingPunct="1"/>
              <a:t>24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873125"/>
            <a:ext cx="4624388" cy="3467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6"/>
            <a:ext cx="498475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26" name="Picture 2" descr="int_logo_groess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99320" cy="5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395536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ChemMultimodal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48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429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D0F6-5548-4DED-B746-6DD4842D0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60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int_logo_groess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99320" cy="5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395536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ChemMultimodal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5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599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392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02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287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2129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5892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6646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F205-7663-459E-9B18-D098818634E3}" type="datetimeFigureOut">
              <a:rPr lang="de-DE" smtClean="0"/>
              <a:pPr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FA8D-0AA3-43F4-8437-B64604AB66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9543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file:///C:\WINDOWS\Temporary%20Internet%20Files\OLKB1B2\RCare.JPG" TargetMode="Externa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hyperlink" Target="http://www.google.cz/url?sa=i&amp;rct=j&amp;q=&amp;esrc=s&amp;source=images&amp;cd=&amp;cad=rja&amp;uact=8&amp;docid=d43XgihVjusHsM&amp;tbnid=nHBVlMFnPKU1JM:&amp;ved=0CAUQjRw&amp;url=http://www.heero-pilot.eu/&amp;ei=T3qcU8H_CsGHOLzRgJAE&amp;bvm=bv.68911936,d.ZGU&amp;psig=AFQjCNE_vXnmrEu1stY50FxPe4L8al2M2g&amp;ust=14028502455728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multimodal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chemicals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Presentation</a:t>
            </a:r>
            <a:r>
              <a:rPr lang="de-DE" dirty="0"/>
              <a:t> of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per </a:t>
            </a:r>
            <a:r>
              <a:rPr lang="cs-CZ" dirty="0"/>
              <a:t>Czech Republic/Ústí region</a:t>
            </a:r>
            <a:endParaRPr lang="de-DE" dirty="0"/>
          </a:p>
          <a:p>
            <a:endParaRPr lang="de-DE" dirty="0"/>
          </a:p>
          <a:p>
            <a:r>
              <a:rPr lang="de-DE" sz="2400" dirty="0"/>
              <a:t>Kick off Meeting 30 June 2016, Magdeburg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764704"/>
            <a:ext cx="1512168" cy="1296145"/>
          </a:xfrm>
          <a:prstGeom prst="rect">
            <a:avLst/>
          </a:prstGeom>
          <a:noFill/>
        </p:spPr>
      </p:pic>
      <p:pic>
        <p:nvPicPr>
          <p:cNvPr id="8" name="Picture 4" descr="logo text 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485"/>
            <a:ext cx="1584176" cy="18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6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r>
              <a:rPr lang="en-US" sz="2000" b="1"/>
              <a:t>GOODS TRANSPORT BY KIND (RAIL, ROAD AND INLAND WATERWAYS ONLY)</a:t>
            </a:r>
            <a:r>
              <a:rPr lang="en-US" sz="2000"/>
              <a:t> </a:t>
            </a:r>
            <a:r>
              <a:rPr lang="cs-CZ" sz="2000"/>
              <a:t/>
            </a:r>
            <a:br>
              <a:rPr lang="cs-CZ" sz="200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9364559"/>
              </p:ext>
            </p:extLst>
          </p:nvPr>
        </p:nvGraphicFramePr>
        <p:xfrm>
          <a:off x="467545" y="1161777"/>
          <a:ext cx="8424936" cy="5501640"/>
        </p:xfrm>
        <a:graphic>
          <a:graphicData uri="http://schemas.openxmlformats.org/drawingml/2006/table">
            <a:tbl>
              <a:tblPr/>
              <a:tblGrid>
                <a:gridCol w="4791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3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 TRANSPORT OF GOODS (THOUS. TONNES)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479 587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National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365 323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9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International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total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114 264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OF WHICH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export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44 909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import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43 386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transit through the CR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10 692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885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NATIONAL TRANSPORT OF GOODS IN THE CZECH REPUBLIC BY COMMODITY</a:t>
                      </a:r>
                      <a:r>
                        <a:rPr lang="en-US" sz="12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- TOTAL (THOUS. TONNES</a:t>
                      </a: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Coke and refined petroleum products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9 265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Chemicals, chemical product, and man-made </a:t>
                      </a:r>
                      <a:r>
                        <a:rPr lang="en-US" sz="1200" b="1" i="0" u="none" strike="noStrike" dirty="0" err="1">
                          <a:effectLst/>
                          <a:latin typeface="+mn-lt"/>
                        </a:rPr>
                        <a:t>fibres</a:t>
                      </a: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; rubber and plastic products; nuclear fuel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7 236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28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OF GOODS FROM THE CZECH REPUBLIC BY COMMODITY</a:t>
                      </a:r>
                      <a:r>
                        <a:rPr lang="en-US" sz="1200" b="1" i="0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TOTAL (THOUS. TONNES)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Coke and refined petroleum products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1 330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Chemicals, chemical product, and man-made </a:t>
                      </a:r>
                      <a:r>
                        <a:rPr lang="en-US" sz="1200" b="1" i="0" u="none" strike="noStrike" dirty="0" err="1">
                          <a:effectLst/>
                          <a:latin typeface="+mn-lt"/>
                        </a:rPr>
                        <a:t>fibres</a:t>
                      </a: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; rubber and plastic products; nuclear fuel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3 135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 OF GOODS INTO THE CZECH REPUBLIC BY COMMODITY</a:t>
                      </a:r>
                      <a:r>
                        <a:rPr lang="en-US" sz="1200" b="1" i="0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TOTAL (THOUS. TONNES)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11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Coke and refined petroleum products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2 367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Chemicals, chemical product, and man-made </a:t>
                      </a:r>
                      <a:r>
                        <a:rPr lang="en-US" sz="1200" b="1" i="0" u="none" strike="noStrike" dirty="0" err="1">
                          <a:effectLst/>
                          <a:latin typeface="+mn-lt"/>
                        </a:rPr>
                        <a:t>fibres</a:t>
                      </a:r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; rubber and plastic products; nuclear fuel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3 633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1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3700" y="2303065"/>
            <a:ext cx="8496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71592"/>
            <a:ext cx="8568952" cy="566936"/>
          </a:xfrm>
          <a:solidFill>
            <a:srgbClr val="FFFFCC"/>
          </a:solidFill>
          <a:ln>
            <a:solidFill>
              <a:srgbClr val="FFFF00">
                <a:alpha val="32157"/>
              </a:srgbClr>
            </a:solidFill>
          </a:ln>
        </p:spPr>
        <p:txBody>
          <a:bodyPr>
            <a:noAutofit/>
          </a:bodyPr>
          <a:lstStyle/>
          <a:p>
            <a:r>
              <a:rPr lang="cs-CZ" sz="1400" dirty="0"/>
              <a:t>more </a:t>
            </a:r>
            <a:r>
              <a:rPr lang="en-US" sz="1400" dirty="0"/>
              <a:t>details can be </a:t>
            </a:r>
            <a:r>
              <a:rPr lang="en-US" sz="1200" dirty="0"/>
              <a:t>found</a:t>
            </a:r>
            <a:r>
              <a:rPr lang="en-US" sz="1400" dirty="0"/>
              <a:t> at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http://www.mdcr.cz/cs/Drazni_doprava/Kombinovana_doprava/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2628953"/>
              </p:ext>
            </p:extLst>
          </p:nvPr>
        </p:nvGraphicFramePr>
        <p:xfrm>
          <a:off x="395536" y="332656"/>
          <a:ext cx="8424936" cy="2644046"/>
        </p:xfrm>
        <a:graphic>
          <a:graphicData uri="http://schemas.openxmlformats.org/drawingml/2006/table">
            <a:tbl>
              <a:tblPr/>
              <a:tblGrid>
                <a:gridCol w="3551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3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8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NUMBER OF COMBINED TRANSPORT TRANSSHIPMENT POINTS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ACCORDING TO TYPES OF COMBINED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rail - road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rail - road - water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2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ACCORDING TO POSSIBILITY OF HANDLING WITH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LOADING UNITS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large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containers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swap bodies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3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MAXIMUM CAPACITY OF HANDLING EQUIPMENT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less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than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34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tonnes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over 34 tonnes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93700" y="2996952"/>
            <a:ext cx="8496944" cy="18466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Šipka doleva a nahoru 2"/>
          <p:cNvSpPr/>
          <p:nvPr/>
        </p:nvSpPr>
        <p:spPr>
          <a:xfrm rot="10800000">
            <a:off x="8028384" y="5635729"/>
            <a:ext cx="648072" cy="576064"/>
          </a:xfrm>
          <a:prstGeom prst="leftUpArrow">
            <a:avLst/>
          </a:prstGeom>
          <a:solidFill>
            <a:srgbClr val="FFFF00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65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se zářezem 1"/>
          <p:cNvSpPr/>
          <p:nvPr/>
        </p:nvSpPr>
        <p:spPr>
          <a:xfrm rot="1690034">
            <a:off x="4215398" y="3763490"/>
            <a:ext cx="248372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www.starchild.cz/data/Image/produkty/55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00" y="117495"/>
            <a:ext cx="8910000" cy="65163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se zářezem 4"/>
          <p:cNvSpPr/>
          <p:nvPr/>
        </p:nvSpPr>
        <p:spPr>
          <a:xfrm flipH="1">
            <a:off x="3347864" y="3609648"/>
            <a:ext cx="512440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Šipka doprava se zářezem 5"/>
          <p:cNvSpPr/>
          <p:nvPr/>
        </p:nvSpPr>
        <p:spPr>
          <a:xfrm rot="1132304" flipH="1">
            <a:off x="3071092" y="3347159"/>
            <a:ext cx="880864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Šipka doprava se zářezem 6"/>
          <p:cNvSpPr/>
          <p:nvPr/>
        </p:nvSpPr>
        <p:spPr>
          <a:xfrm rot="2595752" flipH="1">
            <a:off x="3514360" y="3210507"/>
            <a:ext cx="523877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Šipka doprava se zářezem 7"/>
          <p:cNvSpPr/>
          <p:nvPr/>
        </p:nvSpPr>
        <p:spPr>
          <a:xfrm rot="8770503">
            <a:off x="3791879" y="4072832"/>
            <a:ext cx="545765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Šipka doprava se zářezem 8"/>
          <p:cNvSpPr/>
          <p:nvPr/>
        </p:nvSpPr>
        <p:spPr>
          <a:xfrm rot="7892667">
            <a:off x="3498011" y="3916032"/>
            <a:ext cx="615893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Vývojový diagram: spojnice 3"/>
          <p:cNvSpPr/>
          <p:nvPr/>
        </p:nvSpPr>
        <p:spPr>
          <a:xfrm>
            <a:off x="907976" y="2333157"/>
            <a:ext cx="5904656" cy="3384376"/>
          </a:xfrm>
          <a:prstGeom prst="flowChartConnector">
            <a:avLst/>
          </a:prstGeom>
          <a:solidFill>
            <a:srgbClr val="FFFF00">
              <a:alpha val="12157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cap="rnd" cmpd="thickThin">
                <a:solidFill>
                  <a:schemeClr val="tx1"/>
                </a:solidFill>
                <a:prstDash val="dashDot"/>
              </a:ln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83" r="64313" b="2858"/>
          <a:stretch/>
        </p:blipFill>
        <p:spPr bwMode="auto">
          <a:xfrm>
            <a:off x="5094423" y="1038694"/>
            <a:ext cx="3726624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5050" y="6379024"/>
            <a:ext cx="9098950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dirty="0"/>
              <a:t>http://www.mdcr.cz/NR/rdonlyres/AF3F1FBF-B166-4B50-AF3A-35DB101DDC41/0/V4_intermodal_terminals_2014_en.png</a:t>
            </a:r>
          </a:p>
        </p:txBody>
      </p:sp>
      <p:sp>
        <p:nvSpPr>
          <p:cNvPr id="13" name="Šipka doprava se zářezem 12"/>
          <p:cNvSpPr/>
          <p:nvPr/>
        </p:nvSpPr>
        <p:spPr>
          <a:xfrm>
            <a:off x="4268290" y="3613918"/>
            <a:ext cx="431302" cy="21602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0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TRANSPORT OF LARGE CONTAINERS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436026"/>
              </p:ext>
            </p:extLst>
          </p:nvPr>
        </p:nvGraphicFramePr>
        <p:xfrm>
          <a:off x="755576" y="1412776"/>
          <a:ext cx="7632848" cy="2124473"/>
        </p:xfrm>
        <a:graphic>
          <a:graphicData uri="http://schemas.openxmlformats.org/drawingml/2006/table">
            <a:tbl>
              <a:tblPr/>
              <a:tblGrid>
                <a:gridCol w="4536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NUMBER OF LOADED CONTAINERS TRANSPORTED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646 479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national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178 881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international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467 598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which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:      export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227 153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                   import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217 685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                    transit through 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22 760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271842"/>
              </p:ext>
            </p:extLst>
          </p:nvPr>
        </p:nvGraphicFramePr>
        <p:xfrm>
          <a:off x="719572" y="4365104"/>
          <a:ext cx="7704856" cy="2088072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NUMBER OF LOADED SWAP BODIES TRANSPORTED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9 259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national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total international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9 259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which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:      export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3 604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                      import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3 822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                      transit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through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1 833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2638714" y="3748390"/>
            <a:ext cx="386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TRANSPORT OF SWAP BODIES BY RAIL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69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09" y="1034318"/>
            <a:ext cx="81282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3608" y="387987"/>
            <a:ext cx="7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NAVIGABLE RIVERS                                      </a:t>
            </a:r>
            <a:r>
              <a:rPr lang="cs-CZ" dirty="0"/>
              <a:t>686,8 km</a:t>
            </a:r>
          </a:p>
        </p:txBody>
      </p:sp>
    </p:spTree>
    <p:extLst>
      <p:ext uri="{BB962C8B-B14F-4D97-AF65-F5344CB8AC3E}">
        <p14:creationId xmlns:p14="http://schemas.microsoft.com/office/powerpoint/2010/main" xmlns="" val="25817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Ústí </a:t>
            </a:r>
            <a:r>
              <a:rPr lang="cs-CZ" dirty="0" smtClean="0"/>
              <a:t>Region</a:t>
            </a:r>
            <a:br>
              <a:rPr lang="cs-CZ" dirty="0" smtClean="0"/>
            </a:br>
            <a:r>
              <a:rPr lang="cs-CZ" sz="2200" dirty="0" err="1" smtClean="0"/>
              <a:t>introduction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492896"/>
            <a:ext cx="6059016" cy="3888432"/>
          </a:xfrm>
        </p:spPr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cs-CZ" dirty="0" smtClean="0"/>
              <a:t>r</a:t>
            </a:r>
            <a:r>
              <a:rPr lang="en-US" dirty="0" err="1" smtClean="0"/>
              <a:t>thern</a:t>
            </a:r>
            <a:r>
              <a:rPr lang="en-US" dirty="0" smtClean="0"/>
              <a:t> part of Bohemia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Area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5.335</a:t>
            </a:r>
            <a:r>
              <a:rPr lang="en-US" dirty="0" smtClean="0"/>
              <a:t> 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0,</a:t>
            </a:r>
            <a:r>
              <a:rPr lang="cs-CZ" dirty="0" smtClean="0"/>
              <a:t>8</a:t>
            </a:r>
            <a:r>
              <a:rPr lang="en-US" dirty="0" smtClean="0"/>
              <a:t> mil. people</a:t>
            </a:r>
          </a:p>
          <a:p>
            <a:r>
              <a:rPr lang="en-US" dirty="0" smtClean="0"/>
              <a:t>Density</a:t>
            </a:r>
            <a:r>
              <a:rPr lang="cs-CZ" dirty="0" smtClean="0"/>
              <a:t>:</a:t>
            </a:r>
            <a:r>
              <a:rPr lang="en-US" dirty="0" smtClean="0"/>
              <a:t> 1</a:t>
            </a:r>
            <a:r>
              <a:rPr lang="cs-CZ" dirty="0" smtClean="0"/>
              <a:t>54</a:t>
            </a:r>
            <a:r>
              <a:rPr lang="en-US" dirty="0" smtClean="0"/>
              <a:t> habitants/km</a:t>
            </a:r>
            <a:r>
              <a:rPr lang="en-US" baseline="30000" dirty="0" smtClean="0"/>
              <a:t>2</a:t>
            </a:r>
            <a:endParaRPr lang="cs-CZ" baseline="30000" dirty="0" smtClean="0"/>
          </a:p>
          <a:p>
            <a:r>
              <a:rPr lang="en-US" dirty="0" smtClean="0"/>
              <a:t>Anniversary 15 years of existence</a:t>
            </a:r>
          </a:p>
        </p:txBody>
      </p:sp>
      <p:pic>
        <p:nvPicPr>
          <p:cNvPr id="4" name="Picture 4" descr="logo text 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1045367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Ústí </a:t>
            </a:r>
            <a:r>
              <a:rPr lang="cs-CZ" dirty="0" smtClean="0"/>
              <a:t>Region</a:t>
            </a:r>
            <a:br>
              <a:rPr lang="cs-CZ" dirty="0" smtClean="0"/>
            </a:br>
            <a:r>
              <a:rPr lang="cs-CZ" sz="2200" dirty="0" err="1" smtClean="0"/>
              <a:t>introduction</a:t>
            </a:r>
            <a:r>
              <a:rPr lang="cs-CZ" sz="2200" dirty="0" smtClean="0"/>
              <a:t> II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88432"/>
          </a:xfrm>
        </p:spPr>
        <p:txBody>
          <a:bodyPr>
            <a:normAutofit/>
          </a:bodyPr>
          <a:lstStyle/>
          <a:p>
            <a:r>
              <a:rPr lang="cs-CZ" dirty="0" smtClean="0"/>
              <a:t>O</a:t>
            </a:r>
            <a:r>
              <a:rPr lang="en-US" dirty="0" smtClean="0"/>
              <a:t>ne of the 14 regions in the Czech Republic </a:t>
            </a:r>
            <a:endParaRPr lang="cs-CZ" dirty="0" smtClean="0"/>
          </a:p>
          <a:p>
            <a:r>
              <a:rPr lang="en-US" dirty="0" smtClean="0"/>
              <a:t>Chemical region, logistic crossroads, advanced agriculture, glass and </a:t>
            </a:r>
            <a:r>
              <a:rPr lang="en-US" dirty="0" err="1" smtClean="0"/>
              <a:t>textil</a:t>
            </a:r>
            <a:r>
              <a:rPr lang="en-US" dirty="0" smtClean="0"/>
              <a:t> industry </a:t>
            </a:r>
          </a:p>
          <a:p>
            <a:r>
              <a:rPr lang="en-US" dirty="0" smtClean="0"/>
              <a:t>Strategic location - the border with Germany</a:t>
            </a:r>
          </a:p>
          <a:p>
            <a:r>
              <a:rPr lang="en-US" dirty="0" smtClean="0"/>
              <a:t>Arterial roads connection to European corridors and European transport network</a:t>
            </a:r>
            <a:endParaRPr lang="en-US" dirty="0"/>
          </a:p>
        </p:txBody>
      </p:sp>
      <p:pic>
        <p:nvPicPr>
          <p:cNvPr id="4" name="Picture 4" descr="logo text 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1045367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78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197" t="14280" r="26764" b="11801"/>
          <a:stretch>
            <a:fillRect/>
          </a:stretch>
        </p:blipFill>
        <p:spPr bwMode="auto">
          <a:xfrm>
            <a:off x="179512" y="1196752"/>
            <a:ext cx="8784976" cy="536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23728" y="69269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Ústí Region –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707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Ústí </a:t>
            </a:r>
            <a:r>
              <a:rPr lang="cs-CZ" dirty="0" smtClean="0"/>
              <a:t>Region</a:t>
            </a:r>
            <a:br>
              <a:rPr lang="cs-CZ" dirty="0" smtClean="0"/>
            </a:br>
            <a:r>
              <a:rPr lang="en-US" sz="2200" dirty="0" err="1" smtClean="0"/>
              <a:t>strategical</a:t>
            </a:r>
            <a:r>
              <a:rPr lang="en-US" sz="2200" dirty="0" smtClean="0"/>
              <a:t> activities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884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Priorities and measures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Usti Region include support construction of key transport corridors road D8, R7, I / 13, rail corridors, navigable lower reaches of the Elbe and non-financial support logistics centers and combined transport terminals</a:t>
            </a:r>
            <a:endParaRPr lang="cs-CZ" dirty="0" smtClean="0"/>
          </a:p>
          <a:p>
            <a:r>
              <a:rPr lang="en-US" dirty="0" smtClean="0"/>
              <a:t>Crisis Management Portal </a:t>
            </a:r>
            <a:r>
              <a:rPr lang="cs-CZ" dirty="0" smtClean="0"/>
              <a:t>(</a:t>
            </a:r>
            <a:r>
              <a:rPr lang="en-US" dirty="0" smtClean="0"/>
              <a:t>risks of dangerous goods transport and guidance for coping with potential accidents</a:t>
            </a:r>
            <a:r>
              <a:rPr lang="cs-CZ" dirty="0" smtClean="0"/>
              <a:t>)</a:t>
            </a:r>
          </a:p>
          <a:p>
            <a:r>
              <a:rPr lang="en-US" dirty="0" smtClean="0"/>
              <a:t>Integrated public personal transport from 2015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logo text 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1045367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61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Ústí </a:t>
            </a:r>
            <a:r>
              <a:rPr lang="cs-CZ" dirty="0" smtClean="0"/>
              <a:t>Region</a:t>
            </a:r>
            <a:br>
              <a:rPr lang="cs-CZ" dirty="0" smtClean="0"/>
            </a:br>
            <a:r>
              <a:rPr lang="en-US" sz="2200" dirty="0" smtClean="0"/>
              <a:t>connection, offer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884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region has the busiest border crossings - especially Elbe multimodal corridor</a:t>
            </a:r>
            <a:endParaRPr lang="cs-CZ" dirty="0" smtClean="0"/>
          </a:p>
          <a:p>
            <a:r>
              <a:rPr lang="cs-CZ" dirty="0" smtClean="0"/>
              <a:t>A</a:t>
            </a:r>
            <a:r>
              <a:rPr lang="en-US" dirty="0" smtClean="0"/>
              <a:t> prerequisite for the security of shipping - the water level of the Elbe in </a:t>
            </a:r>
            <a:r>
              <a:rPr lang="en-US" dirty="0" err="1" smtClean="0"/>
              <a:t>Decin</a:t>
            </a:r>
            <a:r>
              <a:rPr lang="en-US" dirty="0" smtClean="0"/>
              <a:t> (finish</a:t>
            </a:r>
            <a:r>
              <a:rPr lang="cs-CZ" dirty="0" smtClean="0"/>
              <a:t> </a:t>
            </a:r>
            <a:r>
              <a:rPr lang="en-US" dirty="0" smtClean="0"/>
              <a:t>2023/2025)</a:t>
            </a:r>
            <a:endParaRPr lang="cs-CZ" dirty="0" smtClean="0"/>
          </a:p>
          <a:p>
            <a:r>
              <a:rPr lang="en-US" dirty="0" smtClean="0"/>
              <a:t>Completion of the motorways </a:t>
            </a:r>
            <a:r>
              <a:rPr lang="en-US" dirty="0" err="1" smtClean="0"/>
              <a:t>contruction</a:t>
            </a:r>
            <a:r>
              <a:rPr lang="en-US" dirty="0" smtClean="0"/>
              <a:t> -  D8 (2016), R7 (2023)</a:t>
            </a:r>
          </a:p>
          <a:p>
            <a:r>
              <a:rPr lang="en-US" dirty="0" smtClean="0"/>
              <a:t>Only 1 intermodal terminal in </a:t>
            </a:r>
            <a:r>
              <a:rPr lang="en-US" dirty="0" err="1" smtClean="0"/>
              <a:t>Lovosice</a:t>
            </a:r>
            <a:endParaRPr lang="en-US" dirty="0" smtClean="0"/>
          </a:p>
          <a:p>
            <a:r>
              <a:rPr lang="en-US" dirty="0" smtClean="0"/>
              <a:t>Strategic Industrial Zone Triangle, several industrial zones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logo text 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1045367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68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/>
              <a:t>RESPONSIBE CARE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5847"/>
            <a:ext cx="8352928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sponsible c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4364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1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cs-CZ" dirty="0"/>
              <a:t>Ústí </a:t>
            </a:r>
            <a:r>
              <a:rPr lang="cs-CZ" dirty="0" smtClean="0"/>
              <a:t>Region</a:t>
            </a:r>
            <a:br>
              <a:rPr lang="cs-CZ" dirty="0" smtClean="0"/>
            </a:br>
            <a:r>
              <a:rPr lang="en-US" sz="2200" dirty="0" smtClean="0"/>
              <a:t>challenges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884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 support for rail transportation of chemicals as a safe method of transportation - siding, </a:t>
            </a:r>
            <a:r>
              <a:rPr lang="cs-CZ" dirty="0" err="1" smtClean="0"/>
              <a:t>vehicle</a:t>
            </a:r>
            <a:r>
              <a:rPr lang="cs-CZ" dirty="0" smtClean="0"/>
              <a:t> </a:t>
            </a:r>
            <a:r>
              <a:rPr lang="en-US" dirty="0" smtClean="0"/>
              <a:t>fleet</a:t>
            </a:r>
            <a:endParaRPr lang="cs-CZ" dirty="0" smtClean="0"/>
          </a:p>
          <a:p>
            <a:r>
              <a:rPr lang="en-US" dirty="0" smtClean="0"/>
              <a:t>Nonexistent support </a:t>
            </a:r>
            <a:r>
              <a:rPr lang="cs-CZ" dirty="0" smtClean="0"/>
              <a:t>in</a:t>
            </a:r>
            <a:r>
              <a:rPr lang="en-US" dirty="0" smtClean="0"/>
              <a:t> chemical complexes connected to the main transport routes (state roads, signs, parking areas)</a:t>
            </a:r>
            <a:endParaRPr lang="cs-CZ" dirty="0" smtClean="0"/>
          </a:p>
          <a:p>
            <a:r>
              <a:rPr lang="en-US" dirty="0" smtClean="0"/>
              <a:t>Connection to the Integrated Rescue System and transport information and emergency systems (T</a:t>
            </a:r>
            <a:r>
              <a:rPr lang="cs-CZ" dirty="0" smtClean="0"/>
              <a:t>R</a:t>
            </a:r>
            <a:r>
              <a:rPr lang="en-US" dirty="0" smtClean="0"/>
              <a:t>I</a:t>
            </a:r>
            <a:r>
              <a:rPr lang="cs-CZ" dirty="0" smtClean="0"/>
              <a:t>N</a:t>
            </a:r>
            <a:r>
              <a:rPr lang="en-US" dirty="0" smtClean="0"/>
              <a:t>S)</a:t>
            </a:r>
            <a:endParaRPr lang="cs-CZ" dirty="0" smtClean="0"/>
          </a:p>
          <a:p>
            <a:r>
              <a:rPr lang="en-US" dirty="0" smtClean="0"/>
              <a:t>The system of training of </a:t>
            </a:r>
            <a:r>
              <a:rPr lang="cs-CZ" dirty="0" err="1" smtClean="0"/>
              <a:t>persons</a:t>
            </a:r>
            <a:r>
              <a:rPr lang="en-US" dirty="0" smtClean="0"/>
              <a:t> involved in the transport of dangerous goods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err="1" smtClean="0"/>
              <a:t>upporting</a:t>
            </a:r>
            <a:r>
              <a:rPr lang="en-US" dirty="0" smtClean="0"/>
              <a:t> education in technical fields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logo text 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08720"/>
            <a:ext cx="1045367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47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Where are bottlenecks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10509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Throughput trails in Czech Republic</a:t>
            </a:r>
            <a:endParaRPr lang="cs-CZ" dirty="0"/>
          </a:p>
          <a:p>
            <a:r>
              <a:rPr lang="en-US" dirty="0"/>
              <a:t>Linking the Czech Republic with Pan-European Corridors and time horizon links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Ingrained practices in logistics, the need for increased education on practices in multimodal transport</a:t>
            </a:r>
            <a:endParaRPr lang="cs-CZ" dirty="0"/>
          </a:p>
          <a:p>
            <a:r>
              <a:rPr lang="en-US" dirty="0"/>
              <a:t>A pan-European and global standards</a:t>
            </a:r>
            <a:endParaRPr lang="cs-CZ" dirty="0"/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9" t="27861" r="50653" b="40451"/>
          <a:stretch/>
        </p:blipFill>
        <p:spPr bwMode="auto">
          <a:xfrm>
            <a:off x="539551" y="3212976"/>
            <a:ext cx="2161309" cy="14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4" t="27304" r="37398" b="25387"/>
          <a:stretch/>
        </p:blipFill>
        <p:spPr bwMode="auto">
          <a:xfrm>
            <a:off x="5621471" y="3181728"/>
            <a:ext cx="2160000" cy="14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815" y="3212976"/>
            <a:ext cx="2174267" cy="14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56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plans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Preparatory phase of the shipping process, including the precise definition of risk</a:t>
            </a:r>
          </a:p>
          <a:p>
            <a:r>
              <a:rPr lang="en-US" dirty="0"/>
              <a:t>Rigorous selection of experienced partners in logistics (the German term "</a:t>
            </a:r>
            <a:r>
              <a:rPr lang="en-US" dirty="0" err="1"/>
              <a:t>Hausspediteur</a:t>
            </a:r>
            <a:r>
              <a:rPr lang="en-US" dirty="0"/>
              <a:t>")</a:t>
            </a:r>
          </a:p>
          <a:p>
            <a:r>
              <a:rPr lang="en-US" dirty="0"/>
              <a:t>Ongoing information at all stages of the shipping process</a:t>
            </a:r>
          </a:p>
          <a:p>
            <a:r>
              <a:rPr lang="en-US" dirty="0"/>
              <a:t>A thorough evaluation of the entire transport and possible conclusions for the next period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39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/>
              <a:t>Our expectations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sz="3800" dirty="0"/>
              <a:t>P</a:t>
            </a:r>
            <a:r>
              <a:rPr lang="en-US" sz="3800" dirty="0"/>
              <a:t>re-</a:t>
            </a:r>
            <a:r>
              <a:rPr lang="en-US" sz="3800" dirty="0" err="1"/>
              <a:t>cise</a:t>
            </a:r>
            <a:r>
              <a:rPr lang="en-US" sz="3800" dirty="0"/>
              <a:t> and implement the conclusions of previous projects ChemLog</a:t>
            </a:r>
            <a:r>
              <a:rPr lang="cs-CZ" sz="3800" dirty="0"/>
              <a:t>.</a:t>
            </a:r>
            <a:r>
              <a:rPr lang="en-US" sz="3800" dirty="0"/>
              <a:t> </a:t>
            </a:r>
          </a:p>
          <a:p>
            <a:r>
              <a:rPr lang="en-US" sz="3800" dirty="0"/>
              <a:t>Defining conditions multimodal transport</a:t>
            </a:r>
            <a:r>
              <a:rPr lang="cs-CZ" sz="3800" dirty="0"/>
              <a:t> and </a:t>
            </a:r>
            <a:r>
              <a:rPr lang="en-US" sz="3800" dirty="0"/>
              <a:t>terminals for the smooth processing of commodity chemical products</a:t>
            </a:r>
            <a:r>
              <a:rPr lang="cs-CZ" sz="3800" dirty="0"/>
              <a:t>.</a:t>
            </a:r>
          </a:p>
          <a:p>
            <a:r>
              <a:rPr lang="en-US" sz="3800" dirty="0"/>
              <a:t>The absolute increase of multimodal transport commodities</a:t>
            </a:r>
            <a:r>
              <a:rPr lang="cs-CZ" sz="3800" dirty="0"/>
              <a:t>.</a:t>
            </a:r>
          </a:p>
          <a:p>
            <a:r>
              <a:rPr lang="en-US" sz="3800" dirty="0"/>
              <a:t>Involvement of chemical enterprises in the whole process of improving multimodal transport on a European and global scale</a:t>
            </a:r>
            <a:r>
              <a:rPr lang="cs-CZ" sz="3800" dirty="0"/>
              <a:t>.</a:t>
            </a:r>
          </a:p>
          <a:p>
            <a:r>
              <a:rPr lang="en-US" sz="3800" dirty="0"/>
              <a:t>Increase the competitiveness of the chemical industry</a:t>
            </a:r>
            <a:r>
              <a:rPr lang="cs-CZ" sz="3800" dirty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176401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DCB625-5613-4EEA-B50A-A1797E3B6CAA}" type="slidenum">
              <a:rPr lang="cs-CZ" smtClean="0"/>
              <a:pPr eaLnBrk="1" hangingPunct="1"/>
              <a:t>24</a:t>
            </a:fld>
            <a:endParaRPr lang="cs-CZ"/>
          </a:p>
        </p:txBody>
      </p:sp>
      <p:graphicFrame>
        <p:nvGraphicFramePr>
          <p:cNvPr id="28675" name="Object 2"/>
          <p:cNvGraphicFramePr>
            <a:graphicFrameLocks noGrp="1" noChangeAspect="1"/>
          </p:cNvGraphicFramePr>
          <p:nvPr>
            <p:ph/>
          </p:nvPr>
        </p:nvGraphicFramePr>
        <p:xfrm>
          <a:off x="280988" y="304800"/>
          <a:ext cx="735012" cy="641350"/>
        </p:xfrm>
        <a:graphic>
          <a:graphicData uri="http://schemas.openxmlformats.org/presentationml/2006/ole">
            <p:oleObj spid="_x0000_s1036" r:id="rId4" imgW="9838095" imgH="7935433" progId="">
              <p:embed/>
            </p:oleObj>
          </a:graphicData>
        </a:graphic>
      </p:graphicFrame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8170863" y="230188"/>
            <a:ext cx="844550" cy="914400"/>
            <a:chOff x="1057" y="5383"/>
            <a:chExt cx="1440" cy="1614"/>
          </a:xfrm>
        </p:grpSpPr>
        <p:pic>
          <p:nvPicPr>
            <p:cNvPr id="28680" name="Picture 4" descr="C:\WINDOWS\Temporary Internet Files\OLKB1B2\RCare.JPG"/>
            <p:cNvPicPr preferRelativeResize="0">
              <a:picLocks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5383"/>
              <a:ext cx="687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5"/>
            <p:cNvSpPr txBox="1">
              <a:spLocks noChangeArrowheads="1"/>
            </p:cNvSpPr>
            <p:nvPr/>
          </p:nvSpPr>
          <p:spPr bwMode="auto">
            <a:xfrm>
              <a:off x="1057" y="6457"/>
              <a:ext cx="144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cs-CZ" sz="800">
                  <a:solidFill>
                    <a:srgbClr val="339966"/>
                  </a:solidFill>
                  <a:latin typeface="Tahoma" pitchFamily="34" charset="0"/>
                </a:rPr>
                <a:t>RESPONSIBLE</a:t>
              </a:r>
            </a:p>
            <a:p>
              <a:pPr algn="ctr"/>
              <a:r>
                <a:rPr lang="cs-CZ" sz="800">
                  <a:solidFill>
                    <a:srgbClr val="339966"/>
                  </a:solidFill>
                  <a:latin typeface="Tahoma" pitchFamily="34" charset="0"/>
                </a:rPr>
                <a:t>CARE</a:t>
              </a:r>
            </a:p>
          </p:txBody>
        </p:sp>
      </p:grp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440738" y="6248400"/>
            <a:ext cx="350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43000" y="18288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3300"/>
              </a:buClr>
              <a:buSzPct val="140000"/>
            </a:pPr>
            <a:endParaRPr lang="cs-CZ" b="1">
              <a:solidFill>
                <a:srgbClr val="333399"/>
              </a:solidFill>
              <a:latin typeface="Tahoma" pitchFamily="34" charset="0"/>
            </a:endParaRPr>
          </a:p>
        </p:txBody>
      </p:sp>
      <p:pic>
        <p:nvPicPr>
          <p:cNvPr id="9226" name="Picture 10" descr="P10508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79328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207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6950"/>
          </a:xfrm>
        </p:spPr>
        <p:txBody>
          <a:bodyPr/>
          <a:lstStyle/>
          <a:p>
            <a:r>
              <a:rPr lang="cs-CZ" dirty="0"/>
              <a:t>Czech Republic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Cent</a:t>
            </a:r>
            <a:r>
              <a:rPr lang="cs-CZ" sz="2000" dirty="0"/>
              <a:t>e</a:t>
            </a:r>
            <a:r>
              <a:rPr lang="en-US" sz="2000" dirty="0"/>
              <a:t>r Europe</a:t>
            </a:r>
          </a:p>
          <a:p>
            <a:r>
              <a:rPr lang="en-US" sz="2000" dirty="0"/>
              <a:t>Area 78886 km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/>
              <a:t>10,5 mil. people</a:t>
            </a:r>
          </a:p>
          <a:p>
            <a:r>
              <a:rPr lang="en-US" sz="2000" dirty="0"/>
              <a:t>density 130 habitants/km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 err="1" smtClean="0"/>
              <a:t>Gdp</a:t>
            </a:r>
            <a:r>
              <a:rPr lang="cs-CZ" sz="2000" dirty="0" smtClean="0"/>
              <a:t> – 26 % </a:t>
            </a:r>
            <a:r>
              <a:rPr lang="cs-CZ" sz="2000" dirty="0" err="1" smtClean="0"/>
              <a:t>industry</a:t>
            </a:r>
            <a:endParaRPr lang="en-US" sz="2000" dirty="0"/>
          </a:p>
          <a:p>
            <a:r>
              <a:rPr lang="en-US" sz="2000" dirty="0"/>
              <a:t>1,4 % of European chemical industry</a:t>
            </a:r>
          </a:p>
          <a:p>
            <a:r>
              <a:rPr lang="en-US" sz="2000" dirty="0"/>
              <a:t>generational replacement workers</a:t>
            </a:r>
          </a:p>
          <a:p>
            <a:endParaRPr lang="cs-CZ" sz="2000" i="1" dirty="0"/>
          </a:p>
          <a:p>
            <a:pPr marL="0" indent="0">
              <a:buNone/>
            </a:pPr>
            <a:r>
              <a:rPr lang="en-US" sz="2000" b="1" i="1" dirty="0"/>
              <a:t>Two ChemLog partners from 200</a:t>
            </a:r>
            <a:r>
              <a:rPr lang="cs-CZ" sz="2000" b="1" i="1" dirty="0"/>
              <a:t>8</a:t>
            </a:r>
          </a:p>
          <a:p>
            <a:pPr marL="0" indent="0">
              <a:buNone/>
            </a:pPr>
            <a:endParaRPr lang="cs-CZ" sz="2000" i="1" dirty="0"/>
          </a:p>
          <a:p>
            <a:r>
              <a:rPr lang="cs-CZ" sz="2000" i="1" dirty="0"/>
              <a:t>Association of Chemical Industry of the Czech Republic</a:t>
            </a:r>
          </a:p>
          <a:p>
            <a:r>
              <a:rPr lang="cs-CZ" sz="2000" i="1" dirty="0"/>
              <a:t>Ústí region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2458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ChemLog lives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 err="1"/>
              <a:t>HeERO</a:t>
            </a:r>
            <a:r>
              <a:rPr lang="cs-CZ" b="1" dirty="0"/>
              <a:t> 3</a:t>
            </a:r>
          </a:p>
          <a:p>
            <a:r>
              <a:rPr lang="cs-CZ" b="1" dirty="0" err="1"/>
              <a:t>eCall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track</a:t>
            </a:r>
          </a:p>
          <a:p>
            <a:r>
              <a:rPr lang="cs-CZ" b="1" dirty="0"/>
              <a:t>Vítkovice 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64992690"/>
              </p:ext>
            </p:extLst>
          </p:nvPr>
        </p:nvGraphicFramePr>
        <p:xfrm>
          <a:off x="3995936" y="836712"/>
          <a:ext cx="4701503" cy="5832648"/>
        </p:xfrm>
        <a:graphic>
          <a:graphicData uri="http://schemas.openxmlformats.org/presentationml/2006/ole">
            <p:oleObj spid="_x0000_s2061" name="Acrobat Document" r:id="rId3" imgW="7550280" imgH="10710000" progId="AcroExch.Document.11">
              <p:embed/>
            </p:oleObj>
          </a:graphicData>
        </a:graphic>
      </p:graphicFrame>
      <p:pic>
        <p:nvPicPr>
          <p:cNvPr id="5" name="Picture 15" descr="http://www.heero-pilot.eu/work_template/heero_home/heero_noctis_be/images/logo_s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98" y="4733853"/>
            <a:ext cx="3024336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19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 sz="36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 sz="360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F38C96-E14A-4A80-8328-8D23361073AE}" type="slidenum">
              <a:rPr lang="de-DE" sz="1400">
                <a:solidFill>
                  <a:srgbClr val="000000"/>
                </a:solidFill>
              </a:rPr>
              <a:pPr algn="r"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de-DE" sz="1400">
              <a:solidFill>
                <a:srgbClr val="000000"/>
              </a:solidFill>
            </a:endParaRPr>
          </a:p>
        </p:txBody>
      </p:sp>
      <p:pic>
        <p:nvPicPr>
          <p:cNvPr id="25605" name="Picture 5" descr="C:\Users\Uzivatel\Desktop\Magdeburg 17. 9. 2012\speedchain-prew 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179388" y="5229201"/>
            <a:ext cx="8569325" cy="12239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60000"/>
              </a:spcBef>
              <a:buClr>
                <a:schemeClr val="tx1"/>
              </a:buClr>
              <a:defRPr/>
            </a:pPr>
            <a:endParaRPr lang="cs-CZ" sz="2400" i="1" kern="0" dirty="0">
              <a:latin typeface="+mn-lt"/>
            </a:endParaRPr>
          </a:p>
        </p:txBody>
      </p:sp>
      <p:pic>
        <p:nvPicPr>
          <p:cNvPr id="8" name="Picture 2" descr="SPEEDCHAIN - mezinárodní konference o logis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31369"/>
            <a:ext cx="3131964" cy="1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131840" y="5526088"/>
            <a:ext cx="60278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2016 </a:t>
            </a:r>
            <a:r>
              <a:rPr lang="en-US" b="1" dirty="0" smtClean="0">
                <a:solidFill>
                  <a:schemeClr val="bg1"/>
                </a:solidFill>
              </a:rPr>
              <a:t>November</a:t>
            </a:r>
            <a:r>
              <a:rPr lang="cs-CZ" b="1" dirty="0" smtClean="0">
                <a:solidFill>
                  <a:schemeClr val="bg1"/>
                </a:solidFill>
              </a:rPr>
              <a:t> 3. – 4.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208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industry</a:t>
            </a:r>
            <a:endParaRPr lang="en-US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84" y="1417638"/>
            <a:ext cx="8187872" cy="51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2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2060"/>
          <p:cNvGrpSpPr>
            <a:grpSpLocks/>
          </p:cNvGrpSpPr>
          <p:nvPr/>
        </p:nvGrpSpPr>
        <p:grpSpPr bwMode="auto">
          <a:xfrm>
            <a:off x="5065713" y="4081463"/>
            <a:ext cx="3841750" cy="2628900"/>
            <a:chOff x="5049936" y="4113368"/>
            <a:chExt cx="3842544" cy="2628000"/>
          </a:xfrm>
        </p:grpSpPr>
        <p:pic>
          <p:nvPicPr>
            <p:cNvPr id="10" name="Obrázok 261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20000" contrast="40000"/>
              <a:extLst/>
            </a:blip>
            <a:srcRect t="-2155"/>
            <a:stretch/>
          </p:blipFill>
          <p:spPr bwMode="auto">
            <a:xfrm>
              <a:off x="5049936" y="4113368"/>
              <a:ext cx="3842544" cy="26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060" name="Obdélník 2059"/>
            <p:cNvSpPr/>
            <p:nvPr/>
          </p:nvSpPr>
          <p:spPr>
            <a:xfrm>
              <a:off x="5148381" y="4148281"/>
              <a:ext cx="3669470" cy="17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147" name="Skupina 2058"/>
          <p:cNvGrpSpPr>
            <a:grpSpLocks/>
          </p:cNvGrpSpPr>
          <p:nvPr/>
        </p:nvGrpSpPr>
        <p:grpSpPr bwMode="auto">
          <a:xfrm>
            <a:off x="179388" y="4151313"/>
            <a:ext cx="3708400" cy="2565400"/>
            <a:chOff x="179512" y="4077072"/>
            <a:chExt cx="3708000" cy="2564219"/>
          </a:xfrm>
        </p:grpSpPr>
        <p:pic>
          <p:nvPicPr>
            <p:cNvPr id="2052" name="Picture 4" descr="http://www.unipetrolrpa.cz/miranda2/export/sites/www.unipetrolrpa.cz/cs/sys/galerie-obrazky/mapa_stredisek_TRINS-2011.jp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179512" y="4077072"/>
              <a:ext cx="3708000" cy="25642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6159" name="Skupina 2057"/>
            <p:cNvGrpSpPr>
              <a:grpSpLocks/>
            </p:cNvGrpSpPr>
            <p:nvPr/>
          </p:nvGrpSpPr>
          <p:grpSpPr bwMode="auto">
            <a:xfrm>
              <a:off x="433640" y="4284381"/>
              <a:ext cx="3149056" cy="2168955"/>
              <a:chOff x="433640" y="4284381"/>
              <a:chExt cx="3149056" cy="2168955"/>
            </a:xfrm>
          </p:grpSpPr>
          <p:grpSp>
            <p:nvGrpSpPr>
              <p:cNvPr id="6160" name="Skupina 2053"/>
              <p:cNvGrpSpPr>
                <a:grpSpLocks/>
              </p:cNvGrpSpPr>
              <p:nvPr/>
            </p:nvGrpSpPr>
            <p:grpSpPr bwMode="auto">
              <a:xfrm>
                <a:off x="433640" y="4293096"/>
                <a:ext cx="3149056" cy="1964158"/>
                <a:chOff x="433640" y="4293096"/>
                <a:chExt cx="3149056" cy="1964158"/>
              </a:xfrm>
            </p:grpSpPr>
            <p:sp>
              <p:nvSpPr>
                <p:cNvPr id="25" name="Vývojový diagram: spojnice 24"/>
                <p:cNvSpPr>
                  <a:spLocks noChangeAspect="1"/>
                </p:cNvSpPr>
                <p:nvPr/>
              </p:nvSpPr>
              <p:spPr>
                <a:xfrm>
                  <a:off x="2898606" y="4292873"/>
                  <a:ext cx="73017" cy="71404"/>
                </a:xfrm>
                <a:prstGeom prst="flowChartConnector">
                  <a:avLst/>
                </a:prstGeom>
                <a:solidFill>
                  <a:srgbClr val="FFFF00"/>
                </a:solidFill>
                <a:ln cmpd="sng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grpSp>
              <p:nvGrpSpPr>
                <p:cNvPr id="6165" name="Skupina 2050"/>
                <p:cNvGrpSpPr>
                  <a:grpSpLocks/>
                </p:cNvGrpSpPr>
                <p:nvPr/>
              </p:nvGrpSpPr>
              <p:grpSpPr bwMode="auto">
                <a:xfrm>
                  <a:off x="433640" y="4454818"/>
                  <a:ext cx="3149056" cy="1802436"/>
                  <a:chOff x="433640" y="4454818"/>
                  <a:chExt cx="3149056" cy="1802436"/>
                </a:xfrm>
              </p:grpSpPr>
              <p:sp>
                <p:nvSpPr>
                  <p:cNvPr id="7" name="Vývojový diagram: spojnice 6"/>
                  <p:cNvSpPr>
                    <a:spLocks noChangeAspect="1"/>
                  </p:cNvSpPr>
                  <p:nvPr/>
                </p:nvSpPr>
                <p:spPr>
                  <a:xfrm>
                    <a:off x="433485" y="4773663"/>
                    <a:ext cx="71429" cy="71405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22" name="Vývojový diagram: spojnice 21"/>
                  <p:cNvSpPr>
                    <a:spLocks noChangeAspect="1"/>
                  </p:cNvSpPr>
                  <p:nvPr/>
                </p:nvSpPr>
                <p:spPr>
                  <a:xfrm>
                    <a:off x="808095" y="5229066"/>
                    <a:ext cx="73017" cy="71404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grpSp>
                <p:nvGrpSpPr>
                  <p:cNvPr id="6168" name="Skupina 2047"/>
                  <p:cNvGrpSpPr>
                    <a:grpSpLocks/>
                  </p:cNvGrpSpPr>
                  <p:nvPr/>
                </p:nvGrpSpPr>
                <p:grpSpPr bwMode="auto">
                  <a:xfrm>
                    <a:off x="581761" y="4454818"/>
                    <a:ext cx="3000935" cy="1802436"/>
                    <a:chOff x="581761" y="4454818"/>
                    <a:chExt cx="3000935" cy="1802436"/>
                  </a:xfrm>
                </p:grpSpPr>
                <p:sp>
                  <p:nvSpPr>
                    <p:cNvPr id="21" name="Vývojový diagram: spojnice 20"/>
                    <p:cNvSpPr>
                      <a:spLocks noChangeAspect="1"/>
                    </p:cNvSpPr>
                    <p:nvPr/>
                  </p:nvSpPr>
                  <p:spPr>
                    <a:xfrm>
                      <a:off x="1474773" y="5045001"/>
                      <a:ext cx="73017" cy="71404"/>
                    </a:xfrm>
                    <a:prstGeom prst="flowChartConnector">
                      <a:avLst/>
                    </a:prstGeom>
                    <a:solidFill>
                      <a:srgbClr val="FFFF00"/>
                    </a:solidFill>
                    <a:ln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grpSp>
                  <p:nvGrpSpPr>
                    <p:cNvPr id="6170" name="Skupina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0468" y="5431912"/>
                      <a:ext cx="1112228" cy="825342"/>
                      <a:chOff x="2470468" y="5431912"/>
                      <a:chExt cx="1112228" cy="825342"/>
                    </a:xfrm>
                  </p:grpSpPr>
                  <p:grpSp>
                    <p:nvGrpSpPr>
                      <p:cNvPr id="6185" name="Skupina 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16018" y="5431912"/>
                        <a:ext cx="666678" cy="825342"/>
                        <a:chOff x="2916018" y="5431912"/>
                        <a:chExt cx="666678" cy="825342"/>
                      </a:xfrm>
                    </p:grpSpPr>
                    <p:sp>
                      <p:nvSpPr>
                        <p:cNvPr id="26" name="Vývojový diagram: spojnice 2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16067" y="5697163"/>
                          <a:ext cx="71429" cy="72991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27" name="Vývojový diagram: spojnice 2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43057" y="5432173"/>
                          <a:ext cx="71429" cy="71404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28" name="Vývojový diagram: spojnice 2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447822" y="5567048"/>
                          <a:ext cx="71430" cy="71405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29" name="Vývojový diagram: spojnice 2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79565" y="5843146"/>
                          <a:ext cx="71430" cy="71405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30" name="Vývojový diagram: spojnice 2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06548" y="5878055"/>
                          <a:ext cx="73017" cy="71405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31" name="Vývojový diagram: spojnice 3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90671" y="6185888"/>
                          <a:ext cx="71430" cy="71405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  <p:sp>
                      <p:nvSpPr>
                        <p:cNvPr id="32" name="Vývojový diagram: spojnice 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511315" y="5506751"/>
                          <a:ext cx="71430" cy="71405"/>
                        </a:xfrm>
                        <a:prstGeom prst="flowChartConnector">
                          <a:avLst/>
                        </a:prstGeom>
                        <a:solidFill>
                          <a:srgbClr val="FFFF00"/>
                        </a:solidFill>
                        <a:ln cmpd="sng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/>
                        </a:p>
                      </p:txBody>
                    </p:sp>
                  </p:grpSp>
                  <p:sp>
                    <p:nvSpPr>
                      <p:cNvPr id="33" name="Vývojový diagram: spojnice 3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027" y="6057360"/>
                        <a:ext cx="71430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</p:grpSp>
                <p:grpSp>
                  <p:nvGrpSpPr>
                    <p:cNvPr id="6171" name="Skupina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1761" y="4454818"/>
                      <a:ext cx="2694095" cy="1782494"/>
                      <a:chOff x="581761" y="4454818"/>
                      <a:chExt cx="2694095" cy="1782494"/>
                    </a:xfrm>
                  </p:grpSpPr>
                  <p:sp>
                    <p:nvSpPr>
                      <p:cNvPr id="11" name="Vývojový diagram: spojnice 1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023971" y="4491218"/>
                        <a:ext cx="71429" cy="71405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2" name="Vývojový diagram: spojnice 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258896" y="4454723"/>
                        <a:ext cx="73017" cy="71404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3" name="Vývojový diagram: spojnice 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258896" y="4557863"/>
                        <a:ext cx="73017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4" name="Vývojový diagram: spojnice 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331913" y="4591185"/>
                        <a:ext cx="71429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5" name="Vývojový diagram: spojnice 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368421" y="4853002"/>
                        <a:ext cx="71430" cy="71405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6" name="Vývojový diagram: spojnice 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4773" y="4853002"/>
                        <a:ext cx="73017" cy="71405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7" name="Vývojový diagram: spojnice 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09704" y="4846655"/>
                        <a:ext cx="73017" cy="71405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8" name="Vývojový diagram: spojnice 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865255" y="5106885"/>
                        <a:ext cx="73017" cy="71405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19" name="Vývojový diagram: spojnice 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992242" y="5568635"/>
                        <a:ext cx="73017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20" name="Vývojový diagram: spojnice 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27164" y="5117993"/>
                        <a:ext cx="71430" cy="71404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23" name="Vývojový diagram: spojnice 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39851" y="5655907"/>
                        <a:ext cx="71429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sp>
                    <p:nvSpPr>
                      <p:cNvPr id="24" name="Vývojový diagram: spojnice 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9534" y="5732072"/>
                        <a:ext cx="73017" cy="72991"/>
                      </a:xfrm>
                      <a:prstGeom prst="flowChartConnector">
                        <a:avLst/>
                      </a:prstGeom>
                      <a:solidFill>
                        <a:srgbClr val="FFFF00"/>
                      </a:solidFill>
                      <a:ln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/>
                      </a:p>
                    </p:txBody>
                  </p:sp>
                  <p:cxnSp>
                    <p:nvCxnSpPr>
                      <p:cNvPr id="2049" name="Přímá spojnice se šipkou 2048"/>
                      <p:cNvCxnSpPr/>
                      <p:nvPr/>
                    </p:nvCxnSpPr>
                    <p:spPr>
                      <a:xfrm>
                        <a:off x="581106" y="4616573"/>
                        <a:ext cx="2695284" cy="1620091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6161" name="Skupina 2056"/>
              <p:cNvGrpSpPr>
                <a:grpSpLocks/>
              </p:cNvGrpSpPr>
              <p:nvPr/>
            </p:nvGrpSpPr>
            <p:grpSpPr bwMode="auto">
              <a:xfrm>
                <a:off x="1159046" y="4284381"/>
                <a:ext cx="2044802" cy="2168955"/>
                <a:chOff x="1159046" y="4284381"/>
                <a:chExt cx="2044802" cy="2168955"/>
              </a:xfrm>
            </p:grpSpPr>
            <p:cxnSp>
              <p:nvCxnSpPr>
                <p:cNvPr id="2053" name="Přímá spojnice se šipkou 2052"/>
                <p:cNvCxnSpPr/>
                <p:nvPr/>
              </p:nvCxnSpPr>
              <p:spPr>
                <a:xfrm>
                  <a:off x="1158894" y="4284939"/>
                  <a:ext cx="144447" cy="216911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56" name="Přímá spojnice se šipkou 2055"/>
                <p:cNvCxnSpPr/>
                <p:nvPr/>
              </p:nvCxnSpPr>
              <p:spPr>
                <a:xfrm flipH="1">
                  <a:off x="2074783" y="4938688"/>
                  <a:ext cx="1128590" cy="151536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" name="Picture 2" descr="Mapa koridorů AGTC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79512" y="1451264"/>
            <a:ext cx="3744000" cy="222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www.rsd.cz/sdb_intranet/sdb/img/mapy/cr_a3_e.pn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193027" y="1438176"/>
            <a:ext cx="3699453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150" name="Skupina 2061"/>
          <p:cNvGrpSpPr>
            <a:grpSpLocks/>
          </p:cNvGrpSpPr>
          <p:nvPr/>
        </p:nvGrpSpPr>
        <p:grpSpPr bwMode="auto">
          <a:xfrm>
            <a:off x="3462338" y="2820988"/>
            <a:ext cx="2232025" cy="2232025"/>
            <a:chOff x="3461918" y="2820316"/>
            <a:chExt cx="2232000" cy="2232000"/>
          </a:xfrm>
        </p:grpSpPr>
        <p:sp>
          <p:nvSpPr>
            <p:cNvPr id="8" name="Čtyřstranná šipka 7"/>
            <p:cNvSpPr/>
            <p:nvPr/>
          </p:nvSpPr>
          <p:spPr>
            <a:xfrm rot="2691185">
              <a:off x="3461918" y="2820316"/>
              <a:ext cx="2232000" cy="22320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157" name="TextovéPole 8"/>
            <p:cNvSpPr txBox="1">
              <a:spLocks noChangeArrowheads="1"/>
            </p:cNvSpPr>
            <p:nvPr/>
          </p:nvSpPr>
          <p:spPr bwMode="auto">
            <a:xfrm>
              <a:off x="3953671" y="3716350"/>
              <a:ext cx="15287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2400" b="1" dirty="0">
                  <a:solidFill>
                    <a:srgbClr val="FF0000"/>
                  </a:solidFill>
                  <a:latin typeface="Calibri" pitchFamily="34" charset="0"/>
                </a:rPr>
                <a:t>TRANSIT</a:t>
              </a:r>
            </a:p>
          </p:txBody>
        </p:sp>
      </p:grpSp>
      <p:sp>
        <p:nvSpPr>
          <p:cNvPr id="6151" name="Obdélník 1"/>
          <p:cNvSpPr>
            <a:spLocks noChangeArrowheads="1"/>
          </p:cNvSpPr>
          <p:nvPr/>
        </p:nvSpPr>
        <p:spPr bwMode="auto">
          <a:xfrm>
            <a:off x="1116013" y="1092200"/>
            <a:ext cx="160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600" b="1">
                <a:latin typeface="Calibri" pitchFamily="34" charset="0"/>
              </a:rPr>
              <a:t>R</a:t>
            </a:r>
            <a:r>
              <a:rPr lang="en-US" sz="1600" b="1">
                <a:latin typeface="Calibri" pitchFamily="34" charset="0"/>
              </a:rPr>
              <a:t>ailway network</a:t>
            </a:r>
            <a:endParaRPr lang="cs-CZ" sz="1600" b="1">
              <a:latin typeface="Calibri" pitchFamily="34" charset="0"/>
            </a:endParaRPr>
          </a:p>
        </p:txBody>
      </p:sp>
      <p:sp>
        <p:nvSpPr>
          <p:cNvPr id="6152" name="Obdélník 35"/>
          <p:cNvSpPr>
            <a:spLocks noChangeArrowheads="1"/>
          </p:cNvSpPr>
          <p:nvPr/>
        </p:nvSpPr>
        <p:spPr bwMode="auto">
          <a:xfrm>
            <a:off x="5842000" y="1079500"/>
            <a:ext cx="2884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R</a:t>
            </a:r>
            <a:r>
              <a:rPr lang="en-US" sz="1600" b="1">
                <a:latin typeface="Calibri" pitchFamily="34" charset="0"/>
              </a:rPr>
              <a:t>oad and highway network</a:t>
            </a:r>
            <a:endParaRPr lang="cs-CZ" sz="1600" b="1">
              <a:latin typeface="Calibri" pitchFamily="34" charset="0"/>
            </a:endParaRPr>
          </a:p>
        </p:txBody>
      </p:sp>
      <p:sp>
        <p:nvSpPr>
          <p:cNvPr id="6153" name="Obdélník 45"/>
          <p:cNvSpPr>
            <a:spLocks noChangeArrowheads="1"/>
          </p:cNvSpPr>
          <p:nvPr/>
        </p:nvSpPr>
        <p:spPr bwMode="auto">
          <a:xfrm>
            <a:off x="1271588" y="3770313"/>
            <a:ext cx="2142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600" b="1" dirty="0">
                <a:latin typeface="Calibri" pitchFamily="34" charset="0"/>
              </a:rPr>
              <a:t>System TRINS  20 </a:t>
            </a:r>
            <a:r>
              <a:rPr lang="cs-CZ" sz="1600" b="1" dirty="0" err="1">
                <a:latin typeface="Calibri" pitchFamily="34" charset="0"/>
              </a:rPr>
              <a:t>years</a:t>
            </a:r>
            <a:endParaRPr lang="cs-CZ" sz="1600" b="1" dirty="0">
              <a:latin typeface="Calibri" pitchFamily="34" charset="0"/>
            </a:endParaRPr>
          </a:p>
        </p:txBody>
      </p:sp>
      <p:sp>
        <p:nvSpPr>
          <p:cNvPr id="6154" name="Obdélník 47"/>
          <p:cNvSpPr>
            <a:spLocks noChangeArrowheads="1"/>
          </p:cNvSpPr>
          <p:nvPr/>
        </p:nvSpPr>
        <p:spPr bwMode="auto">
          <a:xfrm>
            <a:off x="5494338" y="3740150"/>
            <a:ext cx="334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latin typeface="Calibri" pitchFamily="34" charset="0"/>
              </a:rPr>
              <a:t>Main transport axes between WE and EE markets</a:t>
            </a:r>
          </a:p>
        </p:txBody>
      </p:sp>
      <p:sp>
        <p:nvSpPr>
          <p:cNvPr id="2055" name="Zástupný symbol pro číslo snímku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8589-701A-451D-8899-4233BE124B92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52" name="Titel 1"/>
          <p:cNvSpPr txBox="1">
            <a:spLocks/>
          </p:cNvSpPr>
          <p:nvPr/>
        </p:nvSpPr>
        <p:spPr>
          <a:xfrm>
            <a:off x="407369" y="14168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Transport Infrastructure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84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261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European standard and Cleaning stations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4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0832"/>
            <a:ext cx="8229600" cy="939552"/>
          </a:xfrm>
        </p:spPr>
        <p:txBody>
          <a:bodyPr>
            <a:normAutofit/>
          </a:bodyPr>
          <a:lstStyle/>
          <a:p>
            <a:pPr fontAlgn="t"/>
            <a:r>
              <a:rPr lang="cs-CZ" sz="3200" b="1" dirty="0"/>
              <a:t>RAILWAYS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7873121"/>
              </p:ext>
            </p:extLst>
          </p:nvPr>
        </p:nvGraphicFramePr>
        <p:xfrm>
          <a:off x="611560" y="980728"/>
          <a:ext cx="7920879" cy="5740323"/>
        </p:xfrm>
        <a:graphic>
          <a:graphicData uri="http://schemas.openxmlformats.org/drawingml/2006/table">
            <a:tbl>
              <a:tblPr/>
              <a:tblGrid>
                <a:gridCol w="3960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LENGTH OF OPERATED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9 559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NUMBER OF TRACKS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single track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7 616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double tracks and more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1 943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GAUGE OF TRACKS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standard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gauge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9 457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narrow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gauge</a:t>
                      </a:r>
                      <a:endParaRPr lang="cs-CZ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NATURE OF  TRAFFIC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passenger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goods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PASSENGER AND GOODS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9 559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1" u="none" strike="noStrike">
                          <a:effectLst/>
                          <a:latin typeface="+mn-lt"/>
                        </a:rPr>
                        <a:t>Total non-electrified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effectLst/>
                          <a:latin typeface="+mn-lt"/>
                        </a:rPr>
                        <a:t>6 343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NUMBER OF TRACKS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single track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6 270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double tracks and more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GAUGE OF TRACKS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standard gauge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6 241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narrow gauge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ELECTRIFIED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effectLst/>
                          <a:latin typeface="+mn-lt"/>
                        </a:rPr>
                        <a:t>3 216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>
                          <a:effectLst/>
                          <a:latin typeface="+mn-lt"/>
                        </a:rPr>
                        <a:t>by number of tracks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+mn-lt"/>
                        </a:rPr>
                        <a:t>single track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1 346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double </a:t>
                      </a:r>
                      <a:r>
                        <a:rPr lang="cs-CZ" sz="1200" b="1" i="0" u="none" strike="noStrike" dirty="0" err="1">
                          <a:effectLst/>
                          <a:latin typeface="+mn-lt"/>
                        </a:rPr>
                        <a:t>tracks</a:t>
                      </a:r>
                      <a:r>
                        <a:rPr lang="cs-CZ" sz="1200" b="1" i="0" u="none" strike="noStrike" dirty="0">
                          <a:effectLst/>
                          <a:latin typeface="+mn-lt"/>
                        </a:rPr>
                        <a:t> and more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1 870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41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955</Words>
  <Application>Microsoft Office PowerPoint</Application>
  <PresentationFormat>Předvádění na obrazovce (4:3)</PresentationFormat>
  <Paragraphs>211</Paragraphs>
  <Slides>24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Larissa</vt:lpstr>
      <vt:lpstr>Acrobat Document</vt:lpstr>
      <vt:lpstr>Analysis of current status of multimodal transport of chemicals</vt:lpstr>
      <vt:lpstr>RESPONSIBE CARE</vt:lpstr>
      <vt:lpstr>Czech Republic</vt:lpstr>
      <vt:lpstr>ChemLog lives</vt:lpstr>
      <vt:lpstr>Snímek 5</vt:lpstr>
      <vt:lpstr>Chemical industry</vt:lpstr>
      <vt:lpstr>Snímek 7</vt:lpstr>
      <vt:lpstr>European standard and Cleaning stations</vt:lpstr>
      <vt:lpstr>RAILWAYS</vt:lpstr>
      <vt:lpstr>GOODS TRANSPORT BY KIND (RAIL, ROAD AND INLAND WATERWAYS ONLY)  </vt:lpstr>
      <vt:lpstr>more details can be found at http://www.mdcr.cz/cs/Drazni_doprava/Kombinovana_doprava/</vt:lpstr>
      <vt:lpstr>Snímek 12</vt:lpstr>
      <vt:lpstr>TRANSPORT OF LARGE CONTAINERS </vt:lpstr>
      <vt:lpstr>Snímek 14</vt:lpstr>
      <vt:lpstr>Ústí Region introduction</vt:lpstr>
      <vt:lpstr>Ústí Region introduction II</vt:lpstr>
      <vt:lpstr>Snímek 17</vt:lpstr>
      <vt:lpstr>Ústí Region strategical activities</vt:lpstr>
      <vt:lpstr>Ústí Region connection, offer</vt:lpstr>
      <vt:lpstr>Ústí Region challenges</vt:lpstr>
      <vt:lpstr>Where are bottlenecks</vt:lpstr>
      <vt:lpstr>Extension plans</vt:lpstr>
      <vt:lpstr>Our expectations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current status of multimodal transport of chemicals</dc:title>
  <dc:creator>Fiedler</dc:creator>
  <cp:lastModifiedBy>michlik.t</cp:lastModifiedBy>
  <cp:revision>98</cp:revision>
  <cp:lastPrinted>2016-06-28T06:19:16Z</cp:lastPrinted>
  <dcterms:created xsi:type="dcterms:W3CDTF">2016-06-13T07:57:20Z</dcterms:created>
  <dcterms:modified xsi:type="dcterms:W3CDTF">2016-11-24T11:38:24Z</dcterms:modified>
</cp:coreProperties>
</file>