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551C38B1-BF90-4EB9-98F6-2FC6681C3B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1465D6A-6CD8-4A5B-8F10-A5BBC99A6091}" type="slidenum">
              <a:rPr lang="cs-CZ" altLang="cs-CZ" smtClean="0"/>
              <a:pPr/>
              <a:t>1</a:t>
            </a:fld>
            <a:endParaRPr lang="cs-CZ" altLang="cs-CZ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B624895-84E5-4C2B-A168-F7E65D6C138F}" type="slidenum">
              <a:rPr lang="cs-CZ" altLang="cs-CZ" smtClean="0"/>
              <a:pPr/>
              <a:t>10</a:t>
            </a:fld>
            <a:endParaRPr lang="cs-CZ" altLang="cs-CZ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CCC7C0A-CED7-4C89-8C16-C8A8364591FC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E423195-3EA1-47BA-90B2-60C6CAC7A6FB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 smtClean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90000" tIns="45000" rIns="90000" bIns="45000" anchor="b"/>
          <a:lstStyle/>
          <a:p>
            <a:pPr hangingPunct="1">
              <a:lnSpc>
                <a:spcPct val="112000"/>
              </a:lnSpc>
              <a:defRPr/>
            </a:pPr>
            <a:fld id="{4A62F176-1C77-4740-8A66-D3AFDE0A403A}" type="slidenum">
              <a:rPr lang="cs-CZ" altLang="cs-CZ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12000"/>
                </a:lnSpc>
                <a:defRPr/>
              </a:pPr>
              <a:t>12</a:t>
            </a:fld>
            <a:fld id="{74EA8376-6CFB-4EE9-ACAB-9B981871EEF2}" type="slidenum">
              <a:rPr lang="cs-CZ" altLang="cs-CZ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12000"/>
                </a:lnSpc>
                <a:defRPr/>
              </a:pPr>
              <a:t>12</a:t>
            </a:fld>
            <a:endParaRPr lang="cs-CZ" altLang="cs-CZ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9EFD648-BD8D-4163-8E52-F26DF654F05F}" type="slidenum">
              <a:rPr lang="cs-CZ" altLang="cs-CZ" smtClean="0"/>
              <a:pPr/>
              <a:t>13</a:t>
            </a:fld>
            <a:endParaRPr lang="cs-CZ" altLang="cs-CZ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2C90974-A994-484F-AE76-B14C43CDABF9}" type="slidenum">
              <a:rPr lang="cs-CZ" altLang="cs-CZ" smtClean="0"/>
              <a:pPr/>
              <a:t>2</a:t>
            </a:fld>
            <a:endParaRPr lang="cs-CZ" altLang="cs-CZ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74EFD07-A738-4B18-BEFB-1EDD2E0F62D1}" type="slidenum">
              <a:rPr lang="cs-CZ" altLang="cs-CZ" smtClean="0"/>
              <a:pPr/>
              <a:t>3</a:t>
            </a:fld>
            <a:endParaRPr lang="cs-CZ" altLang="cs-CZ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1AF3258-23EE-4164-B1D0-38FA05F4C967}" type="slidenum">
              <a:rPr lang="cs-CZ" altLang="cs-CZ" smtClean="0"/>
              <a:pPr/>
              <a:t>4</a:t>
            </a:fld>
            <a:endParaRPr lang="cs-CZ" altLang="cs-CZ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A83BC16-B1B3-45A2-804D-47326FA308C8}" type="slidenum">
              <a:rPr lang="cs-CZ" altLang="cs-CZ" smtClean="0"/>
              <a:pPr/>
              <a:t>5</a:t>
            </a:fld>
            <a:endParaRPr lang="cs-CZ" altLang="cs-CZ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B799B9D-0734-4902-A2FB-5ABA2F5146FB}" type="slidenum">
              <a:rPr lang="cs-CZ" altLang="cs-CZ" smtClean="0"/>
              <a:pPr/>
              <a:t>6</a:t>
            </a:fld>
            <a:endParaRPr lang="cs-CZ" altLang="cs-CZ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AF2DB69-D962-4582-A3C6-B6456CA657CF}" type="slidenum">
              <a:rPr lang="cs-CZ" altLang="cs-CZ" smtClean="0"/>
              <a:pPr/>
              <a:t>7</a:t>
            </a:fld>
            <a:endParaRPr lang="cs-CZ" altLang="cs-CZ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362FBBC-8C1D-4F6C-9409-7F2B29C40A42}" type="slidenum">
              <a:rPr lang="cs-CZ" altLang="cs-CZ" smtClean="0"/>
              <a:pPr/>
              <a:t>8</a:t>
            </a:fld>
            <a:endParaRPr lang="cs-CZ" altLang="cs-CZ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3331ABA-C676-4ABE-9A34-00450D6C32FB}" type="slidenum">
              <a:rPr lang="cs-CZ" altLang="cs-CZ" smtClean="0"/>
              <a:pPr/>
              <a:t>9</a:t>
            </a:fld>
            <a:endParaRPr lang="cs-CZ" altLang="cs-CZ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FD9EB-C1D1-46F7-8939-503826598E3B}" type="slidenum">
              <a:rPr lang="cs-CZ" altLang="cs-CZ"/>
              <a:pPr>
                <a:defRPr/>
              </a:pPr>
              <a:t>‹#›</a:t>
            </a:fld>
            <a:fld id="{C6C0F6D5-907D-4AAF-A9EF-4B9B72DBF0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EDC24-E855-48E5-AC8F-1D6789142338}" type="slidenum">
              <a:rPr lang="cs-CZ" altLang="cs-CZ"/>
              <a:pPr>
                <a:defRPr/>
              </a:pPr>
              <a:t>‹#›</a:t>
            </a:fld>
            <a:fld id="{77D06362-6EAF-4787-90F2-3CF6D3171E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23F59-3A91-4B50-A269-486375FDB443}" type="slidenum">
              <a:rPr lang="cs-CZ" altLang="cs-CZ"/>
              <a:pPr>
                <a:defRPr/>
              </a:pPr>
              <a:t>‹#›</a:t>
            </a:fld>
            <a:fld id="{69CDAEBB-4409-4EA1-BD71-B0238B3BC9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49519-92BE-4067-A82F-7348BF8A75D3}" type="slidenum">
              <a:rPr lang="cs-CZ" altLang="cs-CZ"/>
              <a:pPr>
                <a:defRPr/>
              </a:pPr>
              <a:t>‹#›</a:t>
            </a:fld>
            <a:fld id="{E1180F17-55DB-4AA5-AFA8-91C0F5A032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60F41-D246-47B3-94DA-CF5F28A1DF49}" type="slidenum">
              <a:rPr lang="cs-CZ" altLang="cs-CZ"/>
              <a:pPr>
                <a:defRPr/>
              </a:pPr>
              <a:t>‹#›</a:t>
            </a:fld>
            <a:fld id="{920138E9-BDC6-4C7A-8C99-4E27538796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A876-A931-4C77-BDAD-AC11BFC40722}" type="slidenum">
              <a:rPr lang="cs-CZ" altLang="cs-CZ"/>
              <a:pPr>
                <a:defRPr/>
              </a:pPr>
              <a:t>‹#›</a:t>
            </a:fld>
            <a:fld id="{94A76CF5-2B14-47A7-A87B-64EBE64635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1508E-2E05-45A8-915C-E652C5839369}" type="slidenum">
              <a:rPr lang="cs-CZ" altLang="cs-CZ"/>
              <a:pPr>
                <a:defRPr/>
              </a:pPr>
              <a:t>‹#›</a:t>
            </a:fld>
            <a:fld id="{B4A35A69-8C89-4256-9B5A-656E406DC5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67DD-DD52-4923-9CC8-84D4D53B80F7}" type="slidenum">
              <a:rPr lang="cs-CZ" altLang="cs-CZ"/>
              <a:pPr>
                <a:defRPr/>
              </a:pPr>
              <a:t>‹#›</a:t>
            </a:fld>
            <a:fld id="{C2FFC536-ABCE-4666-B1C1-5DC18651E4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8C38-9128-482E-8545-710C72C49962}" type="slidenum">
              <a:rPr lang="cs-CZ" altLang="cs-CZ"/>
              <a:pPr>
                <a:defRPr/>
              </a:pPr>
              <a:t>‹#›</a:t>
            </a:fld>
            <a:fld id="{00A00553-5D29-419A-9096-020F162578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1176-91FA-45A0-9FF6-9170AC1D1901}" type="slidenum">
              <a:rPr lang="cs-CZ" altLang="cs-CZ"/>
              <a:pPr>
                <a:defRPr/>
              </a:pPr>
              <a:t>‹#›</a:t>
            </a:fld>
            <a:fld id="{31BC72B5-F6C1-401A-83B8-2A8CFA4215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26861-B247-4A4B-BF61-474843FF82A5}" type="slidenum">
              <a:rPr lang="cs-CZ" altLang="cs-CZ"/>
              <a:pPr>
                <a:defRPr/>
              </a:pPr>
              <a:t>‹#›</a:t>
            </a:fld>
            <a:fld id="{78AA2C72-BD7B-477F-A352-A5AC1A6B3B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F9DA-03BE-4170-82C6-ECE8A84B435F}" type="slidenum">
              <a:rPr lang="cs-CZ" altLang="cs-CZ"/>
              <a:pPr>
                <a:defRPr/>
              </a:pPr>
              <a:t>‹#›</a:t>
            </a:fld>
            <a:fld id="{BB545173-783E-4CC1-B9FF-8EBFBB9002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C02CD-CA9A-4025-8E3B-61A72ADB4308}" type="slidenum">
              <a:rPr lang="cs-CZ" altLang="cs-CZ"/>
              <a:pPr>
                <a:defRPr/>
              </a:pPr>
              <a:t>‹#›</a:t>
            </a:fld>
            <a:fld id="{0C3D651F-6344-4E5D-911D-E87EA8701F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022FE-D12F-4113-9086-57EF64D01CD3}" type="slidenum">
              <a:rPr lang="cs-CZ" altLang="cs-CZ"/>
              <a:pPr>
                <a:defRPr/>
              </a:pPr>
              <a:t>‹#›</a:t>
            </a:fld>
            <a:fld id="{0DBCEFEE-0723-46D9-A94E-55377E6AEB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52163-213A-4DA0-B56F-55CA4B041ABB}" type="slidenum">
              <a:rPr lang="cs-CZ" altLang="cs-CZ"/>
              <a:pPr>
                <a:defRPr/>
              </a:pPr>
              <a:t>‹#›</a:t>
            </a:fld>
            <a:fld id="{DE822B43-CE42-4A56-AB7A-6BC3E66CD8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1C788-2383-4960-A4FE-FF942D9359E7}" type="slidenum">
              <a:rPr lang="cs-CZ" altLang="cs-CZ"/>
              <a:pPr>
                <a:defRPr/>
              </a:pPr>
              <a:t>‹#›</a:t>
            </a:fld>
            <a:fld id="{4796677A-B2B3-40CD-9E68-E3629F9B43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1EA30-A5D3-404B-BCB3-EA82848754B8}" type="slidenum">
              <a:rPr lang="cs-CZ" altLang="cs-CZ"/>
              <a:pPr>
                <a:defRPr/>
              </a:pPr>
              <a:t>‹#›</a:t>
            </a:fld>
            <a:fld id="{825F08BD-DEFB-452D-B81B-235A4B1937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E4BDF-7AFE-4DDE-B5F9-77640D56808F}" type="slidenum">
              <a:rPr lang="cs-CZ" altLang="cs-CZ"/>
              <a:pPr>
                <a:defRPr/>
              </a:pPr>
              <a:t>‹#›</a:t>
            </a:fld>
            <a:fld id="{A1D35B27-E712-4DB4-B064-E0345A7CC2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DF33-2428-4718-B6A1-E3A9D041EBB5}" type="slidenum">
              <a:rPr lang="cs-CZ" altLang="cs-CZ"/>
              <a:pPr>
                <a:defRPr/>
              </a:pPr>
              <a:t>‹#›</a:t>
            </a:fld>
            <a:fld id="{C3233659-AE75-450D-99F4-402292D85C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B7B79-497F-48EE-A006-77EE8C875520}" type="slidenum">
              <a:rPr lang="cs-CZ" altLang="cs-CZ"/>
              <a:pPr>
                <a:defRPr/>
              </a:pPr>
              <a:t>‹#›</a:t>
            </a:fld>
            <a:fld id="{4F0A1DEC-D0A1-4C4B-837D-ABBFE65D3B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3DC08-2DFA-48E7-A575-9A6B4BD10502}" type="slidenum">
              <a:rPr lang="cs-CZ" altLang="cs-CZ"/>
              <a:pPr>
                <a:defRPr/>
              </a:pPr>
              <a:t>‹#›</a:t>
            </a:fld>
            <a:fld id="{DDF52AD0-2F28-4398-B0E0-488DC8ADCA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B777-E4E6-4CC4-BFBF-945CC49701AF}" type="slidenum">
              <a:rPr lang="cs-CZ" altLang="cs-CZ"/>
              <a:pPr>
                <a:defRPr/>
              </a:pPr>
              <a:t>‹#›</a:t>
            </a:fld>
            <a:fld id="{1CAAAB5B-9437-4837-9F64-D6AFD503D5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EC2A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E863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57"/>
            </a:srgbClr>
          </a:solidFill>
          <a:ln w="381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E863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31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 w="381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8772525" y="2319338"/>
            <a:ext cx="3198813" cy="36353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2" cy="51911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859F5DE-F880-4A0D-AE2E-66EE8EF4F71E}" type="slidenum">
              <a:rPr lang="cs-CZ" altLang="cs-CZ"/>
              <a:pPr>
                <a:defRPr/>
              </a:pPr>
              <a:t>‹#›</a:t>
            </a:fld>
            <a:fld id="{7C6F6E35-88D8-4917-B5B5-25E500BBEE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3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EC2A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E863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57"/>
            </a:srgbClr>
          </a:solidFill>
          <a:ln w="381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E863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55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 w="381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6013" cy="114141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textuKlepnutím lze upravit styl předlohy nadpisů.</a:t>
            </a:r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87203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0"/>
            <a:r>
              <a:rPr lang="en-GB" altLang="cs-CZ" smtClean="0"/>
              <a:t>Devátá úroveňKlepnutím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altLang="cs-CZ"/>
              <a:t>15.1.2014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2" cy="51911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57D005A-4B72-47AB-8251-720C470773FC}" type="slidenum">
              <a:rPr lang="cs-CZ" altLang="cs-CZ"/>
              <a:pPr>
                <a:defRPr/>
              </a:pPr>
              <a:t>‹#›</a:t>
            </a:fld>
            <a:fld id="{1542501B-3B45-4830-9957-5FEE3A3957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8772525" y="2319338"/>
            <a:ext cx="3198813" cy="36353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642938"/>
            <a:ext cx="3286125" cy="6191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57188"/>
            <a:ext cx="3429000" cy="2571750"/>
          </a:xfrm>
          <a:prstGeom prst="rect">
            <a:avLst/>
          </a:prstGeom>
          <a:noFill/>
          <a:ln w="38160">
            <a:solidFill>
              <a:srgbClr val="595D63"/>
            </a:solidFill>
            <a:round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6237288"/>
            <a:ext cx="1347787" cy="2381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00063" y="2967038"/>
            <a:ext cx="8143875" cy="25844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sz="5400" b="1">
                <a:solidFill>
                  <a:srgbClr val="C00000"/>
                </a:solidFill>
                <a:latin typeface="Century Schoolbook" charset="0"/>
              </a:rPr>
              <a:t>Sociálně terapeutická dílna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sz="5400" b="1">
                <a:solidFill>
                  <a:srgbClr val="C00000"/>
                </a:solidFill>
                <a:latin typeface="Century Schoolbook" charset="0"/>
              </a:rPr>
              <a:t>Kladno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4005263"/>
            <a:ext cx="1428750" cy="13573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4400" b="1" smtClean="0">
                <a:solidFill>
                  <a:srgbClr val="C00000"/>
                </a:solidFill>
              </a:rPr>
              <a:t>Počítačová učebna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55733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716338"/>
            <a:ext cx="4279900" cy="284321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1285875"/>
            <a:ext cx="2243138" cy="16192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3200" b="1" smtClean="0">
                <a:solidFill>
                  <a:srgbClr val="C00000"/>
                </a:solidFill>
              </a:rPr>
              <a:t>Zahradnické práce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sz="2400">
              <a:solidFill>
                <a:srgbClr val="000000"/>
              </a:solidFill>
              <a:latin typeface="Century Schoolbook" charset="0"/>
            </a:endParaRP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 b="1">
                <a:solidFill>
                  <a:srgbClr val="000000"/>
                </a:solidFill>
                <a:latin typeface="Century Schoolbook" charset="0"/>
              </a:rPr>
              <a:t>Nauka o rostlinách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 b="1">
                <a:solidFill>
                  <a:srgbClr val="000000"/>
                </a:solidFill>
                <a:latin typeface="Century Schoolbook" charset="0"/>
              </a:rPr>
              <a:t>Pracovní postupy 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 b="1">
                <a:solidFill>
                  <a:srgbClr val="000000"/>
                </a:solidFill>
                <a:latin typeface="Century Schoolbook" charset="0"/>
              </a:rPr>
              <a:t>Práce s nářadím a nástroji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 b="1">
                <a:solidFill>
                  <a:srgbClr val="000000"/>
                </a:solidFill>
                <a:latin typeface="Century Schoolbook" charset="0"/>
              </a:rPr>
              <a:t>Nauka o vazbách živých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 b="1">
                <a:solidFill>
                  <a:srgbClr val="000000"/>
                </a:solidFill>
                <a:latin typeface="Century Schoolbook" charset="0"/>
              </a:rPr>
              <a:t>      i sušených květin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 b="1">
                <a:solidFill>
                  <a:srgbClr val="000000"/>
                </a:solidFill>
                <a:latin typeface="Century Schoolbook" charset="0"/>
              </a:rPr>
              <a:t>Péče o záhony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12863"/>
            <a:ext cx="3179763" cy="20447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3317" name="Obrázek 6" descr="1301072_zahrada-kvetiny-trvalky-pestovan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05263"/>
            <a:ext cx="3217862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4000" b="1" smtClean="0">
                <a:solidFill>
                  <a:srgbClr val="C00000"/>
                </a:solidFill>
              </a:rPr>
              <a:t>Využitelnost dílen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1.3. 2010  při zahájení provozu	</a:t>
            </a:r>
            <a:r>
              <a:rPr lang="cs-CZ" altLang="cs-CZ" sz="2400" b="1">
                <a:solidFill>
                  <a:srgbClr val="FF0000"/>
                </a:solidFill>
                <a:latin typeface="Century Schoolbook" charset="0"/>
              </a:rPr>
              <a:t>108 uživatelů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31.12.2013                                       </a:t>
            </a:r>
            <a:r>
              <a:rPr lang="cs-CZ" altLang="cs-CZ" sz="2400" b="1">
                <a:solidFill>
                  <a:srgbClr val="FF0000"/>
                </a:solidFill>
                <a:latin typeface="Century Schoolbook" charset="0"/>
              </a:rPr>
              <a:t>165 uživatelů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Z toho         </a:t>
            </a:r>
            <a:r>
              <a:rPr lang="cs-CZ" altLang="cs-CZ" sz="2800">
                <a:solidFill>
                  <a:srgbClr val="000000"/>
                </a:solidFill>
                <a:latin typeface="Century Schoolbook" charset="0"/>
              </a:rPr>
              <a:t>90  klientů Zahrady</a:t>
            </a:r>
          </a:p>
          <a:p>
            <a:pPr marL="273050" indent="-273050"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800">
                <a:solidFill>
                  <a:srgbClr val="000000"/>
                </a:solidFill>
                <a:latin typeface="Century Schoolbook" charset="0"/>
              </a:rPr>
              <a:t>                   75 externích uživatelů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sz="2800">
              <a:solidFill>
                <a:srgbClr val="000000"/>
              </a:solidFill>
              <a:latin typeface="Century Schoolbook" charset="0"/>
            </a:endParaRP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V rámci hospodářské činnosti (prodej výrobků) byl 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v roce 2013 obrat 350 tis. Kč, čistý zisk 248 tis.Kč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642938" y="1412875"/>
            <a:ext cx="8001000" cy="12954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sz="4400" b="1">
                <a:solidFill>
                  <a:srgbClr val="C00000"/>
                </a:solidFill>
                <a:latin typeface="Century Schoolbook" charset="0"/>
              </a:rPr>
              <a:t>Děkujeme za pozornost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altLang="cs-CZ" sz="4400">
              <a:solidFill>
                <a:srgbClr val="C0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altLang="cs-CZ" sz="4400">
              <a:solidFill>
                <a:srgbClr val="C00000"/>
              </a:solidFill>
              <a:latin typeface="Century Schoolbook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Eva Bartošová a Míla Pořádková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cs-CZ" altLang="cs-CZ" sz="2400" b="1">
                <a:solidFill>
                  <a:srgbClr val="000000"/>
                </a:solidFill>
                <a:latin typeface="Century Schoolbook" charset="0"/>
              </a:rPr>
              <a:t>Zahrada</a:t>
            </a: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 pss. Kladno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3000" b="1" smtClean="0">
                <a:solidFill>
                  <a:srgbClr val="C00000"/>
                </a:solidFill>
              </a:rPr>
              <a:t>Proč jsme potřebovali dílnu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071563"/>
            <a:ext cx="7467600" cy="44291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 b="1">
                <a:solidFill>
                  <a:srgbClr val="000000"/>
                </a:solidFill>
                <a:latin typeface="Century Schoolbook" charset="0"/>
              </a:rPr>
              <a:t>V Kladně tato služba chyběla, bylo nutné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 b="1">
                <a:solidFill>
                  <a:srgbClr val="000000"/>
                </a:solidFill>
                <a:latin typeface="Century Schoolbook" charset="0"/>
              </a:rPr>
              <a:t>zajistit pro klienty program a náplň, podle jejich potřeb, která by je však zároveň dále rozvíjela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 b="1">
                <a:solidFill>
                  <a:srgbClr val="000000"/>
                </a:solidFill>
                <a:latin typeface="Century Schoolbook" charset="0"/>
              </a:rPr>
              <a:t>zajistit  pro klienty i občany s postižením možnost pracovního zapojení, terapie a dalších aktivit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 b="1">
                <a:solidFill>
                  <a:srgbClr val="000000"/>
                </a:solidFill>
                <a:latin typeface="Century Schoolbook" charset="0"/>
              </a:rPr>
              <a:t>připravit klienty na práci na otevřeném trhu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 b="1">
                <a:solidFill>
                  <a:srgbClr val="000000"/>
                </a:solidFill>
                <a:latin typeface="Century Schoolbook" charset="0"/>
              </a:rPr>
              <a:t>připravovat klienty na život mimo zařízení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sz="2000" b="1">
              <a:solidFill>
                <a:srgbClr val="000000"/>
              </a:solidFill>
              <a:latin typeface="Century Schoolbook" charset="0"/>
            </a:endParaRP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 b="1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cs-CZ" altLang="cs-CZ" sz="1600" b="1">
                <a:solidFill>
                  <a:srgbClr val="000000"/>
                </a:solidFill>
                <a:latin typeface="Century Schoolbook" charset="0"/>
              </a:rPr>
              <a:t>Dřívější nevyhovující prostory  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sz="1600" b="1">
              <a:solidFill>
                <a:srgbClr val="000000"/>
              </a:solidFill>
              <a:latin typeface="Century Schoolbook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365625"/>
            <a:ext cx="2935288" cy="2206625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</p:pic>
      <p:sp>
        <p:nvSpPr>
          <p:cNvPr id="4101" name="Šipka doprava 5"/>
          <p:cNvSpPr>
            <a:spLocks noChangeArrowheads="1"/>
          </p:cNvSpPr>
          <p:nvPr/>
        </p:nvSpPr>
        <p:spPr bwMode="auto">
          <a:xfrm>
            <a:off x="4211638" y="5013325"/>
            <a:ext cx="13684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4000" b="1" smtClean="0">
                <a:solidFill>
                  <a:srgbClr val="C00000"/>
                </a:solidFill>
              </a:rPr>
              <a:t>Výstavba dílny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Vlastní investiční prostředky - 0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Reakce na výzvu ROP 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    Střední Čechy 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Vlastní zpracování projektu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Schválení projektu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Výstavba  zahájení 10/2008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Uvedení dílny do provozu 1.3.2010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Celkové náklady 7 400 000 Kč.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sz="2400">
              <a:solidFill>
                <a:srgbClr val="000000"/>
              </a:solidFill>
              <a:latin typeface="Century Schoolbook" charset="0"/>
            </a:endParaRP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sz="2400">
              <a:solidFill>
                <a:srgbClr val="000000"/>
              </a:solidFill>
              <a:latin typeface="Century Schoolbook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276475"/>
            <a:ext cx="3278188" cy="2592388"/>
          </a:xfrm>
          <a:prstGeom prst="rect">
            <a:avLst/>
          </a:prstGeom>
          <a:noFill/>
          <a:ln w="57240">
            <a:solidFill>
              <a:srgbClr val="FE8637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60588"/>
            <a:ext cx="196850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4000" b="1" smtClean="0">
                <a:solidFill>
                  <a:srgbClr val="C00000"/>
                </a:solidFill>
              </a:rPr>
              <a:t>Sociálně terapeutické dílny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 b="1">
                <a:solidFill>
                  <a:srgbClr val="000000"/>
                </a:solidFill>
                <a:latin typeface="Century Schoolbook" charset="0"/>
              </a:rPr>
              <a:t>Keramická, textilní, výtvarná dílna, počítačová učebna, 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 b="1">
                <a:solidFill>
                  <a:srgbClr val="000000"/>
                </a:solidFill>
                <a:latin typeface="Century Schoolbook" charset="0"/>
              </a:rPr>
              <a:t>zahradnické práce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4000" b="1">
                <a:solidFill>
                  <a:srgbClr val="C00000"/>
                </a:solidFill>
                <a:latin typeface="Century Schoolbook" charset="0"/>
              </a:rPr>
              <a:t>Financování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Rok 2010 dotace MPSV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Rok 2011 – 2013 Individuální projekt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Náklady na provoz cca 3 300 tis. Kč ročně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11750" y="-4191000"/>
            <a:ext cx="1968500" cy="14763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149725"/>
            <a:ext cx="1439862" cy="900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800" b="1" smtClean="0">
                <a:solidFill>
                  <a:srgbClr val="C00000"/>
                </a:solidFill>
              </a:rPr>
              <a:t>Co získávají klienti v keramické,  textilní a výtvarné  dílně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- </a:t>
            </a:r>
            <a:r>
              <a:rPr lang="cs-CZ" altLang="cs-CZ" sz="2000">
                <a:solidFill>
                  <a:srgbClr val="000000"/>
                </a:solidFill>
                <a:latin typeface="Century Schoolbook" charset="0"/>
              </a:rPr>
              <a:t>základní pracovní návyky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>
                <a:solidFill>
                  <a:srgbClr val="000000"/>
                </a:solidFill>
                <a:latin typeface="Century Schoolbook" charset="0"/>
              </a:rPr>
              <a:t>- rozvoj jemné i hrubé motoriky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>
                <a:solidFill>
                  <a:srgbClr val="000000"/>
                </a:solidFill>
                <a:latin typeface="Century Schoolbook" charset="0"/>
              </a:rPr>
              <a:t>- estetické cítění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>
                <a:solidFill>
                  <a:srgbClr val="000000"/>
                </a:solidFill>
                <a:latin typeface="Century Schoolbook" charset="0"/>
              </a:rPr>
              <a:t>- ocenění vlastní práce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>
                <a:solidFill>
                  <a:srgbClr val="000000"/>
                </a:solidFill>
                <a:latin typeface="Century Schoolbook" charset="0"/>
              </a:rPr>
              <a:t>- poznání úspěchu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>
                <a:solidFill>
                  <a:srgbClr val="000000"/>
                </a:solidFill>
                <a:latin typeface="Century Schoolbook" charset="0"/>
              </a:rPr>
              <a:t>- zvyšování samostatnosti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>
                <a:solidFill>
                  <a:srgbClr val="000000"/>
                </a:solidFill>
                <a:latin typeface="Century Schoolbook" charset="0"/>
              </a:rPr>
              <a:t>- navazování nových vztahů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>
                <a:solidFill>
                  <a:srgbClr val="000000"/>
                </a:solidFill>
                <a:latin typeface="Century Schoolbook" charset="0"/>
              </a:rPr>
              <a:t>- získávání sebedůvěry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000">
                <a:solidFill>
                  <a:srgbClr val="000000"/>
                </a:solidFill>
                <a:latin typeface="Century Schoolbook" charset="0"/>
              </a:rPr>
              <a:t>- týmová spolupráce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1285875"/>
            <a:ext cx="1665287" cy="25050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4214813"/>
            <a:ext cx="3025775" cy="207168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3771900" cy="502761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979613" y="333375"/>
            <a:ext cx="4572000" cy="7080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4000" b="1">
                <a:solidFill>
                  <a:srgbClr val="C00000"/>
                </a:solidFill>
                <a:latin typeface="Century Schoolbook" charset="0"/>
              </a:rPr>
              <a:t>Keramická</a:t>
            </a:r>
            <a:r>
              <a:rPr lang="cs-CZ" altLang="cs-CZ" sz="4000">
                <a:solidFill>
                  <a:srgbClr val="C00000"/>
                </a:solidFill>
                <a:latin typeface="Century Schoolbook" charset="0"/>
              </a:rPr>
              <a:t> </a:t>
            </a:r>
            <a:r>
              <a:rPr lang="cs-CZ" altLang="cs-CZ" sz="4000" b="1">
                <a:solidFill>
                  <a:srgbClr val="C00000"/>
                </a:solidFill>
                <a:latin typeface="Century Schoolbook" charset="0"/>
              </a:rPr>
              <a:t>dílna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268413"/>
            <a:ext cx="3429000" cy="227806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60800"/>
            <a:ext cx="3435350" cy="237648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3714750"/>
            <a:ext cx="3786187" cy="273843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844675"/>
            <a:ext cx="4110038" cy="30829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28625"/>
            <a:ext cx="3857625" cy="28924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611188" y="333375"/>
            <a:ext cx="4248150" cy="79216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altLang="cs-CZ" sz="4000" b="1">
                <a:solidFill>
                  <a:srgbClr val="C00000"/>
                </a:solidFill>
                <a:latin typeface="Century Schoolbook" charset="0"/>
              </a:rPr>
              <a:t>Výtvarná dílna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52513"/>
            <a:ext cx="3486150" cy="52419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1071563"/>
            <a:ext cx="4476750" cy="297338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214813"/>
            <a:ext cx="2786062" cy="20891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124075" y="188913"/>
            <a:ext cx="3960813" cy="584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cs-CZ" altLang="cs-CZ" sz="4000" b="1">
                <a:solidFill>
                  <a:srgbClr val="C00000"/>
                </a:solidFill>
                <a:latin typeface="Century Schoolbook" charset="0"/>
              </a:rPr>
              <a:t>Textilní dílna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"/>
          <p:cNvSpPr>
            <a:spLocks noGrp="1" noChangeArrowheads="1"/>
          </p:cNvSpPr>
          <p:nvPr>
            <p:ph type="title"/>
          </p:nvPr>
        </p:nvSpPr>
        <p:spPr>
          <a:xfrm>
            <a:off x="1619250" y="549275"/>
            <a:ext cx="5554663" cy="727075"/>
          </a:xfrm>
        </p:spPr>
        <p:txBody>
          <a:bodyPr>
            <a:normAutofit fontScale="90000"/>
          </a:bodyPr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>počítačová učebna</a:t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4400" b="1" dirty="0" smtClean="0">
                <a:solidFill>
                  <a:srgbClr val="C00000"/>
                </a:solidFill>
              </a:rPr>
              <a:t>Počítačová učebna</a:t>
            </a: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C00000"/>
                </a:solidFill>
              </a:rPr>
              <a:t/>
            </a:r>
            <a:br>
              <a:rPr lang="cs-CZ" altLang="cs-CZ" sz="3000" b="1" dirty="0" smtClean="0">
                <a:solidFill>
                  <a:srgbClr val="C00000"/>
                </a:solidFill>
              </a:rPr>
            </a:br>
            <a:r>
              <a:rPr lang="cs-CZ" altLang="cs-CZ" sz="3000" b="1" dirty="0" smtClean="0">
                <a:solidFill>
                  <a:srgbClr val="0A12B6"/>
                </a:solidFill>
              </a:rPr>
              <a:t/>
            </a:r>
            <a:br>
              <a:rPr lang="cs-CZ" altLang="cs-CZ" sz="3000" b="1" dirty="0" smtClean="0">
                <a:solidFill>
                  <a:srgbClr val="0A12B6"/>
                </a:solidFill>
              </a:rPr>
            </a:br>
            <a:endParaRPr lang="cs-CZ" altLang="cs-CZ" sz="3000" b="1" dirty="0" smtClean="0">
              <a:solidFill>
                <a:srgbClr val="0A12B6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11188" y="1916113"/>
            <a:ext cx="7848600" cy="4105275"/>
          </a:xfrm>
          <a:prstGeom prst="rect">
            <a:avLst/>
          </a:prstGeom>
          <a:noFill/>
          <a:ln w="38160">
            <a:solidFill>
              <a:srgbClr val="595D63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Výuka didaktických programů uzpůsobených pro osoby se speciálními potřebami (PETIT)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Základy práce s PC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Seznámení s funkcemi PC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Práce s textovým editorem </a:t>
            </a:r>
            <a:r>
              <a:rPr lang="cs-CZ" altLang="cs-CZ" sz="2400">
                <a:latin typeface="Century Schoolbook" charset="0"/>
              </a:rPr>
              <a:t>internetu – zakladání e-mailu využívá elektronické </a:t>
            </a: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pošty, </a:t>
            </a:r>
          </a:p>
          <a:p>
            <a:pPr marL="273050" indent="-27305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>
                <a:solidFill>
                  <a:srgbClr val="000000"/>
                </a:solidFill>
                <a:latin typeface="Century Schoolbook" charset="0"/>
              </a:rPr>
              <a:t>komunikace na facebooku, sledování filmů, písní, naučných textů</a:t>
            </a:r>
          </a:p>
          <a:p>
            <a:pPr marL="273050" indent="-273050"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2400" b="1">
                <a:solidFill>
                  <a:srgbClr val="C00000"/>
                </a:solidFill>
                <a:latin typeface="Century Schoolbook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289</Words>
  <Application>Microsoft Office PowerPoint</Application>
  <PresentationFormat>Předvádění na obrazovce (4:3)</PresentationFormat>
  <Paragraphs>82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systému Office</vt:lpstr>
      <vt:lpstr>1_Motiv systému Office</vt:lpstr>
      <vt:lpstr>Snímek 1</vt:lpstr>
      <vt:lpstr>Proč jsme potřebovali dílnu</vt:lpstr>
      <vt:lpstr>Výstavba dílny</vt:lpstr>
      <vt:lpstr>Sociálně terapeutické dílny</vt:lpstr>
      <vt:lpstr>Co získávají klienti v keramické,  textilní a výtvarné  dílně</vt:lpstr>
      <vt:lpstr>Snímek 6</vt:lpstr>
      <vt:lpstr>Snímek 7</vt:lpstr>
      <vt:lpstr>Snímek 8</vt:lpstr>
      <vt:lpstr>   počítačová učebna      Počítačová učebna         </vt:lpstr>
      <vt:lpstr>Počítačová učebna</vt:lpstr>
      <vt:lpstr>Zahradnické práce</vt:lpstr>
      <vt:lpstr>Využitelnost dílen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Krpešová Jana</dc:creator>
  <cp:lastModifiedBy>Krpešová Jana</cp:lastModifiedBy>
  <cp:revision>10</cp:revision>
  <cp:lastPrinted>1601-01-01T00:00:00Z</cp:lastPrinted>
  <dcterms:created xsi:type="dcterms:W3CDTF">1601-01-01T00:00:00Z</dcterms:created>
  <dcterms:modified xsi:type="dcterms:W3CDTF">2014-01-27T09:36:15Z</dcterms:modified>
</cp:coreProperties>
</file>