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740" r:id="rId1"/>
    <p:sldMasterId id="2147483747" r:id="rId2"/>
  </p:sldMasterIdLst>
  <p:notesMasterIdLst>
    <p:notesMasterId r:id="rId8"/>
  </p:notesMasterIdLst>
  <p:sldIdLst>
    <p:sldId id="5029" r:id="rId3"/>
    <p:sldId id="5030" r:id="rId4"/>
    <p:sldId id="5031" r:id="rId5"/>
    <p:sldId id="5014" r:id="rId6"/>
    <p:sldId id="5010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9"/>
      <p:italic r:id="rId9"/>
      <p:boldItalic r:id="rId9"/>
    </p:embeddedFont>
    <p:embeddedFont>
      <p:font typeface="Calibri Light" panose="020F0302020204030204" pitchFamily="34" charset="0"/>
      <p:regular r:id="rId10"/>
      <p:italic r:id="rId11"/>
    </p:embeddedFont>
  </p:embeddedFontLst>
  <p:custDataLst>
    <p:tags r:id="rId12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1CE8A60F-7C29-4AF4-8F24-5686833EB6C1}">
          <p14:sldIdLst>
            <p14:sldId id="5029"/>
            <p14:sldId id="5030"/>
            <p14:sldId id="5031"/>
            <p14:sldId id="5014"/>
            <p14:sldId id="501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867" userDrawn="1">
          <p15:clr>
            <a:srgbClr val="A4A3A4"/>
          </p15:clr>
        </p15:guide>
        <p15:guide id="2" pos="43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ohlová Radka Mgr." initials="PRM" lastIdx="2" clrIdx="0">
    <p:extLst>
      <p:ext uri="{19B8F6BF-5375-455C-9EA6-DF929625EA0E}">
        <p15:presenceInfo xmlns:p15="http://schemas.microsoft.com/office/powerpoint/2012/main" userId="S::pohlovar@mzcr.cz::15a606af-c9df-42db-9d4e-541ca0551712" providerId="AD"/>
      </p:ext>
    </p:extLst>
  </p:cmAuthor>
  <p:cmAuthor id="2" name="Žofka Jan Mgr. Ing." initials="ŽJMI" lastIdx="1" clrIdx="1">
    <p:extLst>
      <p:ext uri="{19B8F6BF-5375-455C-9EA6-DF929625EA0E}">
        <p15:presenceInfo xmlns:p15="http://schemas.microsoft.com/office/powerpoint/2012/main" userId="S::zofkaj@mzcr.cz::47242822-da23-458e-81a5-68dba5d2ccc4" providerId="AD"/>
      </p:ext>
    </p:extLst>
  </p:cmAuthor>
  <p:cmAuthor id="3" name="Klechová Anna Mgr." initials="KAM" lastIdx="1" clrIdx="2">
    <p:extLst>
      <p:ext uri="{19B8F6BF-5375-455C-9EA6-DF929625EA0E}">
        <p15:presenceInfo xmlns:p15="http://schemas.microsoft.com/office/powerpoint/2012/main" userId="S::klechovaa@mzcr.cz::18e63089-be75-4ea6-a181-0f98749577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E7E9"/>
    <a:srgbClr val="EFCCCF"/>
    <a:srgbClr val="00FF00"/>
    <a:srgbClr val="FF9900"/>
    <a:srgbClr val="0000FF"/>
    <a:srgbClr val="FFC000"/>
    <a:srgbClr val="305983"/>
    <a:srgbClr val="E654FE"/>
    <a:srgbClr val="FFFF66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Světlý sty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1" autoAdjust="0"/>
    <p:restoredTop sz="95111" autoAdjust="0"/>
  </p:normalViewPr>
  <p:slideViewPr>
    <p:cSldViewPr snapToGrid="0">
      <p:cViewPr varScale="1">
        <p:scale>
          <a:sx n="76" d="100"/>
          <a:sy n="76" d="100"/>
        </p:scale>
        <p:origin x="811" y="58"/>
      </p:cViewPr>
      <p:guideLst>
        <p:guide orient="horz" pos="867"/>
        <p:guide pos="43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font" Target="NUL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8F9534-E31E-47A6-B3B5-39567348889D}" type="datetimeFigureOut">
              <a:rPr lang="cs-CZ" smtClean="0"/>
              <a:t>02.03.2023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B4F48-45DA-4A93-94D7-4559DBB1A6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2770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8644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3658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7185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046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4693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mín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4EC56048-479B-4CB1-B677-16A8618B9DB7}"/>
              </a:ext>
            </a:extLst>
          </p:cNvPr>
          <p:cNvSpPr/>
          <p:nvPr userDrawn="1"/>
        </p:nvSpPr>
        <p:spPr>
          <a:xfrm>
            <a:off x="0" y="0"/>
            <a:ext cx="12192000" cy="3693111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675FD825-1F31-4493-889C-46F3B206D7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66" y="5951561"/>
            <a:ext cx="964869" cy="639860"/>
          </a:xfrm>
          <a:prstGeom prst="rect">
            <a:avLst/>
          </a:prstGeom>
        </p:spPr>
      </p:pic>
      <p:sp>
        <p:nvSpPr>
          <p:cNvPr id="19" name="Nadpis 1">
            <a:extLst>
              <a:ext uri="{FF2B5EF4-FFF2-40B4-BE49-F238E27FC236}">
                <a16:creationId xmlns:a16="http://schemas.microsoft.com/office/drawing/2014/main" id="{52EB2EA6-5A78-4E85-AE4C-221CA83B81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03487"/>
            <a:ext cx="9144000" cy="1189622"/>
          </a:xfrm>
        </p:spPr>
        <p:txBody>
          <a:bodyPr anchor="b">
            <a:noAutofit/>
          </a:bodyPr>
          <a:lstStyle>
            <a:lvl1pPr algn="ctr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Hlavní nadpis prezentace</a:t>
            </a:r>
          </a:p>
        </p:txBody>
      </p:sp>
      <p:sp>
        <p:nvSpPr>
          <p:cNvPr id="20" name="Podnadpis 2">
            <a:extLst>
              <a:ext uri="{FF2B5EF4-FFF2-40B4-BE49-F238E27FC236}">
                <a16:creationId xmlns:a16="http://schemas.microsoft.com/office/drawing/2014/main" id="{070F9525-D336-4269-AB65-F312FD83E2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 prezentace</a:t>
            </a:r>
          </a:p>
        </p:txBody>
      </p:sp>
      <p:grpSp>
        <p:nvGrpSpPr>
          <p:cNvPr id="24" name="Skupina 23">
            <a:extLst>
              <a:ext uri="{FF2B5EF4-FFF2-40B4-BE49-F238E27FC236}">
                <a16:creationId xmlns:a16="http://schemas.microsoft.com/office/drawing/2014/main" id="{A68D80B2-804E-48C4-917F-364953F04117}"/>
              </a:ext>
            </a:extLst>
          </p:cNvPr>
          <p:cNvGrpSpPr/>
          <p:nvPr userDrawn="1"/>
        </p:nvGrpSpPr>
        <p:grpSpPr>
          <a:xfrm>
            <a:off x="2907576" y="929325"/>
            <a:ext cx="6376849" cy="627081"/>
            <a:chOff x="3150227" y="929325"/>
            <a:chExt cx="6376849" cy="627081"/>
          </a:xfrm>
        </p:grpSpPr>
        <p:pic>
          <p:nvPicPr>
            <p:cNvPr id="13" name="Grafický objekt 12">
              <a:extLst>
                <a:ext uri="{FF2B5EF4-FFF2-40B4-BE49-F238E27FC236}">
                  <a16:creationId xmlns:a16="http://schemas.microsoft.com/office/drawing/2014/main" id="{6AD8391B-BFA6-420F-8E95-DE146CE7E6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227" y="929325"/>
              <a:ext cx="2211887" cy="627081"/>
            </a:xfrm>
            <a:prstGeom prst="rect">
              <a:avLst/>
            </a:prstGeom>
          </p:spPr>
        </p:pic>
        <p:pic>
          <p:nvPicPr>
            <p:cNvPr id="16" name="Grafický objekt 15">
              <a:extLst>
                <a:ext uri="{FF2B5EF4-FFF2-40B4-BE49-F238E27FC236}">
                  <a16:creationId xmlns:a16="http://schemas.microsoft.com/office/drawing/2014/main" id="{2E38FE36-8704-4B15-B3ED-B5C034568E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12" y="1091418"/>
              <a:ext cx="3771464" cy="3206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22711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7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1009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159AF-26F1-42E1-BF83-F89C20A19403}" type="datetimeFigureOut">
              <a:rPr lang="cs-CZ" smtClean="0"/>
              <a:t>02.03.2023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DE3A8-275C-4F7D-9678-21DFF80A70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3633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uze nadpis minim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4F31B8D1-4DDF-4FB2-AC58-4A1374AC35A4}"/>
              </a:ext>
            </a:extLst>
          </p:cNvPr>
          <p:cNvSpPr/>
          <p:nvPr userDrawn="1"/>
        </p:nvSpPr>
        <p:spPr>
          <a:xfrm>
            <a:off x="1" y="1"/>
            <a:ext cx="12192000" cy="576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4DAA469B-B863-447B-ABF4-3B7AFDB736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740" y="2"/>
            <a:ext cx="5396696" cy="576000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2068171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9644885F-7E6F-4C35-9C4B-32A83531A1CB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74A8D0C3-8828-4945-AE3F-F718697470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CC8B3D67-369B-4F24-8897-F0919A3E5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39" y="1376037"/>
            <a:ext cx="11487705" cy="5152017"/>
          </a:xfrm>
        </p:spPr>
        <p:txBody>
          <a:bodyPr/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EDB0FC9C-CAD2-4DA3-81D9-FE9D2BAA5F0C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5" name="Skupina 24">
              <a:extLst>
                <a:ext uri="{FF2B5EF4-FFF2-40B4-BE49-F238E27FC236}">
                  <a16:creationId xmlns:a16="http://schemas.microsoft.com/office/drawing/2014/main" id="{812BEB90-324A-4A2D-9EF7-4E5CCD4362D6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6" name="Grafický objekt 25">
                <a:extLst>
                  <a:ext uri="{FF2B5EF4-FFF2-40B4-BE49-F238E27FC236}">
                    <a16:creationId xmlns:a16="http://schemas.microsoft.com/office/drawing/2014/main" id="{DA398F1A-CD3A-4447-AD94-A2C8AA7D3ED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7" name="Grafický objekt 26">
                <a:extLst>
                  <a:ext uri="{FF2B5EF4-FFF2-40B4-BE49-F238E27FC236}">
                    <a16:creationId xmlns:a16="http://schemas.microsoft.com/office/drawing/2014/main" id="{B44E7B5D-0A2A-4E37-9366-E7DA6249045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10" name="Obrázek 9" descr="Obsah obrázku kreslení&#10;&#10;Popis byl vytvořen automaticky">
              <a:extLst>
                <a:ext uri="{FF2B5EF4-FFF2-40B4-BE49-F238E27FC236}">
                  <a16:creationId xmlns:a16="http://schemas.microsoft.com/office/drawing/2014/main" id="{79993D16-A750-49F0-840D-E154F50060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168135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  <p15:guide id="2" pos="758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text,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9644885F-7E6F-4C35-9C4B-32A83531A1CB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3" name="Zástupný symbol obrázku 12">
            <a:extLst>
              <a:ext uri="{FF2B5EF4-FFF2-40B4-BE49-F238E27FC236}">
                <a16:creationId xmlns:a16="http://schemas.microsoft.com/office/drawing/2014/main" id="{9DA90696-1068-45DC-844C-39D2648EE4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31686" y="1376036"/>
            <a:ext cx="6378575" cy="515201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rgbClr val="D31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Zde vložte obrázek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1470E0D0-A2AB-409D-829F-DB124986B1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827422E6-1939-4D22-82CF-00821A158B63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0" name="Skupina 19">
              <a:extLst>
                <a:ext uri="{FF2B5EF4-FFF2-40B4-BE49-F238E27FC236}">
                  <a16:creationId xmlns:a16="http://schemas.microsoft.com/office/drawing/2014/main" id="{EBDF3FB1-1F98-4150-A8F1-0D74F99C8837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3" name="Grafický objekt 22">
                <a:extLst>
                  <a:ext uri="{FF2B5EF4-FFF2-40B4-BE49-F238E27FC236}">
                    <a16:creationId xmlns:a16="http://schemas.microsoft.com/office/drawing/2014/main" id="{DCF8E799-50DF-4E6B-ACA9-136D7EC0450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4" name="Grafický objekt 23">
                <a:extLst>
                  <a:ext uri="{FF2B5EF4-FFF2-40B4-BE49-F238E27FC236}">
                    <a16:creationId xmlns:a16="http://schemas.microsoft.com/office/drawing/2014/main" id="{85FD9467-D507-4558-9FAC-72B0B20404D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22" name="Obrázek 21" descr="Obsah obrázku kreslení&#10;&#10;Popis byl vytvořen automaticky">
              <a:extLst>
                <a:ext uri="{FF2B5EF4-FFF2-40B4-BE49-F238E27FC236}">
                  <a16:creationId xmlns:a16="http://schemas.microsoft.com/office/drawing/2014/main" id="{0641DDD1-9D04-47D2-A445-158BCC0416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  <p:sp>
        <p:nvSpPr>
          <p:cNvPr id="26" name="Zástupný obsah 2">
            <a:extLst>
              <a:ext uri="{FF2B5EF4-FFF2-40B4-BE49-F238E27FC236}">
                <a16:creationId xmlns:a16="http://schemas.microsoft.com/office/drawing/2014/main" id="{04ACDA81-8751-49AB-97FB-4BF8241EFBB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81740" y="1376037"/>
            <a:ext cx="4927108" cy="5152017"/>
          </a:xfrm>
        </p:spPr>
        <p:txBody>
          <a:bodyPr>
            <a:normAutofit/>
          </a:bodyPr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31878458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65D34D94-04F9-4E00-B5C8-BA240CAA9819}"/>
              </a:ext>
            </a:extLst>
          </p:cNvPr>
          <p:cNvSpPr/>
          <p:nvPr userDrawn="1"/>
        </p:nvSpPr>
        <p:spPr>
          <a:xfrm>
            <a:off x="0" y="0"/>
            <a:ext cx="12192000" cy="1059255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6" name="Nadpis 1">
            <a:extLst>
              <a:ext uri="{FF2B5EF4-FFF2-40B4-BE49-F238E27FC236}">
                <a16:creationId xmlns:a16="http://schemas.microsoft.com/office/drawing/2014/main" id="{5E3B3E7F-FC75-4C4E-B4B1-9B56B7FC22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819" y="0"/>
            <a:ext cx="5579709" cy="1059255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68F80365-EAA4-451F-AF73-86DCFE8AB83A}"/>
              </a:ext>
            </a:extLst>
          </p:cNvPr>
          <p:cNvGrpSpPr/>
          <p:nvPr userDrawn="1"/>
        </p:nvGrpSpPr>
        <p:grpSpPr>
          <a:xfrm>
            <a:off x="6256073" y="329946"/>
            <a:ext cx="5742276" cy="451023"/>
            <a:chOff x="6353729" y="329946"/>
            <a:chExt cx="5742276" cy="451023"/>
          </a:xfrm>
        </p:grpSpPr>
        <p:grpSp>
          <p:nvGrpSpPr>
            <p:cNvPr id="22" name="Skupina 21">
              <a:extLst>
                <a:ext uri="{FF2B5EF4-FFF2-40B4-BE49-F238E27FC236}">
                  <a16:creationId xmlns:a16="http://schemas.microsoft.com/office/drawing/2014/main" id="{7BB3E92E-B74E-48A9-9E5E-5CA3884CB64E}"/>
                </a:ext>
              </a:extLst>
            </p:cNvPr>
            <p:cNvGrpSpPr/>
            <p:nvPr userDrawn="1"/>
          </p:nvGrpSpPr>
          <p:grpSpPr>
            <a:xfrm>
              <a:off x="6353729" y="348969"/>
              <a:ext cx="4824586" cy="432000"/>
              <a:chOff x="3105837" y="920447"/>
              <a:chExt cx="4824586" cy="432000"/>
            </a:xfrm>
          </p:grpSpPr>
          <p:pic>
            <p:nvPicPr>
              <p:cNvPr id="24" name="Grafický objekt 23">
                <a:extLst>
                  <a:ext uri="{FF2B5EF4-FFF2-40B4-BE49-F238E27FC236}">
                    <a16:creationId xmlns:a16="http://schemas.microsoft.com/office/drawing/2014/main" id="{E8A2959C-9C38-4FE1-857B-E5CE286D30A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05837" y="920447"/>
                <a:ext cx="1523783" cy="432000"/>
              </a:xfrm>
              <a:prstGeom prst="rect">
                <a:avLst/>
              </a:prstGeom>
            </p:spPr>
          </p:pic>
          <p:pic>
            <p:nvPicPr>
              <p:cNvPr id="25" name="Grafický objekt 24">
                <a:extLst>
                  <a:ext uri="{FF2B5EF4-FFF2-40B4-BE49-F238E27FC236}">
                    <a16:creationId xmlns:a16="http://schemas.microsoft.com/office/drawing/2014/main" id="{BAA2F625-C665-422E-9490-CD15682AFEC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66425" y="1004555"/>
                <a:ext cx="2963998" cy="252000"/>
              </a:xfrm>
              <a:prstGeom prst="rect">
                <a:avLst/>
              </a:prstGeom>
            </p:spPr>
          </p:pic>
        </p:grpSp>
        <p:pic>
          <p:nvPicPr>
            <p:cNvPr id="23" name="Obrázek 22" descr="Obsah obrázku kreslení&#10;&#10;Popis byl vytvořen automaticky">
              <a:extLst>
                <a:ext uri="{FF2B5EF4-FFF2-40B4-BE49-F238E27FC236}">
                  <a16:creationId xmlns:a16="http://schemas.microsoft.com/office/drawing/2014/main" id="{4A334F60-C769-4877-A470-32CC5F3F7F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29946"/>
              <a:ext cx="665930" cy="450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3345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 minim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4865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7522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CCA52EFB-82F9-447B-B7F3-826EC4CD9CBF}"/>
              </a:ext>
            </a:extLst>
          </p:cNvPr>
          <p:cNvSpPr/>
          <p:nvPr userDrawn="1"/>
        </p:nvSpPr>
        <p:spPr>
          <a:xfrm>
            <a:off x="0" y="0"/>
            <a:ext cx="12192000" cy="3693111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1BE36A2-70AC-4C89-89C4-238AB82AA6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03487"/>
            <a:ext cx="12192000" cy="1189622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C3DEF16-12AD-4266-89B6-935870F017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6CF3A5FA-C42D-4E34-9D77-74D10308ACF3}"/>
              </a:ext>
            </a:extLst>
          </p:cNvPr>
          <p:cNvGrpSpPr/>
          <p:nvPr userDrawn="1"/>
        </p:nvGrpSpPr>
        <p:grpSpPr>
          <a:xfrm>
            <a:off x="2325580" y="790894"/>
            <a:ext cx="7540840" cy="921700"/>
            <a:chOff x="2441360" y="790894"/>
            <a:chExt cx="7540840" cy="921700"/>
          </a:xfrm>
        </p:grpSpPr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B198CE6B-E463-4B26-AD17-D57305EBAE8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893"/>
            <a:stretch/>
          </p:blipFill>
          <p:spPr>
            <a:xfrm>
              <a:off x="2441360" y="790894"/>
              <a:ext cx="3426781" cy="921700"/>
            </a:xfrm>
            <a:prstGeom prst="rect">
              <a:avLst/>
            </a:prstGeom>
          </p:spPr>
        </p:pic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911BFECC-788F-4A5A-B297-6CA8846F017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98"/>
            <a:stretch/>
          </p:blipFill>
          <p:spPr>
            <a:xfrm>
              <a:off x="5800078" y="790894"/>
              <a:ext cx="4182122" cy="921700"/>
            </a:xfrm>
            <a:prstGeom prst="rect">
              <a:avLst/>
            </a:prstGeom>
          </p:spPr>
        </p:pic>
      </p:grpSp>
      <p:pic>
        <p:nvPicPr>
          <p:cNvPr id="12" name="Obrázek 11">
            <a:extLst>
              <a:ext uri="{FF2B5EF4-FFF2-40B4-BE49-F238E27FC236}">
                <a16:creationId xmlns:a16="http://schemas.microsoft.com/office/drawing/2014/main" id="{9EE90BA2-9181-43A3-8D17-C7D721FC34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66" y="6040340"/>
            <a:ext cx="964869" cy="63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725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5920C5AB-7E0D-4B8A-92A9-7DA47D440BBD}"/>
              </a:ext>
            </a:extLst>
          </p:cNvPr>
          <p:cNvSpPr/>
          <p:nvPr userDrawn="1"/>
        </p:nvSpPr>
        <p:spPr>
          <a:xfrm>
            <a:off x="0" y="0"/>
            <a:ext cx="12192000" cy="1305017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D1A40D-4F09-4D08-916F-43B796F44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39" y="1825625"/>
            <a:ext cx="11487705" cy="4351338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4" name="Nadpis 1">
            <a:extLst>
              <a:ext uri="{FF2B5EF4-FFF2-40B4-BE49-F238E27FC236}">
                <a16:creationId xmlns:a16="http://schemas.microsoft.com/office/drawing/2014/main" id="{635F49FF-6718-4CE1-A42C-74D8FC3B4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40" y="0"/>
            <a:ext cx="6507332" cy="1305016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9967731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B40EF74F-5572-4E88-BDB6-732EFDF9A064}"/>
              </a:ext>
            </a:extLst>
          </p:cNvPr>
          <p:cNvSpPr/>
          <p:nvPr userDrawn="1"/>
        </p:nvSpPr>
        <p:spPr>
          <a:xfrm>
            <a:off x="0" y="0"/>
            <a:ext cx="12192000" cy="1305017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7ACC8354-5878-430C-A84E-8418F73DA8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98"/>
          <a:stretch/>
        </p:blipFill>
        <p:spPr>
          <a:xfrm>
            <a:off x="8761124" y="427270"/>
            <a:ext cx="3348200" cy="629518"/>
          </a:xfrm>
          <a:prstGeom prst="rect">
            <a:avLst/>
          </a:prstGeom>
        </p:spPr>
      </p:pic>
      <p:grpSp>
        <p:nvGrpSpPr>
          <p:cNvPr id="14" name="Skupina 13">
            <a:extLst>
              <a:ext uri="{FF2B5EF4-FFF2-40B4-BE49-F238E27FC236}">
                <a16:creationId xmlns:a16="http://schemas.microsoft.com/office/drawing/2014/main" id="{F87F3FC9-A29E-4C5B-A820-1CE817C19E7A}"/>
              </a:ext>
            </a:extLst>
          </p:cNvPr>
          <p:cNvGrpSpPr/>
          <p:nvPr userDrawn="1"/>
        </p:nvGrpSpPr>
        <p:grpSpPr>
          <a:xfrm>
            <a:off x="7146337" y="420847"/>
            <a:ext cx="4962987" cy="635942"/>
            <a:chOff x="3783104" y="781489"/>
            <a:chExt cx="6199096" cy="931105"/>
          </a:xfrm>
        </p:grpSpPr>
        <p:pic>
          <p:nvPicPr>
            <p:cNvPr id="15" name="Obrázek 14">
              <a:extLst>
                <a:ext uri="{FF2B5EF4-FFF2-40B4-BE49-F238E27FC236}">
                  <a16:creationId xmlns:a16="http://schemas.microsoft.com/office/drawing/2014/main" id="{88C88485-1FA6-42BC-89DE-25EBC5C93E7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893"/>
            <a:stretch/>
          </p:blipFill>
          <p:spPr>
            <a:xfrm>
              <a:off x="3783104" y="781489"/>
              <a:ext cx="3426781" cy="921700"/>
            </a:xfrm>
            <a:prstGeom prst="rect">
              <a:avLst/>
            </a:prstGeom>
          </p:spPr>
        </p:pic>
        <p:pic>
          <p:nvPicPr>
            <p:cNvPr id="16" name="Obrázek 15">
              <a:extLst>
                <a:ext uri="{FF2B5EF4-FFF2-40B4-BE49-F238E27FC236}">
                  <a16:creationId xmlns:a16="http://schemas.microsoft.com/office/drawing/2014/main" id="{2861DD9B-1BC7-426A-81C6-0DC72A659A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98"/>
            <a:stretch/>
          </p:blipFill>
          <p:spPr>
            <a:xfrm>
              <a:off x="5800078" y="790894"/>
              <a:ext cx="4182122" cy="921700"/>
            </a:xfrm>
            <a:prstGeom prst="rect">
              <a:avLst/>
            </a:prstGeom>
          </p:spPr>
        </p:pic>
      </p:grpSp>
      <p:sp>
        <p:nvSpPr>
          <p:cNvPr id="21" name="Nadpis 1">
            <a:extLst>
              <a:ext uri="{FF2B5EF4-FFF2-40B4-BE49-F238E27FC236}">
                <a16:creationId xmlns:a16="http://schemas.microsoft.com/office/drawing/2014/main" id="{A9AB94AD-4B9F-4F63-B34A-76C560850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40" y="0"/>
            <a:ext cx="6507332" cy="1305016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799193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E29F1E6-ED0B-46BA-8E34-71ED3EB59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438496F-B824-41C1-AA93-D9881432A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428498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E29F1E6-ED0B-46BA-8E34-71ED3EB59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438496F-B824-41C1-AA93-D9881432A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CCCD239-AA6C-468B-B245-CD5B8A25AB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C3069-8C51-47E8-9C44-38C8AF77A8AC}" type="datetimeFigureOut">
              <a:rPr lang="cs-CZ" smtClean="0"/>
              <a:t>02.03.2023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DE7136D-3C88-4971-84B6-5D5DE228D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AB90520-7E94-4EFB-924D-7EC9C954CA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DAE22-6391-4995-B91F-1C3568FD31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8724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">
            <a:extLst>
              <a:ext uri="{FF2B5EF4-FFF2-40B4-BE49-F238E27FC236}">
                <a16:creationId xmlns:a16="http://schemas.microsoft.com/office/drawing/2014/main" id="{7D7972E5-0CCD-46CA-80F9-F819739D546F}"/>
              </a:ext>
            </a:extLst>
          </p:cNvPr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77489" y="0"/>
            <a:ext cx="12087292" cy="576000"/>
          </a:xfrm>
        </p:spPr>
        <p:txBody>
          <a:bodyPr>
            <a:normAutofit/>
          </a:bodyPr>
          <a:lstStyle/>
          <a:p>
            <a:r>
              <a:rPr lang="cs-CZ" sz="1400" dirty="0"/>
              <a:t>Tabulka 1. </a:t>
            </a:r>
            <a:br>
              <a:rPr lang="cs-CZ" sz="1400" dirty="0"/>
            </a:br>
            <a:r>
              <a:rPr lang="cs-CZ" sz="1400" b="0" dirty="0"/>
              <a:t>Souhrn vybraných epidemiologických parametrů a ukazatelů zdravotního dopadu COVID-19 za celé období epidemie </a:t>
            </a:r>
          </a:p>
        </p:txBody>
      </p:sp>
      <p:graphicFrame>
        <p:nvGraphicFramePr>
          <p:cNvPr id="8" name="Tabulka 1">
            <a:extLst>
              <a:ext uri="{FF2B5EF4-FFF2-40B4-BE49-F238E27FC236}">
                <a16:creationId xmlns:a16="http://schemas.microsoft.com/office/drawing/2014/main" id="{184B6E13-9BFA-4406-B540-3D256C87067E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565617"/>
              </p:ext>
            </p:extLst>
          </p:nvPr>
        </p:nvGraphicFramePr>
        <p:xfrm>
          <a:off x="177593" y="576000"/>
          <a:ext cx="11398108" cy="56154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67143">
                  <a:extLst>
                    <a:ext uri="{9D8B030D-6E8A-4147-A177-3AD203B41FA5}">
                      <a16:colId xmlns:a16="http://schemas.microsoft.com/office/drawing/2014/main" val="1104746273"/>
                    </a:ext>
                  </a:extLst>
                </a:gridCol>
                <a:gridCol w="1326193">
                  <a:extLst>
                    <a:ext uri="{9D8B030D-6E8A-4147-A177-3AD203B41FA5}">
                      <a16:colId xmlns:a16="http://schemas.microsoft.com/office/drawing/2014/main" val="112557825"/>
                    </a:ext>
                  </a:extLst>
                </a:gridCol>
                <a:gridCol w="1326193">
                  <a:extLst>
                    <a:ext uri="{9D8B030D-6E8A-4147-A177-3AD203B41FA5}">
                      <a16:colId xmlns:a16="http://schemas.microsoft.com/office/drawing/2014/main" val="2879916102"/>
                    </a:ext>
                  </a:extLst>
                </a:gridCol>
                <a:gridCol w="1326193">
                  <a:extLst>
                    <a:ext uri="{9D8B030D-6E8A-4147-A177-3AD203B41FA5}">
                      <a16:colId xmlns:a16="http://schemas.microsoft.com/office/drawing/2014/main" val="2227094756"/>
                    </a:ext>
                  </a:extLst>
                </a:gridCol>
                <a:gridCol w="1326193">
                  <a:extLst>
                    <a:ext uri="{9D8B030D-6E8A-4147-A177-3AD203B41FA5}">
                      <a16:colId xmlns:a16="http://schemas.microsoft.com/office/drawing/2014/main" val="1228351108"/>
                    </a:ext>
                  </a:extLst>
                </a:gridCol>
                <a:gridCol w="1326193">
                  <a:extLst>
                    <a:ext uri="{9D8B030D-6E8A-4147-A177-3AD203B41FA5}">
                      <a16:colId xmlns:a16="http://schemas.microsoft.com/office/drawing/2014/main" val="3198521651"/>
                    </a:ext>
                  </a:extLst>
                </a:gridCol>
              </a:tblGrid>
              <a:tr h="4916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Parametr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2020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2021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01 – 02/2023</a:t>
                      </a: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Celkem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7620250"/>
                  </a:ext>
                </a:extLst>
              </a:tr>
              <a:tr h="2783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Celkový počet nově prokázaných případů nákazy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737 010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1 785 588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2 057 596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31 682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4 611 876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267304"/>
                  </a:ext>
                </a:extLst>
              </a:tr>
              <a:tr h="2783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… z toho N (%) záchyty z klinicky a epidemiologicky indikovaných testů</a:t>
                      </a: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622 616 (84%)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1 440 644 (81%)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1 491 366 (72%)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28 547 (90%)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3 583 173 (78%)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109041"/>
                  </a:ext>
                </a:extLst>
              </a:tr>
              <a:tr h="2783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… z toho N (%) symptomatických případů nákazy</a:t>
                      </a:r>
                      <a:endParaRPr lang="cs-CZ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340 098 (46%)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913 571 (51%)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1 056 196 (51%)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27 681 (87%)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2 337 546 (51%)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709433"/>
                  </a:ext>
                </a:extLst>
              </a:tr>
              <a:tr h="2540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2236606"/>
                  </a:ext>
                </a:extLst>
              </a:tr>
              <a:tr h="2540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Celkový počet nově prokázaných případů nákazy v populaci seniorů 65+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120 450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227 866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252 569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10 843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611 728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71709"/>
                  </a:ext>
                </a:extLst>
              </a:tr>
              <a:tr h="2783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… z toho N (%) záchyty z klinicky a epidemiologicky indikovaných testů</a:t>
                      </a: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96 853 (80%)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179 534 (79%)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186 940 (74%)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9 268 (85%)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472 595 (77%)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686177"/>
                  </a:ext>
                </a:extLst>
              </a:tr>
              <a:tr h="2783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… z toho N (%) symptomatických případů nákazy</a:t>
                      </a:r>
                      <a:endParaRPr lang="cs-CZ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52 446 (44%)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135 419 (59%)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165 502 (66%)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8 871 (82%)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362 238 (59%)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43647"/>
                  </a:ext>
                </a:extLst>
              </a:tr>
              <a:tr h="2783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7937457"/>
                  </a:ext>
                </a:extLst>
              </a:tr>
              <a:tr h="278307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Celkový počet suspektních reinfekcí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25 623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352 117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10 959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388 966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8956257"/>
                  </a:ext>
                </a:extLst>
              </a:tr>
              <a:tr h="2329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960626"/>
                  </a:ext>
                </a:extLst>
              </a:tr>
              <a:tr h="2783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Celkový počet nových příjmů na JIP z důvodu těžkého COVID-19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10 349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24 205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6 755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41 697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8115121"/>
                  </a:ext>
                </a:extLst>
              </a:tr>
              <a:tr h="2783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… z toho N (%) příjmů na léčbu UPV/ECMO</a:t>
                      </a:r>
                      <a:endParaRPr lang="cs-CZ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4 563 (44%)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11 311 (47%)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2 018 (30%)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89 (23%)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17 981 (43%)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103521"/>
                  </a:ext>
                </a:extLst>
              </a:tr>
              <a:tr h="2783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603275"/>
                  </a:ext>
                </a:extLst>
              </a:tr>
              <a:tr h="2783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Maximální počet hospitalizovaných na JIP v jeden den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1 212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1 896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984813"/>
                  </a:ext>
                </a:extLst>
              </a:tr>
              <a:tr h="2783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Maximální počet léčených na UPV/ECMO v jeden den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8059924"/>
                  </a:ext>
                </a:extLst>
              </a:tr>
              <a:tr h="2783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644618"/>
                  </a:ext>
                </a:extLst>
              </a:tr>
              <a:tr h="2536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Celkový počet provedených testů</a:t>
                      </a: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4 224 186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42 283 866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8 562 092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209 927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55 280 071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572317"/>
                  </a:ext>
                </a:extLst>
              </a:tr>
              <a:tr h="2536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…, z toho N (%) PCR</a:t>
                      </a: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3 375 835 (80%)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11 960 873 (28%)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6 258 322 (73%)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57 378 (27%)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21 652 408 (39%)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5132443"/>
                  </a:ext>
                </a:extLst>
              </a:tr>
              <a:tr h="2536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…, z toho N (%) indikovaných </a:t>
                      </a: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2 615 588 (62%)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15 992 893 (38%)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5 044 562 (59%)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170 082 (81%)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23 823 125 (43%)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3153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3474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">
            <a:extLst>
              <a:ext uri="{FF2B5EF4-FFF2-40B4-BE49-F238E27FC236}">
                <a16:creationId xmlns:a16="http://schemas.microsoft.com/office/drawing/2014/main" id="{7D7972E5-0CCD-46CA-80F9-F819739D546F}"/>
              </a:ext>
            </a:extLst>
          </p:cNvPr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77489" y="0"/>
            <a:ext cx="12087292" cy="576000"/>
          </a:xfrm>
        </p:spPr>
        <p:txBody>
          <a:bodyPr>
            <a:normAutofit/>
          </a:bodyPr>
          <a:lstStyle/>
          <a:p>
            <a:r>
              <a:rPr lang="cs-CZ" sz="1400" dirty="0"/>
              <a:t>Tabulka 2. </a:t>
            </a:r>
            <a:br>
              <a:rPr lang="cs-CZ" sz="1400" dirty="0"/>
            </a:br>
            <a:r>
              <a:rPr lang="cs-CZ" sz="1400" b="0" dirty="0"/>
              <a:t>Souhrn vybraných epidemiologických parametrů a ukazatelů zdravotního dopadu COVID-19 v hlavních sezónních etapách epidemie</a:t>
            </a:r>
          </a:p>
        </p:txBody>
      </p:sp>
      <p:graphicFrame>
        <p:nvGraphicFramePr>
          <p:cNvPr id="8" name="Tabulka 1">
            <a:extLst>
              <a:ext uri="{FF2B5EF4-FFF2-40B4-BE49-F238E27FC236}">
                <a16:creationId xmlns:a16="http://schemas.microsoft.com/office/drawing/2014/main" id="{184B6E13-9BFA-4406-B540-3D256C87067E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22355259"/>
              </p:ext>
            </p:extLst>
          </p:nvPr>
        </p:nvGraphicFramePr>
        <p:xfrm>
          <a:off x="177594" y="576000"/>
          <a:ext cx="11759850" cy="57936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00466">
                  <a:extLst>
                    <a:ext uri="{9D8B030D-6E8A-4147-A177-3AD203B41FA5}">
                      <a16:colId xmlns:a16="http://schemas.microsoft.com/office/drawing/2014/main" val="1104746273"/>
                    </a:ext>
                  </a:extLst>
                </a:gridCol>
                <a:gridCol w="1226564">
                  <a:extLst>
                    <a:ext uri="{9D8B030D-6E8A-4147-A177-3AD203B41FA5}">
                      <a16:colId xmlns:a16="http://schemas.microsoft.com/office/drawing/2014/main" val="112557825"/>
                    </a:ext>
                  </a:extLst>
                </a:gridCol>
                <a:gridCol w="1226564">
                  <a:extLst>
                    <a:ext uri="{9D8B030D-6E8A-4147-A177-3AD203B41FA5}">
                      <a16:colId xmlns:a16="http://schemas.microsoft.com/office/drawing/2014/main" val="2879916102"/>
                    </a:ext>
                  </a:extLst>
                </a:gridCol>
                <a:gridCol w="1226564">
                  <a:extLst>
                    <a:ext uri="{9D8B030D-6E8A-4147-A177-3AD203B41FA5}">
                      <a16:colId xmlns:a16="http://schemas.microsoft.com/office/drawing/2014/main" val="2227094756"/>
                    </a:ext>
                  </a:extLst>
                </a:gridCol>
                <a:gridCol w="1226564">
                  <a:extLst>
                    <a:ext uri="{9D8B030D-6E8A-4147-A177-3AD203B41FA5}">
                      <a16:colId xmlns:a16="http://schemas.microsoft.com/office/drawing/2014/main" val="1228351108"/>
                    </a:ext>
                  </a:extLst>
                </a:gridCol>
                <a:gridCol w="1226564">
                  <a:extLst>
                    <a:ext uri="{9D8B030D-6E8A-4147-A177-3AD203B41FA5}">
                      <a16:colId xmlns:a16="http://schemas.microsoft.com/office/drawing/2014/main" val="3198521651"/>
                    </a:ext>
                  </a:extLst>
                </a:gridCol>
                <a:gridCol w="1226564">
                  <a:extLst>
                    <a:ext uri="{9D8B030D-6E8A-4147-A177-3AD203B41FA5}">
                      <a16:colId xmlns:a16="http://schemas.microsoft.com/office/drawing/2014/main" val="24703705"/>
                    </a:ext>
                  </a:extLst>
                </a:gridCol>
              </a:tblGrid>
              <a:tr h="4916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Parametr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03 – 08/2020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09 – 12/2020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01 – 08/2021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09 – 12/2021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01 – 08/2022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09 – 12/2022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7620250"/>
                  </a:ext>
                </a:extLst>
              </a:tr>
              <a:tr h="2783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Celkový počet nově prokázaných případů nákazy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24 764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712 246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962 902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822 686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1 846 220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211 376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267304"/>
                  </a:ext>
                </a:extLst>
              </a:tr>
              <a:tr h="2783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… z toho N (%) záchyty z klinicky a epidemiologicky indikovaných testů</a:t>
                      </a: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6 911 (28%)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615 705 (86%)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792 837 (82%)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647 807 (79%)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1 292 049 (70%)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199 317 (94%)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109041"/>
                  </a:ext>
                </a:extLst>
              </a:tr>
              <a:tr h="2783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… z toho N (%) symptomatických případů nákazy</a:t>
                      </a:r>
                      <a:endParaRPr lang="cs-CZ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1 127 (5%)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338 971 (48%)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524 104 (54%)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389 467 (47%)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865 323 (47%)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190 873 (90%)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709433"/>
                  </a:ext>
                </a:extLst>
              </a:tr>
              <a:tr h="2540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2236606"/>
                  </a:ext>
                </a:extLst>
              </a:tr>
              <a:tr h="2540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Celkový počet nově prokázaných případů nákazy v populaci seniorů 65+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3 471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116 979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151 183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76 683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190 693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61 876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71709"/>
                  </a:ext>
                </a:extLst>
              </a:tr>
              <a:tr h="2783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… z toho N (%) záchyty z klinicky a epidemiologicky indikovaných testů</a:t>
                      </a: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690 (20%)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96 163 (82%)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123 091 (81%)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56 443 (74%)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130 703 (69%)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56 237 (91%)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686177"/>
                  </a:ext>
                </a:extLst>
              </a:tr>
              <a:tr h="2783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… z toho N (%) symptomatických případů nákazy</a:t>
                      </a:r>
                      <a:endParaRPr lang="cs-CZ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123 (4%)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52 323 (45%)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90 459 (60%)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44 960 (59%)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111 260 (58%)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54 242 (88%)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43647"/>
                  </a:ext>
                </a:extLst>
              </a:tr>
              <a:tr h="2783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7937457"/>
                  </a:ext>
                </a:extLst>
              </a:tr>
              <a:tr h="278307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Celkový počet suspektních reinfekcí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5 038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20 585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286 084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66 033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8956257"/>
                  </a:ext>
                </a:extLst>
              </a:tr>
              <a:tr h="2329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960626"/>
                  </a:ext>
                </a:extLst>
              </a:tr>
              <a:tr h="2783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Celkový počet nových příjmů na JIP z důvodu těžkého COVID-19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9 852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18 274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5 931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5 282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1 473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8115121"/>
                  </a:ext>
                </a:extLst>
              </a:tr>
              <a:tr h="2783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… z toho N (%) příjmů na léčbu UPV/ECMO</a:t>
                      </a:r>
                      <a:endParaRPr lang="cs-CZ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276 (56%)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4 287 (44%)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8 676 (47%)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2 635 (44%)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1 680 (32%)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338 (23%)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103521"/>
                  </a:ext>
                </a:extLst>
              </a:tr>
              <a:tr h="2783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603275"/>
                  </a:ext>
                </a:extLst>
              </a:tr>
              <a:tr h="2783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Maximální počet hospitalizovaných na JIP v jeden den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1 212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1 896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1 004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984813"/>
                  </a:ext>
                </a:extLst>
              </a:tr>
              <a:tr h="2783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Maximální počet léčených na UPV/ECMO v jeden den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8059924"/>
                  </a:ext>
                </a:extLst>
              </a:tr>
              <a:tr h="2783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644618"/>
                  </a:ext>
                </a:extLst>
              </a:tr>
              <a:tr h="2536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Celkový počet provedených testů</a:t>
                      </a: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476 598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3 747 588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31 896 123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10 387 743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7 760 683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801 409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572317"/>
                  </a:ext>
                </a:extLst>
              </a:tr>
              <a:tr h="2536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…, z toho N (%) PCR</a:t>
                      </a: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476 598 (100%)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2 899 237 (77%)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6 228 292 (20%)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5 732 581 (55%)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5 918 204 (76%)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340 118 (42%)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5132443"/>
                  </a:ext>
                </a:extLst>
              </a:tr>
              <a:tr h="2536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…, z toho N (%) indikovaných </a:t>
                      </a: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176 463 (37%)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2 439 125 (65%)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10 700 843 (34%)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5 292 050 (51%)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4 365 677 (56%)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678 885 (85%)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3153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51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">
            <a:extLst>
              <a:ext uri="{FF2B5EF4-FFF2-40B4-BE49-F238E27FC236}">
                <a16:creationId xmlns:a16="http://schemas.microsoft.com/office/drawing/2014/main" id="{7D7972E5-0CCD-46CA-80F9-F819739D546F}"/>
              </a:ext>
            </a:extLst>
          </p:cNvPr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77489" y="0"/>
            <a:ext cx="12087292" cy="576000"/>
          </a:xfrm>
        </p:spPr>
        <p:txBody>
          <a:bodyPr>
            <a:normAutofit/>
          </a:bodyPr>
          <a:lstStyle/>
          <a:p>
            <a:r>
              <a:rPr lang="cs-CZ" sz="1400" dirty="0"/>
              <a:t>Tabulka 3. </a:t>
            </a:r>
            <a:r>
              <a:rPr lang="cs-CZ" sz="1400" b="0" dirty="0"/>
              <a:t>Věk pacientů s prokázanou nákazou a s těžkým průběhem COVID-19</a:t>
            </a:r>
          </a:p>
        </p:txBody>
      </p:sp>
      <p:graphicFrame>
        <p:nvGraphicFramePr>
          <p:cNvPr id="8" name="Tabulka 1">
            <a:extLst>
              <a:ext uri="{FF2B5EF4-FFF2-40B4-BE49-F238E27FC236}">
                <a16:creationId xmlns:a16="http://schemas.microsoft.com/office/drawing/2014/main" id="{184B6E13-9BFA-4406-B540-3D256C87067E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26553070"/>
              </p:ext>
            </p:extLst>
          </p:nvPr>
        </p:nvGraphicFramePr>
        <p:xfrm>
          <a:off x="197692" y="515100"/>
          <a:ext cx="11448349" cy="57946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4079">
                  <a:extLst>
                    <a:ext uri="{9D8B030D-6E8A-4147-A177-3AD203B41FA5}">
                      <a16:colId xmlns:a16="http://schemas.microsoft.com/office/drawing/2014/main" val="1104746273"/>
                    </a:ext>
                  </a:extLst>
                </a:gridCol>
                <a:gridCol w="4129048">
                  <a:extLst>
                    <a:ext uri="{9D8B030D-6E8A-4147-A177-3AD203B41FA5}">
                      <a16:colId xmlns:a16="http://schemas.microsoft.com/office/drawing/2014/main" val="3527805110"/>
                    </a:ext>
                  </a:extLst>
                </a:gridCol>
                <a:gridCol w="2193476">
                  <a:extLst>
                    <a:ext uri="{9D8B030D-6E8A-4147-A177-3AD203B41FA5}">
                      <a16:colId xmlns:a16="http://schemas.microsoft.com/office/drawing/2014/main" val="2879916102"/>
                    </a:ext>
                  </a:extLst>
                </a:gridCol>
                <a:gridCol w="1580663">
                  <a:extLst>
                    <a:ext uri="{9D8B030D-6E8A-4147-A177-3AD203B41FA5}">
                      <a16:colId xmlns:a16="http://schemas.microsoft.com/office/drawing/2014/main" val="2227094756"/>
                    </a:ext>
                  </a:extLst>
                </a:gridCol>
                <a:gridCol w="1643732">
                  <a:extLst>
                    <a:ext uri="{9D8B030D-6E8A-4147-A177-3AD203B41FA5}">
                      <a16:colId xmlns:a16="http://schemas.microsoft.com/office/drawing/2014/main" val="1228351108"/>
                    </a:ext>
                  </a:extLst>
                </a:gridCol>
                <a:gridCol w="1527351">
                  <a:extLst>
                    <a:ext uri="{9D8B030D-6E8A-4147-A177-3AD203B41FA5}">
                      <a16:colId xmlns:a16="http://schemas.microsoft.com/office/drawing/2014/main" val="2643718077"/>
                    </a:ext>
                  </a:extLst>
                </a:gridCol>
              </a:tblGrid>
              <a:tr h="550025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Věk: průměr; medián                  (5% - 95% kvantil)</a:t>
                      </a: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Podíl ve věku 65+ (%)</a:t>
                      </a: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Podíl ve věku 75+ </a:t>
                      </a:r>
                      <a:b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(%)</a:t>
                      </a: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Podíl ve věku 85+ (%)</a:t>
                      </a: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7620250"/>
                  </a:ext>
                </a:extLst>
              </a:tr>
              <a:tr h="311381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Celkový počet nově prokázaných případů nákazy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267304"/>
                  </a:ext>
                </a:extLst>
              </a:tr>
              <a:tr h="3113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Období 03 – 12 / 2020 (N</a:t>
                      </a:r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</a:t>
                      </a:r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737 010)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43,9; 44 (10-80)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401528"/>
                  </a:ext>
                </a:extLst>
              </a:tr>
              <a:tr h="3113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Období 01 – 08 / 2021 (N</a:t>
                      </a:r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</a:t>
                      </a:r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962 902)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42,4; 43 (7-77)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709433"/>
                  </a:ext>
                </a:extLst>
              </a:tr>
              <a:tr h="3113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Období 09 – 12 / 2021 (N</a:t>
                      </a:r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</a:t>
                      </a:r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822 686)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34,3; 35 (6-72)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998111"/>
                  </a:ext>
                </a:extLst>
              </a:tr>
              <a:tr h="3113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Období 01 – 12 / 2022 (N</a:t>
                      </a:r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</a:t>
                      </a:r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2 057 596)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39,7; 40 (8-75)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71709"/>
                  </a:ext>
                </a:extLst>
              </a:tr>
              <a:tr h="311381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960626"/>
                  </a:ext>
                </a:extLst>
              </a:tr>
              <a:tr h="31138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Hospitalizovaní s COVID-19 bez potřeby léčby na JIP 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8115121"/>
                  </a:ext>
                </a:extLst>
              </a:tr>
              <a:tr h="3113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Období 03 – 12 / 2020 (N</a:t>
                      </a:r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</a:t>
                      </a:r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46 314)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70,3; 74 (38-91)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71,7%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47,2%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1233159"/>
                  </a:ext>
                </a:extLst>
              </a:tr>
              <a:tr h="3113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Období 01 – 08 / 2021 (N</a:t>
                      </a:r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</a:t>
                      </a:r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66 </a:t>
                      </a:r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715</a:t>
                      </a:r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67,9; 71 (36-90)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66,0%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406672"/>
                  </a:ext>
                </a:extLst>
              </a:tr>
              <a:tr h="3113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Období 09 – 12 / 2021 (N</a:t>
                      </a:r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</a:t>
                      </a:r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 </a:t>
                      </a:r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178</a:t>
                      </a:r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66,4; 71 (29-90)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103521"/>
                  </a:ext>
                </a:extLst>
              </a:tr>
              <a:tr h="3113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Období 01 – 12 / 2022 (N</a:t>
                      </a:r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</a:t>
                      </a:r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55 </a:t>
                      </a:r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720</a:t>
                      </a:r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68,4; 75 (20-91)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72,2%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984813"/>
                  </a:ext>
                </a:extLst>
              </a:tr>
              <a:tr h="31138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304550"/>
                  </a:ext>
                </a:extLst>
              </a:tr>
              <a:tr h="31138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Hospitalizovaní s těžkým průběhem COVID-19: léčba na JIP 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071685"/>
                  </a:ext>
                </a:extLst>
              </a:tr>
              <a:tr h="3113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Období 03 – 12 / 2020 (N</a:t>
                      </a:r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</a:t>
                      </a:r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10 349)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68,8; 71 (44-86)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7725984"/>
                  </a:ext>
                </a:extLst>
              </a:tr>
              <a:tr h="3113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Období 01 – 08 / 2021 (N</a:t>
                      </a:r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</a:t>
                      </a:r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18 274)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66,4; 69 (42-84)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63,6%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644618"/>
                  </a:ext>
                </a:extLst>
              </a:tr>
              <a:tr h="3113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Období 09 – 12 / 2021 (N</a:t>
                      </a:r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</a:t>
                      </a:r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5 931)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64,0; 67 (33-85)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57,9%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907440"/>
                  </a:ext>
                </a:extLst>
              </a:tr>
              <a:tr h="1530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Období 01 – 12 / 2022 (N</a:t>
                      </a:r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</a:t>
                      </a:r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6 755)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66,8; 71 (28-88)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68,9%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88800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7062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">
            <a:extLst>
              <a:ext uri="{FF2B5EF4-FFF2-40B4-BE49-F238E27FC236}">
                <a16:creationId xmlns:a16="http://schemas.microsoft.com/office/drawing/2014/main" id="{7D7972E5-0CCD-46CA-80F9-F819739D546F}"/>
              </a:ext>
            </a:extLst>
          </p:cNvPr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77489" y="0"/>
            <a:ext cx="12087292" cy="576000"/>
          </a:xfrm>
        </p:spPr>
        <p:txBody>
          <a:bodyPr>
            <a:normAutofit/>
          </a:bodyPr>
          <a:lstStyle/>
          <a:p>
            <a:r>
              <a:rPr lang="cs-CZ" sz="1400" dirty="0"/>
              <a:t>Tabulka 4. </a:t>
            </a:r>
            <a:br>
              <a:rPr lang="cs-CZ" sz="1400" dirty="0"/>
            </a:br>
            <a:r>
              <a:rPr lang="cs-CZ" sz="1400" b="0" dirty="0"/>
              <a:t>Vybrané epidemiologické parametry a ukazatele zdravotního dopadu epidemie COVID-19 za období 03/2020 – 12/2022 dle krajů </a:t>
            </a:r>
          </a:p>
        </p:txBody>
      </p:sp>
      <p:graphicFrame>
        <p:nvGraphicFramePr>
          <p:cNvPr id="8" name="Tabulka 1">
            <a:extLst>
              <a:ext uri="{FF2B5EF4-FFF2-40B4-BE49-F238E27FC236}">
                <a16:creationId xmlns:a16="http://schemas.microsoft.com/office/drawing/2014/main" id="{184B6E13-9BFA-4406-B540-3D256C87067E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35232613"/>
              </p:ext>
            </p:extLst>
          </p:nvPr>
        </p:nvGraphicFramePr>
        <p:xfrm>
          <a:off x="167924" y="673240"/>
          <a:ext cx="11478496" cy="6144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72752">
                  <a:extLst>
                    <a:ext uri="{9D8B030D-6E8A-4147-A177-3AD203B41FA5}">
                      <a16:colId xmlns:a16="http://schemas.microsoft.com/office/drawing/2014/main" val="1104746273"/>
                    </a:ext>
                  </a:extLst>
                </a:gridCol>
                <a:gridCol w="1125038">
                  <a:extLst>
                    <a:ext uri="{9D8B030D-6E8A-4147-A177-3AD203B41FA5}">
                      <a16:colId xmlns:a16="http://schemas.microsoft.com/office/drawing/2014/main" val="2879916102"/>
                    </a:ext>
                  </a:extLst>
                </a:gridCol>
                <a:gridCol w="1356528">
                  <a:extLst>
                    <a:ext uri="{9D8B030D-6E8A-4147-A177-3AD203B41FA5}">
                      <a16:colId xmlns:a16="http://schemas.microsoft.com/office/drawing/2014/main" val="91611974"/>
                    </a:ext>
                  </a:extLst>
                </a:gridCol>
                <a:gridCol w="1245995">
                  <a:extLst>
                    <a:ext uri="{9D8B030D-6E8A-4147-A177-3AD203B41FA5}">
                      <a16:colId xmlns:a16="http://schemas.microsoft.com/office/drawing/2014/main" val="4082233483"/>
                    </a:ext>
                  </a:extLst>
                </a:gridCol>
                <a:gridCol w="1276141">
                  <a:extLst>
                    <a:ext uri="{9D8B030D-6E8A-4147-A177-3AD203B41FA5}">
                      <a16:colId xmlns:a16="http://schemas.microsoft.com/office/drawing/2014/main" val="3180115045"/>
                    </a:ext>
                  </a:extLst>
                </a:gridCol>
                <a:gridCol w="1165609">
                  <a:extLst>
                    <a:ext uri="{9D8B030D-6E8A-4147-A177-3AD203B41FA5}">
                      <a16:colId xmlns:a16="http://schemas.microsoft.com/office/drawing/2014/main" val="2227094756"/>
                    </a:ext>
                  </a:extLst>
                </a:gridCol>
                <a:gridCol w="1266471">
                  <a:extLst>
                    <a:ext uri="{9D8B030D-6E8A-4147-A177-3AD203B41FA5}">
                      <a16:colId xmlns:a16="http://schemas.microsoft.com/office/drawing/2014/main" val="3563498659"/>
                    </a:ext>
                  </a:extLst>
                </a:gridCol>
                <a:gridCol w="1034981">
                  <a:extLst>
                    <a:ext uri="{9D8B030D-6E8A-4147-A177-3AD203B41FA5}">
                      <a16:colId xmlns:a16="http://schemas.microsoft.com/office/drawing/2014/main" val="1228351108"/>
                    </a:ext>
                  </a:extLst>
                </a:gridCol>
                <a:gridCol w="1034981">
                  <a:extLst>
                    <a:ext uri="{9D8B030D-6E8A-4147-A177-3AD203B41FA5}">
                      <a16:colId xmlns:a16="http://schemas.microsoft.com/office/drawing/2014/main" val="2655332913"/>
                    </a:ext>
                  </a:extLst>
                </a:gridCol>
              </a:tblGrid>
              <a:tr h="150725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Název kraje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Celkový počet nově prokázaných případů nákazy</a:t>
                      </a: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Celkový počet nově prokázaných případů nákazy v populaci 65+</a:t>
                      </a: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Celkový počet nových příjmů do nemocnic z důvodu COVID-19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Celkový počet nových příjmů na JIP z důvodu těžkého COVID-19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0853959"/>
                  </a:ext>
                </a:extLst>
              </a:tr>
              <a:tr h="150725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Název kraje</a:t>
                      </a:r>
                      <a:endParaRPr lang="cs-CZ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Počet</a:t>
                      </a: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Počet na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100tis. </a:t>
                      </a:r>
                      <a:r>
                        <a:rPr lang="cs-CZ" sz="14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obyv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Počet</a:t>
                      </a: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Počet na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100tis. </a:t>
                      </a:r>
                      <a:r>
                        <a:rPr lang="cs-CZ" sz="14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obyv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Počet</a:t>
                      </a: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Počet na 100tis. </a:t>
                      </a:r>
                      <a:r>
                        <a:rPr lang="cs-CZ" sz="14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obyv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Počet</a:t>
                      </a: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Počet na 100tis. </a:t>
                      </a:r>
                      <a:r>
                        <a:rPr lang="cs-CZ" sz="14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obyv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4765" marR="24765" marT="24765" marB="247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7620250"/>
                  </a:ext>
                </a:extLst>
              </a:tr>
              <a:tr h="31138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607 226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45 482,2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76 836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30 356,6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22 868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1 712,9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96</a:t>
                      </a:r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</a:t>
                      </a:r>
                      <a:endParaRPr lang="cs-CZ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372</a:t>
                      </a:r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,</a:t>
                      </a:r>
                      <a:r>
                        <a:rPr lang="cs-CZ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267304"/>
                  </a:ext>
                </a:extLst>
              </a:tr>
              <a:tr h="31138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626 563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44 818,6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71 960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27 658,0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23 484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1 679,8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315</a:t>
                      </a:r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,</a:t>
                      </a:r>
                      <a:r>
                        <a:rPr lang="cs-CZ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709433"/>
                  </a:ext>
                </a:extLst>
              </a:tr>
              <a:tr h="31138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268 823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41 771,8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36 823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27 476,0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15 063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2 340,6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376</a:t>
                      </a:r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,</a:t>
                      </a:r>
                      <a:r>
                        <a:rPr lang="cs-CZ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998111"/>
                  </a:ext>
                </a:extLst>
              </a:tr>
              <a:tr h="31138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255 479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43 225,3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32 970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27 105,7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13 205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2 234,2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447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414</a:t>
                      </a:r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,</a:t>
                      </a:r>
                      <a:r>
                        <a:rPr lang="cs-CZ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71709"/>
                  </a:ext>
                </a:extLst>
              </a:tr>
              <a:tr h="31138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98 957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33 737,9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15 011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24 695,6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6 713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2 288,7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409</a:t>
                      </a:r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,</a:t>
                      </a:r>
                      <a:r>
                        <a:rPr lang="cs-CZ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686177"/>
                  </a:ext>
                </a:extLst>
              </a:tr>
              <a:tr h="31138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Ústecký kraj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325 346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39 821,8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44 417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27 257,6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17 535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2 146,3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401</a:t>
                      </a:r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,</a:t>
                      </a:r>
                      <a:r>
                        <a:rPr lang="cs-CZ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960626"/>
                  </a:ext>
                </a:extLst>
              </a:tr>
              <a:tr h="31138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188 062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42 502,2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25 064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27 597,7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8 979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2 029,3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431</a:t>
                      </a:r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,</a:t>
                      </a:r>
                      <a:r>
                        <a:rPr lang="cs-CZ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8115121"/>
                  </a:ext>
                </a:extLst>
              </a:tr>
              <a:tr h="31138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249 109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45 226,5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37 108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30 624,7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12 080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2 193,2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510</a:t>
                      </a:r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,</a:t>
                      </a:r>
                      <a:r>
                        <a:rPr lang="cs-CZ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406672"/>
                  </a:ext>
                </a:extLst>
              </a:tr>
              <a:tr h="31138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234 780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44 903,4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30 947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28 752,9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11 887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2 273,5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290</a:t>
                      </a:r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,</a:t>
                      </a:r>
                      <a:r>
                        <a:rPr lang="cs-CZ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103521"/>
                  </a:ext>
                </a:extLst>
              </a:tr>
              <a:tr h="31138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205 988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40 480,9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28 019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26 496,0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11 236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2 208,1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311</a:t>
                      </a:r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,</a:t>
                      </a:r>
                      <a:r>
                        <a:rPr lang="cs-CZ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984813"/>
                  </a:ext>
                </a:extLst>
              </a:tr>
              <a:tr h="31138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499 301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41 771,1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65 081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26 904,4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29 172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2 440,5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</a:t>
                      </a:r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492</a:t>
                      </a:r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,</a:t>
                      </a:r>
                      <a:r>
                        <a:rPr lang="cs-CZ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304550"/>
                  </a:ext>
                </a:extLst>
              </a:tr>
              <a:tr h="31138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267 562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42 435,0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34 233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25 794,4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13 247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2 101,0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364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374</a:t>
                      </a:r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,</a:t>
                      </a:r>
                      <a:r>
                        <a:rPr lang="cs-CZ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071685"/>
                  </a:ext>
                </a:extLst>
              </a:tr>
              <a:tr h="31138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256 817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44 269,7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34 599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28 236,7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13 885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2 393,5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366</a:t>
                      </a:r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,</a:t>
                      </a:r>
                      <a:r>
                        <a:rPr lang="cs-CZ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644618"/>
                  </a:ext>
                </a:extLst>
              </a:tr>
              <a:tr h="31138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493 151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41 342,8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67 809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27 890,0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28 329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2 374,9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366</a:t>
                      </a:r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,</a:t>
                      </a:r>
                      <a:r>
                        <a:rPr lang="cs-CZ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907440"/>
                  </a:ext>
                </a:extLst>
              </a:tr>
              <a:tr h="31138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3 030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cs-CZ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4244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ČR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4 580 194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42 798,4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600 885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27 840,4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227 683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2 127,5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41</a:t>
                      </a:r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386</a:t>
                      </a:r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,</a:t>
                      </a:r>
                      <a:r>
                        <a:rPr lang="cs-CZ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88800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2123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dnadpis 2">
            <a:extLst>
              <a:ext uri="{FF2B5EF4-FFF2-40B4-BE49-F238E27FC236}">
                <a16:creationId xmlns:a16="http://schemas.microsoft.com/office/drawing/2014/main" id="{3DC956FD-6669-4C82-B852-E3CE5A476C50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43941" y="377123"/>
            <a:ext cx="11614422" cy="957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Tabulka 5. </a:t>
            </a:r>
            <a:r>
              <a:rPr kumimoji="0" lang="cs-CZ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Potenciálně zranitelná populace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</a:t>
            </a:r>
            <a:r>
              <a:rPr kumimoji="0" lang="cs-CZ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ěku</a:t>
            </a:r>
            <a:r>
              <a:rPr kumimoji="0" lang="cs-CZ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65 a více let</a:t>
            </a: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5BB3F71A-302B-4B5E-B9BC-CD8273B54CE2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48965566"/>
              </p:ext>
            </p:extLst>
          </p:nvPr>
        </p:nvGraphicFramePr>
        <p:xfrm>
          <a:off x="482767" y="755606"/>
          <a:ext cx="3798951" cy="2838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98951">
                  <a:extLst>
                    <a:ext uri="{9D8B030D-6E8A-4147-A177-3AD203B41FA5}">
                      <a16:colId xmlns:a16="http://schemas.microsoft.com/office/drawing/2014/main" val="358811976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 k 27. 2. 2023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3056128"/>
                  </a:ext>
                </a:extLst>
              </a:tr>
            </a:tbl>
          </a:graphicData>
        </a:graphic>
      </p:graphicFrame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B6239776-69D3-4479-8E12-A311E8DCD025}"/>
              </a:ext>
            </a:extLst>
          </p:cNvPr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436311954"/>
              </p:ext>
            </p:extLst>
          </p:nvPr>
        </p:nvGraphicFramePr>
        <p:xfrm>
          <a:off x="472719" y="1154178"/>
          <a:ext cx="11336770" cy="5253015"/>
        </p:xfrm>
        <a:graphic>
          <a:graphicData uri="http://schemas.openxmlformats.org/drawingml/2006/table">
            <a:tbl>
              <a:tblPr/>
              <a:tblGrid>
                <a:gridCol w="1813281">
                  <a:extLst>
                    <a:ext uri="{9D8B030D-6E8A-4147-A177-3AD203B41FA5}">
                      <a16:colId xmlns:a16="http://schemas.microsoft.com/office/drawing/2014/main" val="403984694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515080739"/>
                    </a:ext>
                  </a:extLst>
                </a:gridCol>
                <a:gridCol w="1049867">
                  <a:extLst>
                    <a:ext uri="{9D8B030D-6E8A-4147-A177-3AD203B41FA5}">
                      <a16:colId xmlns:a16="http://schemas.microsoft.com/office/drawing/2014/main" val="359600339"/>
                    </a:ext>
                  </a:extLst>
                </a:gridCol>
                <a:gridCol w="1083733">
                  <a:extLst>
                    <a:ext uri="{9D8B030D-6E8A-4147-A177-3AD203B41FA5}">
                      <a16:colId xmlns:a16="http://schemas.microsoft.com/office/drawing/2014/main" val="2431012346"/>
                    </a:ext>
                  </a:extLst>
                </a:gridCol>
                <a:gridCol w="1099304">
                  <a:extLst>
                    <a:ext uri="{9D8B030D-6E8A-4147-A177-3AD203B41FA5}">
                      <a16:colId xmlns:a16="http://schemas.microsoft.com/office/drawing/2014/main" val="1103509888"/>
                    </a:ext>
                  </a:extLst>
                </a:gridCol>
                <a:gridCol w="1136197">
                  <a:extLst>
                    <a:ext uri="{9D8B030D-6E8A-4147-A177-3AD203B41FA5}">
                      <a16:colId xmlns:a16="http://schemas.microsoft.com/office/drawing/2014/main" val="193925721"/>
                    </a:ext>
                  </a:extLst>
                </a:gridCol>
                <a:gridCol w="1136197">
                  <a:extLst>
                    <a:ext uri="{9D8B030D-6E8A-4147-A177-3AD203B41FA5}">
                      <a16:colId xmlns:a16="http://schemas.microsoft.com/office/drawing/2014/main" val="1555312560"/>
                    </a:ext>
                  </a:extLst>
                </a:gridCol>
                <a:gridCol w="1136197">
                  <a:extLst>
                    <a:ext uri="{9D8B030D-6E8A-4147-A177-3AD203B41FA5}">
                      <a16:colId xmlns:a16="http://schemas.microsoft.com/office/drawing/2014/main" val="1920307258"/>
                    </a:ext>
                  </a:extLst>
                </a:gridCol>
                <a:gridCol w="1136197">
                  <a:extLst>
                    <a:ext uri="{9D8B030D-6E8A-4147-A177-3AD203B41FA5}">
                      <a16:colId xmlns:a16="http://schemas.microsoft.com/office/drawing/2014/main" val="638417645"/>
                    </a:ext>
                  </a:extLst>
                </a:gridCol>
                <a:gridCol w="1136197">
                  <a:extLst>
                    <a:ext uri="{9D8B030D-6E8A-4147-A177-3AD203B41FA5}">
                      <a16:colId xmlns:a16="http://schemas.microsoft.com/office/drawing/2014/main" val="1321829261"/>
                    </a:ext>
                  </a:extLst>
                </a:gridCol>
              </a:tblGrid>
              <a:tr h="1063471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Populace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Očkovaní alespoň jednou dávkou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Ukončené očkování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Mají první posilující dávku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Mají druhou posilující dávku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Prodělali onemocnění v roce 2022 nebo 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Prodělali onemocnění v roce 2022 i 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Ostatní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Osoby více než 8 měsíců od poslední dávky očkování a/nebo od prodělání nemoci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673919"/>
                  </a:ext>
                </a:extLst>
              </a:tr>
              <a:tr h="27641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CZ010 Hlavní město Praha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253 111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231 474 (91,5%)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229 516 (90,7%)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202 339 (79,9%)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87 592 (34,6%)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35 563 (14,1%)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(0,0%)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19 185 (7,6%)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138 102 (54,6%)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8559858"/>
                  </a:ext>
                </a:extLst>
              </a:tr>
              <a:tr h="27641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CZ020 Středočeský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260 178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242 852 (93,3%)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240 708 (92,5%)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210 344 (80,8%)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77 193 (29,7%)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26 305 (10,1%)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(0,0%)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15 926 (6,1%)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161 077 (61,9%)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3698313"/>
                  </a:ext>
                </a:extLst>
              </a:tr>
              <a:tr h="27641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CZ031 Jihočeský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134 019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123 644 (92,3%)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122 664 (91,5%)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106 303 (79,3%)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36 476 (27,2%)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12 713 (9,5%)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(0,0%)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9 333 (7,0%)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85 083 (63,5%)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2352291"/>
                  </a:ext>
                </a:extLst>
              </a:tr>
              <a:tr h="27641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CZ032 Plzeňský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121 635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109 737 (90,2%)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108 842 (89,5%)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92 794 (76,3%)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28 001 (23,0%)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11 807 (9,7%)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(0,0%)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10 921 (9,0%)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80 450 (66,1%)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5252583"/>
                  </a:ext>
                </a:extLst>
              </a:tr>
              <a:tr h="27641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CZ041 Karlovarský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60 784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53 209 (87,5%)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52 726 (86,7%)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45 037 (74,1%)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15 669 (25,8%)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4 207 (6,9%)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(0,0%)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7 146 (11,8%)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37 487 (61,7%)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4073453"/>
                  </a:ext>
                </a:extLst>
              </a:tr>
              <a:tr h="27641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CZ042 Ústecký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162 953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146 187 (89,7%)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144 851 (88,9%)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124 523 (76,4%)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43 553 (26,7%)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15 767 (9,7%)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(0,0%)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15 512 (9,5%)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100 874 (61,9%)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0445421"/>
                  </a:ext>
                </a:extLst>
              </a:tr>
              <a:tr h="27641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CZ051 Liberecký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90 819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80 984 (89,2%)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80 292 (88,4%)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68 324 (75,2%)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22 394 (24,7%)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8 100 (8,9%)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(0,0%)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8 930 (9,8%)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58 212 (64,1%)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034458"/>
                  </a:ext>
                </a:extLst>
              </a:tr>
              <a:tr h="27641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CZ052 Královéhradecký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121 170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110 073 (90,8%)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109 188 (90,1%)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93 630 (77,3%)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29 822 (24,6%)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12 991 (10,7%)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(0,0%)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9 903 (8,2%)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78 056 (64,4%)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3558173"/>
                  </a:ext>
                </a:extLst>
              </a:tr>
              <a:tr h="27641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CZ053 Pardubický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107 631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97 610 (90,7%)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96 765 (89,9%)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82 337 (76,5%)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26 582 (24,7%)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10 364 (9,6%)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(0,0%)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9 152 (8,5%)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69 682 (64,7%)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3771964"/>
                  </a:ext>
                </a:extLst>
              </a:tr>
              <a:tr h="27641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CZ063 Kraj Vysočina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105 748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98 421 (93,1%)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97 659 (92,4%)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84 428 (79,8%)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26 286 (24,9%)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9 334 (8,8%)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(0,0%)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6 695 (6,3%)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70 623 (66,8%)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5815422"/>
                  </a:ext>
                </a:extLst>
              </a:tr>
              <a:tr h="27641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CZ064 Jihomoravský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241 897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215 414 (89,1%)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213 387 (88,2%)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181 069 (74,9%)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58 203 (24,1%)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24 128 (10,0%)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(0,0%)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24 058 (9,9%)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154 114 (63,7%)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9998371"/>
                  </a:ext>
                </a:extLst>
              </a:tr>
              <a:tr h="27641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CZ071 Olomoucký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132 715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116 322 (87,6%)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115 225 (86,8%)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96 140 (72,4%)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27 274 (20,6%)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11 034 (8,3%)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(0,0%)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15 154 (11,4%)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88 867 (67,0%)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9358045"/>
                  </a:ext>
                </a:extLst>
              </a:tr>
              <a:tr h="27641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CZ072 Zlínský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122 532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107 986 (88,1%)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106 921 (87,3%)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88 509 (72,2%)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23 246 (19,0%)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11 661 (9,5%)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(0,0%)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13 258 (10,8%)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84 369 (68,9%)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8985847"/>
                  </a:ext>
                </a:extLst>
              </a:tr>
              <a:tr h="27641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CZ080 Moravskoslezský kraj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243 130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209 339 (86,1%)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207 366 (85,3%)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171 577 (70,6%)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46 646 (19,2%)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22 038 (9,1%)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(0,0%)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30 563 (12,6%)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163 936 (67,4%)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2292547"/>
                  </a:ext>
                </a:extLst>
              </a:tr>
              <a:tr h="27641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2 158 322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1 946 876 (90,2%)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1 929 431 (89,4%)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1 649 492 (76,4%)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549 438 (25,5%)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216 202 (10,0%)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(0,0%)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192 262 (8,9%)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1 374 012 (63,7%)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86021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89200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CUSTOMSORTGLOBALLY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2"/>
  <p:tag name="SLIDEFAB_EXPORTMODE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2"/>
  <p:tag name="SLIDEFAB_EXPORTMODE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SHAPECONDITIONMETACTIONDELETE" val="True"/>
  <p:tag name="SLIDEFAB_RESIZEMODE" val="2"/>
  <p:tag name="SLIDEFAB_EXPORTMODE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SHAPECONDITIONMETACTIONDELETE" val="True"/>
  <p:tag name="SLIDEFAB_RESIZEMODE" val="2"/>
  <p:tag name="SLIDEFAB_EXPORTMODE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SHAPECONDITIONMETACTIONDELETE" val="True"/>
  <p:tag name="SLIDEFAB_RESIZEMODE" val="2"/>
  <p:tag name="SLIDEFAB_EXPORTMODE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SHAPECONDITIONMETACTIONDELETE" val="True"/>
  <p:tag name="SLIDEFAB_RESIZEMODE" val="2"/>
  <p:tag name="SLIDEFAB_EXPORTMODE" val="2"/>
</p:tagLst>
</file>

<file path=ppt/theme/theme1.xml><?xml version="1.0" encoding="utf-8"?>
<a:theme xmlns:a="http://schemas.openxmlformats.org/drawingml/2006/main" name="7_Motiv Office">
  <a:themeElements>
    <a:clrScheme name="COVID barvy">
      <a:dk1>
        <a:srgbClr val="000000"/>
      </a:dk1>
      <a:lt1>
        <a:srgbClr val="FFFFFF"/>
      </a:lt1>
      <a:dk2>
        <a:srgbClr val="D31145"/>
      </a:dk2>
      <a:lt2>
        <a:srgbClr val="FFFFFF"/>
      </a:lt2>
      <a:accent1>
        <a:srgbClr val="D31145"/>
      </a:accent1>
      <a:accent2>
        <a:srgbClr val="305983"/>
      </a:accent2>
      <a:accent3>
        <a:srgbClr val="00CD61"/>
      </a:accent3>
      <a:accent4>
        <a:srgbClr val="4010B7"/>
      </a:accent4>
      <a:accent5>
        <a:srgbClr val="E8EAEA"/>
      </a:accent5>
      <a:accent6>
        <a:srgbClr val="690923"/>
      </a:accent6>
      <a:hlink>
        <a:srgbClr val="FFFFFF"/>
      </a:hlink>
      <a:folHlink>
        <a:srgbClr val="FF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VID-web-sablona.potx" id="{C38994A9-F061-444B-9E05-9BEC267D622E}" vid="{A910D504-DA16-416F-8B23-CC286EF2F513}"/>
    </a:ext>
  </a:extLst>
</a:theme>
</file>

<file path=ppt/theme/theme2.xml><?xml version="1.0" encoding="utf-8"?>
<a:theme xmlns:a="http://schemas.openxmlformats.org/drawingml/2006/main" name="1_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34772</TotalTime>
  <Words>2377</Words>
  <Application>Microsoft Office PowerPoint</Application>
  <PresentationFormat>Širokoúhlá obrazovka</PresentationFormat>
  <Paragraphs>656</Paragraphs>
  <Slides>5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5</vt:i4>
      </vt:variant>
    </vt:vector>
  </HeadingPairs>
  <TitlesOfParts>
    <vt:vector size="11" baseType="lpstr">
      <vt:lpstr>Calibri Light</vt:lpstr>
      <vt:lpstr>Arial</vt:lpstr>
      <vt:lpstr>Times New Roman</vt:lpstr>
      <vt:lpstr>Calibri</vt:lpstr>
      <vt:lpstr>7_Motiv Office</vt:lpstr>
      <vt:lpstr>1_Motiv Office</vt:lpstr>
      <vt:lpstr>Tabulka 1.  Souhrn vybraných epidemiologických parametrů a ukazatelů zdravotního dopadu COVID-19 za celé období epidemie </vt:lpstr>
      <vt:lpstr>Tabulka 2.  Souhrn vybraných epidemiologických parametrů a ukazatelů zdravotního dopadu COVID-19 v hlavních sezónních etapách epidemie</vt:lpstr>
      <vt:lpstr>Tabulka 3. Věk pacientů s prokázanou nákazou a s těžkým průběhem COVID-19</vt:lpstr>
      <vt:lpstr>Tabulka 4.  Vybrané epidemiologické parametry a ukazatele zdravotního dopadu epidemie COVID-19 za období 03/2020 – 12/2022 dle krajů 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Protiepidemický systém ČR PES</dc:title>
  <dc:creator>Martin Komenda</dc:creator>
  <cp:lastModifiedBy>Dušek Ladislav prof. RNDr. Ph.D.</cp:lastModifiedBy>
  <cp:revision>3471</cp:revision>
  <dcterms:created xsi:type="dcterms:W3CDTF">2020-11-11T17:36:28Z</dcterms:created>
  <dcterms:modified xsi:type="dcterms:W3CDTF">2023-03-02T14:53:24Z</dcterms:modified>
</cp:coreProperties>
</file>