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1" r:id="rId3"/>
    <p:sldId id="275" r:id="rId4"/>
    <p:sldId id="322" r:id="rId5"/>
    <p:sldId id="321" r:id="rId6"/>
    <p:sldId id="323" r:id="rId7"/>
    <p:sldId id="290" r:id="rId8"/>
    <p:sldId id="324" r:id="rId9"/>
    <p:sldId id="325" r:id="rId10"/>
    <p:sldId id="326" r:id="rId11"/>
    <p:sldId id="327" r:id="rId12"/>
    <p:sldId id="329" r:id="rId13"/>
    <p:sldId id="330" r:id="rId14"/>
    <p:sldId id="331" r:id="rId15"/>
    <p:sldId id="328" r:id="rId16"/>
    <p:sldId id="333" r:id="rId17"/>
    <p:sldId id="334" r:id="rId18"/>
    <p:sldId id="332" r:id="rId19"/>
    <p:sldId id="336" r:id="rId20"/>
    <p:sldId id="335" r:id="rId21"/>
    <p:sldId id="340" r:id="rId22"/>
    <p:sldId id="341" r:id="rId23"/>
    <p:sldId id="342" r:id="rId24"/>
    <p:sldId id="345" r:id="rId25"/>
    <p:sldId id="346" r:id="rId26"/>
    <p:sldId id="338" r:id="rId27"/>
    <p:sldId id="348" r:id="rId28"/>
    <p:sldId id="349" r:id="rId29"/>
    <p:sldId id="352" r:id="rId30"/>
    <p:sldId id="353" r:id="rId31"/>
    <p:sldId id="355" r:id="rId32"/>
    <p:sldId id="354" r:id="rId33"/>
    <p:sldId id="313" r:id="rId34"/>
    <p:sldId id="304" r:id="rId35"/>
    <p:sldId id="305" r:id="rId36"/>
    <p:sldId id="356" r:id="rId3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8E8EF"/>
    <a:srgbClr val="CC0000"/>
    <a:srgbClr val="FFC585"/>
    <a:srgbClr val="FF7C80"/>
    <a:srgbClr val="FF0000"/>
    <a:srgbClr val="3333FF"/>
    <a:srgbClr val="FFCC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1" autoAdjust="0"/>
  </p:normalViewPr>
  <p:slideViewPr>
    <p:cSldViewPr>
      <p:cViewPr>
        <p:scale>
          <a:sx n="70" d="100"/>
          <a:sy n="70" d="100"/>
        </p:scale>
        <p:origin x="-281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18" y="-90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65" y="0"/>
            <a:ext cx="2945024" cy="4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6"/>
            <a:ext cx="2945024" cy="4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65" y="9430226"/>
            <a:ext cx="2945024" cy="4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E140919-3D79-480F-A880-A6F4F93DC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651" y="0"/>
            <a:ext cx="2945024" cy="4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77875"/>
            <a:ext cx="4873625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40" y="4745442"/>
            <a:ext cx="4985596" cy="443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669"/>
            <a:ext cx="2945024" cy="5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651" y="9412669"/>
            <a:ext cx="2945024" cy="54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Verdana" charset="0"/>
              </a:defRPr>
            </a:lvl1pPr>
          </a:lstStyle>
          <a:p>
            <a:pPr>
              <a:defRPr/>
            </a:pPr>
            <a:fld id="{1D4CA245-A369-4D16-94CA-26F4E6E33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Operační program se skládá z prioritních os. Prioritní osa</a:t>
            </a:r>
          </a:p>
          <a:p>
            <a:r>
              <a:rPr lang="cs-CZ" smtClean="0">
                <a:ea typeface="ＭＳ Ｐゴシック" pitchFamily="34" charset="-128"/>
              </a:rPr>
              <a:t>se týká jednoho fondu a jedné kategorie regionu, kromě Fondu</a:t>
            </a:r>
          </a:p>
          <a:p>
            <a:r>
              <a:rPr lang="cs-CZ" smtClean="0">
                <a:ea typeface="ＭＳ Ｐゴシック" pitchFamily="34" charset="-128"/>
              </a:rPr>
              <a:t>soudržnosti, a odpovídá, aniž je dotčen článek 59, tematickému</a:t>
            </a:r>
          </a:p>
          <a:p>
            <a:r>
              <a:rPr lang="cs-CZ" smtClean="0">
                <a:ea typeface="ＭＳ Ｐゴシック" pitchFamily="34" charset="-128"/>
              </a:rPr>
              <a:t>cíli a zahrnuje jednu nebo více investičních priorit uvedeného</a:t>
            </a:r>
          </a:p>
          <a:p>
            <a:r>
              <a:rPr lang="cs-CZ" smtClean="0">
                <a:ea typeface="ＭＳ Ｐゴシック" pitchFamily="34" charset="-128"/>
              </a:rPr>
              <a:t>tematického cíle, v souladu s pravidly pro jednotlivé fondy. Za</a:t>
            </a:r>
          </a:p>
          <a:p>
            <a:r>
              <a:rPr lang="cs-CZ" smtClean="0">
                <a:ea typeface="ＭＳ Ｐゴシック" pitchFamily="34" charset="-128"/>
              </a:rPr>
              <a:t>účelem zvýšení jeho dopadu a účinnosti prostřednictvím tema­</a:t>
            </a:r>
          </a:p>
          <a:p>
            <a:r>
              <a:rPr lang="cs-CZ" smtClean="0">
                <a:ea typeface="ＭＳ Ｐゴシック" pitchFamily="34" charset="-128"/>
              </a:rPr>
              <a:t>ticky soudržného integrovaného přístupu prioritní osa případně</a:t>
            </a:r>
          </a:p>
          <a:p>
            <a:r>
              <a:rPr lang="cs-CZ" smtClean="0">
                <a:ea typeface="ＭＳ Ｐゴシック" pitchFamily="34" charset="-128"/>
              </a:rPr>
              <a:t>může:</a:t>
            </a:r>
          </a:p>
          <a:p>
            <a:endParaRPr lang="cs-CZ" smtClean="0">
              <a:ea typeface="ＭＳ Ｐゴシック" pitchFamily="34" charset="-128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625E6-465A-418F-8D4F-51E01204EFDA}" type="slidenum">
              <a:rPr lang="en-US" smtClean="0">
                <a:latin typeface="Verdana" pitchFamily="34" charset="0"/>
              </a:rPr>
              <a:pPr/>
              <a:t>5</a:t>
            </a:fld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781300"/>
            <a:ext cx="6551613" cy="719138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573463"/>
            <a:ext cx="5395913" cy="576262"/>
          </a:xfrm>
        </p:spPr>
        <p:txBody>
          <a:bodyPr tIns="0" bIns="0"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podnadpis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62750" y="260350"/>
            <a:ext cx="2057400" cy="59055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90550" y="260350"/>
            <a:ext cx="6019800" cy="59055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550" y="260350"/>
            <a:ext cx="8229600" cy="5619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11188" y="1063625"/>
            <a:ext cx="7632700" cy="24749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188" y="3690938"/>
            <a:ext cx="7632700" cy="247491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 sz="2600" b="0"/>
            </a:lvl1pPr>
            <a:lvl2pPr>
              <a:defRPr sz="2400" b="0"/>
            </a:lvl2pPr>
            <a:lvl3pPr>
              <a:defRPr sz="22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118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3738" y="1063625"/>
            <a:ext cx="374015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0350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63625"/>
            <a:ext cx="76327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684213" y="836613"/>
            <a:ext cx="8135937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Wingdings" pitchFamily="2" charset="2"/>
        <a:buChar char="q"/>
        <a:defRPr sz="2400" b="1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lnSpc>
          <a:spcPct val="160000"/>
        </a:lnSpc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3284538"/>
            <a:ext cx="7489825" cy="2663825"/>
          </a:xfrm>
        </p:spPr>
        <p:txBody>
          <a:bodyPr/>
          <a:lstStyle/>
          <a:p>
            <a:pPr eaLnBrk="1" hangingPunct="1"/>
            <a:r>
              <a:rPr lang="cs-CZ" sz="2200" smtClean="0">
                <a:ea typeface="ＭＳ Ｐゴシック" pitchFamily="34" charset="-128"/>
              </a:rPr>
              <a:t>Zaměření jednotlivých OP v programovém období 2014 - 2020 a využití malými obcemi</a:t>
            </a:r>
            <a:br>
              <a:rPr lang="cs-CZ" sz="2200" smtClean="0">
                <a:ea typeface="ＭＳ Ｐゴシック" pitchFamily="34" charset="-128"/>
              </a:rPr>
            </a:br>
            <a:r>
              <a:rPr lang="cs-CZ" sz="2000" smtClean="0">
                <a:ea typeface="ＭＳ Ｐゴシック" pitchFamily="34" charset="-128"/>
              </a:rPr>
              <a:t/>
            </a:r>
            <a:br>
              <a:rPr lang="cs-CZ" sz="2000" smtClean="0">
                <a:ea typeface="ＭＳ Ｐゴシック" pitchFamily="34" charset="-128"/>
              </a:rPr>
            </a:br>
            <a:r>
              <a:rPr lang="cs-CZ" sz="2000" smtClean="0">
                <a:ea typeface="ＭＳ Ｐゴシック" pitchFamily="34" charset="-128"/>
              </a:rPr>
              <a:t>listopad – prosinec 2014</a:t>
            </a:r>
            <a:br>
              <a:rPr lang="cs-CZ" sz="2000" smtClean="0">
                <a:ea typeface="ＭＳ Ｐゴシック" pitchFamily="34" charset="-128"/>
              </a:rPr>
            </a:br>
            <a:r>
              <a:rPr lang="cs-CZ" sz="2000" smtClean="0">
                <a:ea typeface="ＭＳ Ｐゴシック" pitchFamily="34" charset="-128"/>
              </a:rPr>
              <a:t/>
            </a:r>
            <a:br>
              <a:rPr lang="cs-CZ" sz="2000" smtClean="0">
                <a:ea typeface="ＭＳ Ｐゴシック" pitchFamily="34" charset="-128"/>
              </a:rPr>
            </a:br>
            <a:r>
              <a:rPr lang="cs-CZ" sz="2000" smtClean="0">
                <a:ea typeface="ＭＳ Ｐゴシック" pitchFamily="34" charset="-128"/>
              </a:rPr>
              <a:t>Mgr. Josef Miškovský, Ph.D.</a:t>
            </a:r>
            <a:br>
              <a:rPr lang="cs-CZ" sz="2000" smtClean="0">
                <a:ea typeface="ＭＳ Ｐゴシック" pitchFamily="34" charset="-128"/>
              </a:rPr>
            </a:br>
            <a:r>
              <a:rPr lang="cs-CZ" sz="2000" smtClean="0">
                <a:ea typeface="ＭＳ Ｐゴシック" pitchFamily="34" charset="-128"/>
              </a:rPr>
              <a:t>RNDr. Lucie Jungwiertová, Ph.D.</a:t>
            </a:r>
            <a:r>
              <a:rPr lang="cs-CZ" sz="2200" smtClean="0">
                <a:ea typeface="ＭＳ Ｐゴシック" pitchFamily="34" charset="-128"/>
              </a:rPr>
              <a:t/>
            </a:r>
            <a:br>
              <a:rPr lang="cs-CZ" sz="2200" smtClean="0">
                <a:ea typeface="ＭＳ Ｐゴシック" pitchFamily="34" charset="-128"/>
              </a:rPr>
            </a:br>
            <a:r>
              <a:rPr lang="cs-CZ" sz="2200" smtClean="0">
                <a:ea typeface="ＭＳ Ｐゴシック" pitchFamily="34" charset="-128"/>
              </a:rPr>
              <a:t/>
            </a:r>
            <a:br>
              <a:rPr lang="cs-CZ" sz="2200" smtClean="0">
                <a:ea typeface="ＭＳ Ｐゴシック" pitchFamily="34" charset="-128"/>
              </a:rPr>
            </a:br>
            <a:endParaRPr lang="cs-CZ" sz="2200" smtClean="0">
              <a:ea typeface="ＭＳ Ｐゴシック" pitchFamily="34" charset="-128"/>
            </a:endParaRPr>
          </a:p>
        </p:txBody>
      </p:sp>
      <p:pic>
        <p:nvPicPr>
          <p:cNvPr id="3075" name="Picture 3" descr="C:\Users\JH-6820s\Desktop\SPF sro - nove logo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4797425"/>
            <a:ext cx="11287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2291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ŽIVOTNÍ PROSTŘEDÍ?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ochrana přírody a péče o krajinu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biodiverzita - podpora, péče o chráněná území, omezování invazivních druhů, návštěvnická infra 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přirozené funkce krajiny, zprůchodnění migračních bariér, zlepšení struktury lesů, zpomalení odtoku vody 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revitalizace funkčních ploch a prvků sídelní zeleně </a:t>
            </a:r>
          </a:p>
        </p:txBody>
      </p:sp>
      <p:pic>
        <p:nvPicPr>
          <p:cNvPr id="1229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3315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ŽIVOTNÍ PROSTŘEDÍ?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ŽP – naprostá většina zmíněných podpořitelných témat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Oblast energetické náročnosti složitější:</a:t>
            </a:r>
          </a:p>
          <a:p>
            <a:pPr lvl="2"/>
            <a:r>
              <a:rPr lang="cs-CZ" smtClean="0">
                <a:ea typeface="ＭＳ Ｐゴシック" pitchFamily="34" charset="-128"/>
              </a:rPr>
              <a:t>energetická náročnost veřejných budov - odpadní teplo, obnovitelné zdroje tepla, snížení spotřeby energie – </a:t>
            </a:r>
            <a:r>
              <a:rPr lang="cs-CZ" b="1" smtClean="0">
                <a:ea typeface="ＭＳ Ｐゴシック" pitchFamily="34" charset="-128"/>
              </a:rPr>
              <a:t>OP ŽP</a:t>
            </a:r>
          </a:p>
          <a:p>
            <a:pPr lvl="2"/>
            <a:r>
              <a:rPr lang="cs-CZ" smtClean="0">
                <a:ea typeface="ＭＳ Ｐゴシック" pitchFamily="34" charset="-128"/>
              </a:rPr>
              <a:t>snížení energetické náročnosti v sektoru bydlení – </a:t>
            </a:r>
            <a:r>
              <a:rPr lang="cs-CZ" b="1" smtClean="0">
                <a:ea typeface="ＭＳ Ｐゴシック" pitchFamily="34" charset="-128"/>
              </a:rPr>
              <a:t>IROP</a:t>
            </a:r>
          </a:p>
          <a:p>
            <a:pPr lvl="2"/>
            <a:r>
              <a:rPr lang="cs-CZ" smtClean="0">
                <a:ea typeface="ＭＳ Ｐゴシック" pitchFamily="34" charset="-128"/>
              </a:rPr>
              <a:t>vyšší účinnost soustav zásobování teplem – </a:t>
            </a:r>
            <a:r>
              <a:rPr lang="cs-CZ" b="1" smtClean="0">
                <a:ea typeface="ＭＳ Ｐゴシック" pitchFamily="34" charset="-128"/>
              </a:rPr>
              <a:t>OP PIK</a:t>
            </a:r>
          </a:p>
        </p:txBody>
      </p:sp>
      <p:pic>
        <p:nvPicPr>
          <p:cNvPr id="1331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4339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DOPRAVU?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infrastruktura pro železniční dopravu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vybavenost zastávek a stanic 	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infrastruktura pro vodní cesty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plavební stupně, plavební komory, objekty pro zajištění bezpečnosti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multimodální doprava a technologie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terminály multimodální dopravy, jejich napojení, multimodální technologie </a:t>
            </a:r>
          </a:p>
        </p:txBody>
      </p:sp>
      <p:pic>
        <p:nvPicPr>
          <p:cNvPr id="1434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5363" name="Zástupný symbol pro obsah 8"/>
          <p:cNvSpPr>
            <a:spLocks noGrp="1"/>
          </p:cNvSpPr>
          <p:nvPr>
            <p:ph idx="1"/>
          </p:nvPr>
        </p:nvSpPr>
        <p:spPr>
          <a:xfrm>
            <a:off x="395288" y="908050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DOPRAVU?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infrastruktura pro tramvaje, trolejbusy, tram-train systémy</a:t>
            </a:r>
            <a:endParaRPr lang="cs-CZ" smtClean="0"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výstavba a modernizace infrastruktury drážních systémů městské a příměstské dopravy (metro, tramvajové systémy, tram-train systémy, trolejbusové systémy)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systémy pro řízení dopravy ve městech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rozvoj systémů pro řízení dopravy ve městech včetně ITS (inteligentních dopravních systémů)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obnova dopravního parku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obnova dopravního parku, železniční doprava, interoperabilita, vodní doprava</a:t>
            </a:r>
          </a:p>
        </p:txBody>
      </p:sp>
      <p:pic>
        <p:nvPicPr>
          <p:cNvPr id="1536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6387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DOPRAVU?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napájecí a dobíjecí stanice pro alternativní pohony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vybavení veřejné dopravní infrastruktury napájecími a dobíjecími stanicemi pro alternativní pohony, mimo jiné v rámci existujících park and ride a placených parkovacích míst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veřejná doprava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veřejná doprava, systémy pro přestup na veřejnou dopravu, inteligentní dopravní systémy, dopravní telematika, alternativní pohonné systémy, bezbariérová doprava, cyklostezky, cyklotrasy, zeleň v okolí terminálů </a:t>
            </a:r>
          </a:p>
        </p:txBody>
      </p:sp>
      <p:pic>
        <p:nvPicPr>
          <p:cNvPr id="1638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7411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DOPRAVA?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D – naprostá většina zmíněných podpořitelných témat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IROP </a:t>
            </a:r>
          </a:p>
          <a:p>
            <a:pPr lvl="2"/>
            <a:r>
              <a:rPr lang="cs-CZ" b="1" smtClean="0">
                <a:ea typeface="ＭＳ Ｐゴシック" pitchFamily="34" charset="-128"/>
              </a:rPr>
              <a:t>veřejná doprava</a:t>
            </a:r>
          </a:p>
        </p:txBody>
      </p:sp>
      <p:pic>
        <p:nvPicPr>
          <p:cNvPr id="1741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8435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ZAMĚSTNANOST?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podpora zaměstnanosti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podpora zaměstnanosti, rekvalifikace, bilanční pracovní diagnostika, flexibilní formy zaměstnání apod. a inovativní přístupy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inovace při podpoře zaměstnanosti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sociální inovace, sociální podniky, vzdělávání, sociální začleňování, prorodinné aktivity – vše s ohledem na inovace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rozdíly v postavení můžu a žen na trhu práce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vzdělávání, poradenské aktivity, advokační služby</a:t>
            </a:r>
          </a:p>
        </p:txBody>
      </p:sp>
      <p:pic>
        <p:nvPicPr>
          <p:cNvPr id="1843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9459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ZAMĚSTNANOST?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další vzdělávání zaměstnanců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vzdělávací programy, rekvalifikace, stáže - zvýšení odborné úrovně pracovníků v návaznosti na požadavky trhu práce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zaměstnání, podpora zaměstnanosti mladých lidí regionu NUTS 2</a:t>
            </a:r>
            <a:r>
              <a:rPr lang="cs-CZ" smtClean="0">
                <a:ea typeface="ＭＳ Ｐゴシック" pitchFamily="34" charset="-128"/>
              </a:rPr>
              <a:t> </a:t>
            </a:r>
            <a:r>
              <a:rPr lang="cs-CZ" b="1" smtClean="0">
                <a:ea typeface="ＭＳ Ｐゴシック" pitchFamily="34" charset="-128"/>
              </a:rPr>
              <a:t>SZ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odborné vzdělávání, stáže </a:t>
            </a:r>
            <a:r>
              <a:rPr lang="cs-CZ" u="sng" smtClean="0">
                <a:ea typeface="ＭＳ Ｐゴシック" pitchFamily="34" charset="-128"/>
              </a:rPr>
              <a:t>POUZE PRO NUTS 2 SZ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prostřednictvím Iniciativy na podporu zaměstnanosti mládeže</a:t>
            </a:r>
          </a:p>
          <a:p>
            <a:pPr lvl="1"/>
            <a:endParaRPr lang="cs-CZ" b="1" smtClean="0">
              <a:ea typeface="ＭＳ Ｐゴシック" pitchFamily="34" charset="-128"/>
            </a:endParaRPr>
          </a:p>
        </p:txBody>
      </p:sp>
      <p:pic>
        <p:nvPicPr>
          <p:cNvPr id="1946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0483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ZAMĚSTNANOSTI?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Z</a:t>
            </a:r>
          </a:p>
        </p:txBody>
      </p:sp>
      <p:pic>
        <p:nvPicPr>
          <p:cNvPr id="2048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1507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SOCIÁLNÍ ZAČLEŇOVÁNÍ A SLUŽBY PRO RODINY S DĚTMI?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inkluze ve vzdělávání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spolupráce MŠ a  ZŠ, místní plány pro rozvoj vzdělávání, vyrovnávací a podpůrná opatření  pro prosazování rovných příležitostí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sociální začleňování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zkvalitnění sociálních služeb pro začleňování osob ohrožených sociální vyloučením nebo sociálně vyloučených ve společnosti a na trhu práce a inovativní přístupy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sociální bydlení, komunitní centra</a:t>
            </a:r>
          </a:p>
          <a:p>
            <a:pPr lvl="1"/>
            <a:endParaRPr lang="cs-CZ" b="1" smtClean="0">
              <a:ea typeface="ＭＳ Ｐゴシック" pitchFamily="34" charset="-128"/>
            </a:endParaRPr>
          </a:p>
        </p:txBody>
      </p:sp>
      <p:pic>
        <p:nvPicPr>
          <p:cNvPr id="2150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ea typeface="ＭＳ Ｐゴシック" pitchFamily="34" charset="-128"/>
              </a:rPr>
              <a:t>Cíl prezentace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3625"/>
            <a:ext cx="8064500" cy="5102225"/>
          </a:xfrm>
        </p:spPr>
        <p:txBody>
          <a:bodyPr/>
          <a:lstStyle/>
          <a:p>
            <a:r>
              <a:rPr lang="cs-CZ" sz="2800" smtClean="0">
                <a:ea typeface="ＭＳ Ｐゴシック" pitchFamily="34" charset="-128"/>
              </a:rPr>
              <a:t>Co přinese programové období 2014 – 2020 </a:t>
            </a:r>
            <a:r>
              <a:rPr lang="cs-CZ" sz="2800" b="1" smtClean="0">
                <a:ea typeface="ＭＳ Ｐゴシック" pitchFamily="34" charset="-128"/>
              </a:rPr>
              <a:t>pro malé obce</a:t>
            </a:r>
            <a:r>
              <a:rPr lang="cs-CZ" sz="2800" smtClean="0">
                <a:ea typeface="ＭＳ Ｐゴシック" pitchFamily="34" charset="-128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cs-CZ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b="1" smtClean="0">
                <a:ea typeface="ＭＳ Ｐゴシック" pitchFamily="34" charset="-128"/>
              </a:rPr>
              <a:t>Cíl prezentace</a:t>
            </a:r>
            <a:r>
              <a:rPr lang="cs-CZ" smtClean="0">
                <a:ea typeface="ＭＳ Ｐゴシック" pitchFamily="34" charset="-128"/>
              </a:rPr>
              <a:t> =</a:t>
            </a:r>
          </a:p>
          <a:p>
            <a:pPr>
              <a:buFont typeface="Wingdings" pitchFamily="2" charset="2"/>
              <a:buNone/>
            </a:pPr>
            <a:r>
              <a:rPr lang="cs-CZ" smtClean="0">
                <a:ea typeface="ＭＳ Ｐゴシック" pitchFamily="34" charset="-128"/>
              </a:rPr>
              <a:t>		= představit věcné zaměření jednotlivých OP v 	programovém období 2014 – 2020 a možnosti 	jejich využití malými obcemi</a:t>
            </a:r>
          </a:p>
          <a:p>
            <a:pPr>
              <a:buFont typeface="Wingdings" pitchFamily="2" charset="2"/>
              <a:buNone/>
            </a:pPr>
            <a:endParaRPr lang="cs-CZ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cs-CZ" smtClean="0">
              <a:ea typeface="ＭＳ Ｐゴシック" pitchFamily="34" charset="-128"/>
            </a:endParaRPr>
          </a:p>
        </p:txBody>
      </p:sp>
      <p:pic>
        <p:nvPicPr>
          <p:cNvPr id="410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2531" name="Zástupný symbol pro obsah 8"/>
          <p:cNvSpPr>
            <a:spLocks noGrp="1"/>
          </p:cNvSpPr>
          <p:nvPr>
            <p:ph idx="1"/>
          </p:nvPr>
        </p:nvSpPr>
        <p:spPr>
          <a:xfrm>
            <a:off x="395288" y="1063625"/>
            <a:ext cx="8748712" cy="5102225"/>
          </a:xfrm>
        </p:spPr>
        <p:txBody>
          <a:bodyPr/>
          <a:lstStyle/>
          <a:p>
            <a:pPr lvl="1"/>
            <a:r>
              <a:rPr lang="cs-CZ" b="1" smtClean="0">
                <a:ea typeface="ＭＳ Ｐゴシック" pitchFamily="34" charset="-128"/>
              </a:rPr>
              <a:t>služby pro rodiny a děti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zvýšení kvality služeb pro rodiny a děti a inovativní přístupy</a:t>
            </a:r>
          </a:p>
          <a:p>
            <a:endParaRPr lang="cs-CZ" smtClean="0">
              <a:ea typeface="ＭＳ Ｐゴシック" pitchFamily="34" charset="-128"/>
            </a:endParaRPr>
          </a:p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SOCIÁLNÍ ZAČLEŇOVÁNÍ A SLUŽBY PRO RODINY S DĚTMI?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Z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VVV - inkluze ve vzdělávání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IROP – sociální bydlení, komunitní centra</a:t>
            </a:r>
          </a:p>
          <a:p>
            <a:pPr lvl="1"/>
            <a:endParaRPr lang="cs-CZ" b="1" smtClean="0">
              <a:ea typeface="ＭＳ Ｐゴシック" pitchFamily="34" charset="-128"/>
            </a:endParaRPr>
          </a:p>
          <a:p>
            <a:pPr lvl="1"/>
            <a:endParaRPr lang="cs-CZ" b="1" smtClean="0">
              <a:ea typeface="ＭＳ Ｐゴシック" pitchFamily="34" charset="-128"/>
            </a:endParaRPr>
          </a:p>
        </p:txBody>
      </p:sp>
      <p:pic>
        <p:nvPicPr>
          <p:cNvPr id="2253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3555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dirty="0" smtClean="0">
                <a:ea typeface="ＭＳ Ｐゴシック" pitchFamily="34" charset="-128"/>
              </a:rPr>
              <a:t>Jak bude možné podpořit </a:t>
            </a:r>
            <a:r>
              <a:rPr lang="cs-CZ" b="1" dirty="0" smtClean="0">
                <a:ea typeface="ＭＳ Ｐゴシック" pitchFamily="34" charset="-128"/>
              </a:rPr>
              <a:t>VZDĚLÁVÁNÍ?</a:t>
            </a:r>
          </a:p>
          <a:p>
            <a:pPr lvl="1"/>
            <a:r>
              <a:rPr lang="cs-CZ" b="1" dirty="0" smtClean="0">
                <a:ea typeface="ＭＳ Ｐゴシック" pitchFamily="34" charset="-128"/>
              </a:rPr>
              <a:t>infrastruktura pro vzdělávání</a:t>
            </a:r>
            <a:r>
              <a:rPr lang="cs-CZ" dirty="0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dirty="0" smtClean="0">
                <a:ea typeface="ＭＳ Ｐゴシック" pitchFamily="34" charset="-128"/>
              </a:rPr>
              <a:t>infrastruktura pro vzdělání a celoživotní učení, výstavba, rekonstrukce, vybavení, i pro žáky se SVP, zeleň</a:t>
            </a:r>
          </a:p>
          <a:p>
            <a:pPr lvl="1"/>
            <a:r>
              <a:rPr lang="cs-CZ" b="1" dirty="0" smtClean="0">
                <a:ea typeface="ＭＳ Ｐゴシック" pitchFamily="34" charset="-128"/>
              </a:rPr>
              <a:t>kvalita vzdělávání, vzdělávací programy</a:t>
            </a:r>
            <a:r>
              <a:rPr lang="cs-CZ" dirty="0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dirty="0" smtClean="0">
                <a:ea typeface="ＭＳ Ｐゴシック" pitchFamily="34" charset="-128"/>
              </a:rPr>
              <a:t>spolupráce MŠ a  ZŠ, místní plány pro rozvoj vzdělávání, vyrovnávací a podpůrná opatření pro prosazování rovných příležitostí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dirty="0" smtClean="0">
                <a:ea typeface="ＭＳ Ｐゴシック" pitchFamily="34" charset="-128"/>
              </a:rPr>
              <a:t>kvalita vzdělávání, zvyšování kvality vzdělávání s vazbou na trh práce, zkvalitňování vzdělávání žáků, vzdělávání pedagogů </a:t>
            </a:r>
          </a:p>
        </p:txBody>
      </p:sp>
      <p:pic>
        <p:nvPicPr>
          <p:cNvPr id="2355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4579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VZDĚLÁVÁNÍ?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IROP - infrastruktura pro vzdělávání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VVV - kvalita vzdělávání, vzdělávací programy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1"/>
            <a:endParaRPr lang="cs-CZ" b="1" smtClean="0">
              <a:ea typeface="ＭＳ Ｐゴシック" pitchFamily="34" charset="-128"/>
            </a:endParaRPr>
          </a:p>
        </p:txBody>
      </p:sp>
      <p:pic>
        <p:nvPicPr>
          <p:cNvPr id="24580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5603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SOCIÁLNÍ SLUŽBY?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kvalita sociálních služeb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zvýšení kvality sociálních služeb a inovativní přístupy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infrastruktura pro sociální služby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sociální služby, sociální bydlení, komunitní centra, komunitní péče, deinstitucionalizovaná péče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cs-CZ" smtClean="0">
              <a:ea typeface="ＭＳ Ｐゴシック" pitchFamily="34" charset="-128"/>
            </a:endParaRPr>
          </a:p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SOCIÁLNÍCH SLUŽEB?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Z- kvalita sociálních služeb</a:t>
            </a:r>
            <a:endParaRPr lang="cs-CZ" smtClean="0">
              <a:ea typeface="ＭＳ Ｐゴシック" pitchFamily="34" charset="-128"/>
            </a:endParaRPr>
          </a:p>
          <a:p>
            <a:pPr lvl="1"/>
            <a:r>
              <a:rPr lang="cs-CZ" b="1" smtClean="0">
                <a:ea typeface="ＭＳ Ｐゴシック" pitchFamily="34" charset="-128"/>
              </a:rPr>
              <a:t>IROP – infrastruktura pro sociální služby</a:t>
            </a:r>
            <a:endParaRPr lang="cs-CZ" smtClean="0">
              <a:ea typeface="ＭＳ Ｐゴシック" pitchFamily="34" charset="-128"/>
            </a:endParaRPr>
          </a:p>
        </p:txBody>
      </p:sp>
      <p:pic>
        <p:nvPicPr>
          <p:cNvPr id="2560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6627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ZDRAVOTNICTVÍ?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kvalita zdravotnictví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zvýšení kvality zdravotnických služeb a inovativní přístupy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infrastruktura pro zdravotnictví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infrastruktura pro poskytování zdravotnických služeb - specializovaná a návazná péče, deinstitucionalizace psychiatrických nemocnic, doprovodná zeleň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cs-CZ" smtClean="0">
              <a:ea typeface="ＭＳ Ｐゴシック" pitchFamily="34" charset="-128"/>
            </a:endParaRPr>
          </a:p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ZDRAVOTNICTVÍ?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Z- kvalita zdravotnictví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IROP – infrastruktura pro zdravotnictví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cs-CZ" smtClean="0">
              <a:ea typeface="ＭＳ Ｐゴシック" pitchFamily="34" charset="-128"/>
            </a:endParaRPr>
          </a:p>
        </p:txBody>
      </p:sp>
      <p:pic>
        <p:nvPicPr>
          <p:cNvPr id="2662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7651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SOCIÁLNÍ PODNIKY?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systém sociálních podniků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podpora systému sociálních podniků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infrastruktura pro sociální podniky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výstavba, rekonstrukce a vybavení sociálních podniků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cs-CZ" smtClean="0">
              <a:ea typeface="ＭＳ Ｐゴシック" pitchFamily="34" charset="-128"/>
            </a:endParaRPr>
          </a:p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SOCIÁLNÍ PODNIKY?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Z- systém sociálních podniků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IROP – infrastruktura pro sociální podniky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2765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28675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dirty="0" smtClean="0">
                <a:ea typeface="ＭＳ Ｐゴシック" pitchFamily="34" charset="-128"/>
              </a:rPr>
              <a:t>Jak bude možné podpořit </a:t>
            </a:r>
            <a:r>
              <a:rPr lang="cs-CZ" b="1" dirty="0" smtClean="0">
                <a:ea typeface="ＭＳ Ｐゴシック" pitchFamily="34" charset="-128"/>
              </a:rPr>
              <a:t>VÝZKUM, VÝVOJ, PODNIKÁNÍ, INOVACE?</a:t>
            </a:r>
          </a:p>
          <a:p>
            <a:pPr lvl="1"/>
            <a:r>
              <a:rPr lang="cs-CZ" b="1" dirty="0" smtClean="0">
                <a:ea typeface="ＭＳ Ｐゴシック" pitchFamily="34" charset="-128"/>
              </a:rPr>
              <a:t>infrastruktura pro podnikání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dirty="0" smtClean="0">
                <a:ea typeface="ＭＳ Ｐゴシック" pitchFamily="34" charset="-128"/>
              </a:rPr>
              <a:t>modernizace a rekonstrukce infrastruktury pro podnikání, včetně rekonstrukce </a:t>
            </a:r>
            <a:r>
              <a:rPr lang="cs-CZ" dirty="0" err="1" smtClean="0">
                <a:ea typeface="ＭＳ Ｐゴシック" pitchFamily="34" charset="-128"/>
              </a:rPr>
              <a:t>brownfields</a:t>
            </a:r>
            <a:endParaRPr lang="cs-CZ" dirty="0" smtClean="0"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cs-CZ" dirty="0" smtClean="0">
              <a:ea typeface="ＭＳ Ｐゴシック" pitchFamily="34" charset="-128"/>
            </a:endParaRPr>
          </a:p>
          <a:p>
            <a:r>
              <a:rPr lang="cs-CZ" dirty="0" smtClean="0">
                <a:ea typeface="ＭＳ Ｐゴシック" pitchFamily="34" charset="-128"/>
              </a:rPr>
              <a:t>Kde žádat o podporu v oblasti VÝZKUM, VÝVOJ, PODNIKÁNÍ, INOVACE?</a:t>
            </a:r>
          </a:p>
          <a:p>
            <a:pPr lvl="1"/>
            <a:r>
              <a:rPr lang="cs-CZ" b="1" dirty="0" smtClean="0">
                <a:ea typeface="ＭＳ Ｐゴシック" pitchFamily="34" charset="-128"/>
              </a:rPr>
              <a:t>OP PIK – inovace v podnikání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None/>
            </a:pPr>
            <a:endParaRPr lang="cs-CZ" dirty="0" smtClean="0">
              <a:ea typeface="ＭＳ Ｐゴシック" pitchFamily="34" charset="-128"/>
            </a:endParaRPr>
          </a:p>
        </p:txBody>
      </p:sp>
      <p:pic>
        <p:nvPicPr>
          <p:cNvPr id="2867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32771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VEŘEJNOU SPRÁVU?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kvalita veřejné správy</a:t>
            </a:r>
            <a:r>
              <a:rPr lang="cs-CZ" smtClean="0">
                <a:ea typeface="ＭＳ Ｐゴシック" pitchFamily="34" charset="-128"/>
              </a:rPr>
              <a:t> </a:t>
            </a:r>
            <a:r>
              <a:rPr lang="cs-CZ" b="1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cs-CZ" smtClean="0">
                <a:ea typeface="ＭＳ Ｐゴシック" pitchFamily="34" charset="-128"/>
              </a:rPr>
              <a:t>zvýšení efektivity veřejné správy - procesní modelování, analytické, evaluační kapacity, jednotný systém vzdělávání zaměstnanců veřejné zprávy, moderní metody řízení lidských zdrojů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vybavení pro veřejnou správu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cs-CZ" smtClean="0">
                <a:ea typeface="ＭＳ Ｐゴシック" pitchFamily="34" charset="-128"/>
              </a:rPr>
              <a:t>efektivita, eGovernment, informační a komunikační systémy, sdílen dat, bezpečnost dat</a:t>
            </a:r>
          </a:p>
        </p:txBody>
      </p:sp>
      <p:pic>
        <p:nvPicPr>
          <p:cNvPr id="3277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33795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Kde žádat o podporu v oblasti </a:t>
            </a:r>
            <a:r>
              <a:rPr lang="cs-CZ" b="1" smtClean="0">
                <a:ea typeface="ＭＳ Ｐゴシック" pitchFamily="34" charset="-128"/>
              </a:rPr>
              <a:t>VEŘEJNÁ SPRÁVA?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Z - kvalita veřejné správy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IROP – vybavení pro veřejnou správu</a:t>
            </a:r>
            <a:endParaRPr lang="cs-CZ" smtClean="0">
              <a:ea typeface="ＭＳ Ｐゴシック" pitchFamily="34" charset="-128"/>
            </a:endParaRPr>
          </a:p>
          <a:p>
            <a:pPr lvl="1"/>
            <a:endParaRPr lang="cs-CZ" smtClean="0">
              <a:ea typeface="ＭＳ Ｐゴシック" pitchFamily="34" charset="-128"/>
            </a:endParaRPr>
          </a:p>
          <a:p>
            <a:pPr lvl="1"/>
            <a:endParaRPr lang="cs-CZ" smtClean="0">
              <a:ea typeface="ＭＳ Ｐゴシック" pitchFamily="34" charset="-128"/>
            </a:endParaRPr>
          </a:p>
          <a:p>
            <a:pPr lvl="1"/>
            <a:endParaRPr lang="cs-CZ" b="1" smtClean="0">
              <a:ea typeface="ＭＳ Ｐゴシック" pitchFamily="34" charset="-128"/>
            </a:endParaRPr>
          </a:p>
        </p:txBody>
      </p:sp>
      <p:pic>
        <p:nvPicPr>
          <p:cNvPr id="3379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35843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KOMUNITNĚ VEDENÝ MÍSTNÍ ROZVOJ?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aktivity OPZ</a:t>
            </a:r>
            <a:r>
              <a:rPr lang="cs-CZ" smtClean="0">
                <a:ea typeface="ＭＳ Ｐゴシック" pitchFamily="34" charset="-128"/>
              </a:rPr>
              <a:t> 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cs-CZ" smtClean="0">
                <a:ea typeface="ＭＳ Ｐゴシック" pitchFamily="34" charset="-128"/>
              </a:rPr>
              <a:t>zaměstnanost, sociální podniky, vzdělávání, sociální začleňování, prorodinná aktivita - vše vedeno komunitně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aktivity IROP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cs-CZ" smtClean="0">
                <a:ea typeface="ＭＳ Ｐゴシック" pitchFamily="34" charset="-128"/>
              </a:rPr>
              <a:t>posílení komunitně vedeného místního rozvoje za účelem zvýšení kvality života ve venkovských oblastech a akvizice místního potenciálu - podporované aktivity IROP v oblastech: </a:t>
            </a:r>
            <a:r>
              <a:rPr lang="cs-CZ" b="1" smtClean="0">
                <a:ea typeface="ＭＳ Ｐゴシック" pitchFamily="34" charset="-128"/>
              </a:rPr>
              <a:t>doprava, sociální inkluze, sociální podnikání, zdravotnictví, vzdělávání, kulturní a přírodní dědictví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Pouze prostřednictvím strategií CLLD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endParaRPr lang="cs-CZ" smtClean="0">
              <a:ea typeface="ＭＳ Ｐゴシック" pitchFamily="34" charset="-128"/>
            </a:endParaRPr>
          </a:p>
        </p:txBody>
      </p:sp>
      <p:pic>
        <p:nvPicPr>
          <p:cNvPr id="3584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ea typeface="ＭＳ Ｐゴシック" pitchFamily="34" charset="-128"/>
              </a:rPr>
              <a:t>Program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063625"/>
            <a:ext cx="8064500" cy="5102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mtClean="0">
                <a:ea typeface="ＭＳ Ｐゴシック" pitchFamily="34" charset="-128"/>
              </a:rPr>
              <a:t>1. Přehled OP s prostředky pro malé obce</a:t>
            </a:r>
          </a:p>
          <a:p>
            <a:pPr>
              <a:buFont typeface="Wingdings" pitchFamily="2" charset="2"/>
              <a:buNone/>
            </a:pPr>
            <a:r>
              <a:rPr lang="cs-CZ" smtClean="0">
                <a:ea typeface="ＭＳ Ｐゴシック" pitchFamily="34" charset="-128"/>
              </a:rPr>
              <a:t>2. Vymezení témat podpořitelných z ESI fondů v programovém období 2014-20 napříč jednotlivými OP, překryvy, doplňkovost a integrace jednotlivých OP</a:t>
            </a:r>
          </a:p>
          <a:p>
            <a:pPr>
              <a:buFont typeface="Wingdings" pitchFamily="2" charset="2"/>
              <a:buNone/>
            </a:pPr>
            <a:r>
              <a:rPr lang="cs-CZ" smtClean="0">
                <a:ea typeface="ＭＳ Ｐゴシック" pitchFamily="34" charset="-128"/>
              </a:rPr>
              <a:t>3. Jak zvýšit šance na získání dotace z EU?</a:t>
            </a:r>
          </a:p>
          <a:p>
            <a:pPr>
              <a:buFont typeface="Wingdings" pitchFamily="2" charset="2"/>
              <a:buNone/>
            </a:pPr>
            <a:endParaRPr lang="cs-CZ" smtClean="0">
              <a:ea typeface="ＭＳ Ｐゴシック" pitchFamily="34" charset="-128"/>
            </a:endParaRPr>
          </a:p>
        </p:txBody>
      </p:sp>
      <p:pic>
        <p:nvPicPr>
          <p:cNvPr id="512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36867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b="1" smtClean="0">
                <a:ea typeface="ＭＳ Ｐゴシック" pitchFamily="34" charset="-128"/>
              </a:rPr>
              <a:t>Specifické příležitosti pro region soudržnosti NUTS 2 Severozápad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ČR – Sasko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OP Zaměstnanost - Iniciativa na podporu zaměstnanosti mládeže</a:t>
            </a:r>
          </a:p>
        </p:txBody>
      </p:sp>
      <p:pic>
        <p:nvPicPr>
          <p:cNvPr id="3686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37891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208962" cy="5102225"/>
          </a:xfrm>
        </p:spPr>
        <p:txBody>
          <a:bodyPr/>
          <a:lstStyle/>
          <a:p>
            <a:r>
              <a:rPr lang="cs-CZ" b="1" smtClean="0">
                <a:ea typeface="ＭＳ Ｐゴシック" pitchFamily="34" charset="-128"/>
              </a:rPr>
              <a:t>OP ČR – Sasko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mtClean="0">
                <a:ea typeface="ＭＳ Ｐゴシック" pitchFamily="34" charset="-128"/>
              </a:rPr>
              <a:t>protipovodňová ochrana, systémy krizového řízení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mtClean="0">
                <a:ea typeface="ＭＳ Ｐゴシック" pitchFamily="34" charset="-128"/>
              </a:rPr>
              <a:t>zlepšení kvality vod, vodních toků a podzemních vod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mtClean="0">
                <a:ea typeface="ＭＳ Ｐゴシック" pitchFamily="34" charset="-128"/>
              </a:rPr>
              <a:t>ochrana kulturního a přírodního dědictví, turisticko-kulturní infrastruktura, marketingová opatření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mtClean="0">
                <a:ea typeface="ＭＳ Ｐゴシック" pitchFamily="34" charset="-128"/>
              </a:rPr>
              <a:t>ochrana přírody a životního prostředí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mtClean="0">
                <a:ea typeface="ＭＳ Ｐゴシック" pitchFamily="34" charset="-128"/>
              </a:rPr>
              <a:t>předškolní a školní vzdělávání, profesní kvalifikace, EVVO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mtClean="0">
                <a:ea typeface="ＭＳ Ｐゴシック" pitchFamily="34" charset="-128"/>
              </a:rPr>
              <a:t>rozvoj partnerství a přeshraniční spolupráce</a:t>
            </a:r>
          </a:p>
          <a:p>
            <a:endParaRPr lang="cs-CZ" b="1" smtClean="0">
              <a:ea typeface="ＭＳ Ｐゴシック" pitchFamily="34" charset="-128"/>
            </a:endParaRPr>
          </a:p>
          <a:p>
            <a:r>
              <a:rPr lang="cs-CZ" b="1" smtClean="0">
                <a:ea typeface="ＭＳ Ｐゴシック" pitchFamily="34" charset="-128"/>
              </a:rPr>
              <a:t>Pozor – vždy nutné mít partnera ze Saska</a:t>
            </a:r>
          </a:p>
          <a:p>
            <a:pPr lvl="1">
              <a:buFontTx/>
              <a:buNone/>
            </a:pPr>
            <a:endParaRPr lang="cs-CZ" b="1" smtClean="0">
              <a:ea typeface="ＭＳ Ｐゴシック" pitchFamily="34" charset="-128"/>
            </a:endParaRPr>
          </a:p>
        </p:txBody>
      </p:sp>
      <p:pic>
        <p:nvPicPr>
          <p:cNvPr id="37892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38915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cs-CZ" b="1" smtClean="0">
                <a:ea typeface="ＭＳ Ｐゴシック" pitchFamily="34" charset="-128"/>
              </a:rPr>
              <a:t>OP Zaměstnanost - Iniciativa na podporu zaměstnanosti mládeže – podpořitelné aktivity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cs-CZ" sz="2200" smtClean="0">
                <a:ea typeface="ＭＳ Ｐゴシック" pitchFamily="34" charset="-128"/>
              </a:rPr>
              <a:t>Podpora učňovské přípravy a odborných stáží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cs-CZ" sz="2200" smtClean="0">
                <a:ea typeface="ＭＳ Ｐゴシック" pitchFamily="34" charset="-128"/>
              </a:rPr>
              <a:t>Poskytnutí prvních pracovních zkušeností (umístění na nejméně 6 měsíců)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cs-CZ" sz="2200" smtClean="0">
                <a:ea typeface="ＭＳ Ｐゴシック" pitchFamily="34" charset="-128"/>
              </a:rPr>
              <a:t>Podpora náboru mladých pracovníků a podpora vytváření pracovních míst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cs-CZ" sz="2200" smtClean="0">
                <a:ea typeface="ＭＳ Ｐゴシック" pitchFamily="34" charset="-128"/>
              </a:rPr>
              <a:t>Podpora zahájení podnikání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cs-CZ" sz="2200" smtClean="0">
                <a:ea typeface="ＭＳ Ｐゴシック" pitchFamily="34" charset="-128"/>
              </a:rPr>
              <a:t>Odborné vzdělávání a příprava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cs-CZ" sz="2200" smtClean="0">
                <a:ea typeface="ＭＳ Ｐゴシック" pitchFamily="34" charset="-128"/>
              </a:rPr>
              <a:t>Podpora mobility mladých pracovníků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cs-CZ" sz="2200" smtClean="0">
                <a:ea typeface="ＭＳ Ｐゴシック" pitchFamily="34" charset="-128"/>
              </a:rPr>
              <a:t>Programy druhé šance</a:t>
            </a:r>
          </a:p>
          <a:p>
            <a:pPr lvl="1">
              <a:buFont typeface="Wingdings" pitchFamily="2" charset="2"/>
              <a:buChar char="q"/>
            </a:pPr>
            <a:r>
              <a:rPr lang="cs-CZ" sz="2000" smtClean="0">
                <a:ea typeface="ＭＳ Ｐゴシック" pitchFamily="34" charset="-128"/>
              </a:rPr>
              <a:t>Veškeré podporované aktivity budou směřovány vůči jednotlivcům – mladým lidem </a:t>
            </a:r>
            <a:r>
              <a:rPr lang="cs-CZ" sz="2000" b="1" smtClean="0">
                <a:ea typeface="ＭＳ Ｐゴシック" pitchFamily="34" charset="-128"/>
              </a:rPr>
              <a:t>15-29 let</a:t>
            </a:r>
            <a:r>
              <a:rPr lang="cs-CZ" sz="2000" smtClean="0">
                <a:ea typeface="ＭＳ Ｐゴシック" pitchFamily="34" charset="-128"/>
              </a:rPr>
              <a:t>, nejedná se o systémové projekty</a:t>
            </a:r>
            <a:endParaRPr lang="cs-CZ" b="1" smtClean="0">
              <a:ea typeface="ＭＳ Ｐゴシック" pitchFamily="34" charset="-128"/>
            </a:endParaRPr>
          </a:p>
          <a:p>
            <a:endParaRPr lang="cs-CZ" b="1" smtClean="0"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ts val="200"/>
              </a:spcBef>
            </a:pPr>
            <a:endParaRPr lang="cs-CZ" smtClean="0">
              <a:ea typeface="ＭＳ Ｐゴシック" pitchFamily="34" charset="-128"/>
            </a:endParaRPr>
          </a:p>
        </p:txBody>
      </p:sp>
      <p:pic>
        <p:nvPicPr>
          <p:cNvPr id="38916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délník 1"/>
          <p:cNvSpPr>
            <a:spLocks noChangeArrowheads="1"/>
          </p:cNvSpPr>
          <p:nvPr/>
        </p:nvSpPr>
        <p:spPr bwMode="auto">
          <a:xfrm>
            <a:off x="755650" y="1628775"/>
            <a:ext cx="763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ea typeface="ＭＳ Ｐゴシック" pitchFamily="34" charset="-128"/>
              </a:rPr>
              <a:t>3. Jak zvýšit šance na získání dotace z EU?</a:t>
            </a:r>
          </a:p>
          <a:p>
            <a:pPr algn="ctr"/>
            <a:endParaRPr lang="cs-CZ" sz="24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51837" cy="561975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Jak zvýšit šance na získání dotace z EU?</a:t>
            </a:r>
          </a:p>
        </p:txBody>
      </p:sp>
      <p:sp>
        <p:nvSpPr>
          <p:cNvPr id="40963" name="Zástupný symbol pro obsah 6"/>
          <p:cNvSpPr>
            <a:spLocks noGrp="1"/>
          </p:cNvSpPr>
          <p:nvPr>
            <p:ph idx="1"/>
          </p:nvPr>
        </p:nvSpPr>
        <p:spPr>
          <a:xfrm>
            <a:off x="647700" y="765175"/>
            <a:ext cx="8101013" cy="5102225"/>
          </a:xfrm>
        </p:spPr>
        <p:txBody>
          <a:bodyPr/>
          <a:lstStyle/>
          <a:p>
            <a:endParaRPr lang="cs-CZ" sz="2800" smtClean="0">
              <a:ea typeface="ＭＳ Ｐゴシック" pitchFamily="34" charset="-128"/>
            </a:endParaRPr>
          </a:p>
          <a:p>
            <a:endParaRPr lang="cs-CZ" sz="2800" smtClean="0">
              <a:ea typeface="ＭＳ Ｐゴシック" pitchFamily="34" charset="-128"/>
            </a:endParaRPr>
          </a:p>
          <a:p>
            <a:r>
              <a:rPr lang="cs-CZ" sz="2800" b="1" smtClean="0">
                <a:ea typeface="ＭＳ Ｐゴシック" pitchFamily="34" charset="-128"/>
              </a:rPr>
              <a:t>1. VYTVOŘIT VLASTNÍ „STRATEGII“ NA ZÍSKÁNÍ PROSTŘEDKŮ Z EU, tj.: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PROVĚŘIT NABÍDKU</a:t>
            </a:r>
            <a:r>
              <a:rPr lang="cs-CZ" smtClean="0">
                <a:ea typeface="ＭＳ Ｐゴシック" pitchFamily="34" charset="-128"/>
              </a:rPr>
              <a:t> – zpracovat přehled věcného zaměření jednotlivých OP pro daný typ příjemců 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PROVĚŘIT POPTÁVKU</a:t>
            </a:r>
            <a:r>
              <a:rPr lang="cs-CZ" smtClean="0">
                <a:ea typeface="ＭＳ Ｐゴシック" pitchFamily="34" charset="-128"/>
              </a:rPr>
              <a:t> – zpracovat analýzu potřeb </a:t>
            </a:r>
            <a:r>
              <a:rPr lang="cs-CZ" u="sng" smtClean="0">
                <a:ea typeface="ＭＳ Ｐゴシック" pitchFamily="34" charset="-128"/>
              </a:rPr>
              <a:t>v kontextu témat podpořitelných z ESIF </a:t>
            </a:r>
            <a:r>
              <a:rPr lang="cs-CZ" smtClean="0">
                <a:ea typeface="ＭＳ Ｐゴシック" pitchFamily="34" charset="-128"/>
              </a:rPr>
              <a:t>=&gt; identifikovat konkrétní projektové záměry dle nastavení OP </a:t>
            </a:r>
          </a:p>
          <a:p>
            <a:pPr>
              <a:buFont typeface="Wingdings" pitchFamily="2" charset="2"/>
              <a:buNone/>
            </a:pPr>
            <a:endParaRPr lang="cs-CZ" sz="2800" b="1" smtClean="0">
              <a:ea typeface="ＭＳ Ｐゴシック" pitchFamily="34" charset="-128"/>
            </a:endParaRPr>
          </a:p>
        </p:txBody>
      </p:sp>
      <p:pic>
        <p:nvPicPr>
          <p:cNvPr id="4096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971550" y="981075"/>
          <a:ext cx="6984776" cy="648072"/>
        </p:xfrm>
        <a:graphic>
          <a:graphicData uri="http://schemas.openxmlformats.org/drawingml/2006/table">
            <a:tbl>
              <a:tblPr/>
              <a:tblGrid>
                <a:gridCol w="6984776"/>
              </a:tblGrid>
              <a:tr h="6480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Dotace EU si nelze nárokovat, je třeba o ně usilovat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  <a:p>
                      <a:pPr algn="ctr">
                        <a:buNone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Jak?</a:t>
                      </a: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51837" cy="561975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Jak zvýšit šance na získání dotace z EU?</a:t>
            </a:r>
          </a:p>
        </p:txBody>
      </p:sp>
      <p:sp>
        <p:nvSpPr>
          <p:cNvPr id="41987" name="Zástupný symbol pro obsah 6"/>
          <p:cNvSpPr>
            <a:spLocks noGrp="1"/>
          </p:cNvSpPr>
          <p:nvPr>
            <p:ph idx="1"/>
          </p:nvPr>
        </p:nvSpPr>
        <p:spPr>
          <a:xfrm>
            <a:off x="647700" y="765175"/>
            <a:ext cx="8496300" cy="5102225"/>
          </a:xfrm>
        </p:spPr>
        <p:txBody>
          <a:bodyPr/>
          <a:lstStyle/>
          <a:p>
            <a:endParaRPr lang="cs-CZ" sz="2800" smtClean="0">
              <a:ea typeface="ＭＳ Ｐゴシック" pitchFamily="34" charset="-128"/>
            </a:endParaRPr>
          </a:p>
          <a:p>
            <a:endParaRPr lang="cs-CZ" sz="2800" smtClean="0">
              <a:ea typeface="ＭＳ Ｐゴシック" pitchFamily="34" charset="-128"/>
            </a:endParaRPr>
          </a:p>
          <a:p>
            <a:r>
              <a:rPr lang="cs-CZ" sz="2800" b="1" smtClean="0">
                <a:ea typeface="ＭＳ Ｐゴシック" pitchFamily="34" charset="-128"/>
              </a:rPr>
              <a:t>2. REALIZOVAT „STRATEGII“ = ZAJISTIT KVALITNÍ DOTAČNÍ MANAGEMENT, tj.: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pravidelné sledování výzev relevantních operačních programů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aktivity na podporu absorpční kapacity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příprava projektových žádostí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administrace projektů</a:t>
            </a:r>
          </a:p>
        </p:txBody>
      </p:sp>
      <p:pic>
        <p:nvPicPr>
          <p:cNvPr id="4198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971550" y="981075"/>
          <a:ext cx="6984776" cy="648072"/>
        </p:xfrm>
        <a:graphic>
          <a:graphicData uri="http://schemas.openxmlformats.org/drawingml/2006/table">
            <a:tbl>
              <a:tblPr/>
              <a:tblGrid>
                <a:gridCol w="6984776"/>
              </a:tblGrid>
              <a:tr h="6480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Dotace EU si nelze nárokovat, je třeba o ně usilovat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  <a:p>
                      <a:pPr algn="ctr">
                        <a:buNone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Jak?</a:t>
                      </a: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11188" y="1063625"/>
            <a:ext cx="7632700" cy="51022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3200" b="1" kern="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3200" b="1" kern="0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3200" b="1" kern="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Děkuji za pozornost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2400" b="1" kern="0" dirty="0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				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2400" b="1" kern="0" dirty="0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				miskovsky@</a:t>
            </a:r>
            <a:r>
              <a:rPr lang="cs-CZ" altLang="cs-CZ" sz="2400" b="1" kern="0" dirty="0" err="1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spfgroup.org</a:t>
            </a:r>
            <a:endParaRPr lang="cs-CZ" altLang="cs-CZ" sz="2400" b="1" kern="0" dirty="0"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2400" b="1" kern="0" dirty="0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				jungwiertova@</a:t>
            </a:r>
            <a:r>
              <a:rPr lang="cs-CZ" altLang="cs-CZ" sz="2400" b="1" kern="0" dirty="0" err="1">
                <a:latin typeface="Calibri" pitchFamily="34" charset="0"/>
                <a:ea typeface="ＭＳ Ｐゴシック" pitchFamily="34" charset="-128"/>
                <a:cs typeface="ＭＳ Ｐゴシック" pitchFamily="-112" charset="-128"/>
              </a:rPr>
              <a:t>spfgroup.org</a:t>
            </a:r>
            <a:endParaRPr lang="cs-CZ" altLang="cs-CZ" sz="2400" b="1" kern="0" dirty="0">
              <a:latin typeface="Calibri" pitchFamily="34" charset="0"/>
              <a:ea typeface="ＭＳ Ｐゴシック" pitchFamily="34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1"/>
          <p:cNvSpPr>
            <a:spLocks noChangeArrowheads="1"/>
          </p:cNvSpPr>
          <p:nvPr/>
        </p:nvSpPr>
        <p:spPr bwMode="auto">
          <a:xfrm>
            <a:off x="684213" y="1773238"/>
            <a:ext cx="813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ea typeface="ＭＳ Ｐゴシック" pitchFamily="34" charset="-128"/>
              </a:rPr>
              <a:t>1. Přehled OP s prostředky pro malé obce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539750" y="242888"/>
            <a:ext cx="8229600" cy="882650"/>
          </a:xfrm>
        </p:spPr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Přehled OP s prostředky pro malé obce</a:t>
            </a:r>
            <a:br>
              <a:rPr lang="cs-CZ" sz="3200" smtClean="0">
                <a:ea typeface="ＭＳ Ｐゴシック" pitchFamily="34" charset="-128"/>
              </a:rPr>
            </a:br>
            <a:r>
              <a:rPr lang="cs-CZ" sz="3200" smtClean="0">
                <a:ea typeface="ＭＳ Ｐゴシック" pitchFamily="34" charset="-128"/>
              </a:rPr>
              <a:t>							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611188" y="1063625"/>
            <a:ext cx="8137525" cy="5102225"/>
          </a:xfrm>
        </p:spPr>
        <p:txBody>
          <a:bodyPr/>
          <a:lstStyle/>
          <a:p>
            <a:r>
              <a:rPr lang="cs-CZ" sz="2400" smtClean="0">
                <a:ea typeface="ＭＳ Ｐゴシック" pitchFamily="34" charset="-128"/>
              </a:rPr>
              <a:t>OP Podnikání a inovace pro konkurenceschopnost</a:t>
            </a:r>
          </a:p>
          <a:p>
            <a:r>
              <a:rPr lang="cs-CZ" sz="2400" smtClean="0">
                <a:ea typeface="ＭＳ Ｐゴシック" pitchFamily="34" charset="-128"/>
              </a:rPr>
              <a:t>OP Doprava</a:t>
            </a:r>
          </a:p>
          <a:p>
            <a:r>
              <a:rPr lang="cs-CZ" sz="2400" smtClean="0">
                <a:ea typeface="ＭＳ Ｐゴシック" pitchFamily="34" charset="-128"/>
              </a:rPr>
              <a:t>OP Zaměstnanost </a:t>
            </a:r>
          </a:p>
          <a:p>
            <a:r>
              <a:rPr lang="cs-CZ" sz="2400" smtClean="0">
                <a:ea typeface="ＭＳ Ｐゴシック" pitchFamily="34" charset="-128"/>
              </a:rPr>
              <a:t>OP Výzkum, vývoj a vzdělávání</a:t>
            </a:r>
          </a:p>
          <a:p>
            <a:r>
              <a:rPr lang="cs-CZ" sz="2400" smtClean="0">
                <a:ea typeface="ＭＳ Ｐゴシック" pitchFamily="34" charset="-128"/>
              </a:rPr>
              <a:t>OP Životní prostředí</a:t>
            </a:r>
          </a:p>
          <a:p>
            <a:r>
              <a:rPr lang="cs-CZ" sz="2400" smtClean="0">
                <a:ea typeface="ＭＳ Ｐゴシック" pitchFamily="34" charset="-128"/>
              </a:rPr>
              <a:t>Integrovaný regionální operační program</a:t>
            </a:r>
          </a:p>
          <a:p>
            <a:r>
              <a:rPr lang="cs-CZ" sz="2400" smtClean="0">
                <a:ea typeface="ＭＳ Ｐゴシック" pitchFamily="34" charset="-128"/>
              </a:rPr>
              <a:t>(OP Česká republika – Sasko)</a:t>
            </a:r>
          </a:p>
          <a:p>
            <a:pPr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cs-CZ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cs-CZ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délník 1"/>
          <p:cNvSpPr>
            <a:spLocks noChangeArrowheads="1"/>
          </p:cNvSpPr>
          <p:nvPr/>
        </p:nvSpPr>
        <p:spPr bwMode="auto">
          <a:xfrm>
            <a:off x="757238" y="1412875"/>
            <a:ext cx="8135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/>
              <a:t>2. Vymezení témat podpořitelných z ESI fondů v programovém období 2014-20 napříč jednotlivými OP, překryv, doplňkovost a integrace jednotlivých OP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9219" name="Zástupný symbol pro obsah 6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387850" cy="5102225"/>
          </a:xfrm>
        </p:spPr>
        <p:txBody>
          <a:bodyPr/>
          <a:lstStyle/>
          <a:p>
            <a:pPr lvl="1"/>
            <a:r>
              <a:rPr lang="cs-CZ" smtClean="0">
                <a:ea typeface="ＭＳ Ｐゴシック" pitchFamily="34" charset="-128"/>
              </a:rPr>
              <a:t>životní prostředí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doprava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zaměstnanost    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sociální začleňování a služby pro rodiny a děti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vzdělávání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sociální služby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zdravotnictví </a:t>
            </a:r>
          </a:p>
          <a:p>
            <a:pPr lvl="1"/>
            <a:endParaRPr lang="cs-CZ" smtClean="0">
              <a:ea typeface="ＭＳ Ｐゴシック" pitchFamily="34" charset="-128"/>
            </a:endParaRPr>
          </a:p>
          <a:p>
            <a:pPr lvl="1"/>
            <a:endParaRPr lang="cs-CZ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cs-CZ" smtClean="0">
              <a:ea typeface="ＭＳ Ｐゴシック" pitchFamily="34" charset="-128"/>
            </a:endParaRPr>
          </a:p>
          <a:p>
            <a:pPr lvl="1"/>
            <a:endParaRPr lang="cs-CZ" smtClean="0">
              <a:ea typeface="ＭＳ Ｐゴシック" pitchFamily="34" charset="-128"/>
            </a:endParaRPr>
          </a:p>
        </p:txBody>
      </p:sp>
      <p:sp>
        <p:nvSpPr>
          <p:cNvPr id="9220" name="Zástupný symbol pro obsah 4"/>
          <p:cNvSpPr>
            <a:spLocks noGrp="1"/>
          </p:cNvSpPr>
          <p:nvPr>
            <p:ph sz="half" idx="2"/>
          </p:nvPr>
        </p:nvSpPr>
        <p:spPr>
          <a:xfrm>
            <a:off x="4287838" y="1341438"/>
            <a:ext cx="4387850" cy="5102225"/>
          </a:xfrm>
        </p:spPr>
        <p:txBody>
          <a:bodyPr/>
          <a:lstStyle/>
          <a:p>
            <a:pPr lvl="1"/>
            <a:r>
              <a:rPr lang="cs-CZ" smtClean="0">
                <a:ea typeface="ＭＳ Ｐゴシック" pitchFamily="34" charset="-128"/>
              </a:rPr>
              <a:t>sociální podniky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výzkum, vývoj, podnikání, inovace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kulturní a přírodní dědictví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veřejná správa 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řízení rizik</a:t>
            </a:r>
          </a:p>
          <a:p>
            <a:pPr lvl="1"/>
            <a:r>
              <a:rPr lang="cs-CZ" smtClean="0">
                <a:ea typeface="ＭＳ Ｐゴシック" pitchFamily="34" charset="-128"/>
              </a:rPr>
              <a:t>komunitně vedený místní rozvoj </a:t>
            </a:r>
          </a:p>
        </p:txBody>
      </p:sp>
      <p:pic>
        <p:nvPicPr>
          <p:cNvPr id="9221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Obdélník 5"/>
          <p:cNvSpPr>
            <a:spLocks noChangeArrowheads="1"/>
          </p:cNvSpPr>
          <p:nvPr/>
        </p:nvSpPr>
        <p:spPr bwMode="auto">
          <a:xfrm>
            <a:off x="755650" y="879475"/>
            <a:ext cx="799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ea typeface="ＭＳ Ｐゴシック" pitchFamily="34" charset="-128"/>
              </a:rPr>
              <a:t>Klíčová témata</a:t>
            </a:r>
            <a:r>
              <a:rPr lang="cs-CZ" sz="2400">
                <a:ea typeface="ＭＳ Ｐゴシック" pitchFamily="34" charset="-128"/>
              </a:rPr>
              <a:t> - </a:t>
            </a:r>
            <a:r>
              <a:rPr lang="cs-CZ" sz="2400" b="1" u="sng">
                <a:solidFill>
                  <a:srgbClr val="C00000"/>
                </a:solidFill>
                <a:ea typeface="ＭＳ Ｐゴシック" pitchFamily="34" charset="-128"/>
              </a:rPr>
              <a:t>obce způsobilými příjemci</a:t>
            </a:r>
            <a:r>
              <a:rPr lang="cs-CZ" sz="2400">
                <a:ea typeface="ＭＳ Ｐゴシック" pitchFamily="34" charset="-128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0243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ŽIVOTNÍ PROSTŘEDÍ?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ovzduší </a:t>
            </a:r>
          </a:p>
          <a:p>
            <a:pPr lvl="2"/>
            <a:r>
              <a:rPr lang="cs-CZ" sz="2000" smtClean="0">
                <a:ea typeface="ＭＳ Ｐゴシック" pitchFamily="34" charset="-128"/>
              </a:rPr>
              <a:t>systémy pro sledování a hodnocení kvality ovzduší, lokální vytápění domů/domácností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ochrana proti povodním</a:t>
            </a:r>
          </a:p>
          <a:p>
            <a:pPr lvl="2"/>
            <a:r>
              <a:rPr lang="cs-CZ" sz="2000" smtClean="0">
                <a:ea typeface="ＭＳ Ｐゴシック" pitchFamily="34" charset="-128"/>
              </a:rPr>
              <a:t>povodňová ochrana ve volné krajině a protipovodňová opatření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kanalizace </a:t>
            </a:r>
          </a:p>
          <a:p>
            <a:pPr lvl="2"/>
            <a:r>
              <a:rPr lang="cs-CZ" sz="2000" smtClean="0">
                <a:ea typeface="ＭＳ Ｐゴシック" pitchFamily="34" charset="-128"/>
              </a:rPr>
              <a:t>výstavba kanalizace, výstavba, modernizace úpraven vody a ČOV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kvalita vody </a:t>
            </a:r>
          </a:p>
          <a:p>
            <a:pPr lvl="2"/>
            <a:r>
              <a:rPr lang="cs-CZ" sz="2000" smtClean="0">
                <a:ea typeface="ＭＳ Ｐゴシック" pitchFamily="34" charset="-128"/>
              </a:rPr>
              <a:t>povrchové vody a likvidace nepotřebných vrtů</a:t>
            </a:r>
          </a:p>
        </p:txBody>
      </p:sp>
      <p:pic>
        <p:nvPicPr>
          <p:cNvPr id="10244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ea typeface="ＭＳ Ｐゴシック" pitchFamily="34" charset="-128"/>
              </a:rPr>
              <a:t>Dotační příležitosti pro obce 2014+</a:t>
            </a:r>
          </a:p>
        </p:txBody>
      </p:sp>
      <p:sp>
        <p:nvSpPr>
          <p:cNvPr id="11267" name="Zástupný symbol pro obsah 8"/>
          <p:cNvSpPr>
            <a:spLocks noGrp="1"/>
          </p:cNvSpPr>
          <p:nvPr>
            <p:ph idx="1"/>
          </p:nvPr>
        </p:nvSpPr>
        <p:spPr>
          <a:xfrm>
            <a:off x="395288" y="836613"/>
            <a:ext cx="8748712" cy="5102225"/>
          </a:xfrm>
        </p:spPr>
        <p:txBody>
          <a:bodyPr/>
          <a:lstStyle/>
          <a:p>
            <a:r>
              <a:rPr lang="cs-CZ" smtClean="0">
                <a:ea typeface="ＭＳ Ｐゴシック" pitchFamily="34" charset="-128"/>
              </a:rPr>
              <a:t>Jak bude možné podpořit </a:t>
            </a:r>
            <a:r>
              <a:rPr lang="cs-CZ" b="1" smtClean="0">
                <a:ea typeface="ＭＳ Ｐゴシック" pitchFamily="34" charset="-128"/>
              </a:rPr>
              <a:t>ŽIVOTNÍ PROSTŘEDÍ?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odpady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technologie jako </a:t>
            </a:r>
            <a:r>
              <a:rPr lang="cs-CZ" b="1" smtClean="0">
                <a:ea typeface="ＭＳ Ｐゴシック" pitchFamily="34" charset="-128"/>
              </a:rPr>
              <a:t>prevence vzniku odpadů</a:t>
            </a:r>
            <a:r>
              <a:rPr lang="cs-CZ" smtClean="0">
                <a:ea typeface="ＭＳ Ｐゴシック" pitchFamily="34" charset="-128"/>
              </a:rPr>
              <a:t>, zařízení na </a:t>
            </a:r>
            <a:r>
              <a:rPr lang="cs-CZ" b="1" smtClean="0">
                <a:ea typeface="ＭＳ Ｐゴシック" pitchFamily="34" charset="-128"/>
              </a:rPr>
              <a:t>sběr a využití odpadů</a:t>
            </a:r>
            <a:r>
              <a:rPr lang="cs-CZ" smtClean="0">
                <a:ea typeface="ＭＳ Ｐゴシック" pitchFamily="34" charset="-128"/>
              </a:rPr>
              <a:t>, výstavba a modernizace zařízení pro energetické využití odpadů a pro nebezpečné odpady, odstraňování a rekultivace některých  skládek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inventarizace a odstranění ekologických zátěží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kroky pro řešení environmentálních rizik -  bezpečnost provozu, informační systémy, SW, management</a:t>
            </a:r>
          </a:p>
          <a:p>
            <a:pPr lvl="1"/>
            <a:r>
              <a:rPr lang="cs-CZ" b="1" smtClean="0">
                <a:ea typeface="ＭＳ Ｐゴシック" pitchFamily="34" charset="-128"/>
              </a:rPr>
              <a:t>energetická náročnost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energetická náročnost veřejných budov - odpadní teplo, obnovitelné zdroje tepla, snížení spotřeby energie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snížení energetické náročnosti v sektoru bydlení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cs-CZ" smtClean="0">
                <a:ea typeface="ＭＳ Ｐゴシック" pitchFamily="34" charset="-128"/>
              </a:rPr>
              <a:t>vyšší účinnost soustav zásobování teplem </a:t>
            </a:r>
          </a:p>
          <a:p>
            <a:pPr lvl="1"/>
            <a:endParaRPr lang="cs-CZ" smtClean="0">
              <a:ea typeface="ＭＳ Ｐゴシック" pitchFamily="34" charset="-128"/>
            </a:endParaRPr>
          </a:p>
        </p:txBody>
      </p:sp>
      <p:pic>
        <p:nvPicPr>
          <p:cNvPr id="11268" name="Picture 4" descr="C:\Users\JH-6820s\Desktop\SPF sro - nove logo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516563"/>
            <a:ext cx="7302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12601</TotalTime>
  <Words>1760</Words>
  <Application>Microsoft Office PowerPoint</Application>
  <PresentationFormat>Předvádění na obrazovce (4:3)</PresentationFormat>
  <Paragraphs>257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Vlastní návrh</vt:lpstr>
      <vt:lpstr>Zaměření jednotlivých OP v programovém období 2014 - 2020 a využití malými obcemi  listopad – prosinec 2014  Mgr. Josef Miškovský, Ph.D. RNDr. Lucie Jungwiertová, Ph.D.  </vt:lpstr>
      <vt:lpstr>Cíl prezentace</vt:lpstr>
      <vt:lpstr>Program</vt:lpstr>
      <vt:lpstr>Snímek 4</vt:lpstr>
      <vt:lpstr>Přehled OP s prostředky pro malé obce        </vt:lpstr>
      <vt:lpstr>Snímek 6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Dotační příležitosti pro obce 2014+</vt:lpstr>
      <vt:lpstr>Snímek 33</vt:lpstr>
      <vt:lpstr>Jak zvýšit šance na získání dotace z EU?</vt:lpstr>
      <vt:lpstr>Jak zvýšit šance na získání dotace z EU?</vt:lpstr>
      <vt:lpstr>Snímek 36</vt:lpstr>
    </vt:vector>
  </TitlesOfParts>
  <Company>Jan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Požadavky financující instituce</dc:title>
  <dc:creator>Jan</dc:creator>
  <cp:lastModifiedBy>svoboda.j</cp:lastModifiedBy>
  <cp:revision>247</cp:revision>
  <dcterms:created xsi:type="dcterms:W3CDTF">2014-08-15T06:42:05Z</dcterms:created>
  <dcterms:modified xsi:type="dcterms:W3CDTF">2014-12-03T15:02:24Z</dcterms:modified>
</cp:coreProperties>
</file>