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1" d="100"/>
          <a:sy n="61" d="100"/>
        </p:scale>
        <p:origin x="53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cs-CZ" dirty="0"/>
              <a:t>ZELENÝ KLÍČ, S.R.O.</a:t>
            </a:r>
            <a:br>
              <a:rPr lang="cs-CZ" dirty="0"/>
            </a:br>
            <a:r>
              <a:rPr lang="cs-CZ" sz="3200" dirty="0"/>
              <a:t>Sociální podnik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80022" y="4839973"/>
            <a:ext cx="7766936" cy="1096899"/>
          </a:xfrm>
        </p:spPr>
        <p:txBody>
          <a:bodyPr/>
          <a:lstStyle/>
          <a:p>
            <a:pPr algn="ctr"/>
            <a:r>
              <a:rPr lang="cs-CZ" sz="2800" dirty="0"/>
              <a:t>Karel Komárek</a:t>
            </a:r>
          </a:p>
          <a:p>
            <a:pPr algn="ctr"/>
            <a:r>
              <a:rPr lang="cs-CZ" sz="2800" dirty="0"/>
              <a:t>ZAKLADATEL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67" y="515287"/>
            <a:ext cx="3331084" cy="165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8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362449" y="370391"/>
            <a:ext cx="6321700" cy="969433"/>
          </a:xfrm>
        </p:spPr>
        <p:txBody>
          <a:bodyPr/>
          <a:lstStyle/>
          <a:p>
            <a:pPr algn="l"/>
            <a:r>
              <a:rPr lang="cs-CZ" dirty="0" smtClean="0"/>
              <a:t>HISTORIE, VZNIK SP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812" y="1929009"/>
            <a:ext cx="8303146" cy="4007864"/>
          </a:xfrm>
        </p:spPr>
        <p:txBody>
          <a:bodyPr>
            <a:normAutofit fontScale="92500" lnSpcReduction="10000"/>
          </a:bodyPr>
          <a:lstStyle/>
          <a:p>
            <a:pPr marL="571500" indent="-571500" algn="l">
              <a:buFontTx/>
              <a:buChar char="-"/>
            </a:pPr>
            <a:r>
              <a:rPr lang="cs-CZ" sz="3600" dirty="0" smtClean="0"/>
              <a:t>Zájem klientů sociálních služeb K srdci klíč, o.p.s</a:t>
            </a:r>
          </a:p>
          <a:p>
            <a:pPr marL="571500" indent="-571500" algn="l">
              <a:buFontTx/>
              <a:buChar char="-"/>
            </a:pPr>
            <a:r>
              <a:rPr lang="cs-CZ" sz="3600" dirty="0" smtClean="0"/>
              <a:t>Propagace tématu</a:t>
            </a:r>
          </a:p>
          <a:p>
            <a:pPr marL="571500" indent="-571500" algn="l">
              <a:buFontTx/>
              <a:buChar char="-"/>
            </a:pPr>
            <a:r>
              <a:rPr lang="cs-CZ" sz="3600" dirty="0" smtClean="0"/>
              <a:t>Zaměstnávání ve službách</a:t>
            </a:r>
          </a:p>
          <a:p>
            <a:pPr marL="571500" indent="-571500" algn="l">
              <a:buFontTx/>
              <a:buChar char="-"/>
            </a:pPr>
            <a:r>
              <a:rPr lang="cs-CZ" sz="3600" dirty="0" smtClean="0"/>
              <a:t>Projekt TPM Most 2018 a řešení prostupu</a:t>
            </a:r>
          </a:p>
          <a:p>
            <a:pPr marL="571500" indent="-571500" algn="l">
              <a:buFontTx/>
              <a:buChar char="-"/>
            </a:pPr>
            <a:r>
              <a:rPr lang="cs-CZ" sz="3600" dirty="0" smtClean="0"/>
              <a:t>Založení SP 9/2019</a:t>
            </a:r>
          </a:p>
          <a:p>
            <a:pPr marL="571500" indent="-571500" algn="l">
              <a:buFontTx/>
              <a:buChar char="-"/>
            </a:pPr>
            <a:endParaRPr lang="cs-CZ" sz="3600" dirty="0" smtClean="0"/>
          </a:p>
          <a:p>
            <a:pPr marL="285750" indent="-285750" algn="l">
              <a:buFontTx/>
              <a:buChar char="-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39" y="239714"/>
            <a:ext cx="2218637" cy="11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05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362449" y="370391"/>
            <a:ext cx="6321700" cy="969433"/>
          </a:xfrm>
        </p:spPr>
        <p:txBody>
          <a:bodyPr/>
          <a:lstStyle/>
          <a:p>
            <a:pPr algn="l"/>
            <a:r>
              <a:rPr lang="cs-CZ" sz="4400" dirty="0" smtClean="0"/>
              <a:t>SPECIFIKA, PRINCIPY SP</a:t>
            </a:r>
            <a:endParaRPr lang="cs-CZ" sz="4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812" y="1929009"/>
            <a:ext cx="8303146" cy="4007864"/>
          </a:xfrm>
        </p:spPr>
        <p:txBody>
          <a:bodyPr>
            <a:normAutofit lnSpcReduction="10000"/>
          </a:bodyPr>
          <a:lstStyle/>
          <a:p>
            <a:pPr marL="571500" indent="-571500" algn="l">
              <a:buFontTx/>
              <a:buChar char="-"/>
            </a:pPr>
            <a:r>
              <a:rPr lang="cs-CZ" sz="3600" dirty="0" smtClean="0"/>
              <a:t>Orientace na osoby sociálně znevýhodněné</a:t>
            </a:r>
          </a:p>
          <a:p>
            <a:pPr marL="571500" indent="-571500" algn="l">
              <a:buFontTx/>
              <a:buChar char="-"/>
            </a:pPr>
            <a:r>
              <a:rPr lang="cs-CZ" sz="3600" dirty="0" smtClean="0"/>
              <a:t>Stálá podpora zaměstnanců (dluhy, rodinné problémy, bydlení, závislosti,…)</a:t>
            </a:r>
          </a:p>
          <a:p>
            <a:pPr marL="571500" indent="-571500" algn="l">
              <a:buFontTx/>
              <a:buChar char="-"/>
            </a:pPr>
            <a:r>
              <a:rPr lang="cs-CZ" sz="3600" dirty="0" smtClean="0"/>
              <a:t>Možnost selhání</a:t>
            </a:r>
          </a:p>
          <a:p>
            <a:pPr marL="571500" indent="-571500" algn="l">
              <a:buFontTx/>
              <a:buChar char="-"/>
            </a:pPr>
            <a:r>
              <a:rPr lang="cs-CZ" sz="3600" dirty="0" smtClean="0"/>
              <a:t>Spolupráce s TPM a ÚP</a:t>
            </a:r>
          </a:p>
          <a:p>
            <a:pPr marL="285750" indent="-285750" algn="l">
              <a:buFontTx/>
              <a:buChar char="-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39" y="239714"/>
            <a:ext cx="2218637" cy="11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32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362449" y="370391"/>
            <a:ext cx="6321700" cy="969433"/>
          </a:xfrm>
        </p:spPr>
        <p:txBody>
          <a:bodyPr/>
          <a:lstStyle/>
          <a:p>
            <a:pPr algn="l"/>
            <a:r>
              <a:rPr lang="cs-CZ" sz="4400" dirty="0" smtClean="0"/>
              <a:t>OPZ PROJEKT </a:t>
            </a:r>
            <a:endParaRPr lang="cs-CZ" sz="4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812" y="1929009"/>
            <a:ext cx="8303146" cy="4007864"/>
          </a:xfrm>
        </p:spPr>
        <p:txBody>
          <a:bodyPr>
            <a:normAutofit/>
          </a:bodyPr>
          <a:lstStyle/>
          <a:p>
            <a:pPr marL="571500" indent="-571500" algn="l">
              <a:buFontTx/>
              <a:buChar char="-"/>
            </a:pPr>
            <a:r>
              <a:rPr lang="cs-CZ" sz="3600" dirty="0" smtClean="0"/>
              <a:t>Zelený </a:t>
            </a:r>
            <a:r>
              <a:rPr lang="cs-CZ" sz="3600" dirty="0"/>
              <a:t>klíč - rozšíření do obcí</a:t>
            </a:r>
          </a:p>
          <a:p>
            <a:pPr marL="571500" indent="-571500" algn="l">
              <a:buFontTx/>
              <a:buChar char="-"/>
            </a:pPr>
            <a:r>
              <a:rPr lang="cs-CZ" sz="3600" dirty="0" smtClean="0"/>
              <a:t>Realizace od 1</a:t>
            </a:r>
            <a:r>
              <a:rPr lang="cs-CZ" sz="3600" dirty="0"/>
              <a:t>. </a:t>
            </a:r>
            <a:r>
              <a:rPr lang="cs-CZ" sz="3600" dirty="0" smtClean="0"/>
              <a:t>8. </a:t>
            </a:r>
            <a:r>
              <a:rPr lang="cs-CZ" sz="3600" dirty="0"/>
              <a:t>2020 </a:t>
            </a:r>
            <a:r>
              <a:rPr lang="cs-CZ" sz="3600" dirty="0" smtClean="0"/>
              <a:t>do 31. 1</a:t>
            </a:r>
            <a:r>
              <a:rPr lang="cs-CZ" sz="3600" dirty="0"/>
              <a:t>. </a:t>
            </a:r>
            <a:r>
              <a:rPr lang="cs-CZ" sz="3600" dirty="0" smtClean="0"/>
              <a:t>2022 </a:t>
            </a:r>
            <a:endParaRPr lang="cs-CZ" sz="3600" dirty="0"/>
          </a:p>
          <a:p>
            <a:pPr marL="571500" indent="-571500" algn="l">
              <a:buFontTx/>
              <a:buChar char="-"/>
            </a:pPr>
            <a:r>
              <a:rPr lang="cs-CZ" sz="3600" dirty="0" smtClean="0"/>
              <a:t>Ve spolupráci s MAS </a:t>
            </a:r>
            <a:r>
              <a:rPr lang="cs-CZ" sz="3600" dirty="0"/>
              <a:t>Naděje o.p.s. </a:t>
            </a:r>
            <a:r>
              <a:rPr lang="cs-CZ" sz="3600" dirty="0" smtClean="0"/>
              <a:t>a na území obcí MAS</a:t>
            </a:r>
          </a:p>
          <a:p>
            <a:pPr marL="571500" indent="-571500" algn="l">
              <a:buFontTx/>
              <a:buChar char="-"/>
            </a:pPr>
            <a:r>
              <a:rPr lang="cs-CZ" sz="3600" dirty="0" smtClean="0"/>
              <a:t>Způsobilé výdaje 1.997.500,00 Kč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39" y="239714"/>
            <a:ext cx="2218637" cy="11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26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362449" y="370391"/>
            <a:ext cx="6321700" cy="969433"/>
          </a:xfrm>
        </p:spPr>
        <p:txBody>
          <a:bodyPr/>
          <a:lstStyle/>
          <a:p>
            <a:pPr algn="l"/>
            <a:r>
              <a:rPr lang="cs-CZ" sz="4400" dirty="0" smtClean="0"/>
              <a:t>PŘEKÁŽKY</a:t>
            </a:r>
            <a:endParaRPr lang="cs-CZ" sz="4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812" y="1929009"/>
            <a:ext cx="8303146" cy="4007864"/>
          </a:xfrm>
        </p:spPr>
        <p:txBody>
          <a:bodyPr>
            <a:normAutofit/>
          </a:bodyPr>
          <a:lstStyle/>
          <a:p>
            <a:pPr marL="571500" indent="-571500" algn="l">
              <a:buFontTx/>
              <a:buChar char="-"/>
            </a:pPr>
            <a:r>
              <a:rPr lang="cs-CZ" sz="3600" dirty="0" smtClean="0"/>
              <a:t>Zakázky (kontinuita, cena)</a:t>
            </a:r>
            <a:endParaRPr lang="cs-CZ" sz="3600" dirty="0"/>
          </a:p>
          <a:p>
            <a:pPr marL="571500" indent="-571500" algn="l">
              <a:buFontTx/>
              <a:buChar char="-"/>
            </a:pPr>
            <a:r>
              <a:rPr lang="cs-CZ" sz="3600" dirty="0" smtClean="0"/>
              <a:t>Lidské zdroje (selhávání, kvalifikace, motivace, péče)</a:t>
            </a:r>
            <a:endParaRPr lang="cs-CZ" sz="3600" dirty="0"/>
          </a:p>
          <a:p>
            <a:pPr marL="571500" indent="-571500" algn="l">
              <a:buFontTx/>
              <a:buChar char="-"/>
            </a:pPr>
            <a:r>
              <a:rPr lang="cs-CZ" sz="3600" dirty="0" smtClean="0"/>
              <a:t>Slabá regionální politická podpora</a:t>
            </a:r>
          </a:p>
          <a:p>
            <a:pPr marL="571500" indent="-571500" algn="l">
              <a:buFontTx/>
              <a:buChar char="-"/>
            </a:pPr>
            <a:r>
              <a:rPr lang="cs-CZ" sz="3600" dirty="0"/>
              <a:t>Chybí zákon o </a:t>
            </a:r>
            <a:r>
              <a:rPr lang="cs-CZ" sz="3600" dirty="0" smtClean="0"/>
              <a:t>SP (stejné podmínky jako jiní zaměstnavatelé)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39" y="239714"/>
            <a:ext cx="2218637" cy="11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26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362449" y="370391"/>
            <a:ext cx="6321700" cy="969433"/>
          </a:xfrm>
        </p:spPr>
        <p:txBody>
          <a:bodyPr/>
          <a:lstStyle/>
          <a:p>
            <a:pPr algn="l"/>
            <a:r>
              <a:rPr lang="cs-CZ" sz="4400" dirty="0" smtClean="0"/>
              <a:t>ÚSPĚCHY</a:t>
            </a:r>
            <a:endParaRPr lang="cs-CZ" sz="4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812" y="1929009"/>
            <a:ext cx="8303146" cy="4007864"/>
          </a:xfrm>
        </p:spPr>
        <p:txBody>
          <a:bodyPr>
            <a:normAutofit/>
          </a:bodyPr>
          <a:lstStyle/>
          <a:p>
            <a:pPr marL="571500" indent="-571500" algn="l">
              <a:buFontTx/>
              <a:buChar char="-"/>
            </a:pPr>
            <a:r>
              <a:rPr lang="cs-CZ" sz="3600" dirty="0" smtClean="0"/>
              <a:t>Víceletá zakázka od TS Most, a.s.</a:t>
            </a:r>
            <a:endParaRPr lang="cs-CZ" sz="3600" dirty="0"/>
          </a:p>
          <a:p>
            <a:pPr marL="571500" indent="-571500" algn="l">
              <a:buFontTx/>
              <a:buChar char="-"/>
            </a:pPr>
            <a:r>
              <a:rPr lang="cs-CZ" sz="3600" dirty="0" smtClean="0"/>
              <a:t>Prostup z TPMM do SP a na volný trh práce nebo povýšení v SP</a:t>
            </a:r>
            <a:endParaRPr lang="cs-CZ" sz="3600" dirty="0"/>
          </a:p>
          <a:p>
            <a:pPr marL="571500" indent="-571500" algn="l">
              <a:buFontTx/>
              <a:buChar char="-"/>
            </a:pPr>
            <a:r>
              <a:rPr lang="cs-CZ" sz="3600" dirty="0" smtClean="0"/>
              <a:t>Šíření dobré praxe</a:t>
            </a:r>
          </a:p>
          <a:p>
            <a:pPr marL="571500" indent="-571500" algn="l">
              <a:buFontTx/>
              <a:buChar char="-"/>
            </a:pPr>
            <a:endParaRPr lang="cs-CZ" sz="36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39" y="239714"/>
            <a:ext cx="2218637" cy="11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52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362449" y="370391"/>
            <a:ext cx="6321700" cy="969433"/>
          </a:xfrm>
        </p:spPr>
        <p:txBody>
          <a:bodyPr/>
          <a:lstStyle/>
          <a:p>
            <a:pPr algn="l"/>
            <a:r>
              <a:rPr lang="cs-CZ" sz="4400" dirty="0" smtClean="0"/>
              <a:t>DĚKUJI ZA POZORNOST</a:t>
            </a:r>
            <a:endParaRPr lang="cs-CZ" sz="4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684734" y="5023859"/>
            <a:ext cx="5223354" cy="162792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cs-CZ" sz="2400" dirty="0"/>
              <a:t>Zelený klíč, s.r.o</a:t>
            </a:r>
            <a:r>
              <a:rPr lang="cs-CZ" sz="2400" dirty="0" smtClean="0"/>
              <a:t>.</a:t>
            </a:r>
          </a:p>
          <a:p>
            <a:pPr algn="ctr"/>
            <a:r>
              <a:rPr lang="cs-CZ" sz="2400" dirty="0"/>
              <a:t>IČ </a:t>
            </a:r>
            <a:r>
              <a:rPr lang="cs-CZ" sz="2400" dirty="0" smtClean="0"/>
              <a:t>08502161</a:t>
            </a:r>
            <a:endParaRPr lang="cs-CZ" sz="2400" dirty="0"/>
          </a:p>
          <a:p>
            <a:pPr algn="ctr"/>
            <a:r>
              <a:rPr lang="cs-CZ" sz="2400" dirty="0"/>
              <a:t>Jaroslava Seiferta </a:t>
            </a:r>
            <a:r>
              <a:rPr lang="cs-CZ" sz="2400" dirty="0" smtClean="0"/>
              <a:t>2159/7</a:t>
            </a:r>
          </a:p>
          <a:p>
            <a:pPr algn="ctr"/>
            <a:r>
              <a:rPr lang="cs-CZ" sz="2400" dirty="0" smtClean="0"/>
              <a:t>434 </a:t>
            </a:r>
            <a:r>
              <a:rPr lang="cs-CZ" sz="2400" dirty="0"/>
              <a:t>01 Most</a:t>
            </a:r>
            <a:endParaRPr lang="cs-CZ" sz="24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39" y="239714"/>
            <a:ext cx="2218637" cy="11001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519" y="1965803"/>
            <a:ext cx="4252586" cy="318944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734" y="1434230"/>
            <a:ext cx="5223354" cy="34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36248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</TotalTime>
  <Words>177</Words>
  <Application>Microsoft Office PowerPoint</Application>
  <PresentationFormat>Širokoúhlá obrazovka</PresentationFormat>
  <Paragraphs>33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Fazeta</vt:lpstr>
      <vt:lpstr>ZELENÝ KLÍČ, S.R.O. Sociální podnik</vt:lpstr>
      <vt:lpstr>HISTORIE, VZNIK SP</vt:lpstr>
      <vt:lpstr>SPECIFIKA, PRINCIPY SP</vt:lpstr>
      <vt:lpstr>OPZ PROJEKT </vt:lpstr>
      <vt:lpstr>PŘEKÁŽKY</vt:lpstr>
      <vt:lpstr>ÚSPĚCHY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ZELENÝ KLÍČ, S.R.O. Sociální podnik</dc:title>
  <dc:creator>Karel Komárek</dc:creator>
  <cp:lastModifiedBy>Karel Komárek</cp:lastModifiedBy>
  <cp:revision>6</cp:revision>
  <dcterms:created xsi:type="dcterms:W3CDTF">2022-10-20T02:13:02Z</dcterms:created>
  <dcterms:modified xsi:type="dcterms:W3CDTF">2022-10-20T03:05:21Z</dcterms:modified>
</cp:coreProperties>
</file>