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AEAEA"/>
    <a:srgbClr val="DDDDDD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0"/>
      </p:cViewPr>
      <p:guideLst>
        <p:guide orient="horz" pos="845"/>
        <p:guide pos="476"/>
        <p:guide pos="53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86346D-D0DA-41A6-ACB0-387FED569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929BC9-1162-4E27-81B9-F2D4F2EA6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3C4EA-7721-4F1A-98E6-AD4C50571B81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82727-944F-4E3A-9F60-30C908CD1F4D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Podlouhlý obrázek graf roční</a:t>
            </a:r>
            <a:r>
              <a:rPr lang="cs-CZ" baseline="0" dirty="0" smtClean="0"/>
              <a:t> spotřeby energie na vytápění. Objekt je v centru města, </a:t>
            </a:r>
            <a:r>
              <a:rPr lang="cs-CZ" b="1" baseline="0" dirty="0" smtClean="0"/>
              <a:t>částečně využívaný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Dle doporučení pro nové</a:t>
            </a:r>
            <a:r>
              <a:rPr lang="cs-CZ" baseline="0" dirty="0" smtClean="0"/>
              <a:t> využití by měl objekt sloužit jako administrativní budova. </a:t>
            </a:r>
            <a:r>
              <a:rPr lang="cs-CZ" b="1" baseline="0" dirty="0" smtClean="0"/>
              <a:t>Objekt není využíván </a:t>
            </a:r>
            <a:r>
              <a:rPr lang="cs-CZ" baseline="0" dirty="0" smtClean="0"/>
              <a:t>a byl postaven kolem roku 1924.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08937-7C10-4018-929A-1933C7DD12DD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baseline="0" dirty="0" smtClean="0"/>
              <a:t>Budova plně slouží jako Domov pro osoby se zdravotním postižením. Postaven okolo 1930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83055-FB8A-4765-BA29-9EA9A3EF0355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0" y="1125538"/>
            <a:ext cx="9144000" cy="9699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55650" y="2659063"/>
            <a:ext cx="70548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b="1" dirty="0"/>
              <a:t>Innovative solutions aimed at reducing the cost of infrastructure and services while maintaining their current range in the Krusne hory -  Vejprty area</a:t>
            </a:r>
            <a:endParaRPr lang="cs-CZ" sz="1400" b="1" dirty="0"/>
          </a:p>
          <a:p>
            <a:pPr algn="ctr"/>
            <a:r>
              <a:rPr lang="en-GB" sz="2800" b="1" dirty="0"/>
              <a:t>Housing and energy savings</a:t>
            </a:r>
            <a:endParaRPr lang="cs-CZ" sz="2800" b="1" dirty="0"/>
          </a:p>
          <a:p>
            <a:endParaRPr lang="cs-CZ" sz="1400" b="1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it-IT" sz="3200" b="1" i="1" dirty="0">
                <a:solidFill>
                  <a:schemeClr val="bg2"/>
                </a:solidFill>
                <a:latin typeface="Calibri" pitchFamily="34" charset="0"/>
              </a:rPr>
              <a:t>Update on pilot action implementation</a:t>
            </a:r>
            <a:endParaRPr lang="en-GB" i="1" dirty="0">
              <a:solidFill>
                <a:schemeClr val="bg2"/>
              </a:solidFill>
            </a:endParaRPr>
          </a:p>
          <a:p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cs-CZ" sz="2400" dirty="0" err="1">
                <a:solidFill>
                  <a:schemeClr val="bg2"/>
                </a:solidFill>
                <a:latin typeface="Calibri" pitchFamily="34" charset="0"/>
              </a:rPr>
              <a:t>Usti</a:t>
            </a:r>
            <a:r>
              <a:rPr lang="cs-CZ" sz="2400" dirty="0">
                <a:solidFill>
                  <a:schemeClr val="bg2"/>
                </a:solidFill>
                <a:latin typeface="Calibri" pitchFamily="34" charset="0"/>
              </a:rPr>
              <a:t> Region; PP5</a:t>
            </a:r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chemeClr val="bg2"/>
                </a:solidFill>
                <a:latin typeface="Calibri" pitchFamily="34" charset="0"/>
              </a:rPr>
              <a:t>Michaela </a:t>
            </a:r>
            <a:r>
              <a:rPr lang="cs-CZ" sz="2400" dirty="0" err="1" smtClean="0">
                <a:solidFill>
                  <a:schemeClr val="bg2"/>
                </a:solidFill>
                <a:latin typeface="Calibri" pitchFamily="34" charset="0"/>
              </a:rPr>
              <a:t>Rehakova</a:t>
            </a:r>
            <a:endParaRPr lang="en-GB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18807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55650" y="5516563"/>
            <a:ext cx="705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5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th </a:t>
            </a:r>
            <a:r>
              <a:rPr lang="en-GB" sz="1600" dirty="0">
                <a:solidFill>
                  <a:schemeClr val="bg2"/>
                </a:solidFill>
                <a:latin typeface="Calibri" pitchFamily="34" charset="0"/>
              </a:rPr>
              <a:t>Partner Meeting</a:t>
            </a:r>
            <a:r>
              <a:rPr lang="sl-SI" sz="1600" dirty="0">
                <a:solidFill>
                  <a:schemeClr val="bg2"/>
                </a:solidFill>
                <a:latin typeface="Calibri" pitchFamily="34" charset="0"/>
              </a:rPr>
              <a:t> |</a:t>
            </a:r>
            <a:r>
              <a:rPr lang="en-GB" sz="16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2"/>
                </a:solidFill>
                <a:latin typeface="Calibri" pitchFamily="34" charset="0"/>
              </a:rPr>
              <a:t>Budapest</a:t>
            </a:r>
            <a:r>
              <a:rPr lang="sl-SI" sz="16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sl-SI" sz="1600" dirty="0">
                <a:solidFill>
                  <a:schemeClr val="bg2"/>
                </a:solidFill>
                <a:latin typeface="Calibri" pitchFamily="34" charset="0"/>
              </a:rPr>
              <a:t>|</a:t>
            </a:r>
            <a:r>
              <a:rPr lang="en-GB" sz="16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26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-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28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r>
              <a:rPr lang="cs-CZ" sz="1600" dirty="0" smtClean="0">
                <a:solidFill>
                  <a:schemeClr val="bg2"/>
                </a:solidFill>
                <a:latin typeface="Calibri" pitchFamily="34" charset="0"/>
              </a:rPr>
              <a:t>11</a:t>
            </a:r>
            <a:r>
              <a:rPr lang="en-GB" sz="1600" dirty="0" smtClean="0">
                <a:solidFill>
                  <a:schemeClr val="bg2"/>
                </a:solidFill>
                <a:latin typeface="Calibri" pitchFamily="34" charset="0"/>
              </a:rPr>
              <a:t>.2013</a:t>
            </a:r>
            <a:endParaRPr lang="en-GB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031" name="Picture 13" descr="logo_adapt2dc_o_uz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030288"/>
            <a:ext cx="31607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6648450" y="439738"/>
          <a:ext cx="1965325" cy="369887"/>
        </p:xfrm>
        <a:graphic>
          <a:graphicData uri="http://schemas.openxmlformats.org/presentationml/2006/ole">
            <p:oleObj spid="_x0000_s1026" name="Artwork" r:id="rId5" imgW="7687963" imgH="1446089" progId="">
              <p:embed/>
            </p:oleObj>
          </a:graphicData>
        </a:graphic>
      </p:graphicFrame>
      <p:pic>
        <p:nvPicPr>
          <p:cNvPr id="1032" name="Picture 18" descr="ADAPT2DC_pasica_3"/>
          <p:cNvPicPr>
            <a:picLocks noChangeAspect="1" noChangeArrowheads="1"/>
          </p:cNvPicPr>
          <p:nvPr/>
        </p:nvPicPr>
        <p:blipFill>
          <a:blip r:embed="rId6" cstate="print"/>
          <a:srcRect l="11388" t="10960" b="6360"/>
          <a:stretch>
            <a:fillRect/>
          </a:stretch>
        </p:blipFill>
        <p:spPr bwMode="auto">
          <a:xfrm>
            <a:off x="3876675" y="1125538"/>
            <a:ext cx="52768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6591300" y="5984875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 b="1">
                <a:latin typeface="Calibri" pitchFamily="34" charset="0"/>
              </a:rPr>
              <a:t>“This project is implemented through the </a:t>
            </a:r>
          </a:p>
          <a:p>
            <a:r>
              <a:rPr lang="de-DE" sz="1000" b="1">
                <a:latin typeface="Calibri" pitchFamily="34" charset="0"/>
              </a:rPr>
              <a:t>CENTRAL EUROPE Programme co-financed </a:t>
            </a:r>
          </a:p>
          <a:p>
            <a:r>
              <a:rPr lang="de-DE" sz="1000" b="1">
                <a:latin typeface="Calibri" pitchFamily="34" charset="0"/>
              </a:rPr>
              <a:t>by the ERDF.”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1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437042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ln w="12700">
                  <a:noFill/>
                </a:ln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cs-CZ" sz="2000" dirty="0" smtClean="0">
                <a:ln w="12700">
                  <a:noFill/>
                </a:ln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2012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contract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provider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cs-CZ" sz="2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2012 </a:t>
            </a:r>
            <a:r>
              <a:rPr lang="cs-CZ" sz="2000" dirty="0" err="1" smtClean="0"/>
              <a:t>Analysis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strategic</a:t>
            </a:r>
            <a:r>
              <a:rPr lang="cs-CZ" sz="2000" dirty="0" smtClean="0"/>
              <a:t> </a:t>
            </a:r>
            <a:r>
              <a:rPr lang="cs-CZ" sz="2000" dirty="0" err="1" smtClean="0"/>
              <a:t>documents</a:t>
            </a:r>
            <a:r>
              <a:rPr lang="cs-CZ" sz="2000" dirty="0" smtClean="0"/>
              <a:t> – </a:t>
            </a:r>
            <a:r>
              <a:rPr lang="cs-CZ" sz="2000" dirty="0" err="1" smtClean="0"/>
              <a:t>Vejprty</a:t>
            </a:r>
            <a:r>
              <a:rPr lang="cs-CZ" sz="2000" dirty="0" smtClean="0"/>
              <a:t> area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333333"/>
                </a:solidFill>
              </a:rPr>
              <a:t>4th </a:t>
            </a:r>
            <a:r>
              <a:rPr lang="cs-CZ" sz="2000" dirty="0" err="1">
                <a:solidFill>
                  <a:srgbClr val="333333"/>
                </a:solidFill>
              </a:rPr>
              <a:t>October</a:t>
            </a:r>
            <a:r>
              <a:rPr lang="cs-CZ" sz="2000" dirty="0">
                <a:solidFill>
                  <a:srgbClr val="333333"/>
                </a:solidFill>
              </a:rPr>
              <a:t> </a:t>
            </a:r>
            <a:r>
              <a:rPr lang="cs-CZ" sz="2000" dirty="0" smtClean="0"/>
              <a:t>2012 </a:t>
            </a:r>
            <a:r>
              <a:rPr lang="cs-CZ" sz="2000" dirty="0" smtClean="0"/>
              <a:t>Workshop </a:t>
            </a:r>
            <a:r>
              <a:rPr lang="cs-CZ" sz="2000" dirty="0" smtClean="0"/>
              <a:t>Pilot </a:t>
            </a:r>
            <a:r>
              <a:rPr lang="cs-CZ" sz="2000" dirty="0" err="1" smtClean="0"/>
              <a:t>action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 4.2.3</a:t>
            </a:r>
            <a:endParaRPr lang="cs-CZ" sz="2000" dirty="0" smtClean="0"/>
          </a:p>
          <a:p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August 2013 </a:t>
            </a:r>
            <a:r>
              <a:rPr lang="cs-CZ" sz="1400" dirty="0" err="1" smtClean="0"/>
              <a:t>Contribution</a:t>
            </a:r>
            <a:r>
              <a:rPr lang="cs-CZ" sz="1400" dirty="0" smtClean="0"/>
              <a:t> to 4.2.8 </a:t>
            </a:r>
            <a:r>
              <a:rPr lang="en-GB" sz="1400" dirty="0"/>
              <a:t>Transnational Guidebook for </a:t>
            </a:r>
            <a:r>
              <a:rPr lang="en-GB" sz="1400" dirty="0" smtClean="0"/>
              <a:t>Pilot Action Implementation</a:t>
            </a:r>
            <a:endParaRPr lang="cs-CZ" sz="14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333333"/>
                </a:solidFill>
              </a:rPr>
              <a:t>November</a:t>
            </a:r>
            <a:r>
              <a:rPr lang="cs-CZ" sz="2000" dirty="0" smtClean="0">
                <a:solidFill>
                  <a:srgbClr val="333333"/>
                </a:solidFill>
              </a:rPr>
              <a:t> 2013 </a:t>
            </a:r>
            <a:r>
              <a:rPr lang="cs-CZ" sz="2000" dirty="0" err="1" smtClean="0"/>
              <a:t>our</a:t>
            </a:r>
            <a:r>
              <a:rPr lang="cs-CZ" sz="2000" dirty="0" smtClean="0"/>
              <a:t> Pilot </a:t>
            </a:r>
            <a:r>
              <a:rPr lang="cs-CZ" sz="2000" dirty="0" err="1" smtClean="0"/>
              <a:t>Action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completed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evalaute</a:t>
            </a:r>
            <a:r>
              <a:rPr lang="cs-CZ" sz="2000" dirty="0" smtClean="0"/>
              <a:t> </a:t>
            </a:r>
            <a:r>
              <a:rPr lang="cs-CZ" sz="2000" dirty="0" err="1" smtClean="0"/>
              <a:t>now</a:t>
            </a:r>
            <a:r>
              <a:rPr lang="cs-CZ" sz="2000" dirty="0" smtClean="0"/>
              <a:t>…</a:t>
            </a:r>
            <a:endParaRPr lang="cs-CZ" sz="2000" dirty="0" smtClean="0"/>
          </a:p>
          <a:p>
            <a:endParaRPr lang="cs-CZ" sz="2400" b="1" dirty="0"/>
          </a:p>
          <a:p>
            <a:endParaRPr lang="cs-CZ" sz="2400" dirty="0" smtClean="0"/>
          </a:p>
          <a:p>
            <a:endParaRPr lang="de-DE" sz="2400" dirty="0" smtClean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2056" name="Rettangolo 7"/>
          <p:cNvSpPr>
            <a:spLocks noChangeArrowheads="1"/>
          </p:cNvSpPr>
          <p:nvPr/>
        </p:nvSpPr>
        <p:spPr bwMode="auto">
          <a:xfrm>
            <a:off x="506413" y="1163638"/>
            <a:ext cx="3113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b="1" dirty="0">
                <a:solidFill>
                  <a:schemeClr val="bg2"/>
                </a:solidFill>
                <a:latin typeface="Calibri" pitchFamily="34" charset="0"/>
              </a:rPr>
              <a:t>ACHIEVED RESULTS</a:t>
            </a:r>
            <a:endParaRPr lang="en-GB" sz="2400" dirty="0"/>
          </a:p>
        </p:txBody>
      </p:sp>
      <p:pic>
        <p:nvPicPr>
          <p:cNvPr id="11" name="Obrázek 10" descr="imagesCA9XTR2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608" y="5200650"/>
            <a:ext cx="8851392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 smtClean="0">
                <a:latin typeface="Calibri" pitchFamily="34" charset="0"/>
              </a:rPr>
              <a:t>March</a:t>
            </a:r>
            <a:r>
              <a:rPr lang="cs-CZ" sz="2400" dirty="0" smtClean="0">
                <a:latin typeface="Calibri" pitchFamily="34" charset="0"/>
              </a:rPr>
              <a:t> 2013  </a:t>
            </a:r>
          </a:p>
          <a:p>
            <a:pPr algn="ctr"/>
            <a:r>
              <a:rPr lang="cs-CZ" sz="2400" b="1" dirty="0" smtClean="0">
                <a:latin typeface="Calibri" pitchFamily="34" charset="0"/>
              </a:rPr>
              <a:t>Nr.1 House </a:t>
            </a:r>
            <a:r>
              <a:rPr lang="cs-CZ" sz="2400" b="1" dirty="0" err="1" smtClean="0">
                <a:latin typeface="Calibri" pitchFamily="34" charset="0"/>
              </a:rPr>
              <a:t>of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Policlinic</a:t>
            </a:r>
            <a:r>
              <a:rPr lang="cs-CZ" sz="2400" b="1" dirty="0" smtClean="0">
                <a:latin typeface="Calibri" pitchFamily="34" charset="0"/>
              </a:rPr>
              <a:t> in </a:t>
            </a:r>
            <a:r>
              <a:rPr lang="cs-CZ" sz="2400" b="1" dirty="0" err="1" smtClean="0">
                <a:latin typeface="Calibri" pitchFamily="34" charset="0"/>
              </a:rPr>
              <a:t>Vejprty</a:t>
            </a:r>
            <a:endParaRPr lang="cs-CZ" sz="2400" b="1" dirty="0" smtClean="0">
              <a:latin typeface="Calibri" pitchFamily="34" charset="0"/>
            </a:endParaRPr>
          </a:p>
          <a:p>
            <a:pPr algn="ctr"/>
            <a:endParaRPr lang="cs-CZ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Energetic</a:t>
            </a:r>
            <a:r>
              <a:rPr lang="cs-CZ" sz="2400" dirty="0" smtClean="0">
                <a:latin typeface="Calibri" pitchFamily="34" charset="0"/>
              </a:rPr>
              <a:t> audit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Certificate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performance </a:t>
            </a:r>
            <a:r>
              <a:rPr lang="cs-CZ" sz="2400" dirty="0" err="1" smtClean="0">
                <a:latin typeface="Calibri" pitchFamily="34" charset="0"/>
              </a:rPr>
              <a:t>characteristic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Disposal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solutions</a:t>
            </a:r>
            <a:r>
              <a:rPr lang="cs-CZ" sz="2400" dirty="0" smtClean="0">
                <a:latin typeface="Calibri" pitchFamily="34" charset="0"/>
              </a:rPr>
              <a:t> study</a:t>
            </a: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06413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Pilot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A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ction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 by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teps</a:t>
            </a:r>
            <a:endParaRPr lang="en-GB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8989" y="3572362"/>
            <a:ext cx="3118646" cy="293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08" y="4869024"/>
            <a:ext cx="5798781" cy="14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July</a:t>
            </a:r>
            <a:r>
              <a:rPr lang="cs-CZ" sz="2400" dirty="0" smtClean="0">
                <a:latin typeface="Calibri" pitchFamily="34" charset="0"/>
              </a:rPr>
              <a:t> 2013  </a:t>
            </a:r>
          </a:p>
          <a:p>
            <a:pPr algn="ctr"/>
            <a:r>
              <a:rPr lang="cs-CZ" sz="2400" b="1" dirty="0" smtClean="0">
                <a:latin typeface="Calibri" pitchFamily="34" charset="0"/>
              </a:rPr>
              <a:t>Nr.2 House </a:t>
            </a:r>
            <a:r>
              <a:rPr lang="cs-CZ" sz="2400" b="1" dirty="0" err="1" smtClean="0">
                <a:latin typeface="Calibri" pitchFamily="34" charset="0"/>
              </a:rPr>
              <a:t>of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former recreation center </a:t>
            </a:r>
            <a:r>
              <a:rPr lang="cs-CZ" sz="2400" b="1" dirty="0" smtClean="0">
                <a:latin typeface="Calibri" pitchFamily="34" charset="0"/>
              </a:rPr>
              <a:t>R</a:t>
            </a:r>
            <a:r>
              <a:rPr lang="en-US" sz="2400" b="1" dirty="0" smtClean="0">
                <a:latin typeface="Calibri" pitchFamily="34" charset="0"/>
              </a:rPr>
              <a:t>esidential </a:t>
            </a:r>
            <a:r>
              <a:rPr lang="en-US" sz="2400" b="1" dirty="0" smtClean="0">
                <a:latin typeface="Calibri" pitchFamily="34" charset="0"/>
              </a:rPr>
              <a:t>building </a:t>
            </a:r>
            <a:r>
              <a:rPr lang="en-US" sz="2400" b="1" dirty="0" smtClean="0">
                <a:latin typeface="Calibri" pitchFamily="34" charset="0"/>
              </a:rPr>
              <a:t>company</a:t>
            </a:r>
            <a:endParaRPr lang="cs-CZ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Energetic</a:t>
            </a:r>
            <a:r>
              <a:rPr lang="cs-CZ" sz="2400" dirty="0" smtClean="0">
                <a:latin typeface="Calibri" pitchFamily="34" charset="0"/>
              </a:rPr>
              <a:t> audit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Certificate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performance </a:t>
            </a:r>
            <a:r>
              <a:rPr lang="cs-CZ" sz="2400" dirty="0" err="1" smtClean="0">
                <a:latin typeface="Calibri" pitchFamily="34" charset="0"/>
              </a:rPr>
              <a:t>characteristic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Disposal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solutions</a:t>
            </a:r>
            <a:r>
              <a:rPr lang="cs-CZ" sz="2400" dirty="0" smtClean="0">
                <a:latin typeface="Calibri" pitchFamily="34" charset="0"/>
              </a:rPr>
              <a:t> study</a:t>
            </a: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06413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Pilot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A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ction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 by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teps</a:t>
            </a:r>
            <a:endParaRPr lang="en-GB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25" y="2893886"/>
            <a:ext cx="2717861" cy="36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916" y="4320855"/>
            <a:ext cx="2890971" cy="2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376" y="3954923"/>
            <a:ext cx="1818640" cy="255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102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506413" y="1981200"/>
            <a:ext cx="8131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>
                <a:latin typeface="Calibri" pitchFamily="34" charset="0"/>
              </a:rPr>
              <a:t>  </a:t>
            </a:r>
            <a:r>
              <a:rPr lang="cs-CZ" sz="2400" dirty="0" err="1" smtClean="0">
                <a:latin typeface="Calibri" pitchFamily="34" charset="0"/>
              </a:rPr>
              <a:t>October</a:t>
            </a:r>
            <a:r>
              <a:rPr lang="cs-CZ" sz="2400" dirty="0" smtClean="0">
                <a:latin typeface="Calibri" pitchFamily="34" charset="0"/>
              </a:rPr>
              <a:t> 2013  </a:t>
            </a:r>
          </a:p>
          <a:p>
            <a:pPr algn="ctr"/>
            <a:r>
              <a:rPr lang="cs-CZ" sz="2400" b="1" dirty="0" smtClean="0">
                <a:latin typeface="Calibri" pitchFamily="34" charset="0"/>
              </a:rPr>
              <a:t>Nr.3 </a:t>
            </a:r>
            <a:r>
              <a:rPr lang="cs-CZ" sz="2400" b="1" dirty="0" err="1" smtClean="0">
                <a:latin typeface="Calibri" pitchFamily="34" charset="0"/>
              </a:rPr>
              <a:t>Building</a:t>
            </a:r>
            <a:r>
              <a:rPr lang="cs-CZ" sz="2400" b="1" dirty="0" smtClean="0">
                <a:latin typeface="Calibri" pitchFamily="34" charset="0"/>
              </a:rPr>
              <a:t>: </a:t>
            </a:r>
            <a:r>
              <a:rPr lang="cs-CZ" sz="2000" b="1" dirty="0" smtClean="0"/>
              <a:t>H</a:t>
            </a:r>
            <a:r>
              <a:rPr lang="en-US" sz="2000" b="1" dirty="0" smtClean="0"/>
              <a:t>ome for </a:t>
            </a:r>
            <a:r>
              <a:rPr lang="en-US" sz="2000" b="1" dirty="0" smtClean="0"/>
              <a:t>disabled </a:t>
            </a:r>
            <a:r>
              <a:rPr lang="en-US" sz="2000" b="1" dirty="0" smtClean="0"/>
              <a:t>persons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Vejprty</a:t>
            </a:r>
            <a:endParaRPr lang="en-US" sz="2000" b="1" dirty="0" smtClean="0"/>
          </a:p>
          <a:p>
            <a:pPr algn="ctr"/>
            <a:endParaRPr lang="cs-CZ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Energetic</a:t>
            </a:r>
            <a:r>
              <a:rPr lang="cs-CZ" sz="2400" dirty="0" smtClean="0">
                <a:latin typeface="Calibri" pitchFamily="34" charset="0"/>
              </a:rPr>
              <a:t> audit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Certificate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performance </a:t>
            </a:r>
            <a:r>
              <a:rPr lang="cs-CZ" sz="2400" dirty="0" err="1" smtClean="0">
                <a:latin typeface="Calibri" pitchFamily="34" charset="0"/>
              </a:rPr>
              <a:t>characteristic</a:t>
            </a:r>
            <a:endParaRPr lang="cs-CZ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Disposal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solutions</a:t>
            </a:r>
            <a:r>
              <a:rPr lang="cs-CZ" sz="2400" dirty="0" smtClean="0">
                <a:latin typeface="Calibri" pitchFamily="34" charset="0"/>
              </a:rPr>
              <a:t> study</a:t>
            </a:r>
          </a:p>
          <a:p>
            <a:endParaRPr lang="de-DE" sz="2400" dirty="0">
              <a:latin typeface="Calibri" pitchFamily="34" charset="0"/>
            </a:endParaRPr>
          </a:p>
        </p:txBody>
      </p:sp>
      <p:sp>
        <p:nvSpPr>
          <p:cNvPr id="4104" name="Rettangolo 7"/>
          <p:cNvSpPr>
            <a:spLocks noChangeArrowheads="1"/>
          </p:cNvSpPr>
          <p:nvPr/>
        </p:nvSpPr>
        <p:spPr bwMode="auto">
          <a:xfrm>
            <a:off x="506413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Pilot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A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ction</a:t>
            </a:r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</a:rPr>
              <a:t> by </a:t>
            </a:r>
            <a:r>
              <a:rPr lang="cs-CZ" sz="2400" b="1" dirty="0" err="1" smtClean="0">
                <a:solidFill>
                  <a:schemeClr val="bg2"/>
                </a:solidFill>
                <a:latin typeface="Calibri" pitchFamily="34" charset="0"/>
              </a:rPr>
              <a:t>teps</a:t>
            </a:r>
            <a:endParaRPr lang="en-GB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224" y="4013691"/>
            <a:ext cx="3773424" cy="2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199" y="4305370"/>
            <a:ext cx="1951037" cy="220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7236" y="4417405"/>
            <a:ext cx="2943988" cy="197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06413" y="1981200"/>
          <a:ext cx="8131322" cy="375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267"/>
                <a:gridCol w="5810055"/>
              </a:tblGrid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ACTIVITY / MILESTONE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2012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err="1" smtClean="0">
                          <a:latin typeface="Arial" pitchFamily="34" charset="0"/>
                          <a:cs typeface="Arial" pitchFamily="34" charset="0"/>
                        </a:rPr>
                        <a:t>contract</a:t>
                      </a:r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800" dirty="0" err="1" smtClean="0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800" dirty="0" err="1" smtClean="0"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800" dirty="0" err="1" smtClean="0">
                          <a:latin typeface="Arial" pitchFamily="34" charset="0"/>
                          <a:cs typeface="Arial" pitchFamily="34" charset="0"/>
                        </a:rPr>
                        <a:t>provider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November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2012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err="1" smtClean="0"/>
                        <a:t>Analysis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of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strategic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documents</a:t>
                      </a:r>
                      <a:r>
                        <a:rPr lang="cs-CZ" sz="1800" dirty="0" smtClean="0"/>
                        <a:t> – </a:t>
                      </a:r>
                      <a:r>
                        <a:rPr lang="cs-CZ" sz="1800" dirty="0" err="1" smtClean="0"/>
                        <a:t>Vejprty</a:t>
                      </a:r>
                      <a:r>
                        <a:rPr lang="cs-CZ" sz="1800" dirty="0" smtClean="0"/>
                        <a:t> area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solidFill>
                            <a:srgbClr val="333333"/>
                          </a:solidFill>
                        </a:rPr>
                        <a:t>October</a:t>
                      </a:r>
                      <a:r>
                        <a:rPr lang="cs-CZ" sz="1800" dirty="0" smtClean="0">
                          <a:solidFill>
                            <a:srgbClr val="333333"/>
                          </a:solidFill>
                        </a:rPr>
                        <a:t> 2012</a:t>
                      </a:r>
                      <a:endParaRPr lang="it-IT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/>
                        <a:t>Workshop Pilot </a:t>
                      </a:r>
                      <a:r>
                        <a:rPr lang="cs-CZ" sz="1800" dirty="0" err="1" smtClean="0"/>
                        <a:t>action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development</a:t>
                      </a:r>
                      <a:r>
                        <a:rPr lang="cs-CZ" sz="1800" dirty="0" smtClean="0"/>
                        <a:t> 4.2.3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August 2013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err="1" smtClean="0"/>
                        <a:t>Contribution</a:t>
                      </a:r>
                      <a:r>
                        <a:rPr lang="cs-CZ" sz="1800" dirty="0" smtClean="0"/>
                        <a:t> to 4.2.8 </a:t>
                      </a:r>
                      <a:r>
                        <a:rPr lang="en-GB" sz="1800" dirty="0" smtClean="0"/>
                        <a:t>Transnational Guidebook for Pilot Action Implementation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>
                          <a:solidFill>
                            <a:srgbClr val="333333"/>
                          </a:solidFill>
                        </a:rPr>
                        <a:t>November</a:t>
                      </a:r>
                      <a:r>
                        <a:rPr lang="cs-CZ" sz="1800" dirty="0" smtClean="0">
                          <a:solidFill>
                            <a:srgbClr val="333333"/>
                          </a:solidFill>
                        </a:rPr>
                        <a:t> 2013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three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ilot 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ctions are completed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2013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Pilot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Action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506413" y="11636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b="1">
                <a:solidFill>
                  <a:schemeClr val="bg2"/>
                </a:solidFill>
                <a:latin typeface="Calibri" pitchFamily="34" charset="0"/>
              </a:rPr>
              <a:t>TIME SCHEDULE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Rectangle 17"/>
          <p:cNvSpPr>
            <a:spLocks noChangeArrowheads="1"/>
          </p:cNvSpPr>
          <p:nvPr/>
        </p:nvSpPr>
        <p:spPr bwMode="auto">
          <a:xfrm>
            <a:off x="0" y="0"/>
            <a:ext cx="6207125" cy="7905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2" name="Picture 16" descr="logo_adapt2dc_o_uz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49213"/>
            <a:ext cx="195103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Line 21"/>
          <p:cNvSpPr>
            <a:spLocks noChangeShapeType="1"/>
          </p:cNvSpPr>
          <p:nvPr/>
        </p:nvSpPr>
        <p:spPr bwMode="auto">
          <a:xfrm>
            <a:off x="6207125" y="0"/>
            <a:ext cx="0" cy="11255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Rectangle 24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55" name="Picture 25" descr="ADAPT2DC_pasica_3"/>
          <p:cNvPicPr>
            <a:picLocks noChangeAspect="1" noChangeArrowheads="1"/>
          </p:cNvPicPr>
          <p:nvPr/>
        </p:nvPicPr>
        <p:blipFill>
          <a:blip r:embed="rId4" cstate="print"/>
          <a:srcRect l="50682" t="10960" b="6360"/>
          <a:stretch>
            <a:fillRect/>
          </a:stretch>
        </p:blipFill>
        <p:spPr bwMode="auto">
          <a:xfrm>
            <a:off x="6207125" y="0"/>
            <a:ext cx="29368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6" name="Rettangolo 7"/>
          <p:cNvSpPr>
            <a:spLocks noChangeArrowheads="1"/>
          </p:cNvSpPr>
          <p:nvPr/>
        </p:nvSpPr>
        <p:spPr bwMode="auto">
          <a:xfrm>
            <a:off x="2127250" y="1792224"/>
            <a:ext cx="4079875" cy="25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The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work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team </a:t>
            </a:r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Usti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Region </a:t>
            </a:r>
            <a:r>
              <a:rPr lang="cs-CZ" sz="3600" b="1" dirty="0" err="1" smtClean="0">
                <a:solidFill>
                  <a:schemeClr val="bg2"/>
                </a:solidFill>
                <a:latin typeface="Calibri" pitchFamily="34" charset="0"/>
              </a:rPr>
              <a:t>project</a:t>
            </a:r>
            <a:r>
              <a:rPr lang="cs-CZ" sz="3600" b="1" dirty="0" smtClean="0">
                <a:solidFill>
                  <a:schemeClr val="bg2"/>
                </a:solidFill>
                <a:latin typeface="Calibri" pitchFamily="34" charset="0"/>
              </a:rPr>
              <a:t> partner</a:t>
            </a:r>
            <a:endParaRPr lang="en-GB" sz="3600" dirty="0"/>
          </a:p>
        </p:txBody>
      </p:sp>
      <p:sp>
        <p:nvSpPr>
          <p:cNvPr id="10" name="Obdélník 9"/>
          <p:cNvSpPr/>
          <p:nvPr/>
        </p:nvSpPr>
        <p:spPr>
          <a:xfrm>
            <a:off x="1581857" y="3768764"/>
            <a:ext cx="525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  <a:latin typeface="Calibri" pitchFamily="34" charset="0"/>
              </a:rPr>
              <a:t>Michaela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</a:rPr>
              <a:t>Rehakova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</a:rPr>
              <a:t>, Dalibor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</a:rPr>
              <a:t>Spotak</a:t>
            </a:r>
            <a:r>
              <a:rPr lang="cs-CZ" dirty="0" smtClean="0">
                <a:solidFill>
                  <a:schemeClr val="bg2"/>
                </a:solidFill>
                <a:latin typeface="Calibri" pitchFamily="34" charset="0"/>
              </a:rPr>
              <a:t>, Martina </a:t>
            </a:r>
            <a:r>
              <a:rPr lang="cs-CZ" dirty="0" err="1" smtClean="0">
                <a:solidFill>
                  <a:schemeClr val="bg2"/>
                </a:solidFill>
                <a:latin typeface="Calibri" pitchFamily="34" charset="0"/>
              </a:rPr>
              <a:t>Kucerova</a:t>
            </a:r>
            <a:endParaRPr lang="en-GB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4" name="Picture 2" descr="M:\ŠAKU\ADAPT2DC_Demografic change\WP2\Loga,fota,letters\Univerzal hlavička mal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150" y="4521200"/>
            <a:ext cx="3208337" cy="1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332</Words>
  <Application>Microsoft Office PowerPoint</Application>
  <PresentationFormat>Předvádění na obrazovce (4:3)</PresentationFormat>
  <Paragraphs>70</Paragraphs>
  <Slides>7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2_Custom Design</vt:lpstr>
      <vt:lpstr>Artwork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 fjz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Vlasta Vodeb</dc:creator>
  <cp:lastModifiedBy>Dalibor Špoták</cp:lastModifiedBy>
  <cp:revision>72</cp:revision>
  <dcterms:created xsi:type="dcterms:W3CDTF">2011-09-08T10:23:29Z</dcterms:created>
  <dcterms:modified xsi:type="dcterms:W3CDTF">2013-11-22T10:30:08Z</dcterms:modified>
</cp:coreProperties>
</file>