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" r:id="rId2"/>
    <p:sldId id="298" r:id="rId3"/>
    <p:sldId id="299" r:id="rId4"/>
    <p:sldId id="300" r:id="rId5"/>
    <p:sldId id="301" r:id="rId6"/>
    <p:sldId id="303" r:id="rId7"/>
    <p:sldId id="279" r:id="rId8"/>
    <p:sldId id="281" r:id="rId9"/>
    <p:sldId id="304" r:id="rId10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CC"/>
    <a:srgbClr val="E46D0A"/>
    <a:srgbClr val="B01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849" autoAdjust="0"/>
  </p:normalViewPr>
  <p:slideViewPr>
    <p:cSldViewPr>
      <p:cViewPr varScale="1">
        <p:scale>
          <a:sx n="84" d="100"/>
          <a:sy n="84" d="100"/>
        </p:scale>
        <p:origin x="1358" y="86"/>
      </p:cViewPr>
      <p:guideLst>
        <p:guide orient="horz" pos="2160"/>
        <p:guide pos="2880"/>
        <p:guide orient="horz" pos="3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\Documents\helca\Dokumenty%202016%20ved%20odd\Prezentace\OdCom\Zapach_2013_2016_OdC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5.5656471292398146E-2"/>
          <c:y val="0.19930769922451827"/>
          <c:w val="0.92174465865110466"/>
          <c:h val="0.709656316864810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Suma!$B$1</c:f>
              <c:strCache>
                <c:ptCount val="1"/>
                <c:pt idx="0">
                  <c:v>Počet stížností na zápach v příhraniční oblasti Saska  v jednotlivých letech</c:v>
                </c:pt>
              </c:strCache>
            </c:strRef>
          </c:tx>
          <c:invertIfNegative val="0"/>
          <c:cat>
            <c:numRef>
              <c:f>Suma!$A$2:$A$10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Suma!$B$2:$B$10</c:f>
              <c:numCache>
                <c:formatCode>General</c:formatCode>
                <c:ptCount val="9"/>
                <c:pt idx="0">
                  <c:v>11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28</c:v>
                </c:pt>
                <c:pt idx="5">
                  <c:v>31</c:v>
                </c:pt>
                <c:pt idx="6">
                  <c:v>19</c:v>
                </c:pt>
                <c:pt idx="7">
                  <c:v>4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43488"/>
        <c:axId val="150766744"/>
      </c:barChart>
      <c:catAx>
        <c:axId val="151043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Rok</a:t>
                </a:r>
              </a:p>
            </c:rich>
          </c:tx>
          <c:layout>
            <c:manualLayout>
              <c:xMode val="edge"/>
              <c:yMode val="edge"/>
              <c:x val="0.85294717107729956"/>
              <c:y val="0.924720795089996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50766744"/>
        <c:crosses val="autoZero"/>
        <c:auto val="1"/>
        <c:lblAlgn val="ctr"/>
        <c:lblOffset val="100"/>
        <c:noMultiLvlLbl val="0"/>
      </c:catAx>
      <c:valAx>
        <c:axId val="1507667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Počet stížností</a:t>
                </a:r>
              </a:p>
            </c:rich>
          </c:tx>
          <c:layout>
            <c:manualLayout>
              <c:xMode val="edge"/>
              <c:yMode val="edge"/>
              <c:x val="6.7796610169491525E-2"/>
              <c:y val="0.222475127178661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1043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037D9-3F93-4E69-AB65-EF3BC9DDE5E3}" type="datetimeFigureOut">
              <a:rPr lang="cs-CZ" smtClean="0"/>
              <a:t>12.4.2018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22708-50ED-474B-84BC-D3CB855F60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6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22708-50ED-474B-84BC-D3CB855F60F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34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++++++++++++++++++++++++++++6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22708-50ED-474B-84BC-D3CB855F60F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03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22708-50ED-474B-84BC-D3CB855F60F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54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6400800" cy="6229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A250-CFA9-4BC6-BA8D-B0843E865045}" type="datetime1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7BF-27E5-4591-823A-C47368B2C7BF}" type="datetime1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ECC4-4F54-4B54-BF22-1822568AE245}" type="datetime1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6DBE-47A0-44A4-B41C-FE889074BA10}" type="datetime1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FE3-696F-4783-BFEC-04EB35DA0513}" type="datetime1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5E4E-365C-4381-970E-12DADCF733D7}" type="datetime1">
              <a:rPr lang="cs-CZ" smtClean="0"/>
              <a:t>12.4.2018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9A9-719A-4C35-8769-B70BC05E0E96}" type="datetime1">
              <a:rPr lang="cs-CZ" smtClean="0"/>
              <a:t>12.4.2018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9C63-2D8B-43B9-A77C-07485FA682E9}" type="datetime1">
              <a:rPr lang="cs-CZ" smtClean="0"/>
              <a:t>12.4.2018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F067-BD1F-4E53-ABAD-EF0AFE7B48B8}" type="datetime1">
              <a:rPr lang="cs-CZ" smtClean="0"/>
              <a:t>12.4.2018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E17C-EEA1-4637-8662-78CAD038AF23}" type="datetime1">
              <a:rPr lang="cs-CZ" smtClean="0"/>
              <a:t>12.4.2018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106-B3B7-4A88-94E8-173954266990}" type="datetime1">
              <a:rPr lang="cs-CZ" smtClean="0"/>
              <a:t>12.4.2018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86E4-0D10-4242-A5AF-7530F0A3157A}" type="datetime1">
              <a:rPr lang="cs-CZ" smtClean="0"/>
              <a:t>12.4.2018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Podzimní seminář OČO, 20. - 22. 9. 2016, Kletečná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AF91-0734-4E6B-9896-1BCAD5BDA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38584" y="2564904"/>
            <a:ext cx="6260232" cy="247813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PROJEKT </a:t>
            </a:r>
            <a:r>
              <a:rPr lang="cs-CZ" b="1" dirty="0" smtClean="0"/>
              <a:t>„ODCOM </a:t>
            </a:r>
            <a:r>
              <a:rPr lang="cs-CZ" b="1" dirty="0"/>
              <a:t>- OBJEKTIVIZACE STÍŽNOSTÍ NA ZÁPACH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 </a:t>
            </a:r>
            <a:r>
              <a:rPr lang="cs-CZ" b="1" dirty="0"/>
              <a:t>ERZGEBIRGKREIS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 </a:t>
            </a:r>
            <a:r>
              <a:rPr lang="cs-CZ" b="1" dirty="0"/>
              <a:t>V ÚSTECKÉM </a:t>
            </a:r>
            <a:r>
              <a:rPr lang="cs-CZ" b="1" dirty="0" smtClean="0"/>
              <a:t>KRAJI“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5373216"/>
            <a:ext cx="6400800" cy="622920"/>
          </a:xfrm>
        </p:spPr>
        <p:txBody>
          <a:bodyPr/>
          <a:lstStyle/>
          <a:p>
            <a:r>
              <a:rPr lang="cs-CZ" u="sng" dirty="0"/>
              <a:t>Helena </a:t>
            </a:r>
            <a:r>
              <a:rPr lang="cs-CZ" u="sng" dirty="0" smtClean="0"/>
              <a:t>Plachá, </a:t>
            </a:r>
            <a:r>
              <a:rPr lang="cs-CZ" dirty="0" smtClean="0"/>
              <a:t>Miroslav Bitter, Petr Goll, Jan </a:t>
            </a:r>
            <a:r>
              <a:rPr lang="cs-CZ" dirty="0" err="1" smtClean="0"/>
              <a:t>Kufel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Regionální konference projektu, 12. 4. 2018, Ústí nad Labem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Obrázek 4" descr="http://www.sn-cz2020.eu/media/de_cs/downloads_tschechisch/Emblem_Europaeische_Union_mit_Verweis_Fonds_Far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4678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sn-cz2020.eu/media/de_cs/downloads_tschechisch/SNCZ2020_Zusatz_RGB_150dp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6" y="2204864"/>
            <a:ext cx="1971040" cy="15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placha\Documents\Dokumenty 2016 ved odd\Cil_3\OdCom\OdCom_logo\OdCom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9379"/>
            <a:ext cx="2134017" cy="15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Stížnosti na zápach -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Stížnosti na zápach mají kořeny v dobách, kdy „Severočeská hnědouhelná pánev“ byla oblastí, která by se dala charakterizovat jako těžařsko-průmyslová oblast zatížená velkým množstvím emisí z tepelných elektráren a dalších podniků. Za vše mluvila i existence „pohřebného“.</a:t>
            </a:r>
          </a:p>
          <a:p>
            <a:pPr marL="0" indent="0" algn="just">
              <a:buNone/>
            </a:pPr>
            <a:r>
              <a:rPr lang="cs-CZ" dirty="0" smtClean="0"/>
              <a:t>V současné době jsou emise i imise u některých škodlivin o řád nižší, v několika vlnách proběhla ekologizace průmyslových podniků, některé problémy však nadále přetrvávají.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Regionální konference projektu, 12. 4. 2018, Ústí nad Labem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Stížnosti na zápach 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504056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cs-CZ" dirty="0" smtClean="0"/>
              <a:t>Česko-německá </a:t>
            </a:r>
            <a:r>
              <a:rPr lang="cs-CZ" dirty="0"/>
              <a:t>pracovní </a:t>
            </a:r>
            <a:r>
              <a:rPr lang="cs-CZ" dirty="0" smtClean="0"/>
              <a:t>skupina </a:t>
            </a:r>
            <a:r>
              <a:rPr lang="cs-CZ" dirty="0"/>
              <a:t>pro ochranu </a:t>
            </a:r>
            <a:r>
              <a:rPr lang="cs-CZ" dirty="0" smtClean="0"/>
              <a:t>ovzduší (MŽP  ČR, </a:t>
            </a:r>
            <a:r>
              <a:rPr lang="cs-CZ" dirty="0" smtClean="0"/>
              <a:t>Saska a Bavorska                             (</a:t>
            </a:r>
            <a:r>
              <a:rPr lang="cs-CZ" dirty="0" smtClean="0"/>
              <a:t>34</a:t>
            </a:r>
            <a:r>
              <a:rPr lang="cs-CZ" dirty="0"/>
              <a:t>. zasedání (plánováno na podzim 2018</a:t>
            </a:r>
            <a:r>
              <a:rPr lang="cs-CZ" dirty="0" smtClean="0"/>
              <a:t>)</a:t>
            </a:r>
            <a:endParaRPr lang="cs-CZ" dirty="0" smtClean="0"/>
          </a:p>
          <a:p>
            <a:pPr algn="just">
              <a:lnSpc>
                <a:spcPct val="170000"/>
              </a:lnSpc>
            </a:pPr>
            <a:r>
              <a:rPr lang="cs-CZ" dirty="0" smtClean="0"/>
              <a:t>PROVOZNÍ </a:t>
            </a:r>
            <a:r>
              <a:rPr lang="cs-CZ" dirty="0"/>
              <a:t>ŘÁD SYSTÉMU VÝMĚNY INFORMACÍ </a:t>
            </a:r>
            <a:r>
              <a:rPr lang="cs-CZ" dirty="0" smtClean="0"/>
              <a:t>o </a:t>
            </a:r>
            <a:r>
              <a:rPr lang="cs-CZ" dirty="0"/>
              <a:t>relevantních stavech kvality ovzduší MEZI </a:t>
            </a:r>
            <a:r>
              <a:rPr lang="cs-CZ" dirty="0" smtClean="0"/>
              <a:t>ČESKOU REPUBLIKOU </a:t>
            </a:r>
            <a:r>
              <a:rPr lang="cs-CZ" dirty="0"/>
              <a:t>A SPOLKOVOU REPUBLIKOU NĚMECKO </a:t>
            </a:r>
          </a:p>
          <a:p>
            <a:pPr algn="just">
              <a:lnSpc>
                <a:spcPct val="170000"/>
              </a:lnSpc>
            </a:pPr>
            <a:r>
              <a:rPr lang="cs-CZ" dirty="0" smtClean="0"/>
              <a:t>Řada jednání na bilaterární úrovni na všech úrovních</a:t>
            </a:r>
          </a:p>
          <a:p>
            <a:pPr algn="just">
              <a:lnSpc>
                <a:spcPct val="170000"/>
              </a:lnSpc>
            </a:pPr>
            <a:r>
              <a:rPr lang="cs-CZ" dirty="0" smtClean="0"/>
              <a:t>ČHMÚ - Dotazníková šetření </a:t>
            </a:r>
          </a:p>
          <a:p>
            <a:pPr algn="just">
              <a:lnSpc>
                <a:spcPct val="170000"/>
              </a:lnSpc>
            </a:pPr>
            <a:r>
              <a:rPr lang="cs-CZ" dirty="0" smtClean="0"/>
              <a:t>ČHMÚ - Měření benzenu pasivními trubičkami v okolí Unipetrolu Litvínov </a:t>
            </a:r>
            <a:r>
              <a:rPr lang="cs-CZ" dirty="0" smtClean="0"/>
              <a:t>a </a:t>
            </a:r>
            <a:r>
              <a:rPr lang="cs-CZ" dirty="0" smtClean="0"/>
              <a:t>na Krušných Horách a odběry ovzduší v době zápachové epizody do kanystrů</a:t>
            </a:r>
          </a:p>
          <a:p>
            <a:pPr algn="just">
              <a:lnSpc>
                <a:spcPct val="170000"/>
              </a:lnSpc>
            </a:pPr>
            <a:r>
              <a:rPr lang="cs-CZ" dirty="0" smtClean="0"/>
              <a:t>Vyhledávání zdrojů zápachu česko-německou skupinou pracovníků ministerstva ČR a SRN </a:t>
            </a:r>
            <a:r>
              <a:rPr lang="cs-CZ" dirty="0" smtClean="0"/>
              <a:t>                     a </a:t>
            </a:r>
            <a:r>
              <a:rPr lang="cs-CZ" dirty="0" smtClean="0"/>
              <a:t>dalších organizací</a:t>
            </a:r>
          </a:p>
          <a:p>
            <a:pPr algn="just">
              <a:lnSpc>
                <a:spcPct val="170000"/>
              </a:lnSpc>
            </a:pPr>
            <a:r>
              <a:rPr lang="cs-CZ" dirty="0" err="1" smtClean="0"/>
              <a:t>LfULG</a:t>
            </a:r>
            <a:r>
              <a:rPr lang="cs-CZ" dirty="0" smtClean="0"/>
              <a:t> – vývoj metody pro stanovené merkaptanů v ovzduší</a:t>
            </a:r>
          </a:p>
          <a:p>
            <a:pPr algn="just">
              <a:lnSpc>
                <a:spcPct val="170000"/>
              </a:lnSpc>
            </a:pPr>
            <a:r>
              <a:rPr lang="cs-CZ" dirty="0" smtClean="0"/>
              <a:t>Další aktivity (Palivový kombinát, EC Most, </a:t>
            </a:r>
            <a:r>
              <a:rPr lang="cs-CZ" dirty="0" smtClean="0"/>
              <a:t>…)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Regionální konference projektu, 12. 4. 2018, Ústí nad Labem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Stížnosti na zápach - </a:t>
            </a:r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Česko-německá pracovní skupina pro ochranu ovzduší (MŽP  ČR, Saska a Bavorska</a:t>
            </a:r>
            <a:r>
              <a:rPr lang="cs-CZ" dirty="0" smtClean="0"/>
              <a:t>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Projekt </a:t>
            </a:r>
            <a:r>
              <a:rPr lang="cs-CZ" dirty="0"/>
              <a:t>„</a:t>
            </a:r>
            <a:r>
              <a:rPr lang="cs-CZ" dirty="0" err="1" smtClean="0"/>
              <a:t>OdCom</a:t>
            </a:r>
            <a:r>
              <a:rPr lang="cs-CZ" dirty="0" smtClean="0"/>
              <a:t> – Objektivizace stížností na zápach                   v </a:t>
            </a:r>
            <a:r>
              <a:rPr lang="cs-CZ" dirty="0" err="1" smtClean="0"/>
              <a:t>Erzgebirgskreis</a:t>
            </a:r>
            <a:r>
              <a:rPr lang="cs-CZ" dirty="0" smtClean="0"/>
              <a:t> a v Ústeckém kraji“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Regionální konference projektu, 12. 4. 2018, Ústí nad Labem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213350"/>
            <a:ext cx="8229600" cy="1143000"/>
          </a:xfrm>
        </p:spPr>
        <p:txBody>
          <a:bodyPr/>
          <a:lstStyle/>
          <a:p>
            <a:r>
              <a:rPr lang="cs-CZ" dirty="0" smtClean="0"/>
              <a:t>Počet stížností </a:t>
            </a:r>
            <a:r>
              <a:rPr lang="cs-CZ" dirty="0"/>
              <a:t>na </a:t>
            </a:r>
            <a:r>
              <a:rPr lang="cs-CZ" dirty="0" smtClean="0"/>
              <a:t>zápach od roku 2018</a:t>
            </a:r>
            <a:br>
              <a:rPr lang="cs-CZ" dirty="0" smtClean="0"/>
            </a:br>
            <a:r>
              <a:rPr lang="cs-CZ" sz="2000" dirty="0" smtClean="0"/>
              <a:t>(ke dni 6. 4. 2018)</a:t>
            </a:r>
            <a:endParaRPr lang="cs-CZ" sz="20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Regionální konference projektu, 12. 4. 2018, Ústí nad Labem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865845"/>
              </p:ext>
            </p:extLst>
          </p:nvPr>
        </p:nvGraphicFramePr>
        <p:xfrm>
          <a:off x="1404937" y="980728"/>
          <a:ext cx="6334125" cy="405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/>
              <a:t>Projekt přeshraniční spolupráce Cíl 2 se Saskem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62281"/>
            <a:ext cx="8064896" cy="424703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pPr algn="just"/>
            <a:r>
              <a:rPr lang="cs-CZ" dirty="0" smtClean="0"/>
              <a:t>Projekt v rámci příhraniční spolupráce Cíl 2 </a:t>
            </a:r>
            <a:r>
              <a:rPr lang="cs-CZ" dirty="0"/>
              <a:t>SN-CZ 2014-2020 </a:t>
            </a:r>
            <a:r>
              <a:rPr lang="cs-CZ" dirty="0" err="1"/>
              <a:t>Hallo</a:t>
            </a:r>
            <a:r>
              <a:rPr lang="cs-CZ" dirty="0"/>
              <a:t> </a:t>
            </a:r>
            <a:r>
              <a:rPr lang="cs-CZ" dirty="0" err="1"/>
              <a:t>Nachbar</a:t>
            </a:r>
            <a:r>
              <a:rPr lang="cs-CZ" dirty="0"/>
              <a:t>. Ahoj sousede. </a:t>
            </a:r>
            <a:endParaRPr lang="cs-CZ" dirty="0" smtClean="0"/>
          </a:p>
          <a:p>
            <a:pPr algn="just"/>
            <a:r>
              <a:rPr lang="cs-CZ" dirty="0" smtClean="0"/>
              <a:t>Saská rozvojová banka umožňuje </a:t>
            </a:r>
            <a:r>
              <a:rPr lang="cs-CZ" dirty="0"/>
              <a:t>realizaci </a:t>
            </a:r>
            <a:r>
              <a:rPr lang="cs-CZ" dirty="0" smtClean="0"/>
              <a:t>                         a </a:t>
            </a:r>
            <a:r>
              <a:rPr lang="cs-CZ" dirty="0"/>
              <a:t>financování přeshraničních projektů v česko-saském příhraničí. </a:t>
            </a:r>
            <a:endParaRPr lang="cs-CZ" dirty="0" smtClean="0"/>
          </a:p>
          <a:p>
            <a:pPr algn="just"/>
            <a:r>
              <a:rPr lang="cs-CZ" dirty="0" smtClean="0"/>
              <a:t>Je </a:t>
            </a:r>
            <a:r>
              <a:rPr lang="cs-CZ" dirty="0"/>
              <a:t>řízen Saským státním ministerstvem životního prostředí a zemědělství.</a:t>
            </a:r>
          </a:p>
          <a:p>
            <a:endParaRPr lang="cs-CZ" dirty="0" smtClean="0"/>
          </a:p>
        </p:txBody>
      </p:sp>
      <p:pic>
        <p:nvPicPr>
          <p:cNvPr id="5" name="Obrázek 4" descr="http://www.sn-cz2020.eu/media/de_cs/downloads_tschechisch/SNCZ2020_Zusatz_RGB_150dp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1971040" cy="150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sn-cz2020.eu/media/de_cs/downloads_tschechisch/Emblem_Europaeische_Union_mit_Verweis_Fonds_Farb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42" y="1412776"/>
            <a:ext cx="5711438" cy="12207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Regionální konference projektu, 12. 4. 2018, Ústí nad Labem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7716" y="1196752"/>
            <a:ext cx="6084168" cy="1719064"/>
          </a:xfrm>
          <a:ln w="3175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Projekt „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OdCom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objekivizace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stížností    na zápach v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</a:rPr>
              <a:t>Erzgebirgkreis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 a v Ústeckém kraji - příspěvek k analýze příčin              a zjišťování zdravotních následků“</a:t>
            </a:r>
            <a:endParaRPr lang="cs-CZ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1288" y="3734296"/>
            <a:ext cx="8640960" cy="1791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Doba konání: 1. 4. 2016 – 31. </a:t>
            </a:r>
            <a:r>
              <a:rPr lang="cs-CZ" dirty="0" smtClean="0"/>
              <a:t>6. 2019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Doba </a:t>
            </a:r>
            <a:r>
              <a:rPr lang="cs-CZ" dirty="0"/>
              <a:t>udržitelnosti projektu: 5 let od </a:t>
            </a:r>
            <a:r>
              <a:rPr lang="cs-CZ" dirty="0" smtClean="0"/>
              <a:t>předání Závěrečné </a:t>
            </a:r>
            <a:r>
              <a:rPr lang="cs-CZ" dirty="0"/>
              <a:t>zprávy o projektu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0" y="1196752"/>
            <a:ext cx="2456624" cy="1731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Regionální konference projektu, 12. 4. 2018, Ústí nad Labem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Projekt „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OdCom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“ – vybrané stanice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63" y="1412776"/>
            <a:ext cx="676751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Regionální konference projektu, 12. 4. 2018, Ústí nad Labem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19" y="-10256"/>
            <a:ext cx="8641655" cy="1143000"/>
          </a:xfrm>
        </p:spPr>
        <p:txBody>
          <a:bodyPr/>
          <a:lstStyle/>
          <a:p>
            <a:r>
              <a:rPr lang="cs-CZ" dirty="0"/>
              <a:t>Projekt „</a:t>
            </a:r>
            <a:r>
              <a:rPr lang="cs-CZ" dirty="0" err="1"/>
              <a:t>OdCom</a:t>
            </a:r>
            <a:r>
              <a:rPr lang="cs-CZ" dirty="0"/>
              <a:t>“ – </a:t>
            </a:r>
            <a:r>
              <a:rPr lang="cs-CZ" dirty="0" smtClean="0"/>
              <a:t>čeští partneři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19" y="1268568"/>
            <a:ext cx="8568953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PP3 Český hydrometeorologický </a:t>
            </a:r>
            <a:r>
              <a:rPr lang="cs-CZ" dirty="0"/>
              <a:t>ústav (ČHMÚ</a:t>
            </a:r>
            <a:r>
              <a:rPr lang="cs-CZ" dirty="0" smtClean="0"/>
              <a:t>)</a:t>
            </a:r>
          </a:p>
          <a:p>
            <a:pPr marL="0" indent="0" algn="just">
              <a:buNone/>
            </a:pPr>
            <a:r>
              <a:rPr lang="cs-CZ" sz="1600" dirty="0" smtClean="0"/>
              <a:t>Měření UJČ s termální desorpcí a sazí, měření dalších doprovodných látek ve venkovním ovzduší      na stanicích v Lomu a v Ústí nad Labem-město, spolupráce na kampaňových měřeních s dalšími partnery projektu, spolupráce na vyhodnocení cílů projektu, propagace projektu pro laickou                   i odbornou veřejnost a politiky.</a:t>
            </a:r>
          </a:p>
          <a:p>
            <a:pPr marL="0" indent="0" algn="just">
              <a:buNone/>
            </a:pPr>
            <a:endParaRPr lang="cs-CZ" sz="1600" dirty="0" smtClean="0"/>
          </a:p>
          <a:p>
            <a:pPr marL="0" indent="0" algn="just">
              <a:buNone/>
            </a:pPr>
            <a:r>
              <a:rPr lang="cs-CZ" dirty="0" smtClean="0"/>
              <a:t>PP4 Ústecký </a:t>
            </a:r>
            <a:r>
              <a:rPr lang="cs-CZ" dirty="0"/>
              <a:t>kraj (ÚK</a:t>
            </a:r>
            <a:r>
              <a:rPr lang="cs-CZ" dirty="0" smtClean="0"/>
              <a:t>)</a:t>
            </a:r>
          </a:p>
          <a:p>
            <a:pPr marL="0" indent="0" algn="just">
              <a:buNone/>
            </a:pPr>
            <a:r>
              <a:rPr lang="cs-CZ" sz="1600" dirty="0" smtClean="0"/>
              <a:t>Zajištění investice </a:t>
            </a:r>
            <a:r>
              <a:rPr lang="cs-CZ" sz="1600" dirty="0"/>
              <a:t>potřebné </a:t>
            </a:r>
            <a:r>
              <a:rPr lang="cs-CZ" sz="1600" dirty="0" smtClean="0"/>
              <a:t>pro měření na české straně hranic, </a:t>
            </a:r>
            <a:r>
              <a:rPr lang="cs-CZ" sz="1600" dirty="0"/>
              <a:t>spolupráce na vyhodnocení cílů projektu, propagace projektu pro laickou i odbornou veřejnost a politiky</a:t>
            </a:r>
            <a:r>
              <a:rPr lang="cs-CZ" sz="1600" dirty="0" smtClean="0"/>
              <a:t>.</a:t>
            </a:r>
          </a:p>
          <a:p>
            <a:pPr marL="0" indent="0" algn="just">
              <a:buNone/>
            </a:pPr>
            <a:endParaRPr lang="cs-CZ" sz="1600" dirty="0"/>
          </a:p>
          <a:p>
            <a:pPr marL="0" indent="0" algn="just">
              <a:buNone/>
            </a:pPr>
            <a:r>
              <a:rPr lang="cs-CZ" dirty="0" smtClean="0"/>
              <a:t>PP5 Zdravotní </a:t>
            </a:r>
            <a:r>
              <a:rPr lang="cs-CZ" dirty="0"/>
              <a:t>ústav se sídlem v Ústí nad Labem (</a:t>
            </a:r>
            <a:r>
              <a:rPr lang="cs-CZ" dirty="0" smtClean="0"/>
              <a:t>ZÚ ÚL)</a:t>
            </a:r>
            <a:endParaRPr lang="cs-CZ" dirty="0"/>
          </a:p>
          <a:p>
            <a:pPr marL="0" indent="0" algn="just">
              <a:buNone/>
            </a:pPr>
            <a:r>
              <a:rPr lang="cs-CZ" sz="1600" dirty="0"/>
              <a:t>Kampaňová </a:t>
            </a:r>
            <a:r>
              <a:rPr lang="cs-CZ" sz="1600" dirty="0" smtClean="0"/>
              <a:t>měření zápachových látek ve venkovním ovzduší v topné sezóně na obou stranách hranic a identifikace těchto látek, sledování situace prostřednictvím </a:t>
            </a:r>
            <a:r>
              <a:rPr lang="cs-CZ" sz="1600" dirty="0" err="1" smtClean="0"/>
              <a:t>pročkolených</a:t>
            </a:r>
            <a:r>
              <a:rPr lang="cs-CZ" sz="1600" dirty="0" smtClean="0"/>
              <a:t> probandů na obou stranách hranic a jejich vyhodnocení. U zjištěných látek vyhodnotit i jejich případnou toxicitu a možnost vzniku zdravotních problému při jejich výskytu. Vyhodnocení cílů projektu a </a:t>
            </a:r>
            <a:r>
              <a:rPr lang="cs-CZ" sz="1600" dirty="0"/>
              <a:t>propagace projektu pro laickou i odbornou veřejnost a </a:t>
            </a:r>
            <a:r>
              <a:rPr lang="cs-CZ" sz="1600" dirty="0" smtClean="0"/>
              <a:t>politiky.</a:t>
            </a:r>
            <a:endParaRPr lang="cs-CZ" sz="160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4328120" cy="365125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Regionální konference projektu, 12. 4. 2018, Ústí nad Labem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580</Words>
  <Application>Microsoft Office PowerPoint</Application>
  <PresentationFormat>Předvádění na obrazovce (4:3)</PresentationFormat>
  <Paragraphs>54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Motiv sady Office</vt:lpstr>
      <vt:lpstr>PROJEKT „ODCOM - OBJEKTIVIZACE STÍŽNOSTÍ NA ZÁPACH  V ERZGEBIRGKREIS  A V ÚSTECKÉM KRAJI“ </vt:lpstr>
      <vt:lpstr>Stížnosti na zápach - historie</vt:lpstr>
      <vt:lpstr>Stížnosti na zápach - historie</vt:lpstr>
      <vt:lpstr>Stížnosti na zápach - současnost</vt:lpstr>
      <vt:lpstr>Počet stížností na zápach od roku 2018 (ke dni 6. 4. 2018)</vt:lpstr>
      <vt:lpstr>Projekt přeshraniční spolupráce Cíl 2 se Saskem</vt:lpstr>
      <vt:lpstr>Projekt „OdCom objekivizace stížností    na zápach v Erzgebirgkreis a v Ústeckém kraji - příspěvek k analýze příčin              a zjišťování zdravotních následků“</vt:lpstr>
      <vt:lpstr>Projekt „OdCom“ – vybrané stanice</vt:lpstr>
      <vt:lpstr>Projekt „OdCom“ – čeští partneři projektu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Heroudek</dc:creator>
  <cp:lastModifiedBy>HP</cp:lastModifiedBy>
  <cp:revision>111</cp:revision>
  <cp:lastPrinted>2017-09-19T05:55:07Z</cp:lastPrinted>
  <dcterms:created xsi:type="dcterms:W3CDTF">2013-01-30T10:11:43Z</dcterms:created>
  <dcterms:modified xsi:type="dcterms:W3CDTF">2018-04-12T04:00:34Z</dcterms:modified>
</cp:coreProperties>
</file>