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5" r:id="rId1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CCFF99"/>
    <a:srgbClr val="33CC33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78" autoAdjust="0"/>
    <p:restoredTop sz="91005" autoAdjust="0"/>
  </p:normalViewPr>
  <p:slideViewPr>
    <p:cSldViewPr>
      <p:cViewPr varScale="1">
        <p:scale>
          <a:sx n="71" d="100"/>
          <a:sy n="71" d="100"/>
        </p:scale>
        <p:origin x="-10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D3488D2-3A71-42E5-9D9F-5E3C30454818}" type="datetimeFigureOut">
              <a:rPr lang="cs-CZ"/>
              <a:pPr>
                <a:defRPr/>
              </a:pPr>
              <a:t>12.11.2009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304097F-C81B-4BCB-B10A-2EEE75458E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Přímá spojovací čára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Přímá spojovací čára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Přímá spojovací čára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Přímá spojovací čára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Elipsa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Elipsa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Elipsa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Elipsa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22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CFE9D-E0DA-4895-B593-FD59F0049C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0C37D-472C-49D4-B533-85543A20E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CB94E-C742-4518-9561-F405488DDF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AB4DCAB-619A-4D33-8E4E-F5FADC2A57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římá spojovací čára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Přímá spojovací čára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Přímá spojovací čára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Elipsa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Elipsa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Elipsa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Elipsa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Přímá spojovací čára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3D74C-8004-471F-A340-B704BFACE5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362B-D02E-494A-92F1-2FAC205C27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7C834-BB8D-49A6-B646-9D89316D1A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1E897A-EAFC-44C4-9FB2-592FC13A80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452B3-E6C8-481B-901C-5BFBF30BF7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Přímá spojovací čára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Elipsa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74C05B-7DE6-4AA6-8556-424F44FC20E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lipsa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Přímá spojovací čára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53DF7B4-B8C9-4ABB-A0F1-F1829FCB3F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28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Elipsa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E87D59-40E4-4AA6-99D5-A36BB3B02F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69" r:id="rId4"/>
    <p:sldLayoutId id="2147483870" r:id="rId5"/>
    <p:sldLayoutId id="2147483877" r:id="rId6"/>
    <p:sldLayoutId id="2147483871" r:id="rId7"/>
    <p:sldLayoutId id="2147483878" r:id="rId8"/>
    <p:sldLayoutId id="2147483879" r:id="rId9"/>
    <p:sldLayoutId id="2147483872" r:id="rId10"/>
    <p:sldLayoutId id="21474838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1500" y="3143250"/>
            <a:ext cx="7929563" cy="2500313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pPr marL="274320" indent="432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65000"/>
              <a:buFont typeface="Wingdings" pitchFamily="2" charset="2"/>
              <a:buChar char="q"/>
              <a:defRPr/>
            </a:pPr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Poslání sociální služby Chráněné bydlení VH, </a:t>
            </a:r>
            <a:r>
              <a:rPr lang="cs-CZ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p.s.s</a:t>
            </a:r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274320" indent="432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65000"/>
              <a:buFont typeface="Wingdings" pitchFamily="2" charset="2"/>
              <a:buChar char="q"/>
              <a:defRPr/>
            </a:pPr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Cíle </a:t>
            </a: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služby</a:t>
            </a:r>
          </a:p>
          <a:p>
            <a:pPr marL="274320" indent="432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65000"/>
              <a:buFont typeface="Wingdings" pitchFamily="2" charset="2"/>
              <a:buChar char="q"/>
              <a:defRPr/>
            </a:pPr>
            <a:r>
              <a:rPr lang="cs-CZ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Cílová skupina uživatelů</a:t>
            </a:r>
          </a:p>
          <a:p>
            <a:pPr marL="274320" indent="4320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65000"/>
              <a:buFont typeface="Wingdings" pitchFamily="2" charset="2"/>
              <a:buChar char="q"/>
              <a:defRPr/>
            </a:pPr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Objekty Chráněného bydlení VH, </a:t>
            </a:r>
            <a:r>
              <a:rPr lang="cs-CZ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p.s.s</a:t>
            </a:r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1071563"/>
            <a:ext cx="7772400" cy="1500187"/>
          </a:xfr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800" b="1" cap="none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Chráněné bydlení </a:t>
            </a:r>
            <a:br>
              <a:rPr lang="cs-CZ" sz="4800" b="1" cap="none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</a:br>
            <a:r>
              <a:rPr lang="cs-CZ" sz="4800" b="1" cap="none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Vyššího Hrádku</a:t>
            </a:r>
            <a:r>
              <a:rPr lang="cs-CZ" sz="4800" b="1" cap="none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cs-CZ" sz="4800" b="1" cap="none" dirty="0" err="1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p.s.s</a:t>
            </a:r>
            <a:r>
              <a:rPr lang="cs-CZ" sz="4800" b="1" cap="none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9682" y="285728"/>
            <a:ext cx="8137014" cy="1143000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Objekty služby Chráněné bydlení Vyššího Hrádku, </a:t>
            </a:r>
            <a:r>
              <a:rPr lang="cs-CZ" sz="32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p.s.s</a:t>
            </a:r>
            <a:r>
              <a:rPr lang="cs-CZ" sz="32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.</a:t>
            </a:r>
            <a:endParaRPr lang="cs-CZ" sz="3200" dirty="0"/>
          </a:p>
        </p:txBody>
      </p:sp>
      <p:pic>
        <p:nvPicPr>
          <p:cNvPr id="4" name="Zástupný symbol pro obsah 3" descr="oobjekt 676 panel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2571744"/>
            <a:ext cx="3657600" cy="2743200"/>
          </a:xfrm>
          <a:effectLst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Zástupný symbol pro obsah 8" descr="objekt 408 panel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t="10907" b="17401"/>
          <a:stretch>
            <a:fillRect/>
          </a:stretch>
        </p:blipFill>
        <p:spPr>
          <a:xfrm>
            <a:off x="5072066" y="2571744"/>
            <a:ext cx="2914650" cy="2786082"/>
          </a:xfrm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3558" name="Zástupný symbol pro text 5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757613" cy="658812"/>
          </a:xfrm>
        </p:spPr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Spořilov, Brandýs nad Labem</a:t>
            </a:r>
          </a:p>
        </p:txBody>
      </p:sp>
      <p:sp>
        <p:nvSpPr>
          <p:cNvPr id="23559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786313" y="1571625"/>
            <a:ext cx="3500437" cy="658813"/>
          </a:xfrm>
        </p:spPr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Okružní, Stará Boleslav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43108" y="857232"/>
            <a:ext cx="6315076" cy="11430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700" u="sng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DĚKUJI ZA POZORNOST</a:t>
            </a:r>
            <a:endParaRPr lang="cs-CZ" sz="3700" u="sng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2428875" y="5000625"/>
            <a:ext cx="6286500" cy="1371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Šárka </a:t>
            </a:r>
            <a:r>
              <a:rPr lang="cs-CZ" sz="2000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Střížková</a:t>
            </a: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, </a:t>
            </a:r>
            <a:r>
              <a:rPr lang="cs-CZ" sz="2000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DiS</a:t>
            </a: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– vedoucí CHB VH, </a:t>
            </a:r>
            <a:r>
              <a:rPr lang="cs-CZ" sz="2000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p.s.s</a:t>
            </a: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Tel.: 733 640 885</a:t>
            </a:r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E-mail: </a:t>
            </a:r>
            <a:r>
              <a:rPr lang="cs-CZ" sz="2000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chb</a:t>
            </a:r>
            <a:r>
              <a:rPr lang="cs-CZ" sz="20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@</a:t>
            </a:r>
            <a:r>
              <a:rPr lang="cs-CZ" sz="2000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vyssihradek.cz</a:t>
            </a:r>
            <a:endParaRPr lang="cs-CZ" sz="2000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latin typeface="Arial" pitchFamily="34" charset="0"/>
                <a:ea typeface="Calibri" pitchFamily="34" charset="0"/>
                <a:cs typeface="Calibri" pitchFamily="34" charset="0"/>
              </a:rPr>
              <a:t> </a:t>
            </a:r>
            <a:r>
              <a:rPr lang="cs-CZ" dirty="0">
                <a:ea typeface="Calibri" pitchFamily="34" charset="0"/>
                <a:cs typeface="Calibri" pitchFamily="34" charset="0"/>
              </a:rPr>
              <a:t/>
            </a:r>
            <a:br>
              <a:rPr lang="cs-CZ" dirty="0">
                <a:ea typeface="Calibri" pitchFamily="34" charset="0"/>
                <a:cs typeface="Calibri" pitchFamily="34" charset="0"/>
              </a:rPr>
            </a:br>
            <a:r>
              <a:rPr lang="cs-CZ" dirty="0">
                <a:cs typeface="Times New Roman" pitchFamily="18" charset="0"/>
              </a:rPr>
              <a:t/>
            </a:r>
            <a:br>
              <a:rPr lang="cs-CZ" dirty="0">
                <a:cs typeface="Times New Roman" pitchFamily="18" charset="0"/>
              </a:rPr>
            </a:br>
            <a:endParaRPr lang="cs-CZ" dirty="0"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375" y="642938"/>
            <a:ext cx="7643813" cy="5786437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1200"/>
              </a:spcAft>
              <a:buFont typeface="Wingdings"/>
              <a:buNone/>
              <a:defRPr/>
            </a:pPr>
            <a:r>
              <a:rPr lang="cs-CZ" sz="32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Naším posláním je nabízet bydlení v domácím prostředí v bytech či domech běžné zástavby a zároveň i individuální asistentskou podporu směřující k postupnému osamostatňování každého člověka a ke zvyšování jeho nezávislosti.</a:t>
            </a:r>
          </a:p>
          <a:p>
            <a:pPr algn="r" fontAlgn="auto">
              <a:spcAft>
                <a:spcPts val="0"/>
              </a:spcAft>
              <a:buFont typeface="Wingdings"/>
              <a:buNone/>
              <a:defRPr/>
            </a:pPr>
            <a:r>
              <a:rPr lang="cs-CZ" sz="32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Poskytujeme služby tak, aby lidé, kteří je využívají, mohli žít dle svých představ, přání a rozhodnutí i dle toho, co je dnešní společností považováno za normální a běžné – pracovat, navazovat vztahy, mít své přátele a aktivně prožívat volný čas.</a:t>
            </a:r>
          </a:p>
          <a:p>
            <a:pPr algn="r" fontAlgn="auto"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endParaRPr lang="cs-CZ" sz="3600" b="0" dirty="0" smtClean="0">
              <a:solidFill>
                <a:schemeClr val="accent3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 fontAlgn="auto">
              <a:spcAft>
                <a:spcPts val="0"/>
              </a:spcAft>
              <a:buFont typeface="Wingdings"/>
              <a:buNone/>
              <a:defRPr/>
            </a:pPr>
            <a:endParaRPr lang="cs-CZ" sz="800" b="0" dirty="0" smtClean="0">
              <a:solidFill>
                <a:schemeClr val="accent3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4" descr="IMG_031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0628" y="2285992"/>
            <a:ext cx="3571900" cy="2678925"/>
          </a:xfrm>
          <a:effectLst>
            <a:outerShdw blurRad="57785" dist="33020" dir="3180000" algn="ctr">
              <a:srgbClr val="000000">
                <a:alpha val="30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3786" y="590530"/>
            <a:ext cx="7777434" cy="1214438"/>
          </a:xfr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cs-CZ" sz="3200" b="1" cap="none" smtClean="0">
                <a:solidFill>
                  <a:srgbClr val="5A160B"/>
                </a:solidFill>
                <a:latin typeface="Bookman Old Style" pitchFamily="18" charset="0"/>
              </a:rPr>
              <a:t>CÍLE SLUŽBY CHRÁNĚNÉ BYDLENÍ VYŠŠÍHO HRÁDKU, P.S.S.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14348" y="2285992"/>
            <a:ext cx="4357718" cy="4143404"/>
          </a:xfrm>
          <a:solidFill>
            <a:schemeClr val="accent1">
              <a:lumMod val="20000"/>
              <a:lumOff val="80000"/>
            </a:schemeClr>
          </a:solidFill>
          <a:ln/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 lnSpcReduction="10000"/>
          </a:bodyPr>
          <a:lstStyle/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cs-CZ" dirty="0" smtClean="0">
                <a:latin typeface="Tahoma" pitchFamily="34" charset="0"/>
                <a:cs typeface="Tahoma" pitchFamily="34" charset="0"/>
              </a:rPr>
              <a:t>Rozšířit službu CHB do různých lokalit (města a vesnice v regionu) – služba bude poskytována přibližně 50 lidem ve 12 – 15 objektech.</a:t>
            </a:r>
            <a:endParaRPr lang="cs-CZ" b="1" dirty="0" smtClean="0">
              <a:latin typeface="Tahoma" pitchFamily="34" charset="0"/>
              <a:cs typeface="Tahoma" pitchFamily="34" charset="0"/>
            </a:endParaRP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cs-CZ" dirty="0" smtClean="0">
                <a:latin typeface="Tahoma" pitchFamily="34" charset="0"/>
                <a:cs typeface="Tahoma" pitchFamily="34" charset="0"/>
              </a:rPr>
              <a:t>Zajistit samostatné fungování až 8 dílčích týmů.</a:t>
            </a:r>
          </a:p>
          <a:p>
            <a:pPr marL="274320" indent="-274320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Wingdings"/>
              <a:buChar char=""/>
              <a:defRPr/>
            </a:pPr>
            <a:endParaRPr lang="cs-CZ" sz="27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IMG_014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43636" y="2071678"/>
            <a:ext cx="2277567" cy="3000396"/>
          </a:xfr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7923" y="554018"/>
            <a:ext cx="7786624" cy="1143000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200"/>
              </a:spcBef>
            </a:pPr>
            <a:r>
              <a:rPr lang="cs-CZ" sz="3200" b="1" cap="none" smtClean="0">
                <a:solidFill>
                  <a:srgbClr val="5A160B"/>
                </a:solidFill>
                <a:latin typeface="Bookman Old Style" pitchFamily="18" charset="0"/>
              </a:rPr>
              <a:t>CÍLE SLUŽBY CHRÁNĚNÉ BYDLENÍ VYŠŠÍHO HRÁDKU, P.S.S.</a:t>
            </a:r>
            <a:endParaRPr lang="cs-CZ" sz="3200" cap="none" smtClean="0">
              <a:solidFill>
                <a:srgbClr val="FFE636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14348" y="2071678"/>
            <a:ext cx="5214974" cy="3857652"/>
          </a:xfrm>
          <a:solidFill>
            <a:schemeClr val="accent1">
              <a:lumMod val="20000"/>
              <a:lumOff val="80000"/>
            </a:schemeClr>
          </a:solidFill>
          <a:ln/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 startAt="3"/>
              <a:defRPr/>
            </a:pPr>
            <a:r>
              <a:rPr lang="cs-CZ" sz="2200" dirty="0" smtClean="0">
                <a:latin typeface="Tahoma" pitchFamily="34" charset="0"/>
                <a:cs typeface="Tahoma" pitchFamily="34" charset="0"/>
              </a:rPr>
              <a:t>Zajistit minimálně tři různé možnosti bydlení v rámci sociální služby CHB VH, </a:t>
            </a:r>
            <a:r>
              <a:rPr lang="cs-CZ" sz="2200" dirty="0" err="1" smtClean="0">
                <a:latin typeface="Tahoma" pitchFamily="34" charset="0"/>
                <a:cs typeface="Tahoma" pitchFamily="34" charset="0"/>
              </a:rPr>
              <a:t>p.s.s</a:t>
            </a:r>
            <a:r>
              <a:rPr lang="cs-CZ" sz="2200" dirty="0" smtClean="0">
                <a:latin typeface="Tahoma" pitchFamily="34" charset="0"/>
                <a:cs typeface="Tahoma" pitchFamily="34" charset="0"/>
              </a:rPr>
              <a:t>. (např. byt, dům, statek)</a:t>
            </a:r>
          </a:p>
          <a:p>
            <a:pPr marL="457200" indent="-457200" fontAlgn="auto">
              <a:lnSpc>
                <a:spcPct val="150000"/>
              </a:lnSpc>
              <a:spcAft>
                <a:spcPts val="0"/>
              </a:spcAft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eriod" startAt="3"/>
              <a:defRPr/>
            </a:pPr>
            <a:r>
              <a:rPr lang="cs-CZ" sz="2200" dirty="0" smtClean="0">
                <a:latin typeface="Tahoma" pitchFamily="34" charset="0"/>
                <a:cs typeface="Tahoma" pitchFamily="34" charset="0"/>
              </a:rPr>
              <a:t>Snížit závislost každého člověka, který využívá sociální službu CHB, na druhé osobě a službě dle jeho individuálních možností.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Zástupný symbol pro text 2"/>
          <p:cNvSpPr>
            <a:spLocks noGrp="1"/>
          </p:cNvSpPr>
          <p:nvPr>
            <p:ph type="body" idx="1"/>
          </p:nvPr>
        </p:nvSpPr>
        <p:spPr>
          <a:xfrm>
            <a:off x="1785918" y="1285860"/>
            <a:ext cx="6858048" cy="5214974"/>
          </a:xfrm>
          <a:noFill/>
          <a:ln/>
          <a:effectLst>
            <a:softEdge rad="63500"/>
          </a:effectLst>
        </p:spPr>
        <p:txBody>
          <a:bodyPr>
            <a:normAutofit fontScale="77500" lnSpcReduction="20000"/>
          </a:bodyPr>
          <a:lstStyle/>
          <a:p>
            <a:pPr fontAlgn="auto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/>
              <a:buNone/>
              <a:defRPr/>
            </a:pPr>
            <a:endParaRPr lang="cs-CZ" sz="1000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/>
              <a:buNone/>
              <a:defRPr/>
            </a:pPr>
            <a:r>
              <a:rPr lang="cs-CZ" sz="29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Služba je poskytována dospělým osobám s mentálním postižením v možné kombinaci s lehkým smyslovým postižením a pohybovým postižením žijícím na území Středočeského kraje. </a:t>
            </a:r>
          </a:p>
          <a:p>
            <a:pPr algn="r" fontAlgn="auto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/>
              <a:buNone/>
              <a:defRPr/>
            </a:pPr>
            <a:r>
              <a:rPr lang="cs-CZ" sz="29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Službu nabízíme zejména lidem, kteří užívají stávající služby Vyššího Hrádku, </a:t>
            </a:r>
            <a:r>
              <a:rPr lang="cs-CZ" sz="2900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p.s.s</a:t>
            </a:r>
            <a:r>
              <a:rPr lang="cs-CZ" sz="29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. (přednost mají uživatelé služby Domov pro osoby se zdravotním postižením VH, </a:t>
            </a:r>
            <a:r>
              <a:rPr lang="cs-CZ" sz="2900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p.s.s</a:t>
            </a:r>
            <a:r>
              <a:rPr lang="cs-CZ" sz="29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., kteří prošli nácvikovým obdobím na Cvičném bytě a jsou tak vhodně připraveni na přechod do sociální služby chráněné bydlení) a občanům města Brandýs nad Labem - Stará Boleslav a okolí.</a:t>
            </a:r>
            <a:r>
              <a:rPr lang="cs-CZ" sz="2000" b="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cs-CZ" sz="2400" b="0" dirty="0" smtClean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8157" y="565128"/>
            <a:ext cx="6929486" cy="857257"/>
          </a:xfrm>
          <a:effectLst>
            <a:outerShdw blurRad="149987" dist="250190" dir="8460000" algn="ctr">
              <a:srgbClr val="000000">
                <a:alpha val="28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Cílová skupina uživatelů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1792" y="628629"/>
            <a:ext cx="7882304" cy="1143001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200"/>
              </a:spcBef>
            </a:pPr>
            <a:r>
              <a:rPr lang="cs-CZ" sz="3200" b="1" cap="none" smtClean="0">
                <a:solidFill>
                  <a:srgbClr val="5A160B"/>
                </a:solidFill>
                <a:latin typeface="Bookman Old Style" pitchFamily="18" charset="0"/>
              </a:rPr>
              <a:t>OBJEKTY SLUŽBY CHRÁNĚNÉ BYDLENÍ VYŠŠÍHO HRÁDKU, P.S.S.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2"/>
          </p:nvPr>
        </p:nvSpPr>
        <p:spPr>
          <a:xfrm>
            <a:off x="285720" y="2857496"/>
            <a:ext cx="5429288" cy="3286148"/>
          </a:xfrm>
          <a:noFill/>
          <a:ln/>
          <a:effectLst>
            <a:softEdge rad="31750"/>
          </a:effectLst>
        </p:spPr>
        <p:txBody>
          <a:bodyPr>
            <a:normAutofit fontScale="25000" lnSpcReduction="20000"/>
          </a:bodyPr>
          <a:lstStyle/>
          <a:p>
            <a:pPr marL="0" indent="0" algn="just" fontAlgn="auto">
              <a:lnSpc>
                <a:spcPct val="120000"/>
              </a:lnSpc>
              <a:spcAft>
                <a:spcPts val="600"/>
              </a:spcAft>
              <a:buFont typeface="Wingdings"/>
              <a:buNone/>
              <a:defRPr/>
            </a:pPr>
            <a:r>
              <a:rPr lang="cs-CZ" sz="8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V Čelákovicích je služba chráněné bydlení poskytována ve </a:t>
            </a:r>
            <a:r>
              <a:rPr lang="cs-CZ" sz="8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2 </a:t>
            </a:r>
            <a:r>
              <a:rPr lang="cs-CZ" sz="8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bytech, které se nachází v běžné bytové zástavbě. </a:t>
            </a:r>
          </a:p>
          <a:p>
            <a:pPr marL="0" indent="0" algn="just" fontAlgn="auto">
              <a:lnSpc>
                <a:spcPct val="120000"/>
              </a:lnSpc>
              <a:spcAft>
                <a:spcPts val="600"/>
              </a:spcAft>
              <a:buFont typeface="Wingdings"/>
              <a:buNone/>
              <a:defRPr/>
            </a:pPr>
            <a:r>
              <a:rPr lang="cs-CZ" sz="8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Některé uživatelky těchto CHB chodí do </a:t>
            </a:r>
            <a:r>
              <a:rPr lang="cs-CZ" sz="8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zaměstnání,</a:t>
            </a:r>
            <a:r>
              <a:rPr lang="cs-CZ" sz="8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po práci se věnují domácnosti, zájmovým aktivitám nebo vlastnímu rozvoji. </a:t>
            </a:r>
          </a:p>
          <a:p>
            <a:pPr marL="0" indent="0" algn="just" fontAlgn="auto">
              <a:lnSpc>
                <a:spcPct val="120000"/>
              </a:lnSpc>
              <a:spcAft>
                <a:spcPts val="600"/>
              </a:spcAft>
              <a:buFont typeface="Wingdings"/>
              <a:buNone/>
              <a:defRPr/>
            </a:pPr>
            <a:r>
              <a:rPr lang="cs-CZ" sz="8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Záleží na </a:t>
            </a:r>
            <a:r>
              <a:rPr lang="cs-CZ" sz="8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jejich rozhodnutí</a:t>
            </a:r>
            <a:r>
              <a:rPr lang="cs-CZ" sz="8400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, jak chtějí trávit svůj čas.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cs-CZ" sz="8000" dirty="0" smtClean="0">
              <a:latin typeface="Bookman Old Style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cs-CZ" sz="3600" dirty="0" smtClean="0">
              <a:latin typeface="Bookman Old Style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cs-CZ" sz="3600" dirty="0" smtClean="0">
              <a:latin typeface="Bookman Old Style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cs-CZ" sz="3600" dirty="0" smtClean="0">
              <a:latin typeface="Bookman Old Style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cs-CZ" sz="3600" dirty="0" smtClean="0">
              <a:latin typeface="Bookman Old Style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357188" y="2000250"/>
            <a:ext cx="4286250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Byty v Čelákovicích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 flipH="1">
            <a:off x="4857750" y="2000250"/>
            <a:ext cx="3786188" cy="658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 byty – 7 obyvatelek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Zástupný symbol pro obsah 9" descr="IMG_031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rcRect l="33074"/>
          <a:stretch>
            <a:fillRect/>
          </a:stretch>
        </p:blipFill>
        <p:spPr>
          <a:xfrm>
            <a:off x="6000760" y="2857496"/>
            <a:ext cx="2239873" cy="2500330"/>
          </a:xfrm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1792" y="627042"/>
            <a:ext cx="7882304" cy="1143000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200"/>
              </a:spcBef>
            </a:pPr>
            <a:r>
              <a:rPr lang="cs-CZ" sz="3200" b="1" cap="none" smtClean="0">
                <a:solidFill>
                  <a:srgbClr val="5A160B"/>
                </a:solidFill>
                <a:latin typeface="Bookman Old Style" pitchFamily="18" charset="0"/>
              </a:rPr>
              <a:t>OBJEKTY SLUŽBY CHRÁNĚNÉ BYDLENÍ VYŠŠÍHO HRÁDKU, P.S.S.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2"/>
          </p:nvPr>
        </p:nvSpPr>
        <p:spPr>
          <a:xfrm>
            <a:off x="285750" y="2357438"/>
            <a:ext cx="4643438" cy="4143375"/>
          </a:xfrm>
        </p:spPr>
        <p:txBody>
          <a:bodyPr>
            <a:normAutofit/>
          </a:bodyPr>
          <a:lstStyle/>
          <a:p>
            <a:pPr marL="0" indent="0" algn="just" fontAlgn="auto">
              <a:lnSpc>
                <a:spcPct val="170000"/>
              </a:lnSpc>
              <a:spcAft>
                <a:spcPts val="0"/>
              </a:spcAft>
              <a:buFont typeface="Wingdings"/>
              <a:buNone/>
              <a:defRPr/>
            </a:pPr>
            <a:endParaRPr lang="cs-CZ" sz="3600" dirty="0" smtClean="0">
              <a:latin typeface="Bookman Old Style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cs-CZ" sz="3600" dirty="0" smtClean="0">
              <a:latin typeface="Bookman Old Style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cs-CZ" sz="3600" dirty="0" smtClean="0">
              <a:latin typeface="Bookman Old Style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cs-CZ" sz="3600" dirty="0" smtClean="0">
              <a:latin typeface="Bookman Old Style" pitchFamily="18" charset="0"/>
            </a:endParaRPr>
          </a:p>
        </p:txBody>
      </p:sp>
      <p:pic>
        <p:nvPicPr>
          <p:cNvPr id="11" name="Zástupný symbol pro obsah 10" descr="IMG_0127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00034" y="2928934"/>
            <a:ext cx="3286125" cy="2464593"/>
          </a:xfrm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428625" y="2071688"/>
            <a:ext cx="3400425" cy="658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Dům na Mělnické ulici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 flipH="1">
            <a:off x="4071938" y="2071688"/>
            <a:ext cx="4357687" cy="658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obyvatelé – 1 partnerský pár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071938" y="2928938"/>
            <a:ext cx="4143375" cy="23860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cs-CZ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V domku bydlí v současné době 3 uživatelé. 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Dva z nich 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jsou zaměstnaní 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na volném trhu práce. 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cs-CZ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Asistent je zde k dispozici přibližně 8 hodin denně.</a:t>
            </a:r>
            <a:endParaRPr lang="cs-CZ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1046" y="681277"/>
            <a:ext cx="8396104" cy="990151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200"/>
              </a:spcBef>
            </a:pPr>
            <a:r>
              <a:rPr lang="cs-CZ" sz="3200" b="1" cap="none" smtClean="0">
                <a:solidFill>
                  <a:srgbClr val="5A160B"/>
                </a:solidFill>
                <a:latin typeface="Bookman Old Style" pitchFamily="18" charset="0"/>
              </a:rPr>
              <a:t>OBJEKTY SLUŽBY CHRÁNĚNÉ BYDLENÍ VYŠŠÍHO HRÁDKU, P.S.S.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2"/>
          </p:nvPr>
        </p:nvSpPr>
        <p:spPr>
          <a:xfrm>
            <a:off x="285750" y="2357438"/>
            <a:ext cx="4643438" cy="4143375"/>
          </a:xfrm>
        </p:spPr>
        <p:txBody>
          <a:bodyPr>
            <a:normAutofit/>
          </a:bodyPr>
          <a:lstStyle/>
          <a:p>
            <a:pPr marL="0" indent="0" algn="just" fontAlgn="auto">
              <a:lnSpc>
                <a:spcPct val="170000"/>
              </a:lnSpc>
              <a:spcAft>
                <a:spcPts val="0"/>
              </a:spcAft>
              <a:buFont typeface="Wingdings"/>
              <a:buNone/>
              <a:defRPr/>
            </a:pPr>
            <a:endParaRPr lang="cs-CZ" sz="3600" smtClean="0">
              <a:latin typeface="Bookman Old Style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cs-CZ" sz="3600" smtClean="0">
              <a:latin typeface="Bookman Old Style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cs-CZ" sz="3600" smtClean="0">
              <a:latin typeface="Bookman Old Style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cs-CZ" sz="3600" dirty="0" smtClean="0">
              <a:latin typeface="Bookman Old Style" pitchFamily="18" charset="0"/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4"/>
          </p:nvPr>
        </p:nvSpPr>
        <p:spPr>
          <a:xfrm>
            <a:off x="428625" y="2714625"/>
            <a:ext cx="4500563" cy="3571875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cs-CZ" sz="220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V tomto objektu jsou dvě domácnosti – spodní je upravena pro potřeby lidí na invalidním vozíku. 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cs-CZ" sz="220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Většina obyvatel tohoto CHB chodí do zaměstnání. 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cs-CZ" sz="220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S podporou asistentů se starají o vlastní domácnost a o všechny záležitosti týkající se jejich života.</a:t>
            </a:r>
            <a:endParaRPr lang="cs-CZ" sz="2200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428625" y="1928813"/>
            <a:ext cx="4143375" cy="6588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Dům U Brány, Stará Boleslav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 flipH="1">
            <a:off x="4786313" y="1928813"/>
            <a:ext cx="3857625" cy="658812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 domácnosti – 6 obyvatelů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071938" y="2428875"/>
            <a:ext cx="41433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cs-CZ" dirty="0">
                <a:solidFill>
                  <a:schemeClr val="bg2">
                    <a:lumMod val="75000"/>
                  </a:schemeClr>
                </a:solidFill>
                <a:latin typeface="Bookman Old Style" pitchFamily="18" charset="0"/>
                <a:ea typeface="Calibri" pitchFamily="34" charset="0"/>
                <a:cs typeface="Arial" pitchFamily="34" charset="0"/>
              </a:rPr>
              <a:t> </a:t>
            </a:r>
            <a:endParaRPr lang="cs-CZ" sz="3600" dirty="0">
              <a:solidFill>
                <a:schemeClr val="bg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" name="Zástupný symbol pro obsah 6" descr="IMG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48254" y="2714620"/>
            <a:ext cx="3371848" cy="252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1533" y="350837"/>
            <a:ext cx="7790469" cy="1143000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Objekty služby Chráněné bydlení Vyššího Hrádku, </a:t>
            </a:r>
            <a:r>
              <a:rPr lang="cs-CZ" sz="32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p.s.s</a:t>
            </a:r>
            <a:r>
              <a:rPr lang="cs-CZ" sz="32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.</a:t>
            </a:r>
            <a:endParaRPr lang="cs-CZ" dirty="0"/>
          </a:p>
        </p:txBody>
      </p:sp>
      <p:pic>
        <p:nvPicPr>
          <p:cNvPr id="7" name="Zástupný symbol pro obsah 6" descr="objekt 433 panel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42910" y="2482446"/>
            <a:ext cx="3586162" cy="2689622"/>
          </a:xfrm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Zástupný symbol pro obsah 7" descr="CIMG070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500306"/>
            <a:ext cx="3586162" cy="2689622"/>
          </a:xfrm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2534" name="Zástupný symbol pro text 4"/>
          <p:cNvSpPr>
            <a:spLocks noGrp="1"/>
          </p:cNvSpPr>
          <p:nvPr>
            <p:ph type="body" sz="quarter" idx="1"/>
          </p:nvPr>
        </p:nvSpPr>
        <p:spPr>
          <a:xfrm>
            <a:off x="357188" y="1570038"/>
            <a:ext cx="8143875" cy="658812"/>
          </a:xfrm>
        </p:spPr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Byt v ulici Maxe Švabinského, Stará Boleslav – 3 obyvatelé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733</TotalTime>
  <Words>443</Words>
  <Application>Microsoft Office PowerPoint</Application>
  <PresentationFormat>On-screen Show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Šablona návrhu</vt:lpstr>
      </vt:variant>
      <vt:variant>
        <vt:i4>7</vt:i4>
      </vt:variant>
      <vt:variant>
        <vt:lpstr>Nadpisy snímků</vt:lpstr>
      </vt:variant>
      <vt:variant>
        <vt:i4>11</vt:i4>
      </vt:variant>
    </vt:vector>
  </HeadingPairs>
  <TitlesOfParts>
    <vt:vector size="27" baseType="lpstr">
      <vt:lpstr>Times New Roman</vt:lpstr>
      <vt:lpstr>Arial</vt:lpstr>
      <vt:lpstr>Century Schoolbook</vt:lpstr>
      <vt:lpstr>Wingdings</vt:lpstr>
      <vt:lpstr>Wingdings 2</vt:lpstr>
      <vt:lpstr>Calibri</vt:lpstr>
      <vt:lpstr>Arial Unicode MS</vt:lpstr>
      <vt:lpstr>Bookman Old Style</vt:lpstr>
      <vt:lpstr>Tahoma</vt:lpstr>
      <vt:lpstr>Arkýř</vt:lpstr>
      <vt:lpstr>Arkýř</vt:lpstr>
      <vt:lpstr>Arkýř</vt:lpstr>
      <vt:lpstr>Arkýř</vt:lpstr>
      <vt:lpstr>Arkýř</vt:lpstr>
      <vt:lpstr>Arkýř</vt:lpstr>
      <vt:lpstr>Arkýř</vt:lpstr>
      <vt:lpstr>Snímek 1</vt:lpstr>
      <vt:lpstr>   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Chráněné bydlení  Vyššího Hrádku, p.s.s.</dc:title>
  <dc:creator>Šárka Adamíková</dc:creator>
  <cp:lastModifiedBy>Test</cp:lastModifiedBy>
  <cp:revision>78</cp:revision>
  <dcterms:created xsi:type="dcterms:W3CDTF">2008-10-19T16:58:03Z</dcterms:created>
  <dcterms:modified xsi:type="dcterms:W3CDTF">2009-11-12T12:23:30Z</dcterms:modified>
</cp:coreProperties>
</file>