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256" r:id="rId2"/>
    <p:sldId id="307" r:id="rId3"/>
    <p:sldId id="317" r:id="rId4"/>
    <p:sldId id="316" r:id="rId5"/>
    <p:sldId id="319" r:id="rId6"/>
    <p:sldId id="320" r:id="rId7"/>
    <p:sldId id="321" r:id="rId8"/>
    <p:sldId id="293" r:id="rId9"/>
    <p:sldId id="294" r:id="rId10"/>
    <p:sldId id="315" r:id="rId11"/>
    <p:sldId id="296" r:id="rId12"/>
    <p:sldId id="310" r:id="rId13"/>
    <p:sldId id="309" r:id="rId14"/>
    <p:sldId id="314" r:id="rId15"/>
    <p:sldId id="311" r:id="rId16"/>
    <p:sldId id="312" r:id="rId17"/>
    <p:sldId id="313" r:id="rId18"/>
    <p:sldId id="268" r:id="rId19"/>
  </p:sldIdLst>
  <p:sldSz cx="9144000" cy="6858000" type="screen4x3"/>
  <p:notesSz cx="6797675" cy="9926638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Styl s motivem 1 – zvýraznění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06799F8-075E-4A3A-A7F6-7FBC6576F1A4}" styleName="Styl s motivem 2 – zvýraznění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F1AB2-1976-4502-BF36-3FF5EA218861}" styleName="Střední styl 4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02" autoAdjust="0"/>
    <p:restoredTop sz="94646" autoAdjust="0"/>
  </p:normalViewPr>
  <p:slideViewPr>
    <p:cSldViewPr>
      <p:cViewPr>
        <p:scale>
          <a:sx n="80" d="100"/>
          <a:sy n="80" d="100"/>
        </p:scale>
        <p:origin x="-99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00" d="100"/>
          <a:sy n="100" d="100"/>
        </p:scale>
        <p:origin x="-3600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D2932CA-2471-4D60-94E1-B36A190B76DA}" type="datetimeFigureOut">
              <a:rPr lang="cs-CZ"/>
              <a:pPr>
                <a:defRPr/>
              </a:pPr>
              <a:t>20.3.2015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58B05D8-2274-41BF-B6CD-20E4B317632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46130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1F924E0-8687-4C07-91EC-3E6D2B2D3AB3}" type="datetimeFigureOut">
              <a:rPr lang="cs-CZ"/>
              <a:pPr>
                <a:defRPr/>
              </a:pPr>
              <a:t>20.3.2015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32622F4-0310-4020-8609-6918C456286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46219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2622F4-0310-4020-8609-6918C4562869}" type="slidenum">
              <a:rPr lang="cs-CZ" smtClean="0"/>
              <a:pPr>
                <a:defRPr/>
              </a:pPr>
              <a:t>1</a:t>
            </a:fld>
            <a:endParaRPr 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2622F4-0310-4020-8609-6918C4562869}" type="slidenum">
              <a:rPr lang="cs-CZ" smtClean="0"/>
              <a:pPr>
                <a:defRPr/>
              </a:pPr>
              <a:t>13</a:t>
            </a:fld>
            <a:endParaRPr 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2622F4-0310-4020-8609-6918C4562869}" type="slidenum">
              <a:rPr lang="cs-CZ" smtClean="0"/>
              <a:pPr>
                <a:defRPr/>
              </a:pPr>
              <a:t>14</a:t>
            </a:fld>
            <a:endParaRPr lang="cs-CZ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2622F4-0310-4020-8609-6918C4562869}" type="slidenum">
              <a:rPr lang="cs-CZ" smtClean="0"/>
              <a:pPr>
                <a:defRPr/>
              </a:pPr>
              <a:t>15</a:t>
            </a:fld>
            <a:endParaRPr lang="cs-CZ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2622F4-0310-4020-8609-6918C4562869}" type="slidenum">
              <a:rPr lang="cs-CZ" smtClean="0"/>
              <a:pPr>
                <a:defRPr/>
              </a:pPr>
              <a:t>16</a:t>
            </a:fld>
            <a:endParaRPr lang="cs-CZ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2622F4-0310-4020-8609-6918C4562869}" type="slidenum">
              <a:rPr lang="cs-CZ" smtClean="0"/>
              <a:pPr>
                <a:defRPr/>
              </a:pPr>
              <a:t>17</a:t>
            </a:fld>
            <a:endParaRPr lang="cs-CZ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2622F4-0310-4020-8609-6918C4562869}" type="slidenum">
              <a:rPr lang="cs-CZ" smtClean="0"/>
              <a:pPr>
                <a:defRPr/>
              </a:pPr>
              <a:t>18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2622F4-0310-4020-8609-6918C4562869}" type="slidenum">
              <a:rPr lang="cs-CZ" smtClean="0"/>
              <a:pPr>
                <a:defRPr/>
              </a:pPr>
              <a:t>2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2622F4-0310-4020-8609-6918C4562869}" type="slidenum">
              <a:rPr lang="cs-CZ" smtClean="0"/>
              <a:pPr>
                <a:defRPr/>
              </a:pPr>
              <a:t>3</a:t>
            </a:fld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2622F4-0310-4020-8609-6918C4562869}" type="slidenum">
              <a:rPr lang="cs-CZ" smtClean="0"/>
              <a:pPr>
                <a:defRPr/>
              </a:pPr>
              <a:t>4</a:t>
            </a:fld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2622F4-0310-4020-8609-6918C4562869}" type="slidenum">
              <a:rPr lang="cs-CZ" smtClean="0"/>
              <a:pPr>
                <a:defRPr/>
              </a:pPr>
              <a:t>8</a:t>
            </a:fld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2622F4-0310-4020-8609-6918C4562869}" type="slidenum">
              <a:rPr lang="cs-CZ" smtClean="0"/>
              <a:pPr>
                <a:defRPr/>
              </a:pPr>
              <a:t>9</a:t>
            </a:fld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2622F4-0310-4020-8609-6918C4562869}" type="slidenum">
              <a:rPr lang="cs-CZ" smtClean="0"/>
              <a:pPr>
                <a:defRPr/>
              </a:pPr>
              <a:t>10</a:t>
            </a:fld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2622F4-0310-4020-8609-6918C4562869}" type="slidenum">
              <a:rPr lang="cs-CZ" smtClean="0"/>
              <a:pPr>
                <a:defRPr/>
              </a:pPr>
              <a:t>11</a:t>
            </a:fld>
            <a:endParaRPr 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2622F4-0310-4020-8609-6918C4562869}" type="slidenum">
              <a:rPr lang="cs-CZ" smtClean="0"/>
              <a:pPr>
                <a:defRPr/>
              </a:pPr>
              <a:t>12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18" descr="mmr_cr_rgb.em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692150"/>
            <a:ext cx="25654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odnadpis 2"/>
          <p:cNvSpPr txBox="1">
            <a:spLocks/>
          </p:cNvSpPr>
          <p:nvPr userDrawn="1"/>
        </p:nvSpPr>
        <p:spPr>
          <a:xfrm>
            <a:off x="1403350" y="3789363"/>
            <a:ext cx="7208838" cy="5762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6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 smtClean="0"/>
              <a:t>MINISTERSTVO PRO MÍSTNÍ ROZVOJ ČR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03648" y="4581128"/>
            <a:ext cx="7056784" cy="18002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20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Klepnutím lze upravit styl předlohy podnadpisů.</a:t>
            </a:r>
            <a:endParaRPr lang="cs-CZ" dirty="0"/>
          </a:p>
        </p:txBody>
      </p:sp>
      <p:sp>
        <p:nvSpPr>
          <p:cNvPr id="14" name="Nadpis 13"/>
          <p:cNvSpPr>
            <a:spLocks noGrp="1" noChangeAspect="1"/>
          </p:cNvSpPr>
          <p:nvPr>
            <p:ph type="title"/>
          </p:nvPr>
        </p:nvSpPr>
        <p:spPr>
          <a:xfrm>
            <a:off x="1403648" y="1988840"/>
            <a:ext cx="7283152" cy="1872208"/>
          </a:xfrm>
          <a:prstGeom prst="rect">
            <a:avLst/>
          </a:prstGeom>
        </p:spPr>
        <p:txBody>
          <a:bodyPr anchor="b"/>
          <a:lstStyle>
            <a:lvl1pPr algn="l">
              <a:defRPr b="1" baseline="0"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6" name="Zástupný symbol pro zápatí 3"/>
          <p:cNvSpPr>
            <a:spLocks noGrp="1"/>
          </p:cNvSpPr>
          <p:nvPr userDrawn="1"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cs-CZ"/>
              <a:t>20. 10. 2011 Jindřichův Hradec</a:t>
            </a:r>
          </a:p>
        </p:txBody>
      </p:sp>
      <p:sp>
        <p:nvSpPr>
          <p:cNvPr id="7" name="Zástupný symbol pro datum 4"/>
          <p:cNvSpPr>
            <a:spLocks noGrp="1"/>
          </p:cNvSpPr>
          <p:nvPr userDrawn="1">
            <p:ph type="dt" sz="half" idx="11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5"/>
          <p:cNvSpPr>
            <a:spLocks noGrp="1"/>
          </p:cNvSpPr>
          <p:nvPr userDrawn="1"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1pPr>
          </a:lstStyle>
          <a:p>
            <a:pPr>
              <a:defRPr/>
            </a:pPr>
            <a:fld id="{F223FE54-D399-464C-9635-BBC2530B3FA6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nitřní list s na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6" descr="mmr_cr_rgb.em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620713"/>
            <a:ext cx="2016125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916832"/>
            <a:ext cx="8291264" cy="4536504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buFontTx/>
              <a:buNone/>
              <a:defRPr sz="2800">
                <a:latin typeface="Arial" pitchFamily="34" charset="0"/>
                <a:cs typeface="Arial" pitchFamily="34" charset="0"/>
              </a:defRPr>
            </a:lvl1pPr>
            <a:lvl2pPr algn="l">
              <a:buFontTx/>
              <a:buNone/>
              <a:defRPr sz="2400">
                <a:latin typeface="Arial" pitchFamily="34" charset="0"/>
                <a:cs typeface="Arial" pitchFamily="34" charset="0"/>
              </a:defRPr>
            </a:lvl2pPr>
            <a:lvl3pPr algn="l">
              <a:buFontTx/>
              <a:buNone/>
              <a:defRPr sz="2000">
                <a:latin typeface="Arial" pitchFamily="34" charset="0"/>
                <a:cs typeface="Arial" pitchFamily="34" charset="0"/>
              </a:defRPr>
            </a:lvl3pPr>
            <a:lvl4pPr algn="l">
              <a:buFontTx/>
              <a:buNone/>
              <a:defRPr sz="1800">
                <a:latin typeface="Arial" pitchFamily="34" charset="0"/>
                <a:cs typeface="Arial" pitchFamily="34" charset="0"/>
              </a:defRPr>
            </a:lvl4pPr>
            <a:lvl5pPr algn="l">
              <a:buFontTx/>
              <a:buNone/>
              <a:defRPr sz="1800">
                <a:latin typeface="Arial" pitchFamily="34" charset="0"/>
                <a:cs typeface="Arial" pitchFamily="34" charset="0"/>
              </a:defRPr>
            </a:lvl5pPr>
            <a:lvl6pPr>
              <a:buNone/>
              <a:defRPr/>
            </a:lvl6pPr>
          </a:lstStyle>
          <a:p>
            <a:pPr lvl="0"/>
            <a:r>
              <a:rPr lang="cs-CZ" dirty="0" smtClean="0"/>
              <a:t>Klepnutím lze upravit styly předlohy textu.</a:t>
            </a:r>
          </a:p>
        </p:txBody>
      </p:sp>
      <p:sp>
        <p:nvSpPr>
          <p:cNvPr id="10" name="Nadpis 9"/>
          <p:cNvSpPr>
            <a:spLocks noGrp="1"/>
          </p:cNvSpPr>
          <p:nvPr>
            <p:ph type="title"/>
          </p:nvPr>
        </p:nvSpPr>
        <p:spPr>
          <a:xfrm>
            <a:off x="395536" y="1412776"/>
            <a:ext cx="8291264" cy="504056"/>
          </a:xfrm>
          <a:prstGeom prst="rect">
            <a:avLst/>
          </a:prstGeom>
        </p:spPr>
        <p:txBody>
          <a:bodyPr anchor="t"/>
          <a:lstStyle>
            <a:lvl1pPr algn="l">
              <a:defRPr sz="3200" b="1"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5" name="Zástupný symbol pro zápatí 3"/>
          <p:cNvSpPr>
            <a:spLocks noGrp="1"/>
          </p:cNvSpPr>
          <p:nvPr userDrawn="1"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cs-CZ"/>
              <a:t>20. 10. 2011 Jindřichův Hradec</a:t>
            </a:r>
          </a:p>
        </p:txBody>
      </p:sp>
      <p:sp>
        <p:nvSpPr>
          <p:cNvPr id="6" name="Zástupný symbol pro datum 4"/>
          <p:cNvSpPr>
            <a:spLocks noGrp="1"/>
          </p:cNvSpPr>
          <p:nvPr userDrawn="1">
            <p:ph type="dt" sz="half" idx="11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 userDrawn="1"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1pPr>
          </a:lstStyle>
          <a:p>
            <a:pPr>
              <a:defRPr/>
            </a:pPr>
            <a:fld id="{BCF704FA-B018-4743-8EE3-C5B5EEA4ACBD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nitřní lis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7" descr="mmr_cr_rgb.em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620713"/>
            <a:ext cx="2016125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395536" y="1484784"/>
            <a:ext cx="8291264" cy="496855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buFontTx/>
              <a:buNone/>
              <a:defRPr sz="2800">
                <a:latin typeface="Arial" pitchFamily="34" charset="0"/>
                <a:cs typeface="Arial" pitchFamily="34" charset="0"/>
              </a:defRPr>
            </a:lvl1pPr>
            <a:lvl2pPr algn="l">
              <a:buFontTx/>
              <a:buNone/>
              <a:defRPr sz="2400">
                <a:latin typeface="Arial" pitchFamily="34" charset="0"/>
                <a:cs typeface="Arial" pitchFamily="34" charset="0"/>
              </a:defRPr>
            </a:lvl2pPr>
            <a:lvl3pPr algn="l">
              <a:buFontTx/>
              <a:buNone/>
              <a:defRPr sz="2000">
                <a:latin typeface="Arial" pitchFamily="34" charset="0"/>
                <a:cs typeface="Arial" pitchFamily="34" charset="0"/>
              </a:defRPr>
            </a:lvl3pPr>
            <a:lvl4pPr algn="l">
              <a:buFontTx/>
              <a:buNone/>
              <a:defRPr sz="1800">
                <a:latin typeface="Arial" pitchFamily="34" charset="0"/>
                <a:cs typeface="Arial" pitchFamily="34" charset="0"/>
              </a:defRPr>
            </a:lvl4pPr>
            <a:lvl5pPr algn="l">
              <a:buFontTx/>
              <a:buNone/>
              <a:defRPr sz="1800">
                <a:latin typeface="Arial" pitchFamily="34" charset="0"/>
                <a:cs typeface="Arial" pitchFamily="34" charset="0"/>
              </a:defRPr>
            </a:lvl5pPr>
            <a:lvl6pPr>
              <a:buNone/>
              <a:defRPr/>
            </a:lvl6pPr>
          </a:lstStyle>
          <a:p>
            <a:pPr lvl="0"/>
            <a:r>
              <a:rPr lang="cs-CZ" dirty="0" smtClean="0"/>
              <a:t>Klepnutím lze upravit styly předlohy textu.</a:t>
            </a:r>
          </a:p>
        </p:txBody>
      </p:sp>
      <p:sp>
        <p:nvSpPr>
          <p:cNvPr id="4" name="Zástupný symbol pro zápatí 3"/>
          <p:cNvSpPr>
            <a:spLocks noGrp="1"/>
          </p:cNvSpPr>
          <p:nvPr userDrawn="1"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cs-CZ"/>
              <a:t>20. 10. 2011 Jindřichův Hradec</a:t>
            </a:r>
          </a:p>
        </p:txBody>
      </p:sp>
      <p:sp>
        <p:nvSpPr>
          <p:cNvPr id="5" name="Zástupný symbol pro datum 4"/>
          <p:cNvSpPr>
            <a:spLocks noGrp="1"/>
          </p:cNvSpPr>
          <p:nvPr userDrawn="1">
            <p:ph type="dt" sz="half" idx="11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 userDrawn="1"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1pPr>
          </a:lstStyle>
          <a:p>
            <a:pPr>
              <a:defRPr/>
            </a:pPr>
            <a:fld id="{DD1A1833-6AC6-4108-84AC-BD56A0AA39ED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emf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Obrázek 6" descr="podtisk_modry.emf"/>
          <p:cNvPicPr>
            <a:picLocks noChangeAspect="1"/>
          </p:cNvPicPr>
          <p:nvPr userDrawn="1"/>
        </p:nvPicPr>
        <p:blipFill>
          <a:blip r:embed="rId5" cstate="print"/>
          <a:srcRect l="17007" b="8623"/>
          <a:stretch>
            <a:fillRect/>
          </a:stretch>
        </p:blipFill>
        <p:spPr bwMode="auto">
          <a:xfrm>
            <a:off x="0" y="1989138"/>
            <a:ext cx="7908925" cy="486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bdélník 7"/>
          <p:cNvSpPr>
            <a:spLocks noChangeAspect="1"/>
          </p:cNvSpPr>
          <p:nvPr userDrawn="1"/>
        </p:nvSpPr>
        <p:spPr>
          <a:xfrm>
            <a:off x="0" y="0"/>
            <a:ext cx="9144000" cy="260350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800" dirty="0">
              <a:noFill/>
            </a:endParaRPr>
          </a:p>
        </p:txBody>
      </p:sp>
      <p:sp>
        <p:nvSpPr>
          <p:cNvPr id="9" name="Obdélník 8"/>
          <p:cNvSpPr/>
          <p:nvPr userDrawn="1"/>
        </p:nvSpPr>
        <p:spPr>
          <a:xfrm>
            <a:off x="0" y="260649"/>
            <a:ext cx="9144000" cy="144016"/>
          </a:xfrm>
          <a:prstGeom prst="rect">
            <a:avLst/>
          </a:prstGeom>
          <a:gradFill>
            <a:gsLst>
              <a:gs pos="0">
                <a:srgbClr val="000099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800" dirty="0">
              <a:noFill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emf"/><Relationship Id="rId5" Type="http://schemas.openxmlformats.org/officeDocument/2006/relationships/image" Target="../media/image3.png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stanislav.rataj@mmr.cz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n-cz2020.de/" TargetMode="External"/><Relationship Id="rId5" Type="http://schemas.openxmlformats.org/officeDocument/2006/relationships/hyperlink" Target="http://www.sn-cz2020.cz/" TargetMode="Externa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Nadpis 2"/>
          <p:cNvSpPr>
            <a:spLocks noGrp="1"/>
          </p:cNvSpPr>
          <p:nvPr>
            <p:ph type="title"/>
          </p:nvPr>
        </p:nvSpPr>
        <p:spPr bwMode="auto">
          <a:xfrm>
            <a:off x="755576" y="1988840"/>
            <a:ext cx="7283450" cy="136815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lvl="0" algn="ctr"/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/>
              <a:t/>
            </a:r>
            <a:br>
              <a:rPr lang="cs-CZ" sz="2400" dirty="0"/>
            </a:b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>Program spolupráce</a:t>
            </a:r>
            <a:br>
              <a:rPr lang="cs-CZ" sz="2400" dirty="0" smtClean="0"/>
            </a:br>
            <a:r>
              <a:rPr lang="cs-CZ" sz="2400" dirty="0"/>
              <a:t/>
            </a:r>
            <a:br>
              <a:rPr lang="cs-CZ" sz="2400" dirty="0"/>
            </a:br>
            <a:r>
              <a:rPr lang="cs-CZ" sz="2400" dirty="0"/>
              <a:t>SVOBODNÝ STÁT SASKO – ČESKÁ </a:t>
            </a:r>
            <a:r>
              <a:rPr lang="cs-CZ" sz="2400" dirty="0" smtClean="0"/>
              <a:t>REPUBLIKA</a:t>
            </a:r>
            <a:br>
              <a:rPr lang="cs-CZ" sz="2400" dirty="0" smtClean="0"/>
            </a:br>
            <a:r>
              <a:rPr lang="cs-CZ" sz="2400" dirty="0" smtClean="0"/>
              <a:t>2014–2020</a:t>
            </a:r>
            <a:endParaRPr lang="cs-CZ" sz="2400" dirty="0"/>
          </a:p>
        </p:txBody>
      </p:sp>
      <p:graphicFrame>
        <p:nvGraphicFramePr>
          <p:cNvPr id="102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174388"/>
              </p:ext>
            </p:extLst>
          </p:nvPr>
        </p:nvGraphicFramePr>
        <p:xfrm>
          <a:off x="5870038" y="4941168"/>
          <a:ext cx="838085" cy="10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4" name="Fotografie" r:id="rId4" imgW="3962953" imgH="4544059" progId="">
                  <p:embed/>
                </p:oleObj>
              </mc:Choice>
              <mc:Fallback>
                <p:oleObj name="Fotografie" r:id="rId4" imgW="3962953" imgH="4544059" progId="">
                  <p:embed/>
                  <p:pic>
                    <p:nvPicPr>
                      <p:cNvPr id="0" name="Picture 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70038" y="4941168"/>
                        <a:ext cx="838085" cy="100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30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08603" y="4941168"/>
            <a:ext cx="839261" cy="10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ovéPole 1"/>
          <p:cNvSpPr txBox="1"/>
          <p:nvPr/>
        </p:nvSpPr>
        <p:spPr>
          <a:xfrm>
            <a:off x="5076056" y="5797713"/>
            <a:ext cx="38884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b="1" dirty="0" smtClean="0"/>
              <a:t>Stanislav Rataj</a:t>
            </a:r>
          </a:p>
          <a:p>
            <a:pPr algn="r"/>
            <a:r>
              <a:rPr lang="cs-CZ" b="1" dirty="0" smtClean="0"/>
              <a:t>Louny</a:t>
            </a:r>
          </a:p>
          <a:p>
            <a:pPr algn="r"/>
            <a:r>
              <a:rPr lang="cs-CZ" b="1" dirty="0" smtClean="0"/>
              <a:t>26. 3. 2015</a:t>
            </a:r>
            <a:endParaRPr lang="cs-CZ" b="1" dirty="0"/>
          </a:p>
        </p:txBody>
      </p:sp>
      <p:pic>
        <p:nvPicPr>
          <p:cNvPr id="8" name="Grafik 16" descr="C:\Users\berger\Desktop\_Material\Header_Cover.png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73" t="31000" r="11858" b="15275"/>
          <a:stretch/>
        </p:blipFill>
        <p:spPr bwMode="auto">
          <a:xfrm>
            <a:off x="3923928" y="4941168"/>
            <a:ext cx="1368152" cy="100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Grafik 15" descr="C:\Users\berger\Desktop\_Material\EFRE_tsch_gr.pn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764704"/>
            <a:ext cx="2592288" cy="5040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0815601"/>
              </p:ext>
            </p:extLst>
          </p:nvPr>
        </p:nvGraphicFramePr>
        <p:xfrm>
          <a:off x="539552" y="1340769"/>
          <a:ext cx="8064896" cy="54005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30499"/>
                <a:gridCol w="1615189"/>
                <a:gridCol w="4219208"/>
              </a:tblGrid>
              <a:tr h="4710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3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Název prioritní osy</a:t>
                      </a:r>
                      <a:endParaRPr lang="cs-CZ" sz="13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957" marR="37957" marT="0" marB="0" anchor="ctr"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300" dirty="0" smtClean="0"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Tematický</a:t>
                      </a:r>
                      <a:r>
                        <a:rPr lang="cs-CZ" sz="1300" baseline="0" dirty="0" smtClean="0"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cíl/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300" baseline="0" dirty="0" smtClean="0"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Investiční priorita</a:t>
                      </a:r>
                      <a:endParaRPr lang="cs-CZ" sz="13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957" marR="37957" marT="0" marB="0" anchor="ctr"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3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Hlavní oblasti podpory</a:t>
                      </a:r>
                      <a:endParaRPr lang="cs-CZ" sz="13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957" marR="37957" marT="0" marB="0" anchor="ctr">
                    <a:solidFill>
                      <a:srgbClr val="000099"/>
                    </a:solidFill>
                  </a:tcPr>
                </a:tc>
              </a:tr>
              <a:tr h="30573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3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3.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cs-CZ" sz="1300" dirty="0" smtClean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3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Investice </a:t>
                      </a:r>
                      <a:r>
                        <a:rPr lang="cs-CZ" sz="13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do vzdělávání, odborné přípravy a odborného výcviku k získávání dovedností a do celoživotního učení</a:t>
                      </a:r>
                      <a:endParaRPr lang="cs-CZ" sz="13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957" marR="37957" marT="0" marB="0" anchor="ctr"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3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IP 10 a) </a:t>
                      </a:r>
                      <a:r>
                        <a:rPr lang="cs-CZ" sz="1300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iii</a:t>
                      </a:r>
                      <a:r>
                        <a:rPr lang="cs-CZ" sz="13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) </a:t>
                      </a:r>
                    </a:p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cs-CZ" sz="130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957" marR="37957" marT="0" marB="0" anchor="ctr"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cs-CZ" sz="1300" b="0" i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opatření předškolního vzdělávání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cs-CZ" sz="1300" b="0" i="0" kern="120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cs-CZ" sz="13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spolupráce a partnerství všech stupňů škol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cs-CZ" sz="1300" b="0" i="0" kern="120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1300" b="0" i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podpora opatření v rámci přeshraniční odborné přípravy, školních projektů a profesní kvalifikace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cs-CZ" sz="1300" b="0" i="0" kern="120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1300" b="0" i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podpora výměnný</a:t>
                      </a:r>
                      <a:r>
                        <a:rPr lang="cs-CZ" sz="13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 pobytů a stáží</a:t>
                      </a:r>
                      <a:r>
                        <a:rPr lang="cs-CZ" sz="1300" b="0" i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kvalifikovaných pracovníků</a:t>
                      </a:r>
                      <a:endParaRPr lang="cs-CZ" sz="1300" b="0" i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cs-CZ" sz="1300" b="0" i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13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zvyšování jazykové</a:t>
                      </a:r>
                      <a:r>
                        <a:rPr lang="cs-CZ" sz="1300" b="0" i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cs-CZ" sz="13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kvalifikace pedagogů a studentů a zlepšování</a:t>
                      </a:r>
                      <a:r>
                        <a:rPr lang="cs-CZ" sz="1300" b="0" i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mezikulturních </a:t>
                      </a:r>
                      <a:r>
                        <a:rPr lang="cs-CZ" sz="1300" b="0" i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kompetencí</a:t>
                      </a:r>
                      <a:endParaRPr lang="cs-CZ" sz="1300" b="0" i="0" kern="1200" baseline="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cs-CZ" sz="1300" b="0" i="0" kern="1200" baseline="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13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</a:t>
                      </a:r>
                      <a:r>
                        <a:rPr lang="cs-CZ" sz="13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odpora </a:t>
                      </a:r>
                      <a:r>
                        <a:rPr lang="cs-CZ" sz="13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environmentálního vzdělávání a    </a:t>
                      </a:r>
                      <a:r>
                        <a:rPr lang="cs-CZ" sz="13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ekologického </a:t>
                      </a:r>
                      <a:r>
                        <a:rPr lang="cs-CZ" sz="13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povědomí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endParaRPr lang="cs-CZ" sz="1300" b="1" i="1" dirty="0" smtClean="0"/>
                    </a:p>
                  </a:txBody>
                  <a:tcPr marL="37957" marR="37957" marT="0" marB="0" anchor="ctr"/>
                </a:tc>
              </a:tr>
              <a:tr h="1759667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cs-CZ" sz="1300" dirty="0" smtClean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s-CZ" sz="13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4.</a:t>
                      </a:r>
                    </a:p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cs-CZ" sz="1300" dirty="0" smtClean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s-CZ" sz="13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Posilování </a:t>
                      </a:r>
                      <a:r>
                        <a:rPr lang="cs-CZ" sz="13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institucionální kapacity orgánů veřejné správy a zúčastněných subjektů a účinné veřejné správy</a:t>
                      </a:r>
                      <a:endParaRPr lang="cs-CZ" sz="13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7957" marR="37957" marT="0" marB="0"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300" dirty="0" smtClean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300" dirty="0" smtClean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300" dirty="0" smtClean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3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IP 11 a) </a:t>
                      </a:r>
                      <a:r>
                        <a:rPr lang="cs-CZ" sz="1300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iv</a:t>
                      </a:r>
                      <a:r>
                        <a:rPr lang="cs-CZ" sz="13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) </a:t>
                      </a:r>
                    </a:p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cs-CZ" sz="130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957" marR="37957" marT="0" marB="0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cs-CZ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podpora spolupráce institucí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cs-CZ" sz="13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cs-CZ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zvyšování jazykových a mezikulturních kvalifikací a kompetencí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cs-CZ" sz="13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cs-CZ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vytváření</a:t>
                      </a:r>
                      <a:r>
                        <a:rPr lang="cs-CZ" sz="13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cs-CZ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partnerství a sítí přeshraničních struktur</a:t>
                      </a:r>
                    </a:p>
                  </a:txBody>
                  <a:tcPr marL="37957" marR="37957" marT="0" marB="0"/>
                </a:tc>
              </a:tr>
            </a:tbl>
          </a:graphicData>
        </a:graphic>
      </p:graphicFrame>
      <p:sp>
        <p:nvSpPr>
          <p:cNvPr id="6" name="TextovéPole 5"/>
          <p:cNvSpPr txBox="1"/>
          <p:nvPr/>
        </p:nvSpPr>
        <p:spPr>
          <a:xfrm>
            <a:off x="3237726" y="663079"/>
            <a:ext cx="49500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400" b="1" dirty="0" smtClean="0">
                <a:solidFill>
                  <a:srgbClr val="000099"/>
                </a:solidFill>
              </a:rPr>
              <a:t>Tematické zaměření programu II.</a:t>
            </a:r>
            <a:endParaRPr lang="cs-CZ" sz="2400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820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625552" y="620688"/>
            <a:ext cx="5770984" cy="504056"/>
          </a:xfrm>
        </p:spPr>
        <p:txBody>
          <a:bodyPr/>
          <a:lstStyle/>
          <a:p>
            <a:pPr algn="ctr"/>
            <a:r>
              <a:rPr lang="cs-CZ" sz="2400" dirty="0" smtClean="0"/>
              <a:t>Alokace programu</a:t>
            </a:r>
            <a:br>
              <a:rPr lang="cs-CZ" sz="2400" dirty="0" smtClean="0"/>
            </a:br>
            <a:endParaRPr lang="cs-CZ" sz="2400" dirty="0"/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4114239"/>
              </p:ext>
            </p:extLst>
          </p:nvPr>
        </p:nvGraphicFramePr>
        <p:xfrm>
          <a:off x="683568" y="2780928"/>
          <a:ext cx="7776864" cy="38884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1030"/>
                <a:gridCol w="3465394"/>
                <a:gridCol w="2016224"/>
                <a:gridCol w="1944216"/>
              </a:tblGrid>
              <a:tr h="504056">
                <a:tc gridSpan="2"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cs-CZ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Prioritní osa</a:t>
                      </a:r>
                      <a:endParaRPr lang="cs-CZ" sz="14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000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cs-CZ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Prostředky </a:t>
                      </a:r>
                      <a:r>
                        <a:rPr lang="cs-CZ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v </a:t>
                      </a:r>
                      <a:r>
                        <a:rPr lang="cs-CZ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EUR</a:t>
                      </a:r>
                      <a:endParaRPr lang="cs-CZ" sz="14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cs-CZ" sz="1400">
                          <a:effectLst/>
                          <a:latin typeface="Arial" pitchFamily="34" charset="0"/>
                          <a:cs typeface="Arial" pitchFamily="34" charset="0"/>
                        </a:rPr>
                        <a:t>% alokace programu</a:t>
                      </a:r>
                      <a:endParaRPr lang="cs-CZ" sz="14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00099"/>
                    </a:solidFill>
                  </a:tcPr>
                </a:tc>
              </a:tr>
              <a:tr h="611723">
                <a:tc>
                  <a:txBody>
                    <a:bodyPr/>
                    <a:lstStyle/>
                    <a:p>
                      <a:pPr algn="just"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cs-CZ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r>
                        <a:rPr lang="cs-CZ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cs-CZ" sz="14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cs-CZ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Podpora přizpůsobení se změně klimatu, předcházení rizikům a řízení rizik</a:t>
                      </a:r>
                      <a:endParaRPr lang="cs-CZ" sz="14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cs-CZ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15 796</a:t>
                      </a:r>
                      <a:r>
                        <a:rPr lang="cs-CZ" sz="1400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cs-CZ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707</a:t>
                      </a:r>
                      <a:endParaRPr lang="cs-CZ" sz="14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cs-CZ" sz="14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613630">
                <a:tc>
                  <a:txBody>
                    <a:bodyPr/>
                    <a:lstStyle/>
                    <a:p>
                      <a:pPr algn="just"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cs-CZ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2.</a:t>
                      </a:r>
                      <a:endParaRPr lang="cs-CZ" sz="14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cs-CZ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Zachování a ochrana životního prostředí a podpora účinného využívání zdrojů</a:t>
                      </a:r>
                      <a:endParaRPr lang="cs-CZ" sz="14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cs-CZ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68</a:t>
                      </a:r>
                      <a:r>
                        <a:rPr lang="cs-CZ" sz="1400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cs-CZ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715</a:t>
                      </a:r>
                      <a:r>
                        <a:rPr lang="cs-CZ" sz="1400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cs-CZ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674</a:t>
                      </a:r>
                      <a:endParaRPr lang="cs-CZ" sz="14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43,5</a:t>
                      </a:r>
                    </a:p>
                    <a:p>
                      <a:pPr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cs-CZ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cs-CZ" sz="14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866302">
                <a:tc>
                  <a:txBody>
                    <a:bodyPr/>
                    <a:lstStyle/>
                    <a:p>
                      <a:pPr algn="just"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cs-CZ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3.</a:t>
                      </a:r>
                      <a:endParaRPr lang="cs-CZ" sz="14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cs-CZ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Investice do vzdělávání, odborné přípravy a odborného výcviku k získávání dovedností a do celoživotního učení</a:t>
                      </a:r>
                      <a:endParaRPr lang="cs-CZ" sz="14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cs-CZ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27</a:t>
                      </a:r>
                      <a:r>
                        <a:rPr lang="cs-CZ" sz="1400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cs-CZ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644</a:t>
                      </a:r>
                      <a:r>
                        <a:rPr lang="cs-CZ" sz="1400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cs-CZ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237</a:t>
                      </a:r>
                      <a:endParaRPr lang="cs-CZ" sz="14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17,5</a:t>
                      </a:r>
                    </a:p>
                    <a:p>
                      <a:pPr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cs-CZ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cs-CZ" sz="14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733039">
                <a:tc>
                  <a:txBody>
                    <a:bodyPr/>
                    <a:lstStyle/>
                    <a:p>
                      <a:pPr algn="just"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cs-CZ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4.</a:t>
                      </a:r>
                      <a:endParaRPr lang="cs-CZ" sz="14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cs-CZ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Posilování institucionální kapacity orgánů veřejné správy a zúčastněných subjektů a účinné veřejné správy</a:t>
                      </a:r>
                      <a:endParaRPr lang="cs-CZ" sz="14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cs-CZ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36</a:t>
                      </a:r>
                      <a:r>
                        <a:rPr lang="cs-CZ" sz="1400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cs-CZ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332</a:t>
                      </a:r>
                      <a:r>
                        <a:rPr lang="cs-CZ" sz="1400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cs-CZ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425</a:t>
                      </a:r>
                      <a:endParaRPr lang="cs-CZ" sz="14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23</a:t>
                      </a:r>
                    </a:p>
                    <a:p>
                      <a:pPr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cs-CZ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cs-CZ" sz="14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21568"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cs-CZ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5.</a:t>
                      </a:r>
                      <a:endParaRPr lang="cs-CZ" sz="14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cs-CZ" sz="1400">
                          <a:effectLst/>
                          <a:latin typeface="Arial" pitchFamily="34" charset="0"/>
                          <a:cs typeface="Arial" pitchFamily="34" charset="0"/>
                        </a:rPr>
                        <a:t>Technická pomoc</a:t>
                      </a:r>
                      <a:endParaRPr lang="cs-CZ" sz="14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cs-CZ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r>
                        <a:rPr lang="cs-CZ" sz="1400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cs-CZ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478</a:t>
                      </a:r>
                      <a:r>
                        <a:rPr lang="cs-CZ" sz="1400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cs-CZ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024</a:t>
                      </a:r>
                      <a:endParaRPr lang="cs-CZ" sz="14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cs-CZ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cs-CZ" sz="14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38114">
                <a:tc gridSpan="4"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cs-CZ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Jedná se o společný vklad z ERDF</a:t>
                      </a:r>
                      <a:endParaRPr lang="cs-CZ" sz="14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000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ovéPole 5"/>
          <p:cNvSpPr txBox="1"/>
          <p:nvPr/>
        </p:nvSpPr>
        <p:spPr>
          <a:xfrm>
            <a:off x="611560" y="1412776"/>
            <a:ext cx="547260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cs-CZ" sz="1800" dirty="0"/>
              <a:t>c</a:t>
            </a:r>
            <a:r>
              <a:rPr lang="cs-CZ" sz="1800" dirty="0" smtClean="0"/>
              <a:t>elková alokace: </a:t>
            </a:r>
            <a:r>
              <a:rPr lang="cs-CZ" sz="1800" b="1" dirty="0" smtClean="0"/>
              <a:t>157 967 067 €</a:t>
            </a:r>
            <a:endParaRPr lang="cs-CZ" sz="1800" dirty="0"/>
          </a:p>
          <a:p>
            <a:endParaRPr lang="cs-CZ" sz="800" dirty="0" smtClean="0"/>
          </a:p>
          <a:p>
            <a:pPr marL="342900" indent="-342900">
              <a:buFont typeface="Wingdings" pitchFamily="2" charset="2"/>
              <a:buChar char="Ø"/>
            </a:pPr>
            <a:r>
              <a:rPr lang="cs-CZ" sz="1800" dirty="0" smtClean="0"/>
              <a:t>český vklad: </a:t>
            </a:r>
            <a:r>
              <a:rPr lang="cs-CZ" sz="1800" b="1" dirty="0" smtClean="0"/>
              <a:t>57 700 655 €</a:t>
            </a:r>
          </a:p>
          <a:p>
            <a:endParaRPr lang="cs-CZ" sz="800" dirty="0" smtClean="0"/>
          </a:p>
          <a:p>
            <a:pPr marL="342900" indent="-342900">
              <a:buFont typeface="Wingdings" pitchFamily="2" charset="2"/>
              <a:buChar char="Ø"/>
            </a:pPr>
            <a:r>
              <a:rPr lang="cs-CZ" sz="1800" dirty="0" smtClean="0"/>
              <a:t>saský vklad: </a:t>
            </a:r>
            <a:r>
              <a:rPr lang="cs-CZ" sz="1800" b="1" dirty="0" smtClean="0"/>
              <a:t>100 266 412 €</a:t>
            </a:r>
            <a:endParaRPr lang="cs-CZ" sz="1800" dirty="0"/>
          </a:p>
          <a:p>
            <a:endParaRPr lang="cs-CZ" dirty="0"/>
          </a:p>
        </p:txBody>
      </p:sp>
      <p:pic>
        <p:nvPicPr>
          <p:cNvPr id="10242" name="Picture 2" descr="C:\Users\VAIO\Documents\images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8931" y="1484784"/>
            <a:ext cx="1873389" cy="9104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95536" y="1340768"/>
            <a:ext cx="8424936" cy="5400600"/>
          </a:xfrm>
        </p:spPr>
        <p:txBody>
          <a:bodyPr>
            <a:normAutofit fontScale="55000" lnSpcReduction="20000"/>
          </a:bodyPr>
          <a:lstStyle/>
          <a:p>
            <a:pPr>
              <a:spcBef>
                <a:spcPts val="1200"/>
              </a:spcBef>
              <a:spcAft>
                <a:spcPts val="480"/>
              </a:spcAft>
            </a:pPr>
            <a:r>
              <a:rPr lang="cs-CZ" sz="3300" b="1" dirty="0">
                <a:solidFill>
                  <a:srgbClr val="000099"/>
                </a:solidFill>
              </a:rPr>
              <a:t>Princip Vedoucího </a:t>
            </a:r>
            <a:r>
              <a:rPr lang="cs-CZ" sz="3300" b="1" dirty="0" smtClean="0">
                <a:solidFill>
                  <a:srgbClr val="000099"/>
                </a:solidFill>
              </a:rPr>
              <a:t>partnera (</a:t>
            </a:r>
            <a:r>
              <a:rPr lang="cs-CZ" sz="3300" b="1" dirty="0" err="1" smtClean="0">
                <a:solidFill>
                  <a:srgbClr val="000099"/>
                </a:solidFill>
              </a:rPr>
              <a:t>Lead</a:t>
            </a:r>
            <a:r>
              <a:rPr lang="cs-CZ" sz="3300" b="1" dirty="0" smtClean="0">
                <a:solidFill>
                  <a:srgbClr val="000099"/>
                </a:solidFill>
              </a:rPr>
              <a:t> partner)</a:t>
            </a:r>
            <a:endParaRPr lang="cs-CZ" sz="3300" b="1" dirty="0">
              <a:solidFill>
                <a:srgbClr val="000099"/>
              </a:solidFill>
            </a:endParaRPr>
          </a:p>
          <a:p>
            <a:pPr marL="457200" lvl="1" indent="-457200">
              <a:buFont typeface="Wingdings" panose="05000000000000000000" pitchFamily="2" charset="2"/>
              <a:buChar char="Ø"/>
            </a:pPr>
            <a:r>
              <a:rPr lang="cs-CZ" sz="3100" dirty="0"/>
              <a:t>v</a:t>
            </a:r>
            <a:r>
              <a:rPr lang="cs-CZ" sz="3100" dirty="0" smtClean="0"/>
              <a:t>edoucí </a:t>
            </a:r>
            <a:r>
              <a:rPr lang="cs-CZ" sz="3100" dirty="0"/>
              <a:t>partner nese celkovou zodpovědnost za realizaci projektu</a:t>
            </a:r>
          </a:p>
          <a:p>
            <a:pPr marL="457200" lvl="1" indent="-457200">
              <a:buFont typeface="Wingdings" panose="05000000000000000000" pitchFamily="2" charset="2"/>
              <a:buChar char="Ø"/>
            </a:pPr>
            <a:r>
              <a:rPr lang="cs-CZ" sz="3100" dirty="0"/>
              <a:t>v</a:t>
            </a:r>
            <a:r>
              <a:rPr lang="cs-CZ" sz="3100" dirty="0" smtClean="0"/>
              <a:t>edoucí </a:t>
            </a:r>
            <a:r>
              <a:rPr lang="cs-CZ" sz="3100" dirty="0"/>
              <a:t>partner musí mít minimálně jednoho zahraničního projektového </a:t>
            </a:r>
            <a:r>
              <a:rPr lang="cs-CZ" sz="3100" dirty="0" smtClean="0"/>
              <a:t>partnera</a:t>
            </a:r>
          </a:p>
          <a:p>
            <a:pPr marL="457200" lvl="1" indent="-457200">
              <a:buFont typeface="Wingdings" panose="05000000000000000000" pitchFamily="2" charset="2"/>
              <a:buChar char="Ø"/>
            </a:pPr>
            <a:endParaRPr lang="cs-CZ" sz="3100" dirty="0"/>
          </a:p>
          <a:p>
            <a:pPr>
              <a:spcBef>
                <a:spcPts val="1200"/>
              </a:spcBef>
              <a:spcAft>
                <a:spcPts val="480"/>
              </a:spcAft>
            </a:pPr>
            <a:r>
              <a:rPr lang="cs-CZ" sz="3300" b="1" dirty="0" smtClean="0">
                <a:solidFill>
                  <a:srgbClr val="000099"/>
                </a:solidFill>
              </a:rPr>
              <a:t>Splnění minimálně </a:t>
            </a:r>
            <a:r>
              <a:rPr lang="cs-CZ" sz="3300" b="1" u="sng" dirty="0" smtClean="0">
                <a:solidFill>
                  <a:srgbClr val="000099"/>
                </a:solidFill>
              </a:rPr>
              <a:t>3 </a:t>
            </a:r>
            <a:r>
              <a:rPr lang="cs-CZ" sz="3300" b="1" u="sng" dirty="0">
                <a:solidFill>
                  <a:srgbClr val="000099"/>
                </a:solidFill>
              </a:rPr>
              <a:t>kritérií </a:t>
            </a:r>
            <a:r>
              <a:rPr lang="cs-CZ" sz="3300" b="1" dirty="0" smtClean="0">
                <a:solidFill>
                  <a:srgbClr val="000099"/>
                </a:solidFill>
              </a:rPr>
              <a:t>spolupráce:</a:t>
            </a:r>
            <a:endParaRPr lang="cs-CZ" sz="3300" b="1" dirty="0">
              <a:solidFill>
                <a:srgbClr val="000099"/>
              </a:solidFill>
            </a:endParaRPr>
          </a:p>
          <a:p>
            <a:pPr marL="457200" lvl="1" indent="-457200">
              <a:buFont typeface="Wingdings" panose="05000000000000000000" pitchFamily="2" charset="2"/>
              <a:buChar char="Ø"/>
            </a:pPr>
            <a:r>
              <a:rPr lang="cs-CZ" sz="3100" dirty="0"/>
              <a:t>p</a:t>
            </a:r>
            <a:r>
              <a:rPr lang="cs-CZ" sz="3100" dirty="0" smtClean="0"/>
              <a:t>ovinná kritéria</a:t>
            </a:r>
          </a:p>
          <a:p>
            <a:pPr marL="857250" lvl="2" indent="-457200">
              <a:buFont typeface="Arial" panose="020B0604020202020204" pitchFamily="34" charset="0"/>
              <a:buChar char="•"/>
            </a:pPr>
            <a:r>
              <a:rPr lang="cs-CZ" sz="2700" dirty="0" smtClean="0"/>
              <a:t>společná </a:t>
            </a:r>
            <a:r>
              <a:rPr lang="cs-CZ" sz="2700" dirty="0"/>
              <a:t>příprava projektu</a:t>
            </a:r>
          </a:p>
          <a:p>
            <a:pPr marL="857250" lvl="2" indent="-457200">
              <a:buFont typeface="Arial" panose="020B0604020202020204" pitchFamily="34" charset="0"/>
              <a:buChar char="•"/>
            </a:pPr>
            <a:r>
              <a:rPr lang="cs-CZ" sz="2700" dirty="0"/>
              <a:t>společná realizace </a:t>
            </a:r>
            <a:r>
              <a:rPr lang="cs-CZ" sz="2700" dirty="0" smtClean="0"/>
              <a:t>projektu</a:t>
            </a:r>
          </a:p>
          <a:p>
            <a:pPr marL="271463" lvl="1" indent="-271463"/>
            <a:endParaRPr lang="cs-CZ" sz="3300" u="sng" dirty="0" smtClean="0"/>
          </a:p>
          <a:p>
            <a:pPr marL="457200" lvl="1" indent="-457200">
              <a:buFont typeface="Wingdings" panose="05000000000000000000" pitchFamily="2" charset="2"/>
              <a:buChar char="Ø"/>
            </a:pPr>
            <a:r>
              <a:rPr lang="cs-CZ" sz="3100" dirty="0" smtClean="0"/>
              <a:t>splnění alespoň 1 dalšího kritéria</a:t>
            </a:r>
            <a:endParaRPr lang="cs-CZ" sz="3100" dirty="0"/>
          </a:p>
          <a:p>
            <a:pPr marL="857250" lvl="2" indent="-457200">
              <a:buFont typeface="Arial" panose="020B0604020202020204" pitchFamily="34" charset="0"/>
              <a:buChar char="•"/>
            </a:pPr>
            <a:r>
              <a:rPr lang="cs-CZ" sz="2700" dirty="0"/>
              <a:t>společný personál</a:t>
            </a:r>
          </a:p>
          <a:p>
            <a:pPr marL="857250" lvl="2" indent="-457200">
              <a:buFont typeface="Arial" panose="020B0604020202020204" pitchFamily="34" charset="0"/>
              <a:buChar char="•"/>
            </a:pPr>
            <a:r>
              <a:rPr lang="cs-CZ" sz="2700" dirty="0"/>
              <a:t>společné financování</a:t>
            </a:r>
          </a:p>
          <a:p>
            <a:pPr marL="0" lvl="0" indent="0"/>
            <a:endParaRPr lang="cs-CZ" sz="2000" dirty="0" smtClean="0"/>
          </a:p>
          <a:p>
            <a:pPr marL="0" lvl="0" indent="0"/>
            <a:r>
              <a:rPr lang="cs-CZ" sz="3300" b="1" dirty="0" smtClean="0">
                <a:solidFill>
                  <a:srgbClr val="000099"/>
                </a:solidFill>
              </a:rPr>
              <a:t>Způsobilí příjemci</a:t>
            </a:r>
          </a:p>
          <a:p>
            <a:pPr marL="0" lvl="0" indent="0"/>
            <a:endParaRPr lang="cs-CZ" sz="1700" b="1" dirty="0">
              <a:solidFill>
                <a:srgbClr val="000099"/>
              </a:solidFill>
            </a:endParaRP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cs-CZ" sz="2700" dirty="0" smtClean="0"/>
              <a:t>orgány </a:t>
            </a:r>
            <a:r>
              <a:rPr lang="cs-CZ" sz="2700" dirty="0"/>
              <a:t>veřejné správy a jimi zřizované a zakládané </a:t>
            </a:r>
            <a:r>
              <a:rPr lang="cs-CZ" sz="2700" dirty="0" smtClean="0"/>
              <a:t>organizace</a:t>
            </a:r>
            <a:endParaRPr lang="cs-CZ" sz="2700" dirty="0"/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cs-CZ" sz="2700" dirty="0"/>
              <a:t>vzdělávací </a:t>
            </a:r>
            <a:r>
              <a:rPr lang="cs-CZ" sz="2700" dirty="0" smtClean="0"/>
              <a:t>instituce</a:t>
            </a:r>
            <a:endParaRPr lang="cs-CZ" sz="2700" dirty="0"/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cs-CZ" sz="2700" dirty="0"/>
              <a:t>nestátní a neziskové </a:t>
            </a:r>
            <a:r>
              <a:rPr lang="cs-CZ" sz="2700" dirty="0" smtClean="0"/>
              <a:t>organizace</a:t>
            </a:r>
            <a:endParaRPr lang="cs-CZ" sz="2700" dirty="0"/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cs-CZ" sz="2700" dirty="0" smtClean="0"/>
              <a:t>ESÚS</a:t>
            </a:r>
            <a:endParaRPr lang="cs-CZ" sz="2700" dirty="0"/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cs-CZ" sz="2700" dirty="0"/>
              <a:t>podnikatelské </a:t>
            </a:r>
            <a:r>
              <a:rPr lang="cs-CZ" sz="2700" dirty="0" smtClean="0"/>
              <a:t>subjekty (TC 10)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cs-CZ" sz="2700" dirty="0"/>
              <a:t>k</a:t>
            </a:r>
            <a:r>
              <a:rPr lang="cs-CZ" sz="2700" dirty="0" smtClean="0"/>
              <a:t>omory s výjimkou profesních komor (TC 10 a 11)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sz="20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4067944" y="605879"/>
            <a:ext cx="45288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rgbClr val="000099"/>
                </a:solidFill>
              </a:rPr>
              <a:t>Základní parametry programu</a:t>
            </a:r>
            <a:endParaRPr lang="cs-CZ" sz="2400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633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95536" y="1241376"/>
            <a:ext cx="8291264" cy="5616624"/>
          </a:xfrm>
        </p:spPr>
        <p:txBody>
          <a:bodyPr>
            <a:normAutofit/>
          </a:bodyPr>
          <a:lstStyle/>
          <a:p>
            <a:r>
              <a:rPr lang="cs-CZ" altLang="cs-CZ" sz="2000" b="1" dirty="0" smtClean="0">
                <a:solidFill>
                  <a:srgbClr val="000099"/>
                </a:solidFill>
              </a:rPr>
              <a:t>Řízení programu</a:t>
            </a:r>
          </a:p>
          <a:p>
            <a:endParaRPr lang="cs-CZ" altLang="cs-CZ" sz="1100" dirty="0" smtClean="0"/>
          </a:p>
          <a:p>
            <a:pPr>
              <a:buFont typeface="Wingdings" pitchFamily="2" charset="2"/>
              <a:buChar char="Ø"/>
            </a:pPr>
            <a:r>
              <a:rPr lang="cs-CZ" altLang="cs-CZ" sz="1800" dirty="0" smtClean="0"/>
              <a:t>Řídící orgán (ŘO): Saské státní ministerstvo životního prostředí a zemědělství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cs-CZ" sz="1600" dirty="0"/>
              <a:t>odpovědnost za </a:t>
            </a:r>
            <a:r>
              <a:rPr lang="cs-CZ" sz="1600" dirty="0" smtClean="0"/>
              <a:t>provádění </a:t>
            </a:r>
            <a:r>
              <a:rPr lang="cs-CZ" sz="1600" dirty="0"/>
              <a:t>programu </a:t>
            </a:r>
            <a:r>
              <a:rPr lang="cs-CZ" sz="1600" dirty="0" smtClean="0"/>
              <a:t>spolupráce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cs-CZ" sz="1600" dirty="0"/>
              <a:t>k</a:t>
            </a:r>
            <a:r>
              <a:rPr lang="cs-CZ" sz="1600" dirty="0" smtClean="0"/>
              <a:t>ontaktní subjekt pro Evropskou komisi </a:t>
            </a:r>
          </a:p>
          <a:p>
            <a:pPr marL="685800" lvl="1">
              <a:buFont typeface="Arial" panose="020B0604020202020204" pitchFamily="34" charset="0"/>
              <a:buChar char="•"/>
            </a:pPr>
            <a:endParaRPr lang="cs-CZ" altLang="cs-CZ" sz="1400" dirty="0"/>
          </a:p>
          <a:p>
            <a:pPr>
              <a:buFont typeface="Wingdings" pitchFamily="2" charset="2"/>
              <a:buChar char="Ø"/>
            </a:pPr>
            <a:r>
              <a:rPr lang="cs-CZ" altLang="cs-CZ" sz="1800" dirty="0" smtClean="0"/>
              <a:t>Národní orgán (NO): Ministerstvo pro místní rozvoj ČR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600" dirty="0" smtClean="0"/>
              <a:t>spolupráce s ŘO při </a:t>
            </a:r>
            <a:r>
              <a:rPr lang="cs-CZ" sz="1600" dirty="0"/>
              <a:t>nastavování metodických postupů pro </a:t>
            </a:r>
            <a:r>
              <a:rPr lang="cs-CZ" sz="1600" dirty="0" smtClean="0"/>
              <a:t>provádění programu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600" dirty="0" smtClean="0"/>
              <a:t>podpora ŘO při </a:t>
            </a:r>
            <a:r>
              <a:rPr lang="cs-CZ" sz="1600" dirty="0"/>
              <a:t>koordinaci jeho aktivit v </a:t>
            </a:r>
            <a:r>
              <a:rPr lang="cs-CZ" sz="1600" dirty="0" smtClean="0"/>
              <a:t>ČR</a:t>
            </a:r>
            <a:endParaRPr lang="cs-CZ" altLang="cs-CZ" sz="1600" dirty="0" smtClean="0"/>
          </a:p>
          <a:p>
            <a:pPr marL="0" indent="0"/>
            <a:endParaRPr lang="cs-CZ" altLang="cs-CZ" sz="8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altLang="cs-CZ" sz="1800" dirty="0"/>
              <a:t>d</a:t>
            </a:r>
            <a:r>
              <a:rPr lang="cs-CZ" altLang="cs-CZ" sz="1800" dirty="0" smtClean="0"/>
              <a:t>alší subjekty programu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cs-CZ" altLang="cs-CZ" sz="1600" dirty="0" smtClean="0"/>
              <a:t>Jednotný sekretariát (JS): Saská rozvojová banka 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cs-CZ" altLang="cs-CZ" sz="1600" dirty="0" smtClean="0"/>
              <a:t>krajské úřady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cs-CZ" altLang="cs-CZ" sz="900" b="1" dirty="0" smtClean="0">
              <a:solidFill>
                <a:srgbClr val="000099"/>
              </a:solidFill>
            </a:endParaRP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cs-CZ" altLang="cs-CZ" sz="1600" dirty="0" smtClean="0"/>
              <a:t>Saská </a:t>
            </a:r>
            <a:r>
              <a:rPr lang="cs-CZ" altLang="cs-CZ" sz="1600" dirty="0"/>
              <a:t>rozvojová banka </a:t>
            </a:r>
            <a:r>
              <a:rPr lang="cs-CZ" altLang="cs-CZ" sz="1600" dirty="0" smtClean="0"/>
              <a:t>(Sasko) 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cs-CZ" sz="1600" dirty="0" smtClean="0"/>
              <a:t>Centrum </a:t>
            </a:r>
            <a:r>
              <a:rPr lang="cs-CZ" sz="1600" dirty="0"/>
              <a:t>pro </a:t>
            </a:r>
            <a:r>
              <a:rPr lang="cs-CZ" sz="1600" dirty="0" smtClean="0"/>
              <a:t>regionální rozvoj (ČR – pobočky v Chomutově a Liberci)</a:t>
            </a:r>
          </a:p>
          <a:p>
            <a:pPr marL="0" indent="0"/>
            <a:endParaRPr lang="cs-CZ" sz="800" b="1" dirty="0" smtClean="0">
              <a:solidFill>
                <a:srgbClr val="000099"/>
              </a:solidFill>
            </a:endParaRP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cs-CZ" sz="1600" dirty="0"/>
              <a:t>Saské státní ministerstvo </a:t>
            </a:r>
            <a:r>
              <a:rPr lang="cs-CZ" sz="1600" dirty="0" smtClean="0"/>
              <a:t>financí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cs-CZ" sz="1600" dirty="0" smtClean="0"/>
              <a:t>skupina auditorů: zástupci auditního orgánu a Ministerstva financí ČR</a:t>
            </a:r>
            <a:endParaRPr lang="cs-CZ" sz="1600" dirty="0"/>
          </a:p>
          <a:p>
            <a:pPr marL="0" indent="0"/>
            <a:endParaRPr lang="cs-CZ" altLang="cs-CZ" sz="1600" dirty="0" smtClean="0"/>
          </a:p>
          <a:p>
            <a:pPr>
              <a:buFont typeface="Wingdings" pitchFamily="2" charset="2"/>
              <a:buChar char="Ø"/>
            </a:pPr>
            <a:endParaRPr lang="cs-CZ" altLang="cs-CZ" sz="1800" dirty="0" smtClean="0"/>
          </a:p>
        </p:txBody>
      </p:sp>
      <p:sp>
        <p:nvSpPr>
          <p:cNvPr id="3" name="Obdélník 2"/>
          <p:cNvSpPr/>
          <p:nvPr/>
        </p:nvSpPr>
        <p:spPr>
          <a:xfrm>
            <a:off x="4211960" y="620688"/>
            <a:ext cx="38164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ctr" eaLnBrk="0" hangingPunct="0">
              <a:spcBef>
                <a:spcPct val="20000"/>
              </a:spcBef>
            </a:pPr>
            <a:r>
              <a:rPr lang="cs-CZ" altLang="cs-CZ" sz="24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Implementační struktura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95536" y="1340768"/>
            <a:ext cx="8291264" cy="5112568"/>
          </a:xfrm>
        </p:spPr>
        <p:txBody>
          <a:bodyPr>
            <a:normAutofit lnSpcReduction="10000"/>
          </a:bodyPr>
          <a:lstStyle/>
          <a:p>
            <a:pPr marL="0" indent="0"/>
            <a:r>
              <a:rPr lang="cs-CZ" altLang="cs-CZ" sz="2000" b="1" dirty="0" smtClean="0">
                <a:solidFill>
                  <a:srgbClr val="000099"/>
                </a:solidFill>
              </a:rPr>
              <a:t>Podání žádosti</a:t>
            </a:r>
          </a:p>
          <a:p>
            <a:pPr marL="0" indent="0"/>
            <a:endParaRPr lang="cs-CZ" altLang="cs-CZ" sz="900" b="1" dirty="0">
              <a:solidFill>
                <a:srgbClr val="000099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cs-CZ" altLang="cs-CZ" sz="1800" dirty="0"/>
              <a:t>žadatel předkládá projektovou žádost na JS, příp. místně příslušné krajské úřady (v ČR) na základě </a:t>
            </a:r>
            <a:r>
              <a:rPr lang="cs-CZ" altLang="cs-CZ" sz="1800" dirty="0" smtClean="0"/>
              <a:t>výzvy</a:t>
            </a:r>
          </a:p>
          <a:p>
            <a:pPr marL="0" indent="0"/>
            <a:endParaRPr lang="cs-CZ" altLang="cs-CZ" sz="900" dirty="0"/>
          </a:p>
          <a:p>
            <a:pPr>
              <a:buFont typeface="Wingdings" pitchFamily="2" charset="2"/>
              <a:buChar char="Ø"/>
            </a:pPr>
            <a:r>
              <a:rPr lang="cs-CZ" altLang="cs-CZ" sz="1800" dirty="0"/>
              <a:t>hodnocení kontroly formálních náležitostí (JS, kraje</a:t>
            </a:r>
            <a:r>
              <a:rPr lang="cs-CZ" altLang="cs-CZ" sz="1800" dirty="0" smtClean="0"/>
              <a:t>)</a:t>
            </a:r>
          </a:p>
          <a:p>
            <a:pPr>
              <a:buFont typeface="Wingdings" pitchFamily="2" charset="2"/>
              <a:buChar char="Ø"/>
            </a:pPr>
            <a:endParaRPr lang="cs-CZ" altLang="cs-CZ" sz="900" dirty="0"/>
          </a:p>
          <a:p>
            <a:pPr>
              <a:buFont typeface="Wingdings" pitchFamily="2" charset="2"/>
              <a:buChar char="Ø"/>
            </a:pPr>
            <a:r>
              <a:rPr lang="cs-CZ" altLang="cs-CZ" sz="1800" dirty="0"/>
              <a:t>odborné posouzení projektu (JS, kraje)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 sz="1400" dirty="0" smtClean="0"/>
              <a:t>kontrola </a:t>
            </a:r>
            <a:r>
              <a:rPr lang="cs-CZ" altLang="cs-CZ" sz="1400" dirty="0"/>
              <a:t>disponibility </a:t>
            </a:r>
            <a:r>
              <a:rPr lang="cs-CZ" altLang="cs-CZ" sz="1400" dirty="0" smtClean="0"/>
              <a:t>prostředků, kontrola </a:t>
            </a:r>
            <a:r>
              <a:rPr lang="cs-CZ" altLang="cs-CZ" sz="1400" dirty="0"/>
              <a:t>způsobilosti </a:t>
            </a:r>
            <a:r>
              <a:rPr lang="cs-CZ" altLang="cs-CZ" sz="1400" dirty="0" smtClean="0"/>
              <a:t>výdajů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 sz="1400" dirty="0" smtClean="0"/>
              <a:t>kontrola </a:t>
            </a:r>
            <a:r>
              <a:rPr lang="cs-CZ" altLang="cs-CZ" sz="1400" dirty="0"/>
              <a:t>relevance veřejné </a:t>
            </a:r>
            <a:r>
              <a:rPr lang="cs-CZ" altLang="cs-CZ" sz="1400" dirty="0" smtClean="0"/>
              <a:t>podpory</a:t>
            </a:r>
          </a:p>
          <a:p>
            <a:pPr marL="457200" lvl="1" indent="0"/>
            <a:endParaRPr lang="cs-CZ" altLang="cs-CZ" sz="800" dirty="0"/>
          </a:p>
          <a:p>
            <a:pPr>
              <a:buFont typeface="Wingdings" pitchFamily="2" charset="2"/>
              <a:buChar char="Ø"/>
            </a:pPr>
            <a:r>
              <a:rPr lang="cs-CZ" altLang="cs-CZ" sz="1800" dirty="0"/>
              <a:t>hodnocení míry přeshraniční spolupráce a přeshraničního dopadu (JS)</a:t>
            </a:r>
          </a:p>
          <a:p>
            <a:pPr marL="0" indent="0"/>
            <a:endParaRPr lang="cs-CZ" sz="800" dirty="0" smtClean="0"/>
          </a:p>
          <a:p>
            <a:pPr marL="0" indent="0"/>
            <a:r>
              <a:rPr lang="cs-CZ" sz="2000" b="1" dirty="0" smtClean="0">
                <a:solidFill>
                  <a:srgbClr val="000099"/>
                </a:solidFill>
              </a:rPr>
              <a:t>Rozhodnutí a schválení projektu</a:t>
            </a:r>
          </a:p>
          <a:p>
            <a:pPr marL="0" indent="0"/>
            <a:endParaRPr lang="cs-CZ" sz="900" b="1" dirty="0">
              <a:solidFill>
                <a:srgbClr val="000099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cs-CZ" altLang="cs-CZ" sz="1800" dirty="0"/>
              <a:t>projekty schvalovány v rámci Monitorovacího výboru</a:t>
            </a:r>
          </a:p>
          <a:p>
            <a:pPr>
              <a:buFont typeface="Wingdings" pitchFamily="2" charset="2"/>
              <a:buChar char="Ø"/>
            </a:pPr>
            <a:endParaRPr lang="cs-CZ" altLang="cs-CZ" sz="800" dirty="0"/>
          </a:p>
          <a:p>
            <a:pPr>
              <a:buFont typeface="Wingdings" pitchFamily="2" charset="2"/>
              <a:buChar char="Ø"/>
            </a:pPr>
            <a:r>
              <a:rPr lang="cs-CZ" altLang="cs-CZ" sz="1800" dirty="0"/>
              <a:t>příprava Rozhodnutí/Smlouvy na </a:t>
            </a:r>
            <a:r>
              <a:rPr lang="cs-CZ" altLang="cs-CZ" sz="1800" dirty="0" smtClean="0"/>
              <a:t>JS</a:t>
            </a:r>
          </a:p>
          <a:p>
            <a:pPr>
              <a:buFont typeface="Wingdings" pitchFamily="2" charset="2"/>
              <a:buChar char="Ø"/>
            </a:pPr>
            <a:endParaRPr lang="cs-CZ" altLang="cs-CZ" sz="1800" dirty="0"/>
          </a:p>
          <a:p>
            <a:pPr marL="0" indent="0"/>
            <a:r>
              <a:rPr lang="cs-CZ" altLang="cs-CZ" sz="2000" b="1" dirty="0" smtClean="0">
                <a:solidFill>
                  <a:srgbClr val="000099"/>
                </a:solidFill>
              </a:rPr>
              <a:t>Realizace a vyúčtování</a:t>
            </a:r>
            <a:r>
              <a:rPr lang="cs-CZ" altLang="cs-CZ" sz="1800" dirty="0" smtClean="0"/>
              <a:t> </a:t>
            </a:r>
            <a:endParaRPr lang="cs-CZ" altLang="cs-CZ" sz="1800" dirty="0"/>
          </a:p>
          <a:p>
            <a:pPr>
              <a:buFont typeface="Wingdings" pitchFamily="2" charset="2"/>
              <a:buChar char="Ø"/>
            </a:pPr>
            <a:endParaRPr lang="cs-CZ" altLang="cs-CZ" sz="1800" dirty="0"/>
          </a:p>
          <a:p>
            <a:endParaRPr lang="cs-CZ" sz="2000" dirty="0"/>
          </a:p>
        </p:txBody>
      </p:sp>
      <p:sp>
        <p:nvSpPr>
          <p:cNvPr id="4" name="Obdélník 3"/>
          <p:cNvSpPr/>
          <p:nvPr/>
        </p:nvSpPr>
        <p:spPr>
          <a:xfrm>
            <a:off x="2843808" y="663079"/>
            <a:ext cx="54726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>
              <a:spcBef>
                <a:spcPct val="20000"/>
              </a:spcBef>
            </a:pPr>
            <a:r>
              <a:rPr lang="cs-CZ" altLang="cs-CZ" sz="24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Rámcová administrace programu</a:t>
            </a:r>
          </a:p>
        </p:txBody>
      </p:sp>
    </p:spTree>
    <p:extLst>
      <p:ext uri="{BB962C8B-B14F-4D97-AF65-F5344CB8AC3E}">
        <p14:creationId xmlns:p14="http://schemas.microsoft.com/office/powerpoint/2010/main" val="3890443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95536" y="1196752"/>
            <a:ext cx="8291264" cy="5400600"/>
          </a:xfrm>
        </p:spPr>
        <p:txBody>
          <a:bodyPr>
            <a:normAutofit/>
          </a:bodyPr>
          <a:lstStyle/>
          <a:p>
            <a:pPr marL="0" indent="0" algn="ctr"/>
            <a:endParaRPr lang="cs-CZ" sz="800" b="1" dirty="0" smtClean="0"/>
          </a:p>
          <a:p>
            <a:pPr marL="0" indent="0"/>
            <a:r>
              <a:rPr lang="cs-CZ" sz="2000" b="1" dirty="0" smtClean="0">
                <a:solidFill>
                  <a:srgbClr val="000099"/>
                </a:solidFill>
              </a:rPr>
              <a:t>Provedené kroky</a:t>
            </a:r>
          </a:p>
          <a:p>
            <a:pPr marL="0" indent="0"/>
            <a:endParaRPr lang="cs-CZ" sz="900" b="1" dirty="0" smtClean="0">
              <a:solidFill>
                <a:srgbClr val="000099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cs-CZ" sz="1800" dirty="0"/>
              <a:t>z</a:t>
            </a:r>
            <a:r>
              <a:rPr lang="cs-CZ" sz="1800" dirty="0" smtClean="0"/>
              <a:t>pracován programový dokument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600" dirty="0"/>
              <a:t>t</a:t>
            </a:r>
            <a:r>
              <a:rPr lang="cs-CZ" sz="1600" dirty="0" smtClean="0"/>
              <a:t>ematické zaměření programu, alokace programu, rámcová </a:t>
            </a:r>
            <a:r>
              <a:rPr lang="cs-CZ" sz="1600" dirty="0" smtClean="0"/>
              <a:t>implementační </a:t>
            </a:r>
            <a:r>
              <a:rPr lang="cs-CZ" sz="1600" dirty="0" smtClean="0"/>
              <a:t>struktura</a:t>
            </a:r>
            <a:endParaRPr lang="cs-CZ" sz="1600" dirty="0" smtClean="0"/>
          </a:p>
          <a:p>
            <a:pPr marL="171450" lvl="1" indent="-171450">
              <a:buFont typeface="Wingdings" panose="05000000000000000000" pitchFamily="2" charset="2"/>
              <a:buChar char="Ø"/>
            </a:pPr>
            <a:r>
              <a:rPr lang="cs-CZ" sz="1800" dirty="0" smtClean="0"/>
              <a:t>  </a:t>
            </a:r>
            <a:r>
              <a:rPr lang="cs-CZ" sz="1800" dirty="0" smtClean="0"/>
              <a:t>z</a:t>
            </a:r>
            <a:r>
              <a:rPr lang="cs-CZ" sz="1800" dirty="0" smtClean="0"/>
              <a:t>pracována </a:t>
            </a:r>
            <a:r>
              <a:rPr lang="cs-CZ" sz="1800" dirty="0"/>
              <a:t>hodnotící kritéria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cs-CZ" sz="1800" dirty="0" smtClean="0"/>
              <a:t>  zpracována nová projektová žádost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cs-CZ" sz="1800" dirty="0"/>
              <a:t> </a:t>
            </a:r>
            <a:r>
              <a:rPr lang="cs-CZ" sz="1800" dirty="0" smtClean="0"/>
              <a:t> vypořádání připomínek EK po prvním předložení programu EK v září 2014</a:t>
            </a:r>
            <a:endParaRPr lang="cs-CZ" sz="1800" dirty="0"/>
          </a:p>
          <a:p>
            <a:pPr marL="285750" indent="-285750">
              <a:buFont typeface="Wingdings" pitchFamily="2" charset="2"/>
              <a:buChar char="Ø"/>
            </a:pPr>
            <a:r>
              <a:rPr lang="cs-CZ" sz="1800" dirty="0"/>
              <a:t>p</a:t>
            </a:r>
            <a:r>
              <a:rPr lang="cs-CZ" sz="1800" dirty="0" smtClean="0"/>
              <a:t>rogram předložen podruhé EK dne 4. 3. 2015</a:t>
            </a:r>
          </a:p>
          <a:p>
            <a:pPr marL="0" indent="0"/>
            <a:endParaRPr lang="cs-CZ" sz="1800" dirty="0"/>
          </a:p>
          <a:p>
            <a:pPr marL="0" indent="0"/>
            <a:r>
              <a:rPr lang="cs-CZ" sz="2000" b="1" dirty="0" smtClean="0">
                <a:solidFill>
                  <a:srgbClr val="000099"/>
                </a:solidFill>
              </a:rPr>
              <a:t>Současnost</a:t>
            </a:r>
          </a:p>
          <a:p>
            <a:pPr marL="0" indent="0"/>
            <a:endParaRPr lang="cs-CZ" sz="900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cs-CZ" sz="1800" dirty="0"/>
              <a:t>p</a:t>
            </a:r>
            <a:r>
              <a:rPr lang="cs-CZ" sz="1800" dirty="0" smtClean="0"/>
              <a:t>rojednávání zbývajících kapitol realizačního dokumentu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cs-CZ" sz="1600" dirty="0"/>
              <a:t>z</a:t>
            </a:r>
            <a:r>
              <a:rPr lang="cs-CZ" sz="1600" dirty="0" smtClean="0"/>
              <a:t>působilost výdajů, trilaterální projekty, kontrolní postupy, postup řešení stížností</a:t>
            </a:r>
          </a:p>
          <a:p>
            <a:pPr marL="285750" indent="-285750">
              <a:buFont typeface="Wingdings" pitchFamily="2" charset="2"/>
              <a:buChar char="Ø"/>
            </a:pPr>
            <a:endParaRPr lang="cs-CZ" sz="1800" dirty="0" smtClean="0"/>
          </a:p>
          <a:p>
            <a:pPr marL="285750" indent="-285750">
              <a:buFont typeface="Wingdings" pitchFamily="2" charset="2"/>
              <a:buChar char="Ø"/>
            </a:pPr>
            <a:endParaRPr lang="cs-CZ" sz="1800" dirty="0"/>
          </a:p>
          <a:p>
            <a:pPr marL="285750" indent="-285750">
              <a:buFont typeface="Wingdings" pitchFamily="2" charset="2"/>
              <a:buChar char="Ø"/>
            </a:pPr>
            <a:endParaRPr lang="cs-CZ" sz="1800" dirty="0"/>
          </a:p>
          <a:p>
            <a:pPr>
              <a:buFont typeface="Wingdings" panose="05000000000000000000" pitchFamily="2" charset="2"/>
              <a:buChar char="Ø"/>
            </a:pPr>
            <a:endParaRPr lang="cs-CZ" sz="1800" dirty="0" smtClean="0"/>
          </a:p>
          <a:p>
            <a:pPr>
              <a:buFont typeface="Wingdings" panose="05000000000000000000" pitchFamily="2" charset="2"/>
              <a:buChar char="Ø"/>
            </a:pPr>
            <a:endParaRPr lang="cs-CZ" sz="1800" dirty="0"/>
          </a:p>
        </p:txBody>
      </p:sp>
      <p:sp>
        <p:nvSpPr>
          <p:cNvPr id="3" name="Obdélník 2"/>
          <p:cNvSpPr/>
          <p:nvPr/>
        </p:nvSpPr>
        <p:spPr>
          <a:xfrm>
            <a:off x="3059832" y="564376"/>
            <a:ext cx="53773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hangingPunct="0">
              <a:spcBef>
                <a:spcPct val="20000"/>
              </a:spcBef>
            </a:pPr>
            <a:r>
              <a:rPr lang="cs-CZ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Harmonogram </a:t>
            </a:r>
            <a:r>
              <a:rPr lang="cs-CZ" sz="24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přípravy </a:t>
            </a:r>
            <a:r>
              <a:rPr lang="cs-CZ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programu I.</a:t>
            </a:r>
            <a:endParaRPr lang="cs-CZ" sz="24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8382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95536" y="1268760"/>
            <a:ext cx="8291264" cy="5184576"/>
          </a:xfrm>
        </p:spPr>
        <p:txBody>
          <a:bodyPr>
            <a:normAutofit/>
          </a:bodyPr>
          <a:lstStyle/>
          <a:p>
            <a:r>
              <a:rPr lang="cs-CZ" sz="2000" b="1" dirty="0" smtClean="0">
                <a:solidFill>
                  <a:srgbClr val="000099"/>
                </a:solidFill>
              </a:rPr>
              <a:t>Plánované kroky</a:t>
            </a:r>
          </a:p>
          <a:p>
            <a:pPr marL="0" indent="0"/>
            <a:endParaRPr lang="cs-CZ" sz="18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1900" dirty="0"/>
              <a:t>příprava příruček pro žadatele a </a:t>
            </a:r>
            <a:r>
              <a:rPr lang="cs-CZ" sz="1900" dirty="0" smtClean="0"/>
              <a:t>příjemce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sz="19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1900" dirty="0"/>
              <a:t>ustavení Monitorovacího </a:t>
            </a:r>
            <a:r>
              <a:rPr lang="cs-CZ" sz="1900" dirty="0" smtClean="0"/>
              <a:t>výboru</a:t>
            </a:r>
          </a:p>
          <a:p>
            <a:pPr marL="0" indent="0"/>
            <a:endParaRPr lang="cs-CZ" sz="19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1900" dirty="0" smtClean="0"/>
              <a:t>nastavení </a:t>
            </a:r>
            <a:r>
              <a:rPr lang="cs-CZ" sz="1900" dirty="0" smtClean="0"/>
              <a:t>řídících a kontrolních systémů</a:t>
            </a:r>
          </a:p>
          <a:p>
            <a:pPr marL="0" indent="0"/>
            <a:endParaRPr lang="cs-CZ" sz="18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1900" dirty="0"/>
              <a:t>p</a:t>
            </a:r>
            <a:r>
              <a:rPr lang="cs-CZ" sz="1900" dirty="0" smtClean="0"/>
              <a:t>ředpokládané schválení Programu </a:t>
            </a:r>
            <a:r>
              <a:rPr lang="cs-CZ" sz="1900" dirty="0" smtClean="0"/>
              <a:t>Evropskou komisí </a:t>
            </a:r>
            <a:r>
              <a:rPr lang="cs-CZ" sz="1900" dirty="0" smtClean="0"/>
              <a:t>v květnu 2015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sz="18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1900" dirty="0"/>
              <a:t>v</a:t>
            </a:r>
            <a:r>
              <a:rPr lang="cs-CZ" sz="1900" dirty="0" smtClean="0"/>
              <a:t>yhlášení </a:t>
            </a:r>
            <a:r>
              <a:rPr lang="cs-CZ" sz="1900" dirty="0"/>
              <a:t>P</a:t>
            </a:r>
            <a:r>
              <a:rPr lang="cs-CZ" sz="1900" dirty="0" smtClean="0"/>
              <a:t>rogramu cca v polovině roku 2015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sz="1800" dirty="0"/>
          </a:p>
        </p:txBody>
      </p:sp>
      <p:sp>
        <p:nvSpPr>
          <p:cNvPr id="4" name="Obdélník 3"/>
          <p:cNvSpPr/>
          <p:nvPr/>
        </p:nvSpPr>
        <p:spPr>
          <a:xfrm>
            <a:off x="2627784" y="591071"/>
            <a:ext cx="58093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hangingPunct="0">
              <a:spcBef>
                <a:spcPct val="20000"/>
              </a:spcBef>
            </a:pPr>
            <a:r>
              <a:rPr lang="cs-CZ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Harmonogram </a:t>
            </a:r>
            <a:r>
              <a:rPr lang="cs-CZ" sz="24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přípravy </a:t>
            </a:r>
            <a:r>
              <a:rPr lang="cs-CZ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programu II.</a:t>
            </a:r>
            <a:endParaRPr lang="cs-CZ" sz="24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1496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N:\Mapy\A - finální verze\C - vzorových projektů\s publicitou\jpg\05 - CZ-SN (s publicitou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74172"/>
            <a:ext cx="8136904" cy="5423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2815430" y="620688"/>
            <a:ext cx="60019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rgbClr val="000099"/>
                </a:solidFill>
              </a:rPr>
              <a:t>Příklady úspěšných projektů </a:t>
            </a:r>
            <a:r>
              <a:rPr lang="cs-CZ" sz="2400" b="1" dirty="0" smtClean="0">
                <a:solidFill>
                  <a:srgbClr val="000099"/>
                </a:solidFill>
              </a:rPr>
              <a:t>2007–2013</a:t>
            </a:r>
            <a:endParaRPr lang="cs-CZ" sz="2400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128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sah 1"/>
          <p:cNvSpPr>
            <a:spLocks noGrp="1"/>
          </p:cNvSpPr>
          <p:nvPr>
            <p:ph idx="1"/>
          </p:nvPr>
        </p:nvSpPr>
        <p:spPr bwMode="auto">
          <a:xfrm>
            <a:off x="456952" y="908720"/>
            <a:ext cx="8291512" cy="566124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algn="ctr" eaLnBrk="1" hangingPunct="1"/>
            <a:endParaRPr lang="cs-CZ" sz="3900" b="1" dirty="0" smtClean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algn="ctr" eaLnBrk="1" hangingPunct="1"/>
            <a:r>
              <a:rPr lang="cs-CZ" sz="39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Děkuji za pozornost!</a:t>
            </a:r>
          </a:p>
          <a:p>
            <a:pPr algn="ctr" eaLnBrk="1" hangingPunct="1"/>
            <a:endParaRPr lang="cs-CZ" sz="3200" b="1" dirty="0" smtClean="0">
              <a:solidFill>
                <a:srgbClr val="000099"/>
              </a:solidFill>
              <a:latin typeface="Arial" charset="0"/>
              <a:cs typeface="Arial" charset="0"/>
            </a:endParaRPr>
          </a:p>
          <a:p>
            <a:pPr algn="ctr" eaLnBrk="1" hangingPunct="1"/>
            <a:endParaRPr lang="cs-CZ" b="1" dirty="0" smtClean="0">
              <a:solidFill>
                <a:srgbClr val="000099"/>
              </a:solidFill>
              <a:latin typeface="Arial" charset="0"/>
              <a:cs typeface="Arial" charset="0"/>
            </a:endParaRPr>
          </a:p>
          <a:p>
            <a:pPr algn="ctr" eaLnBrk="1" hangingPunct="1"/>
            <a:endParaRPr lang="cs-CZ" b="1" dirty="0" smtClean="0">
              <a:solidFill>
                <a:srgbClr val="000099"/>
              </a:solidFill>
              <a:latin typeface="Arial" charset="0"/>
              <a:cs typeface="Arial" charset="0"/>
            </a:endParaRPr>
          </a:p>
          <a:p>
            <a:pPr algn="ctr" eaLnBrk="1" hangingPunct="1"/>
            <a:endParaRPr lang="cs-CZ" b="1" dirty="0" smtClean="0">
              <a:solidFill>
                <a:srgbClr val="000099"/>
              </a:solidFill>
              <a:latin typeface="Arial" charset="0"/>
              <a:cs typeface="Arial" charset="0"/>
            </a:endParaRPr>
          </a:p>
          <a:p>
            <a:pPr algn="ctr" eaLnBrk="1" hangingPunct="1"/>
            <a:endParaRPr lang="cs-CZ" b="1" dirty="0" smtClean="0">
              <a:solidFill>
                <a:srgbClr val="000099"/>
              </a:solidFill>
              <a:latin typeface="Arial" charset="0"/>
              <a:cs typeface="Arial" charset="0"/>
            </a:endParaRPr>
          </a:p>
          <a:p>
            <a:pPr algn="ctr" eaLnBrk="1" hangingPunct="1"/>
            <a:endParaRPr lang="cs-CZ" b="1" dirty="0" smtClean="0">
              <a:solidFill>
                <a:srgbClr val="000099"/>
              </a:solidFill>
              <a:latin typeface="Arial" charset="0"/>
              <a:cs typeface="Arial" charset="0"/>
            </a:endParaRPr>
          </a:p>
          <a:p>
            <a:pPr algn="r" eaLnBrk="1" hangingPunct="1"/>
            <a:endParaRPr lang="cs-CZ" sz="2400" b="1" dirty="0" smtClean="0">
              <a:solidFill>
                <a:srgbClr val="000099"/>
              </a:solidFill>
              <a:latin typeface="Arial" charset="0"/>
              <a:cs typeface="Arial" charset="0"/>
            </a:endParaRPr>
          </a:p>
          <a:p>
            <a:pPr algn="r" eaLnBrk="1" hangingPunct="1"/>
            <a:endParaRPr lang="cs-CZ" sz="2400" b="1" dirty="0" smtClean="0">
              <a:solidFill>
                <a:srgbClr val="000099"/>
              </a:solidFill>
              <a:latin typeface="Arial" charset="0"/>
              <a:cs typeface="Arial" charset="0"/>
            </a:endParaRPr>
          </a:p>
          <a:p>
            <a:pPr algn="r" eaLnBrk="1" hangingPunct="1"/>
            <a:r>
              <a:rPr lang="cs-CZ" sz="2400" b="1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Kontakt:</a:t>
            </a:r>
          </a:p>
          <a:p>
            <a:pPr algn="r" eaLnBrk="1" hangingPunct="1"/>
            <a:endParaRPr lang="cs-CZ" sz="800" b="1" dirty="0" smtClean="0">
              <a:solidFill>
                <a:srgbClr val="000099"/>
              </a:solidFill>
              <a:latin typeface="Arial" charset="0"/>
              <a:cs typeface="Arial" charset="0"/>
            </a:endParaRPr>
          </a:p>
          <a:p>
            <a:pPr algn="r" eaLnBrk="1" hangingPunct="1"/>
            <a:r>
              <a:rPr lang="cs-CZ" sz="2000" dirty="0" smtClean="0">
                <a:latin typeface="Arial" charset="0"/>
                <a:cs typeface="Arial" charset="0"/>
              </a:rPr>
              <a:t>Mgr. Stanislav Rataj</a:t>
            </a:r>
            <a:endParaRPr lang="cs-CZ" sz="800" dirty="0" smtClean="0">
              <a:latin typeface="Arial" charset="0"/>
              <a:cs typeface="Arial" charset="0"/>
            </a:endParaRPr>
          </a:p>
          <a:p>
            <a:pPr algn="r" eaLnBrk="1" hangingPunct="1"/>
            <a:r>
              <a:rPr lang="cs-CZ" sz="2000" dirty="0" smtClean="0">
                <a:latin typeface="Arial" charset="0"/>
                <a:cs typeface="Arial" charset="0"/>
              </a:rPr>
              <a:t>E-mail: </a:t>
            </a:r>
            <a:r>
              <a:rPr lang="cs-CZ" sz="2000" dirty="0" smtClean="0">
                <a:latin typeface="Arial" charset="0"/>
                <a:cs typeface="Arial" charset="0"/>
                <a:hlinkClick r:id="rId3"/>
              </a:rPr>
              <a:t>stanislav.rataj@mmr.cz</a:t>
            </a:r>
            <a:endParaRPr lang="cs-CZ" sz="2000" dirty="0" smtClean="0">
              <a:latin typeface="Arial" charset="0"/>
              <a:cs typeface="Arial" charset="0"/>
            </a:endParaRPr>
          </a:p>
          <a:p>
            <a:pPr algn="r" eaLnBrk="1" hangingPunct="1"/>
            <a:r>
              <a:rPr lang="cs-CZ" sz="2000" dirty="0" smtClean="0">
                <a:latin typeface="Arial" charset="0"/>
                <a:cs typeface="Arial" charset="0"/>
              </a:rPr>
              <a:t>Telefon: +420 234 154 008</a:t>
            </a:r>
          </a:p>
        </p:txBody>
      </p:sp>
      <p:sp>
        <p:nvSpPr>
          <p:cNvPr id="12292" name="Zástupný symbol pro datum 3"/>
          <p:cNvSpPr txBox="1">
            <a:spLocks noGrp="1"/>
          </p:cNvSpPr>
          <p:nvPr/>
        </p:nvSpPr>
        <p:spPr bwMode="auto">
          <a:xfrm>
            <a:off x="457200" y="6356350"/>
            <a:ext cx="360997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 sz="1400"/>
          </a:p>
        </p:txBody>
      </p:sp>
      <p:pic>
        <p:nvPicPr>
          <p:cNvPr id="9219" name="Picture 3" descr="I:\Zámostná\IMG_7686.JPG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2348880"/>
            <a:ext cx="3600400" cy="22322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ovéPole 4"/>
          <p:cNvSpPr txBox="1"/>
          <p:nvPr/>
        </p:nvSpPr>
        <p:spPr>
          <a:xfrm>
            <a:off x="323528" y="5078794"/>
            <a:ext cx="531267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000099"/>
                </a:solidFill>
              </a:rPr>
              <a:t>Více informací o PPS </a:t>
            </a:r>
            <a:r>
              <a:rPr lang="cs-CZ" b="1" dirty="0" smtClean="0">
                <a:solidFill>
                  <a:srgbClr val="000099"/>
                </a:solidFill>
              </a:rPr>
              <a:t>SN – CZ 2014–2020</a:t>
            </a:r>
            <a:r>
              <a:rPr lang="cs-CZ" b="1" dirty="0" smtClean="0">
                <a:solidFill>
                  <a:srgbClr val="000099"/>
                </a:solidFill>
              </a:rPr>
              <a:t>:</a:t>
            </a:r>
          </a:p>
          <a:p>
            <a:endParaRPr lang="cs-CZ" sz="800" dirty="0" smtClean="0"/>
          </a:p>
          <a:p>
            <a:r>
              <a:rPr lang="cs-CZ" dirty="0" smtClean="0">
                <a:solidFill>
                  <a:srgbClr val="000099"/>
                </a:solidFill>
                <a:hlinkClick r:id="rId5"/>
              </a:rPr>
              <a:t>www.sn-cz2020.cz</a:t>
            </a:r>
            <a:endParaRPr lang="cs-CZ" dirty="0" smtClean="0">
              <a:solidFill>
                <a:srgbClr val="000099"/>
              </a:solidFill>
            </a:endParaRPr>
          </a:p>
          <a:p>
            <a:r>
              <a:rPr lang="cs-CZ" dirty="0" smtClean="0">
                <a:solidFill>
                  <a:srgbClr val="000099"/>
                </a:solidFill>
                <a:hlinkClick r:id="rId6"/>
              </a:rPr>
              <a:t>www.sn-cz2020.de</a:t>
            </a:r>
            <a:endParaRPr lang="cs-CZ" dirty="0" smtClean="0">
              <a:solidFill>
                <a:srgbClr val="000099"/>
              </a:solidFill>
            </a:endParaRPr>
          </a:p>
          <a:p>
            <a:endParaRPr lang="cs-CZ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95536" y="1412776"/>
            <a:ext cx="8291264" cy="5184576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cs-CZ" sz="1900" dirty="0"/>
              <a:t>k</a:t>
            </a:r>
            <a:r>
              <a:rPr lang="cs-CZ" sz="1900" dirty="0" smtClean="0"/>
              <a:t>ohezní politika EU a Cíl 2: Evropská územní spolupráce</a:t>
            </a:r>
          </a:p>
          <a:p>
            <a:pPr marL="0" indent="0"/>
            <a:endParaRPr lang="cs-CZ" sz="1900" dirty="0" smtClean="0"/>
          </a:p>
          <a:p>
            <a:pPr>
              <a:buFont typeface="Wingdings" pitchFamily="2" charset="2"/>
              <a:buChar char="Ø"/>
            </a:pPr>
            <a:r>
              <a:rPr lang="cs-CZ" sz="1900" dirty="0"/>
              <a:t>vymezení dotačního </a:t>
            </a:r>
            <a:r>
              <a:rPr lang="cs-CZ" sz="1900" dirty="0" smtClean="0"/>
              <a:t>území</a:t>
            </a:r>
          </a:p>
          <a:p>
            <a:pPr marL="0" indent="0"/>
            <a:endParaRPr lang="cs-CZ" sz="1900" dirty="0" smtClean="0"/>
          </a:p>
          <a:p>
            <a:pPr>
              <a:buFont typeface="Wingdings" pitchFamily="2" charset="2"/>
              <a:buChar char="Ø"/>
            </a:pPr>
            <a:r>
              <a:rPr lang="cs-CZ" sz="1900" dirty="0" smtClean="0"/>
              <a:t>základní </a:t>
            </a:r>
            <a:r>
              <a:rPr lang="cs-CZ" sz="1900" dirty="0"/>
              <a:t>informace </a:t>
            </a:r>
            <a:r>
              <a:rPr lang="cs-CZ" sz="1900" dirty="0" smtClean="0"/>
              <a:t>a tematické zaměření programu </a:t>
            </a:r>
            <a:r>
              <a:rPr lang="cs-CZ" sz="1900" dirty="0"/>
              <a:t>spolupráce </a:t>
            </a:r>
            <a:endParaRPr lang="cs-CZ" sz="1900" dirty="0" smtClean="0"/>
          </a:p>
          <a:p>
            <a:pPr marL="0" indent="0"/>
            <a:r>
              <a:rPr lang="cs-CZ" sz="1900" dirty="0" smtClean="0"/>
              <a:t>     Svobodný stát Sasko – Česká republika 2014–2020 </a:t>
            </a:r>
            <a:endParaRPr lang="cs-CZ" sz="1900" dirty="0" smtClean="0"/>
          </a:p>
          <a:p>
            <a:pPr>
              <a:buFont typeface="Wingdings" pitchFamily="2" charset="2"/>
              <a:buChar char="Ø"/>
            </a:pPr>
            <a:endParaRPr lang="cs-CZ" sz="1900" dirty="0" smtClean="0"/>
          </a:p>
          <a:p>
            <a:pPr>
              <a:buFont typeface="Wingdings" pitchFamily="2" charset="2"/>
              <a:buChar char="Ø"/>
            </a:pPr>
            <a:r>
              <a:rPr lang="cs-CZ" sz="1900" dirty="0" smtClean="0"/>
              <a:t>alokace </a:t>
            </a:r>
            <a:r>
              <a:rPr lang="cs-CZ" sz="1900" dirty="0" smtClean="0"/>
              <a:t>programu</a:t>
            </a:r>
          </a:p>
          <a:p>
            <a:pPr marL="0" indent="0"/>
            <a:endParaRPr lang="cs-CZ" sz="1900" dirty="0" smtClean="0"/>
          </a:p>
          <a:p>
            <a:pPr>
              <a:buFont typeface="Wingdings" pitchFamily="2" charset="2"/>
              <a:buChar char="Ø"/>
            </a:pPr>
            <a:r>
              <a:rPr lang="cs-CZ" sz="1900" dirty="0"/>
              <a:t>z</a:t>
            </a:r>
            <a:r>
              <a:rPr lang="cs-CZ" sz="1900" dirty="0" smtClean="0"/>
              <a:t>ákladní parametry programu</a:t>
            </a:r>
          </a:p>
          <a:p>
            <a:pPr marL="0" indent="0"/>
            <a:endParaRPr lang="cs-CZ" sz="1900" dirty="0" smtClean="0"/>
          </a:p>
          <a:p>
            <a:pPr>
              <a:buFont typeface="Wingdings" pitchFamily="2" charset="2"/>
              <a:buChar char="Ø"/>
            </a:pPr>
            <a:r>
              <a:rPr lang="cs-CZ" sz="1900" dirty="0"/>
              <a:t>i</a:t>
            </a:r>
            <a:r>
              <a:rPr lang="cs-CZ" sz="1900" dirty="0" smtClean="0"/>
              <a:t>mplementační struktura</a:t>
            </a:r>
          </a:p>
          <a:p>
            <a:pPr>
              <a:buFont typeface="Wingdings" pitchFamily="2" charset="2"/>
              <a:buChar char="Ø"/>
            </a:pPr>
            <a:endParaRPr lang="cs-CZ" sz="1900" dirty="0" smtClean="0"/>
          </a:p>
          <a:p>
            <a:pPr>
              <a:buFont typeface="Wingdings" pitchFamily="2" charset="2"/>
              <a:buChar char="Ø"/>
            </a:pPr>
            <a:r>
              <a:rPr lang="cs-CZ" sz="1900" dirty="0"/>
              <a:t>r</a:t>
            </a:r>
            <a:r>
              <a:rPr lang="cs-CZ" sz="1900" dirty="0" smtClean="0"/>
              <a:t>ámcová administrace programu</a:t>
            </a:r>
          </a:p>
          <a:p>
            <a:pPr marL="0" indent="0"/>
            <a:endParaRPr lang="cs-CZ" sz="1900" dirty="0" smtClean="0"/>
          </a:p>
          <a:p>
            <a:pPr>
              <a:buFont typeface="Wingdings" pitchFamily="2" charset="2"/>
              <a:buChar char="Ø"/>
            </a:pPr>
            <a:r>
              <a:rPr lang="cs-CZ" sz="1900" dirty="0"/>
              <a:t>h</a:t>
            </a:r>
            <a:r>
              <a:rPr lang="cs-CZ" sz="1900" dirty="0" smtClean="0"/>
              <a:t>armonogram přípravy programu</a:t>
            </a:r>
          </a:p>
          <a:p>
            <a:pPr>
              <a:buFont typeface="Wingdings" pitchFamily="2" charset="2"/>
              <a:buChar char="Ø"/>
            </a:pPr>
            <a:endParaRPr lang="cs-CZ" sz="1800" dirty="0" smtClean="0"/>
          </a:p>
          <a:p>
            <a:pPr>
              <a:buFont typeface="Wingdings" pitchFamily="2" charset="2"/>
              <a:buChar char="Ø"/>
            </a:pPr>
            <a:endParaRPr lang="cs-CZ" sz="2000" dirty="0" smtClean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139952" y="620688"/>
            <a:ext cx="4464496" cy="504056"/>
          </a:xfrm>
        </p:spPr>
        <p:txBody>
          <a:bodyPr/>
          <a:lstStyle/>
          <a:p>
            <a:r>
              <a:rPr lang="cs-CZ" sz="2400" dirty="0" smtClean="0"/>
              <a:t>Obsah prezentace</a:t>
            </a:r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aoblený obdélník 3"/>
          <p:cNvSpPr/>
          <p:nvPr/>
        </p:nvSpPr>
        <p:spPr>
          <a:xfrm>
            <a:off x="899592" y="2082104"/>
            <a:ext cx="2304256" cy="936104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Cíl1:</a:t>
            </a:r>
          </a:p>
          <a:p>
            <a:pPr algn="ctr"/>
            <a:r>
              <a:rPr lang="cs-CZ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Konvergence</a:t>
            </a:r>
          </a:p>
          <a:p>
            <a:pPr algn="ctr"/>
            <a:r>
              <a:rPr lang="cs-CZ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€ 251,2 mld</a:t>
            </a:r>
            <a:r>
              <a:rPr lang="cs-CZ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s-CZ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aoblený obdélník 4"/>
          <p:cNvSpPr/>
          <p:nvPr/>
        </p:nvSpPr>
        <p:spPr>
          <a:xfrm>
            <a:off x="899592" y="3314575"/>
            <a:ext cx="2304256" cy="936104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Cíl 2: Konkurenceschopnost a zaměstnanost</a:t>
            </a:r>
          </a:p>
          <a:p>
            <a:pPr algn="ctr"/>
            <a:r>
              <a:rPr lang="cs-CZ" sz="1400" b="1" dirty="0">
                <a:latin typeface="Arial" panose="020B0604020202020204" pitchFamily="34" charset="0"/>
                <a:cs typeface="Arial" panose="020B0604020202020204" pitchFamily="34" charset="0"/>
              </a:rPr>
              <a:t>€ </a:t>
            </a:r>
            <a:r>
              <a:rPr lang="cs-CZ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49,1 </a:t>
            </a:r>
            <a:r>
              <a:rPr lang="cs-CZ" sz="1400" b="1" dirty="0">
                <a:latin typeface="Arial" panose="020B0604020202020204" pitchFamily="34" charset="0"/>
                <a:cs typeface="Arial" panose="020B0604020202020204" pitchFamily="34" charset="0"/>
              </a:rPr>
              <a:t>mld</a:t>
            </a:r>
            <a:r>
              <a:rPr lang="cs-CZ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s-CZ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Zaoblený obdélník 5"/>
          <p:cNvSpPr/>
          <p:nvPr/>
        </p:nvSpPr>
        <p:spPr>
          <a:xfrm>
            <a:off x="899592" y="4581128"/>
            <a:ext cx="2304256" cy="1008112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Cíl 3:</a:t>
            </a:r>
          </a:p>
          <a:p>
            <a:pPr algn="ctr"/>
            <a:r>
              <a:rPr lang="cs-CZ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Evropská územní spolupráce</a:t>
            </a:r>
          </a:p>
          <a:p>
            <a:pPr algn="ctr"/>
            <a:r>
              <a:rPr lang="cs-CZ" sz="1400" b="1" dirty="0">
                <a:latin typeface="Arial" panose="020B0604020202020204" pitchFamily="34" charset="0"/>
                <a:cs typeface="Arial" panose="020B0604020202020204" pitchFamily="34" charset="0"/>
              </a:rPr>
              <a:t>€ </a:t>
            </a:r>
            <a:r>
              <a:rPr lang="cs-CZ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7,8 </a:t>
            </a:r>
            <a:r>
              <a:rPr lang="cs-CZ" sz="1400" b="1" dirty="0">
                <a:latin typeface="Arial" panose="020B0604020202020204" pitchFamily="34" charset="0"/>
                <a:cs typeface="Arial" panose="020B0604020202020204" pitchFamily="34" charset="0"/>
              </a:rPr>
              <a:t>mld</a:t>
            </a:r>
            <a:r>
              <a:rPr lang="cs-CZ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s-CZ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Zaoblený obdélník 6"/>
          <p:cNvSpPr/>
          <p:nvPr/>
        </p:nvSpPr>
        <p:spPr>
          <a:xfrm>
            <a:off x="5483716" y="2492896"/>
            <a:ext cx="2184628" cy="93610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Cíl 1:</a:t>
            </a:r>
          </a:p>
          <a:p>
            <a:pPr algn="ctr"/>
            <a:r>
              <a:rPr lang="cs-CZ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Investice pro růst a zaměstnanost</a:t>
            </a:r>
          </a:p>
          <a:p>
            <a:pPr algn="ctr"/>
            <a:r>
              <a:rPr lang="cs-CZ" sz="1400" b="1" dirty="0">
                <a:latin typeface="Arial" panose="020B0604020202020204" pitchFamily="34" charset="0"/>
                <a:cs typeface="Arial" panose="020B0604020202020204" pitchFamily="34" charset="0"/>
              </a:rPr>
              <a:t>€ </a:t>
            </a:r>
            <a:r>
              <a:rPr lang="cs-CZ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313,2 </a:t>
            </a:r>
            <a:r>
              <a:rPr lang="cs-CZ" sz="1400" b="1" dirty="0">
                <a:latin typeface="Arial" panose="020B0604020202020204" pitchFamily="34" charset="0"/>
                <a:cs typeface="Arial" panose="020B0604020202020204" pitchFamily="34" charset="0"/>
              </a:rPr>
              <a:t>mld</a:t>
            </a:r>
            <a:r>
              <a:rPr lang="cs-CZ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s-CZ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Zaoblený obdélník 7"/>
          <p:cNvSpPr/>
          <p:nvPr/>
        </p:nvSpPr>
        <p:spPr>
          <a:xfrm>
            <a:off x="5496842" y="4149080"/>
            <a:ext cx="2171502" cy="1008112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Cíl 2:</a:t>
            </a:r>
          </a:p>
          <a:p>
            <a:pPr algn="ctr"/>
            <a:r>
              <a:rPr lang="cs-CZ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Evropská územní spolupráce</a:t>
            </a:r>
          </a:p>
          <a:p>
            <a:pPr algn="ctr"/>
            <a:r>
              <a:rPr lang="cs-CZ" sz="1400" b="1" dirty="0">
                <a:latin typeface="Arial" panose="020B0604020202020204" pitchFamily="34" charset="0"/>
                <a:cs typeface="Arial" panose="020B0604020202020204" pitchFamily="34" charset="0"/>
              </a:rPr>
              <a:t>€ </a:t>
            </a:r>
            <a:r>
              <a:rPr lang="cs-CZ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8,95 </a:t>
            </a:r>
            <a:r>
              <a:rPr lang="cs-CZ" sz="1400" b="1" dirty="0">
                <a:latin typeface="Arial" panose="020B0604020202020204" pitchFamily="34" charset="0"/>
                <a:cs typeface="Arial" panose="020B0604020202020204" pitchFamily="34" charset="0"/>
              </a:rPr>
              <a:t>mld</a:t>
            </a:r>
            <a:r>
              <a:rPr lang="cs-CZ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s-CZ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5786606" y="6211610"/>
            <a:ext cx="189667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€ 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322,15 mld.</a:t>
            </a:r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1178094" y="6179344"/>
            <a:ext cx="173957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€ 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346,5 mld.</a:t>
            </a:r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Šipka dolů 10"/>
          <p:cNvSpPr/>
          <p:nvPr/>
        </p:nvSpPr>
        <p:spPr>
          <a:xfrm>
            <a:off x="1886798" y="5831607"/>
            <a:ext cx="236930" cy="244602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Šipka dolů 11"/>
          <p:cNvSpPr/>
          <p:nvPr/>
        </p:nvSpPr>
        <p:spPr>
          <a:xfrm>
            <a:off x="6660232" y="5805264"/>
            <a:ext cx="236930" cy="244602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1291780" y="1389606"/>
            <a:ext cx="159851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200" b="1" dirty="0" smtClean="0">
                <a:solidFill>
                  <a:srgbClr val="000099"/>
                </a:solidFill>
              </a:rPr>
              <a:t>2007–2013</a:t>
            </a:r>
            <a:endParaRPr lang="cs-CZ" sz="2200" b="1" dirty="0">
              <a:solidFill>
                <a:srgbClr val="000099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5900292" y="1372706"/>
            <a:ext cx="159851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200" b="1" dirty="0" smtClean="0">
                <a:solidFill>
                  <a:srgbClr val="000099"/>
                </a:solidFill>
              </a:rPr>
              <a:t>2014–2020</a:t>
            </a:r>
            <a:endParaRPr lang="cs-CZ" sz="2200" b="1" dirty="0">
              <a:solidFill>
                <a:srgbClr val="000099"/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3615096" y="620688"/>
            <a:ext cx="30540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rgbClr val="000099"/>
                </a:solidFill>
              </a:rPr>
              <a:t>Kohezní politika EU</a:t>
            </a:r>
            <a:endParaRPr lang="cs-CZ" sz="2400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022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1"/>
          <p:cNvSpPr>
            <a:spLocks noGrp="1"/>
          </p:cNvSpPr>
          <p:nvPr>
            <p:ph type="title"/>
          </p:nvPr>
        </p:nvSpPr>
        <p:spPr>
          <a:xfrm>
            <a:off x="2843808" y="621506"/>
            <a:ext cx="5976664" cy="503238"/>
          </a:xfrm>
        </p:spPr>
        <p:txBody>
          <a:bodyPr/>
          <a:lstStyle/>
          <a:p>
            <a:pPr algn="ctr"/>
            <a:r>
              <a:rPr lang="cs-CZ" altLang="cs-CZ" sz="2300" dirty="0" smtClean="0">
                <a:latin typeface="Arial" charset="0"/>
                <a:cs typeface="Arial" charset="0"/>
              </a:rPr>
              <a:t>Programy Evropské územní spolupráce  </a:t>
            </a:r>
            <a:br>
              <a:rPr lang="cs-CZ" altLang="cs-CZ" sz="2300" dirty="0" smtClean="0">
                <a:latin typeface="Arial" charset="0"/>
                <a:cs typeface="Arial" charset="0"/>
              </a:rPr>
            </a:br>
            <a:endParaRPr lang="cs-CZ" altLang="cs-CZ" sz="2300" i="1" dirty="0" smtClean="0">
              <a:latin typeface="Arial" charset="0"/>
              <a:cs typeface="Arial" charset="0"/>
            </a:endParaRPr>
          </a:p>
        </p:txBody>
      </p:sp>
      <p:sp>
        <p:nvSpPr>
          <p:cNvPr id="10" name="Zaoblený obdélník 9"/>
          <p:cNvSpPr/>
          <p:nvPr/>
        </p:nvSpPr>
        <p:spPr>
          <a:xfrm>
            <a:off x="2051720" y="1196752"/>
            <a:ext cx="5256584" cy="1008112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Cíl 2:</a:t>
            </a:r>
          </a:p>
          <a:p>
            <a:pPr algn="ctr"/>
            <a:r>
              <a:rPr lang="cs-CZ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Evropská územní spolupráce</a:t>
            </a:r>
          </a:p>
          <a:p>
            <a:pPr algn="ctr"/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cs-CZ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České republice</a:t>
            </a: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Tabulk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5875946"/>
              </p:ext>
            </p:extLst>
          </p:nvPr>
        </p:nvGraphicFramePr>
        <p:xfrm>
          <a:off x="393121" y="2564904"/>
          <a:ext cx="2450687" cy="396043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450687"/>
              </a:tblGrid>
              <a:tr h="660073"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Programy přeshraniční spolupráce</a:t>
                      </a:r>
                      <a:endParaRPr lang="cs-CZ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660073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ČR – Polsko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€ 226,2 mil.  </a:t>
                      </a:r>
                      <a:endParaRPr lang="cs-CZ" sz="1400" b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660073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Rakousko – ČR</a:t>
                      </a:r>
                    </a:p>
                    <a:p>
                      <a:r>
                        <a:rPr lang="cs-CZ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€ 97,8 mil.  </a:t>
                      </a:r>
                      <a:endParaRPr lang="cs-CZ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660073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Bavorsko</a:t>
                      </a:r>
                      <a:r>
                        <a:rPr lang="cs-CZ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ČR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€ 103,4 mil.  </a:t>
                      </a:r>
                      <a:endParaRPr lang="cs-CZ" sz="1400" b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660073"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Sasko – ČR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€ 157,9 mil.  </a:t>
                      </a:r>
                    </a:p>
                  </a:txBody>
                  <a:tcPr/>
                </a:tc>
              </a:tr>
              <a:tr h="660073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Slovensko – ČR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€ 90,1 mil.  </a:t>
                      </a:r>
                      <a:endParaRPr lang="cs-CZ" sz="1400" b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Tabulk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0382787"/>
              </p:ext>
            </p:extLst>
          </p:nvPr>
        </p:nvGraphicFramePr>
        <p:xfrm>
          <a:off x="3203848" y="2564904"/>
          <a:ext cx="2568249" cy="1897623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568249"/>
              </a:tblGrid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Programy nadnárodní spolupráce</a:t>
                      </a:r>
                      <a:endParaRPr lang="cs-CZ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528626">
                <a:tc>
                  <a:txBody>
                    <a:bodyPr/>
                    <a:lstStyle/>
                    <a:p>
                      <a:r>
                        <a:rPr lang="cs-CZ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Central</a:t>
                      </a:r>
                      <a:r>
                        <a:rPr lang="cs-CZ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Europe 2020     </a:t>
                      </a:r>
                      <a:r>
                        <a:rPr lang="cs-CZ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€ 246,6 mil.</a:t>
                      </a:r>
                      <a:endParaRPr lang="cs-CZ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670431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DANUBE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€ 202,1 mil. </a:t>
                      </a:r>
                      <a:endParaRPr lang="cs-CZ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3" name="Tabulk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1843490"/>
              </p:ext>
            </p:extLst>
          </p:nvPr>
        </p:nvGraphicFramePr>
        <p:xfrm>
          <a:off x="6084168" y="2576907"/>
          <a:ext cx="2666711" cy="3300365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666711"/>
              </a:tblGrid>
              <a:tr h="660073"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Programy meziregionální spolupráce</a:t>
                      </a:r>
                      <a:endParaRPr lang="cs-CZ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660073">
                <a:tc>
                  <a:txBody>
                    <a:bodyPr/>
                    <a:lstStyle/>
                    <a:p>
                      <a:r>
                        <a:rPr lang="cs-CZ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INTERREG Europe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€ 359,3 mil.  </a:t>
                      </a:r>
                    </a:p>
                  </a:txBody>
                  <a:tcPr/>
                </a:tc>
              </a:tr>
              <a:tr h="660073">
                <a:tc>
                  <a:txBody>
                    <a:bodyPr/>
                    <a:lstStyle/>
                    <a:p>
                      <a:r>
                        <a:rPr lang="cs-CZ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ESPON 2020</a:t>
                      </a:r>
                    </a:p>
                    <a:p>
                      <a:r>
                        <a:rPr lang="cs-CZ" sz="1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€ 41.4 mil.  </a:t>
                      </a:r>
                      <a:endParaRPr lang="cs-CZ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660073">
                <a:tc>
                  <a:txBody>
                    <a:bodyPr/>
                    <a:lstStyle/>
                    <a:p>
                      <a:r>
                        <a:rPr lang="cs-CZ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INTERACT III</a:t>
                      </a:r>
                      <a:endParaRPr lang="cs-CZ" b="0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€ 39.4 mil.  </a:t>
                      </a:r>
                    </a:p>
                  </a:txBody>
                  <a:tcPr/>
                </a:tc>
              </a:tr>
              <a:tr h="660073">
                <a:tc>
                  <a:txBody>
                    <a:bodyPr/>
                    <a:lstStyle/>
                    <a:p>
                      <a:r>
                        <a:rPr lang="cs-CZ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URBACT III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€ 74,3</a:t>
                      </a:r>
                      <a:r>
                        <a:rPr lang="cs-CZ" sz="14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cs-CZ" sz="1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mil.  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4642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95536" y="1268760"/>
            <a:ext cx="8291264" cy="5184576"/>
          </a:xfrm>
        </p:spPr>
        <p:txBody>
          <a:bodyPr>
            <a:normAutofit/>
          </a:bodyPr>
          <a:lstStyle/>
          <a:p>
            <a:pPr marL="514350" indent="-514350" algn="just">
              <a:buFont typeface="+mj-lt"/>
              <a:buAutoNum type="arabicPeriod"/>
              <a:defRPr/>
            </a:pPr>
            <a:endParaRPr lang="cs-CZ" altLang="cs-CZ" sz="1800" dirty="0"/>
          </a:p>
          <a:p>
            <a:pPr marL="514350" indent="-514350" algn="just">
              <a:buFont typeface="Wingdings" panose="05000000000000000000" pitchFamily="2" charset="2"/>
              <a:buChar char="Ø"/>
              <a:defRPr/>
            </a:pPr>
            <a:r>
              <a:rPr lang="cs-CZ" altLang="cs-CZ" sz="2000" dirty="0" smtClean="0"/>
              <a:t>Nařízení </a:t>
            </a:r>
            <a:r>
              <a:rPr lang="cs-CZ" altLang="cs-CZ" sz="2000" dirty="0"/>
              <a:t>Evropského parlamentu a Rady (EU) č. </a:t>
            </a:r>
            <a:r>
              <a:rPr lang="cs-CZ" altLang="cs-CZ" sz="2000" dirty="0" smtClean="0"/>
              <a:t>1303/2013</a:t>
            </a:r>
          </a:p>
          <a:p>
            <a:pPr marL="514350" indent="-514350" algn="just">
              <a:buFont typeface="Wingdings" panose="05000000000000000000" pitchFamily="2" charset="2"/>
              <a:buChar char="Ø"/>
              <a:defRPr/>
            </a:pPr>
            <a:endParaRPr lang="cs-CZ" altLang="cs-CZ" sz="2000" dirty="0"/>
          </a:p>
          <a:p>
            <a:pPr marL="514350" indent="-514350" algn="just">
              <a:buFont typeface="Wingdings" panose="05000000000000000000" pitchFamily="2" charset="2"/>
              <a:buChar char="Ø"/>
              <a:defRPr/>
            </a:pPr>
            <a:r>
              <a:rPr lang="cs-CZ" altLang="cs-CZ" sz="2000" dirty="0"/>
              <a:t>Nařízení Evropského parlamentu a Rady (EU) č. </a:t>
            </a:r>
            <a:r>
              <a:rPr lang="cs-CZ" altLang="cs-CZ" sz="2000" dirty="0" smtClean="0"/>
              <a:t>1301/2013</a:t>
            </a:r>
          </a:p>
          <a:p>
            <a:pPr marL="514350" indent="-514350" algn="just">
              <a:buFont typeface="Wingdings" panose="05000000000000000000" pitchFamily="2" charset="2"/>
              <a:buChar char="Ø"/>
              <a:defRPr/>
            </a:pPr>
            <a:endParaRPr lang="cs-CZ" altLang="cs-CZ" sz="2000" dirty="0"/>
          </a:p>
          <a:p>
            <a:pPr marL="514350" indent="-514350" algn="just">
              <a:buFont typeface="Wingdings" panose="05000000000000000000" pitchFamily="2" charset="2"/>
              <a:buChar char="Ø"/>
              <a:defRPr/>
            </a:pPr>
            <a:r>
              <a:rPr lang="cs-CZ" altLang="cs-CZ" sz="2000" dirty="0"/>
              <a:t>Nařízení Evropského parlamentu a Rady (EU) č. 1299/2013</a:t>
            </a:r>
          </a:p>
          <a:p>
            <a:endParaRPr lang="cs-CZ" sz="2000" dirty="0"/>
          </a:p>
          <a:p>
            <a:r>
              <a:rPr lang="cs-CZ" altLang="cs-CZ" sz="1600" i="1" dirty="0"/>
              <a:t>(ze dne 17. 12. 2013)</a:t>
            </a:r>
          </a:p>
          <a:p>
            <a:endParaRPr lang="cs-CZ" sz="2000" dirty="0"/>
          </a:p>
        </p:txBody>
      </p:sp>
      <p:sp>
        <p:nvSpPr>
          <p:cNvPr id="4" name="Obdélník 3"/>
          <p:cNvSpPr/>
          <p:nvPr/>
        </p:nvSpPr>
        <p:spPr>
          <a:xfrm>
            <a:off x="4139952" y="620688"/>
            <a:ext cx="28696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ctr">
              <a:defRPr/>
            </a:pPr>
            <a:r>
              <a:rPr lang="cs-CZ" altLang="cs-CZ" sz="2400" b="1" dirty="0">
                <a:solidFill>
                  <a:srgbClr val="000099"/>
                </a:solidFill>
              </a:rPr>
              <a:t>Legislativní rámec</a:t>
            </a:r>
          </a:p>
        </p:txBody>
      </p:sp>
    </p:spTree>
    <p:extLst>
      <p:ext uri="{BB962C8B-B14F-4D97-AF65-F5344CB8AC3E}">
        <p14:creationId xmlns:p14="http://schemas.microsoft.com/office/powerpoint/2010/main" val="12338044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95536" y="1340768"/>
            <a:ext cx="8424936" cy="5544616"/>
          </a:xfrm>
        </p:spPr>
        <p:txBody>
          <a:bodyPr>
            <a:normAutofit fontScale="77500" lnSpcReduction="20000"/>
          </a:bodyPr>
          <a:lstStyle/>
          <a:p>
            <a:pPr marL="0" indent="0">
              <a:defRPr/>
            </a:pPr>
            <a:endParaRPr lang="cs-CZ" sz="1800" dirty="0" smtClean="0"/>
          </a:p>
          <a:p>
            <a:pPr marL="0" indent="0">
              <a:defRPr/>
            </a:pPr>
            <a:r>
              <a:rPr lang="cs-CZ" sz="1800" dirty="0" smtClean="0"/>
              <a:t>1. posílení </a:t>
            </a:r>
            <a:r>
              <a:rPr lang="cs-CZ" sz="1800" dirty="0"/>
              <a:t>výzkumu, technologického rozvoje a </a:t>
            </a:r>
            <a:r>
              <a:rPr lang="cs-CZ" sz="1800" dirty="0" smtClean="0"/>
              <a:t>inovací</a:t>
            </a:r>
          </a:p>
          <a:p>
            <a:pPr>
              <a:buAutoNum type="arabicPeriod"/>
              <a:defRPr/>
            </a:pPr>
            <a:endParaRPr lang="cs-CZ" sz="1800" dirty="0"/>
          </a:p>
          <a:p>
            <a:pPr marL="0" indent="0">
              <a:defRPr/>
            </a:pPr>
            <a:r>
              <a:rPr lang="cs-CZ" sz="1800" dirty="0" smtClean="0"/>
              <a:t>2. </a:t>
            </a:r>
            <a:r>
              <a:rPr lang="cs-CZ" sz="1800" dirty="0"/>
              <a:t>zlepšení přístupu, využití a kvality informačních a komunikačních </a:t>
            </a:r>
            <a:r>
              <a:rPr lang="cs-CZ" sz="1800" dirty="0" smtClean="0"/>
              <a:t>technologií</a:t>
            </a:r>
          </a:p>
          <a:p>
            <a:pPr marL="0" indent="0">
              <a:defRPr/>
            </a:pPr>
            <a:r>
              <a:rPr lang="cs-CZ" sz="1800" dirty="0" smtClean="0"/>
              <a:t> </a:t>
            </a:r>
            <a:endParaRPr lang="cs-CZ" sz="1800" dirty="0"/>
          </a:p>
          <a:p>
            <a:pPr marL="0" indent="0">
              <a:defRPr/>
            </a:pPr>
            <a:r>
              <a:rPr lang="cs-CZ" sz="1800" dirty="0" smtClean="0"/>
              <a:t>3. </a:t>
            </a:r>
            <a:r>
              <a:rPr lang="cs-CZ" sz="1800" dirty="0"/>
              <a:t>zvýšení konkurenceschopnosti malých a středních podniků, odvětví zemědělství (v případě EZFRV) a odvětví rybářství a akvakultury (v případě ENRF</a:t>
            </a:r>
            <a:r>
              <a:rPr lang="cs-CZ" sz="1800" dirty="0" smtClean="0"/>
              <a:t>)</a:t>
            </a:r>
          </a:p>
          <a:p>
            <a:pPr marL="0" indent="0">
              <a:defRPr/>
            </a:pPr>
            <a:endParaRPr lang="cs-CZ" sz="1800" dirty="0"/>
          </a:p>
          <a:p>
            <a:pPr marL="0" indent="0">
              <a:defRPr/>
            </a:pPr>
            <a:r>
              <a:rPr lang="cs-CZ" sz="1800" dirty="0" smtClean="0"/>
              <a:t>4. </a:t>
            </a:r>
            <a:r>
              <a:rPr lang="cs-CZ" sz="1800" dirty="0"/>
              <a:t>podpora přechodu na nízkouhlíkové hospodářství ve všech </a:t>
            </a:r>
            <a:r>
              <a:rPr lang="cs-CZ" sz="1800" dirty="0" smtClean="0"/>
              <a:t>odvětvích</a:t>
            </a:r>
          </a:p>
          <a:p>
            <a:pPr marL="0" indent="0">
              <a:defRPr/>
            </a:pPr>
            <a:endParaRPr lang="cs-CZ" sz="1800" dirty="0"/>
          </a:p>
          <a:p>
            <a:pPr marL="0" indent="0">
              <a:defRPr/>
            </a:pPr>
            <a:r>
              <a:rPr lang="cs-CZ" sz="1800" b="1" dirty="0" smtClean="0">
                <a:solidFill>
                  <a:srgbClr val="FF0000"/>
                </a:solidFill>
              </a:rPr>
              <a:t>5. </a:t>
            </a:r>
            <a:r>
              <a:rPr lang="cs-CZ" sz="1800" b="1" dirty="0">
                <a:solidFill>
                  <a:srgbClr val="FF0000"/>
                </a:solidFill>
              </a:rPr>
              <a:t>podpora přizpůsobení se změně klimatu, předcházení rizikům a řízení </a:t>
            </a:r>
            <a:r>
              <a:rPr lang="cs-CZ" sz="1800" b="1" dirty="0" smtClean="0">
                <a:solidFill>
                  <a:srgbClr val="FF0000"/>
                </a:solidFill>
              </a:rPr>
              <a:t>rizik</a:t>
            </a:r>
          </a:p>
          <a:p>
            <a:pPr marL="0" indent="0">
              <a:defRPr/>
            </a:pPr>
            <a:r>
              <a:rPr lang="cs-CZ" sz="1800" dirty="0" smtClean="0"/>
              <a:t> </a:t>
            </a:r>
            <a:endParaRPr lang="cs-CZ" sz="1800" dirty="0"/>
          </a:p>
          <a:p>
            <a:pPr marL="0" indent="0">
              <a:defRPr/>
            </a:pPr>
            <a:r>
              <a:rPr lang="cs-CZ" sz="1800" b="1" dirty="0" smtClean="0">
                <a:solidFill>
                  <a:srgbClr val="FF0000"/>
                </a:solidFill>
              </a:rPr>
              <a:t>6. </a:t>
            </a:r>
            <a:r>
              <a:rPr lang="cs-CZ" sz="1800" b="1" dirty="0">
                <a:solidFill>
                  <a:srgbClr val="FF0000"/>
                </a:solidFill>
              </a:rPr>
              <a:t>zachování a ochrana životního prostředí a podpora účinného využívání </a:t>
            </a:r>
            <a:r>
              <a:rPr lang="cs-CZ" sz="1800" b="1" dirty="0" smtClean="0">
                <a:solidFill>
                  <a:srgbClr val="FF0000"/>
                </a:solidFill>
              </a:rPr>
              <a:t>zdrojů </a:t>
            </a:r>
          </a:p>
          <a:p>
            <a:pPr marL="0" indent="0">
              <a:defRPr/>
            </a:pPr>
            <a:endParaRPr lang="cs-CZ" sz="1800" dirty="0"/>
          </a:p>
          <a:p>
            <a:pPr marL="0" indent="0">
              <a:defRPr/>
            </a:pPr>
            <a:r>
              <a:rPr lang="cs-CZ" sz="1800" dirty="0" smtClean="0"/>
              <a:t>7. </a:t>
            </a:r>
            <a:r>
              <a:rPr lang="cs-CZ" sz="1800" dirty="0"/>
              <a:t>podpora udržitelné dopravy a odstraňování překážek v klíčových síťových </a:t>
            </a:r>
            <a:r>
              <a:rPr lang="cs-CZ" sz="1800" dirty="0" smtClean="0"/>
              <a:t>infrastrukturách</a:t>
            </a:r>
          </a:p>
          <a:p>
            <a:pPr marL="0" indent="0">
              <a:defRPr/>
            </a:pPr>
            <a:endParaRPr lang="cs-CZ" sz="1800" dirty="0"/>
          </a:p>
          <a:p>
            <a:pPr marL="0" indent="0">
              <a:defRPr/>
            </a:pPr>
            <a:r>
              <a:rPr lang="cs-CZ" sz="1800" dirty="0" smtClean="0"/>
              <a:t>8. </a:t>
            </a:r>
            <a:r>
              <a:rPr lang="cs-CZ" sz="1800" dirty="0"/>
              <a:t>podpora udržitelné zaměstnanosti, kvalitních pracovních míst a mobility pracovních </a:t>
            </a:r>
            <a:r>
              <a:rPr lang="cs-CZ" sz="1800" dirty="0" smtClean="0"/>
              <a:t>sil</a:t>
            </a:r>
          </a:p>
          <a:p>
            <a:pPr marL="0" indent="0">
              <a:defRPr/>
            </a:pPr>
            <a:endParaRPr lang="cs-CZ" sz="1800" dirty="0"/>
          </a:p>
          <a:p>
            <a:pPr marL="0" indent="0">
              <a:defRPr/>
            </a:pPr>
            <a:r>
              <a:rPr lang="cs-CZ" sz="1800" dirty="0" smtClean="0"/>
              <a:t>9. </a:t>
            </a:r>
            <a:r>
              <a:rPr lang="cs-CZ" sz="1800" dirty="0"/>
              <a:t>podpora sociálního začleňování a boj proti chudobě a </a:t>
            </a:r>
            <a:r>
              <a:rPr lang="cs-CZ" sz="1800" dirty="0" smtClean="0"/>
              <a:t>diskriminaci </a:t>
            </a:r>
          </a:p>
          <a:p>
            <a:pPr marL="0" indent="0">
              <a:defRPr/>
            </a:pPr>
            <a:endParaRPr lang="cs-CZ" sz="1800" dirty="0"/>
          </a:p>
          <a:p>
            <a:pPr marL="0" indent="0">
              <a:defRPr/>
            </a:pPr>
            <a:r>
              <a:rPr lang="cs-CZ" sz="1800" b="1" dirty="0" smtClean="0">
                <a:solidFill>
                  <a:srgbClr val="FF0000"/>
                </a:solidFill>
              </a:rPr>
              <a:t>10. </a:t>
            </a:r>
            <a:r>
              <a:rPr lang="cs-CZ" sz="1800" b="1" dirty="0">
                <a:solidFill>
                  <a:srgbClr val="FF0000"/>
                </a:solidFill>
              </a:rPr>
              <a:t>investice do vzdělávání, odborné přípravy a odborného výcviku k získávání dovedností a do celoživotního </a:t>
            </a:r>
            <a:r>
              <a:rPr lang="cs-CZ" sz="1800" b="1" dirty="0" smtClean="0">
                <a:solidFill>
                  <a:srgbClr val="FF0000"/>
                </a:solidFill>
              </a:rPr>
              <a:t>učení</a:t>
            </a:r>
          </a:p>
          <a:p>
            <a:pPr marL="0" indent="0">
              <a:defRPr/>
            </a:pPr>
            <a:r>
              <a:rPr lang="cs-CZ" sz="1800" dirty="0" smtClean="0"/>
              <a:t> </a:t>
            </a:r>
            <a:endParaRPr lang="cs-CZ" sz="1800" dirty="0"/>
          </a:p>
          <a:p>
            <a:pPr marL="0" indent="0">
              <a:defRPr/>
            </a:pPr>
            <a:r>
              <a:rPr lang="cs-CZ" sz="1800" b="1" dirty="0" smtClean="0">
                <a:solidFill>
                  <a:srgbClr val="FF0000"/>
                </a:solidFill>
              </a:rPr>
              <a:t>11. </a:t>
            </a:r>
            <a:r>
              <a:rPr lang="cs-CZ" sz="1800" b="1" dirty="0">
                <a:solidFill>
                  <a:srgbClr val="FF0000"/>
                </a:solidFill>
              </a:rPr>
              <a:t>posilování institucionální kapacity veřejných orgánů a zúčastněných stran a přispívání k účinné veřejné </a:t>
            </a:r>
            <a:r>
              <a:rPr lang="cs-CZ" sz="1800" b="1" dirty="0" smtClean="0">
                <a:solidFill>
                  <a:srgbClr val="FF0000"/>
                </a:solidFill>
              </a:rPr>
              <a:t>správě   </a:t>
            </a:r>
            <a:endParaRPr lang="cs-CZ" altLang="cs-CZ" sz="1800" b="1" i="1" dirty="0">
              <a:solidFill>
                <a:srgbClr val="FF0000"/>
              </a:solidFill>
            </a:endParaRPr>
          </a:p>
          <a:p>
            <a:pPr marL="609600" indent="-609600" algn="just">
              <a:buFont typeface="Wingdings" panose="05000000000000000000" pitchFamily="2" charset="2"/>
              <a:buChar char="Ø"/>
            </a:pPr>
            <a:endParaRPr lang="cs-CZ" altLang="cs-CZ" sz="1800" dirty="0" smtClean="0">
              <a:latin typeface="Arial" charset="0"/>
            </a:endParaRPr>
          </a:p>
          <a:p>
            <a:pPr marL="609600" indent="-609600" algn="just"/>
            <a:endParaRPr lang="cs-CZ" altLang="cs-CZ" sz="2000" i="1" dirty="0">
              <a:latin typeface="Arial" charset="0"/>
            </a:endParaRPr>
          </a:p>
          <a:p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2411760" y="476672"/>
            <a:ext cx="6336704" cy="763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lvl="0" indent="-609600" algn="ctr" eaLnBrk="0" hangingPunct="0">
              <a:spcBef>
                <a:spcPct val="20000"/>
              </a:spcBef>
            </a:pPr>
            <a:r>
              <a:rPr lang="cs-CZ" altLang="cs-CZ" sz="2200" b="1" dirty="0" smtClean="0">
                <a:solidFill>
                  <a:srgbClr val="000099"/>
                </a:solidFill>
                <a:cs typeface="Arial" pitchFamily="34" charset="0"/>
              </a:rPr>
              <a:t>Tematické cíle podporující fondy </a:t>
            </a:r>
            <a:r>
              <a:rPr lang="cs-CZ" altLang="cs-CZ" sz="2200" b="1" dirty="0" smtClean="0">
                <a:solidFill>
                  <a:srgbClr val="000099"/>
                </a:solidFill>
                <a:cs typeface="Arial" pitchFamily="34" charset="0"/>
              </a:rPr>
              <a:t>ESI</a:t>
            </a:r>
          </a:p>
          <a:p>
            <a:pPr marL="609600" lvl="0" indent="-609600" algn="ctr" eaLnBrk="0" hangingPunct="0">
              <a:spcBef>
                <a:spcPct val="20000"/>
              </a:spcBef>
            </a:pPr>
            <a:r>
              <a:rPr lang="cs-CZ" altLang="cs-CZ" sz="1800" b="1" dirty="0" smtClean="0">
                <a:solidFill>
                  <a:srgbClr val="FF0000"/>
                </a:solidFill>
                <a:cs typeface="Arial" pitchFamily="34" charset="0"/>
              </a:rPr>
              <a:t>Tematické cíle programu spolupráce SN – CZ 2014–2020</a:t>
            </a:r>
            <a:endParaRPr lang="cs-CZ" altLang="cs-CZ" sz="1800" b="1" dirty="0">
              <a:solidFill>
                <a:srgbClr val="FF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78899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95536" y="1484784"/>
            <a:ext cx="8291264" cy="4968552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sz="2000" dirty="0"/>
              <a:t>z</a:t>
            </a:r>
            <a:r>
              <a:rPr lang="cs-CZ" sz="2000" dirty="0" smtClean="0"/>
              <a:t> územního hlediska mohou být projektové aktivity realizovány:</a:t>
            </a:r>
            <a:endParaRPr lang="cs-CZ" sz="2000" dirty="0" smtClean="0"/>
          </a:p>
          <a:p>
            <a:pPr marL="0" indent="0"/>
            <a:r>
              <a:rPr lang="cs-CZ" sz="2000" dirty="0" smtClean="0"/>
              <a:t> </a:t>
            </a:r>
          </a:p>
          <a:p>
            <a:pPr>
              <a:buAutoNum type="alphaLcParenR"/>
            </a:pPr>
            <a:r>
              <a:rPr lang="cs-CZ" sz="1900" dirty="0" smtClean="0"/>
              <a:t>v programovém území</a:t>
            </a:r>
          </a:p>
          <a:p>
            <a:pPr marL="0" indent="0"/>
            <a:endParaRPr lang="cs-CZ" sz="1900" dirty="0" smtClean="0"/>
          </a:p>
          <a:p>
            <a:pPr marL="0" indent="0"/>
            <a:r>
              <a:rPr lang="cs-CZ" sz="1900" dirty="0" smtClean="0"/>
              <a:t>b)  mimo programové území v </a:t>
            </a:r>
            <a:r>
              <a:rPr lang="cs-CZ" sz="1900" dirty="0" smtClean="0"/>
              <a:t>prostoru EU</a:t>
            </a:r>
            <a:endParaRPr lang="cs-CZ" sz="19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800" dirty="0" smtClean="0"/>
              <a:t>takové aktivity mohou být se souhlasem řídícího orgánu uskutečněny za předpokladu splnění následujících podmínek:</a:t>
            </a:r>
          </a:p>
          <a:p>
            <a:pPr marL="0" indent="0">
              <a:defRPr/>
            </a:pPr>
            <a:endParaRPr lang="cs-CZ" sz="800" dirty="0" smtClean="0"/>
          </a:p>
          <a:p>
            <a:pPr marL="1085850" lvl="2">
              <a:buFont typeface="Courier New" panose="02070309020205020404" pitchFamily="49" charset="0"/>
              <a:buChar char="o"/>
              <a:defRPr/>
            </a:pPr>
            <a:r>
              <a:rPr lang="cs-CZ" sz="1700" dirty="0" smtClean="0"/>
              <a:t>operace je ve prospěch programové oblasti</a:t>
            </a:r>
          </a:p>
          <a:p>
            <a:pPr marL="171450" indent="-171450">
              <a:buFont typeface="Courier New" panose="02070309020205020404" pitchFamily="49" charset="0"/>
              <a:buChar char="o"/>
              <a:defRPr/>
            </a:pPr>
            <a:endParaRPr lang="cs-CZ" sz="800" dirty="0" smtClean="0"/>
          </a:p>
          <a:p>
            <a:pPr marL="1085850" lvl="2">
              <a:buFont typeface="Courier New" panose="02070309020205020404" pitchFamily="49" charset="0"/>
              <a:buChar char="o"/>
              <a:defRPr/>
            </a:pPr>
            <a:r>
              <a:rPr lang="cs-CZ" sz="1700" dirty="0" smtClean="0"/>
              <a:t>celková </a:t>
            </a:r>
            <a:r>
              <a:rPr lang="cs-CZ" sz="1700" dirty="0"/>
              <a:t>částka přidělená v rámci programu spolupráce na operace mimo unijní část programové oblasti nepřekročí 20 % podpory z </a:t>
            </a:r>
            <a:r>
              <a:rPr lang="cs-CZ" sz="1700" dirty="0" smtClean="0"/>
              <a:t>ERDF </a:t>
            </a:r>
            <a:r>
              <a:rPr lang="cs-CZ" sz="1700" dirty="0"/>
              <a:t>na úrovni </a:t>
            </a:r>
            <a:r>
              <a:rPr lang="cs-CZ" sz="1700" dirty="0" smtClean="0"/>
              <a:t>programu</a:t>
            </a:r>
            <a:endParaRPr lang="cs-CZ" sz="1700" dirty="0"/>
          </a:p>
          <a:p>
            <a:pPr marL="171450" indent="-171450">
              <a:buFont typeface="Courier New" panose="02070309020205020404" pitchFamily="49" charset="0"/>
              <a:buChar char="o"/>
              <a:defRPr/>
            </a:pPr>
            <a:endParaRPr lang="cs-CZ" sz="800" dirty="0" smtClean="0"/>
          </a:p>
          <a:p>
            <a:pPr marL="1085850" lvl="2">
              <a:buFont typeface="Courier New" panose="02070309020205020404" pitchFamily="49" charset="0"/>
              <a:buChar char="o"/>
              <a:defRPr/>
            </a:pPr>
            <a:r>
              <a:rPr lang="cs-CZ" sz="1700" dirty="0" smtClean="0"/>
              <a:t>povinnosti </a:t>
            </a:r>
            <a:r>
              <a:rPr lang="cs-CZ" sz="1700" dirty="0"/>
              <a:t>řídícího a auditního orgánu v souvislosti s řízením, kontrolou a auditem, které souvisejí s operací, plní orgány programu spolupráce nebo uzavřou dohody s orgány v členském státě nebo třetí zemi nebo </a:t>
            </a:r>
            <a:r>
              <a:rPr lang="cs-CZ" sz="1700" dirty="0" smtClean="0"/>
              <a:t>území, v </a:t>
            </a:r>
            <a:r>
              <a:rPr lang="cs-CZ" sz="1700" dirty="0"/>
              <a:t>níž je operace </a:t>
            </a:r>
            <a:r>
              <a:rPr lang="cs-CZ" sz="1700" dirty="0" smtClean="0"/>
              <a:t>uskutečňována</a:t>
            </a:r>
            <a:endParaRPr lang="cs-CZ" sz="1700" dirty="0"/>
          </a:p>
          <a:p>
            <a:pPr marL="0" indent="0"/>
            <a:r>
              <a:rPr lang="cs-CZ" sz="1800" dirty="0" smtClean="0"/>
              <a:t>  </a:t>
            </a:r>
            <a:r>
              <a:rPr lang="cs-CZ" sz="1800" b="1" dirty="0" smtClean="0"/>
              <a:t> </a:t>
            </a:r>
            <a:endParaRPr lang="cs-CZ" sz="1800" b="1" dirty="0"/>
          </a:p>
          <a:p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2699792" y="652626"/>
            <a:ext cx="62151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b="1" dirty="0">
                <a:solidFill>
                  <a:srgbClr val="000099"/>
                </a:solidFill>
              </a:rPr>
              <a:t>Způsobilost </a:t>
            </a:r>
            <a:r>
              <a:rPr lang="cs-CZ" sz="2400" b="1" dirty="0" smtClean="0">
                <a:solidFill>
                  <a:srgbClr val="000099"/>
                </a:solidFill>
              </a:rPr>
              <a:t>aktivit v závislosti na lokalitě</a:t>
            </a:r>
            <a:endParaRPr lang="cs-CZ" sz="24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7840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95536" y="1196752"/>
            <a:ext cx="8291264" cy="5184576"/>
          </a:xfrm>
        </p:spPr>
        <p:txBody>
          <a:bodyPr>
            <a:normAutofit/>
          </a:bodyPr>
          <a:lstStyle/>
          <a:p>
            <a:pPr marL="0" indent="0"/>
            <a:endParaRPr lang="cs-CZ" sz="1800" dirty="0" smtClean="0"/>
          </a:p>
          <a:p>
            <a:endParaRPr lang="cs-CZ" sz="1800" dirty="0" smtClean="0"/>
          </a:p>
        </p:txBody>
      </p:sp>
      <p:sp>
        <p:nvSpPr>
          <p:cNvPr id="3" name="TextovéPole 2"/>
          <p:cNvSpPr txBox="1"/>
          <p:nvPr/>
        </p:nvSpPr>
        <p:spPr>
          <a:xfrm>
            <a:off x="4932040" y="1268760"/>
            <a:ext cx="4015285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1800" dirty="0"/>
          </a:p>
          <a:p>
            <a:r>
              <a:rPr lang="cs-CZ" sz="1800" b="1" i="1" dirty="0"/>
              <a:t>s</a:t>
            </a:r>
            <a:r>
              <a:rPr lang="cs-CZ" sz="1800" b="1" i="1" dirty="0" smtClean="0"/>
              <a:t>aská dotační oblast </a:t>
            </a:r>
          </a:p>
          <a:p>
            <a:r>
              <a:rPr lang="cs-CZ" sz="1800" b="1" i="1" dirty="0" smtClean="0"/>
              <a:t>(zemské okresy):</a:t>
            </a:r>
          </a:p>
          <a:p>
            <a:endParaRPr lang="cs-CZ" sz="800" b="1" dirty="0" smtClean="0"/>
          </a:p>
          <a:p>
            <a:r>
              <a:rPr lang="cs-CZ" sz="1800" dirty="0" err="1" smtClean="0"/>
              <a:t>Vogtlandkreis</a:t>
            </a:r>
            <a:endParaRPr lang="cs-CZ" sz="1800" dirty="0"/>
          </a:p>
          <a:p>
            <a:r>
              <a:rPr lang="cs-CZ" sz="1800" dirty="0" err="1" smtClean="0"/>
              <a:t>Zwickau</a:t>
            </a:r>
            <a:r>
              <a:rPr lang="cs-CZ" sz="1800" dirty="0" smtClean="0"/>
              <a:t> </a:t>
            </a:r>
          </a:p>
          <a:p>
            <a:r>
              <a:rPr lang="cs-CZ" sz="1800" dirty="0" err="1" smtClean="0"/>
              <a:t>Erzgebirgskreis</a:t>
            </a:r>
            <a:endParaRPr lang="cs-CZ" sz="1800" dirty="0" smtClean="0"/>
          </a:p>
          <a:p>
            <a:r>
              <a:rPr lang="cs-CZ" sz="1800" dirty="0" err="1" smtClean="0"/>
              <a:t>Mittelsaschen</a:t>
            </a:r>
            <a:endParaRPr lang="cs-CZ" sz="1800" dirty="0" smtClean="0"/>
          </a:p>
          <a:p>
            <a:r>
              <a:rPr lang="cs-CZ" sz="1800" dirty="0" err="1" smtClean="0"/>
              <a:t>Sächsische</a:t>
            </a:r>
            <a:r>
              <a:rPr lang="cs-CZ" sz="1800" dirty="0" smtClean="0"/>
              <a:t> </a:t>
            </a:r>
            <a:r>
              <a:rPr lang="cs-CZ" sz="1800" dirty="0" err="1" smtClean="0"/>
              <a:t>Schweiz</a:t>
            </a:r>
            <a:r>
              <a:rPr lang="cs-CZ" sz="1800" dirty="0" smtClean="0"/>
              <a:t> – </a:t>
            </a:r>
            <a:r>
              <a:rPr lang="cs-CZ" sz="1800" dirty="0" err="1" smtClean="0"/>
              <a:t>Osterzgebirge</a:t>
            </a:r>
            <a:r>
              <a:rPr lang="cs-CZ" sz="1800" dirty="0" smtClean="0"/>
              <a:t> Bautzen</a:t>
            </a:r>
          </a:p>
          <a:p>
            <a:r>
              <a:rPr lang="cs-CZ" sz="1800" dirty="0" err="1" smtClean="0"/>
              <a:t>Görlitz</a:t>
            </a:r>
            <a:r>
              <a:rPr lang="cs-CZ" sz="1800" dirty="0" smtClean="0"/>
              <a:t> </a:t>
            </a:r>
          </a:p>
          <a:p>
            <a:r>
              <a:rPr lang="cs-CZ" sz="1800" dirty="0" err="1" smtClean="0"/>
              <a:t>Dresden</a:t>
            </a:r>
            <a:endParaRPr lang="cs-CZ" sz="1800" dirty="0" smtClean="0"/>
          </a:p>
          <a:p>
            <a:r>
              <a:rPr lang="cs-CZ" sz="1800" dirty="0" smtClean="0"/>
              <a:t>Chemnitz</a:t>
            </a:r>
          </a:p>
          <a:p>
            <a:endParaRPr lang="cs-CZ" sz="1800" b="1" dirty="0" smtClean="0"/>
          </a:p>
          <a:p>
            <a:r>
              <a:rPr lang="cs-CZ" sz="1800" b="1" dirty="0" err="1"/>
              <a:t>d</a:t>
            </a:r>
            <a:r>
              <a:rPr lang="cs-CZ" sz="1800" b="1" dirty="0" err="1" smtClean="0"/>
              <a:t>uryňská</a:t>
            </a:r>
            <a:r>
              <a:rPr lang="cs-CZ" sz="1800" b="1" dirty="0" smtClean="0"/>
              <a:t> dotační oblast  </a:t>
            </a:r>
          </a:p>
          <a:p>
            <a:r>
              <a:rPr lang="cs-CZ" sz="1800" b="1" dirty="0" smtClean="0"/>
              <a:t>(zemské okresy):</a:t>
            </a:r>
          </a:p>
          <a:p>
            <a:endParaRPr lang="cs-CZ" sz="800" b="1" dirty="0"/>
          </a:p>
          <a:p>
            <a:r>
              <a:rPr lang="cs-CZ" sz="1800" dirty="0" err="1" smtClean="0"/>
              <a:t>Greiz</a:t>
            </a:r>
            <a:r>
              <a:rPr lang="cs-CZ" sz="1800" dirty="0" smtClean="0"/>
              <a:t> </a:t>
            </a:r>
          </a:p>
          <a:p>
            <a:r>
              <a:rPr lang="cs-CZ" sz="1800" dirty="0" err="1" smtClean="0"/>
              <a:t>Saale</a:t>
            </a:r>
            <a:r>
              <a:rPr lang="cs-CZ" sz="1800" dirty="0" smtClean="0"/>
              <a:t>-Orla</a:t>
            </a:r>
            <a:endParaRPr lang="cs-CZ" sz="1800" b="1" dirty="0" smtClean="0"/>
          </a:p>
          <a:p>
            <a:endParaRPr lang="cs-CZ" sz="1800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467544" y="1556792"/>
            <a:ext cx="3288080" cy="16466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800" b="1" i="1" dirty="0"/>
              <a:t>česká dotační oblast (kraje):</a:t>
            </a:r>
          </a:p>
          <a:p>
            <a:endParaRPr lang="cs-CZ" sz="900" dirty="0"/>
          </a:p>
          <a:p>
            <a:r>
              <a:rPr lang="cs-CZ" sz="1800" dirty="0"/>
              <a:t>Karlovarský </a:t>
            </a:r>
          </a:p>
          <a:p>
            <a:r>
              <a:rPr lang="cs-CZ" sz="1800" dirty="0"/>
              <a:t>Ústecký </a:t>
            </a:r>
          </a:p>
          <a:p>
            <a:r>
              <a:rPr lang="cs-CZ" sz="1800" dirty="0"/>
              <a:t>Liberecký</a:t>
            </a:r>
          </a:p>
          <a:p>
            <a:endParaRPr lang="cs-CZ" dirty="0"/>
          </a:p>
        </p:txBody>
      </p:sp>
      <p:pic>
        <p:nvPicPr>
          <p:cNvPr id="7" name="Picture 8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3592" y="2492896"/>
            <a:ext cx="676800" cy="79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 descr="d:\usr\Downloads\452px-Coat_of_arms_of_Thuringia.svg.png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3592" y="5805352"/>
            <a:ext cx="676800" cy="7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C:\Users\VAIO\Documents\cesky_lev.jpg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95000" y="2204864"/>
            <a:ext cx="676800" cy="792000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212976"/>
            <a:ext cx="4176464" cy="2773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délník 5"/>
          <p:cNvSpPr/>
          <p:nvPr/>
        </p:nvSpPr>
        <p:spPr>
          <a:xfrm>
            <a:off x="2505408" y="578063"/>
            <a:ext cx="64590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eaLnBrk="0" hangingPunct="0">
              <a:spcBef>
                <a:spcPct val="20000"/>
              </a:spcBef>
            </a:pPr>
            <a:r>
              <a:rPr lang="cs-CZ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Vymezení </a:t>
            </a:r>
            <a:r>
              <a:rPr lang="cs-CZ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programového území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95536" y="1916832"/>
            <a:ext cx="8291264" cy="4536504"/>
          </a:xfrm>
        </p:spPr>
        <p:txBody>
          <a:bodyPr/>
          <a:lstStyle/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</p:txBody>
      </p:sp>
      <p:graphicFrame>
        <p:nvGraphicFramePr>
          <p:cNvPr id="9" name="Tabulk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9704140"/>
              </p:ext>
            </p:extLst>
          </p:nvPr>
        </p:nvGraphicFramePr>
        <p:xfrm>
          <a:off x="467544" y="1196753"/>
          <a:ext cx="8280919" cy="548277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72208"/>
                <a:gridCol w="1440160"/>
                <a:gridCol w="4968551"/>
              </a:tblGrid>
              <a:tr h="5841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3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Název prioritní osy</a:t>
                      </a:r>
                      <a:endParaRPr lang="cs-CZ" sz="13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957" marR="37957" marT="0" marB="0" anchor="ctr"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300" b="1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Tematický cíl/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300" b="1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Investiční</a:t>
                      </a:r>
                      <a:r>
                        <a:rPr lang="cs-CZ" sz="1300" b="1" baseline="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priorita</a:t>
                      </a:r>
                      <a:endParaRPr lang="cs-CZ" sz="13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957" marR="37957" marT="0" marB="0" anchor="ctr"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3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Hlavní oblasti podpory</a:t>
                      </a:r>
                      <a:endParaRPr lang="cs-CZ" sz="13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957" marR="37957" marT="0" marB="0" anchor="ctr">
                    <a:solidFill>
                      <a:srgbClr val="000099"/>
                    </a:solidFill>
                  </a:tcPr>
                </a:tc>
              </a:tr>
              <a:tr h="23010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3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1.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cs-CZ" sz="1300" dirty="0" smtClean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3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Podpora </a:t>
                      </a:r>
                      <a:r>
                        <a:rPr lang="cs-CZ" sz="13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přizpůsobení se změně klimatu, předcházení rizikům a řízení rizik</a:t>
                      </a:r>
                      <a:endParaRPr lang="cs-CZ" sz="13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957" marR="37957" marT="0" marB="0" anchor="ctr"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3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TC 5</a:t>
                      </a:r>
                      <a:endParaRPr lang="cs-CZ" sz="13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957" marR="37957" marT="0" marB="0" anchor="ctr"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cs-CZ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podpora</a:t>
                      </a:r>
                      <a:r>
                        <a:rPr lang="cs-CZ" sz="13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cs-CZ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společných postupů v případě výskytu povodní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cs-CZ" sz="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cs-CZ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realizace systémových aktivit umožňující včasnou identifikaci nebezpečí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endParaRPr lang="cs-CZ" sz="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cs-CZ" sz="13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investice do</a:t>
                      </a:r>
                      <a:r>
                        <a:rPr lang="cs-CZ" sz="1300" b="0" i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vybavení a </a:t>
                      </a:r>
                      <a:r>
                        <a:rPr lang="cs-CZ" sz="13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speciální techniky, informačních a komunikačních systémů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endParaRPr lang="cs-CZ" sz="800" b="1" i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cs-CZ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společná cvičení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endParaRPr lang="cs-CZ" sz="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cs-CZ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podpora jazykové vybavenosti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endParaRPr lang="cs-CZ" sz="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cs-CZ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práce s mládeží</a:t>
                      </a:r>
                    </a:p>
                  </a:txBody>
                  <a:tcPr marL="37957" marR="37957" marT="0" marB="0" anchor="ctr"/>
                </a:tc>
              </a:tr>
              <a:tr h="731758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3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3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3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Zachování </a:t>
                      </a:r>
                      <a:r>
                        <a:rPr lang="cs-CZ" sz="13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 ochrana životního prostředí a podpora účinného využívání zdrojů</a:t>
                      </a:r>
                      <a:endParaRPr lang="cs-CZ" sz="13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957" marR="37957" marT="0" marB="0" anchor="ctr"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3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IP 6 b) </a:t>
                      </a:r>
                      <a:endParaRPr lang="cs-CZ" sz="13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957" marR="37957" marT="0" marB="0" anchor="ctr"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cs-CZ" sz="13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opatření na zlepšení kvality podzemních i povrchových vod včetně stavu vodních toků </a:t>
                      </a:r>
                    </a:p>
                  </a:txBody>
                  <a:tcPr marL="37957" marR="37957" marT="0" marB="0" anchor="ctr"/>
                </a:tc>
              </a:tr>
              <a:tr h="124579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3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IP 6 c)</a:t>
                      </a:r>
                      <a:endParaRPr lang="cs-CZ" sz="13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957" marR="37957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cs-CZ" sz="1300" dirty="0" smtClean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cs-CZ" sz="13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investice do turistické a kulturní infrastruktury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endParaRPr lang="cs-CZ" sz="800" kern="120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cs-CZ" sz="13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zlepšení dostupnosti přírodních a kulturních atraktivit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endParaRPr lang="cs-CZ" sz="800" kern="120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cs-CZ" sz="13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společný marketing kulturního a přírodního dědictví, vývoj koncepcí a produktů cestovního ruchu</a:t>
                      </a:r>
                      <a:endParaRPr lang="cs-CZ" sz="13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7957" marR="37957" marT="0" marB="0" anchor="ctr"/>
                </a:tc>
              </a:tr>
              <a:tr h="60980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3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IP 6 d)</a:t>
                      </a:r>
                      <a:endParaRPr lang="cs-CZ" sz="13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957" marR="37957" marT="0" marB="0" anchor="ctr"/>
                </a:tc>
                <a:tc>
                  <a:txBody>
                    <a:bodyPr/>
                    <a:lstStyle/>
                    <a:p>
                      <a:pPr lvl="0"/>
                      <a:endParaRPr lang="cs-CZ" sz="1300" kern="120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cs-CZ" sz="13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společný management, péče o krajinu, ochrana</a:t>
                      </a:r>
                      <a:r>
                        <a:rPr lang="cs-CZ" sz="1300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a podpora</a:t>
                      </a:r>
                      <a:r>
                        <a:rPr lang="cs-CZ" sz="13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biodiverzity a sítě NATURA 2000</a:t>
                      </a:r>
                      <a:endParaRPr lang="cs-CZ" sz="13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7957" marR="37957" marT="0" marB="0" anchor="ctr"/>
                </a:tc>
              </a:tr>
            </a:tbl>
          </a:graphicData>
        </a:graphic>
      </p:graphicFrame>
      <p:sp>
        <p:nvSpPr>
          <p:cNvPr id="3" name="TextovéPole 2"/>
          <p:cNvSpPr txBox="1"/>
          <p:nvPr/>
        </p:nvSpPr>
        <p:spPr>
          <a:xfrm>
            <a:off x="3280205" y="663079"/>
            <a:ext cx="48650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400" b="1" dirty="0" smtClean="0">
                <a:solidFill>
                  <a:srgbClr val="000099"/>
                </a:solidFill>
              </a:rPr>
              <a:t>Tematické zaměření programu I.</a:t>
            </a:r>
            <a:endParaRPr lang="cs-CZ" sz="2400" b="1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lastní návrh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5488</TotalTime>
  <Words>1254</Words>
  <Application>Microsoft Office PowerPoint</Application>
  <PresentationFormat>Předvádění na obrazovce (4:3)</PresentationFormat>
  <Paragraphs>370</Paragraphs>
  <Slides>18</Slides>
  <Notes>15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0" baseType="lpstr">
      <vt:lpstr>Vlastní návrh</vt:lpstr>
      <vt:lpstr>Fotografie</vt:lpstr>
      <vt:lpstr>   Program spolupráce  SVOBODNÝ STÁT SASKO – ČESKÁ REPUBLIKA 2014–2020</vt:lpstr>
      <vt:lpstr>Obsah prezentace</vt:lpstr>
      <vt:lpstr>Prezentace aplikace PowerPoint</vt:lpstr>
      <vt:lpstr>Programy Evropské územní spolupráce  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Alokace programu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KUKLIK.cz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Josef Žid</dc:creator>
  <cp:lastModifiedBy>uzivatel</cp:lastModifiedBy>
  <cp:revision>671</cp:revision>
  <cp:lastPrinted>2011-10-19T13:14:49Z</cp:lastPrinted>
  <dcterms:created xsi:type="dcterms:W3CDTF">2011-04-07T12:21:15Z</dcterms:created>
  <dcterms:modified xsi:type="dcterms:W3CDTF">2015-03-19T23:42:41Z</dcterms:modified>
</cp:coreProperties>
</file>