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-2382" y="5050633"/>
            <a:ext cx="9146382" cy="180736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spp.npu.cz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6624736" cy="3384376"/>
          </a:xfrm>
        </p:spPr>
        <p:txBody>
          <a:bodyPr/>
          <a:lstStyle/>
          <a:p>
            <a:r>
              <a:rPr lang="cs-CZ" b="1" dirty="0" smtClean="0"/>
              <a:t>Porada </a:t>
            </a:r>
            <a:r>
              <a:rPr lang="cs-CZ" b="1" dirty="0" err="1" smtClean="0"/>
              <a:t>kú</a:t>
            </a:r>
            <a:r>
              <a:rPr lang="cs-CZ" b="1" dirty="0" smtClean="0"/>
              <a:t> a </a:t>
            </a:r>
            <a:r>
              <a:rPr lang="cs-CZ" b="1" dirty="0" err="1" smtClean="0"/>
              <a:t>úúp</a:t>
            </a:r>
            <a:r>
              <a:rPr lang="cs-CZ" b="1" dirty="0" smtClean="0"/>
              <a:t> 19.5.2016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ÚAP + </a:t>
            </a:r>
            <a:r>
              <a:rPr lang="cs-CZ" cap="none" dirty="0" err="1" smtClean="0"/>
              <a:t>info</a:t>
            </a:r>
            <a:r>
              <a:rPr lang="cs-CZ" cap="none" dirty="0" smtClean="0"/>
              <a:t> z porady MMR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Ing. </a:t>
            </a:r>
            <a:r>
              <a:rPr lang="cs-CZ" sz="1600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Morche</a:t>
            </a:r>
            <a:r>
              <a:rPr lang="cs-CZ" sz="16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600" cap="none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</a:t>
            </a:r>
            <a:r>
              <a:rPr lang="cs-CZ" sz="16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ukáš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4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332656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Stručný přehled uplynulých událostí</a:t>
            </a:r>
          </a:p>
          <a:p>
            <a:endParaRPr lang="cs-CZ" dirty="0"/>
          </a:p>
          <a:p>
            <a:r>
              <a:rPr lang="cs-CZ" b="1" dirty="0" smtClean="0"/>
              <a:t>Únor</a:t>
            </a:r>
            <a:r>
              <a:rPr lang="cs-CZ" dirty="0" smtClean="0"/>
              <a:t> - migrace datového </a:t>
            </a:r>
            <a:r>
              <a:rPr lang="cs-CZ" dirty="0" smtClean="0"/>
              <a:t>skladu (úprava 37 tříd prvků)</a:t>
            </a:r>
            <a:endParaRPr lang="cs-CZ" dirty="0" smtClean="0"/>
          </a:p>
          <a:p>
            <a:r>
              <a:rPr lang="cs-CZ" b="1" dirty="0" smtClean="0"/>
              <a:t>Březen</a:t>
            </a:r>
            <a:r>
              <a:rPr lang="cs-CZ" dirty="0" smtClean="0"/>
              <a:t> – úprava </a:t>
            </a:r>
            <a:r>
              <a:rPr lang="cs-CZ" dirty="0" err="1" smtClean="0"/>
              <a:t>geoportálu</a:t>
            </a:r>
            <a:r>
              <a:rPr lang="cs-CZ" dirty="0" smtClean="0"/>
              <a:t> na DM v3.4, import </a:t>
            </a:r>
            <a:r>
              <a:rPr lang="cs-CZ" dirty="0" err="1" smtClean="0"/>
              <a:t>přemigrované</a:t>
            </a:r>
            <a:r>
              <a:rPr lang="cs-CZ" dirty="0" smtClean="0"/>
              <a:t> databáze</a:t>
            </a:r>
          </a:p>
          <a:p>
            <a:r>
              <a:rPr lang="cs-CZ" b="1" dirty="0" smtClean="0"/>
              <a:t>Duben</a:t>
            </a:r>
            <a:r>
              <a:rPr lang="cs-CZ" dirty="0" smtClean="0"/>
              <a:t> – Porada ÚÚP a KÚ (GIS), kontrola migrace ze strany ORP</a:t>
            </a:r>
          </a:p>
          <a:p>
            <a:pPr>
              <a:tabLst>
                <a:tab pos="720725" algn="l"/>
              </a:tabLst>
            </a:pPr>
            <a:r>
              <a:rPr lang="cs-CZ" dirty="0" smtClean="0"/>
              <a:t>	– </a:t>
            </a:r>
            <a:r>
              <a:rPr lang="cs-CZ" b="1" u="sng" dirty="0" smtClean="0"/>
              <a:t>Podpis veřejnoprávní smlouvy</a:t>
            </a:r>
          </a:p>
          <a:p>
            <a:pPr>
              <a:tabLst>
                <a:tab pos="720725" algn="l"/>
              </a:tabLst>
            </a:pPr>
            <a:r>
              <a:rPr lang="cs-CZ" b="1" dirty="0" smtClean="0"/>
              <a:t>Květen</a:t>
            </a:r>
            <a:r>
              <a:rPr lang="cs-CZ" dirty="0" smtClean="0"/>
              <a:t> – výzva poskytovatelů údajů o území</a:t>
            </a:r>
          </a:p>
          <a:p>
            <a:pPr>
              <a:tabLst>
                <a:tab pos="720725" algn="l"/>
              </a:tabLst>
            </a:pPr>
            <a:r>
              <a:rPr lang="cs-CZ" dirty="0"/>
              <a:t>	 –</a:t>
            </a:r>
            <a:r>
              <a:rPr lang="cs-CZ" dirty="0" smtClean="0"/>
              <a:t> probíhá sběr údajů a jejich postupná aktualizace</a:t>
            </a:r>
          </a:p>
          <a:p>
            <a:pPr>
              <a:tabLst>
                <a:tab pos="720725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64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704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Datový model v3.4</a:t>
            </a:r>
          </a:p>
          <a:p>
            <a:pPr algn="just"/>
            <a:endParaRPr lang="cs-CZ" b="1" dirty="0"/>
          </a:p>
          <a:p>
            <a:pPr algn="just"/>
            <a:r>
              <a:rPr lang="cs-CZ" sz="1600" dirty="0" smtClean="0"/>
              <a:t>1. Zapracování </a:t>
            </a:r>
            <a:r>
              <a:rPr lang="cs-CZ" sz="1600" dirty="0"/>
              <a:t>připomínek uživatelů,</a:t>
            </a:r>
          </a:p>
          <a:p>
            <a:pPr algn="just"/>
            <a:r>
              <a:rPr lang="cs-CZ" sz="1600" dirty="0" smtClean="0"/>
              <a:t>2. zapracování </a:t>
            </a:r>
            <a:r>
              <a:rPr lang="cs-CZ" sz="1600" dirty="0"/>
              <a:t>nových metodik a výkladů,</a:t>
            </a:r>
          </a:p>
          <a:p>
            <a:pPr algn="just"/>
            <a:r>
              <a:rPr lang="cs-CZ" sz="1600" dirty="0" smtClean="0"/>
              <a:t>3. zapracování </a:t>
            </a:r>
            <a:r>
              <a:rPr lang="cs-CZ" sz="1600" dirty="0"/>
              <a:t>změn ve struktuře dat poskytovatelů,</a:t>
            </a:r>
          </a:p>
          <a:p>
            <a:pPr algn="just"/>
            <a:r>
              <a:rPr lang="cs-CZ" sz="1600" dirty="0" smtClean="0"/>
              <a:t>4. zkvalitnění </a:t>
            </a:r>
            <a:r>
              <a:rPr lang="cs-CZ" sz="1600" dirty="0"/>
              <a:t>obsahové stránky dat,</a:t>
            </a:r>
          </a:p>
          <a:p>
            <a:pPr algn="just"/>
            <a:r>
              <a:rPr lang="cs-CZ" sz="1600" dirty="0" smtClean="0"/>
              <a:t>5. zjednodušení </a:t>
            </a:r>
            <a:r>
              <a:rPr lang="cs-CZ" sz="1600" dirty="0"/>
              <a:t>orientace a práce s daty,</a:t>
            </a:r>
          </a:p>
          <a:p>
            <a:pPr algn="just"/>
            <a:r>
              <a:rPr lang="cs-CZ" sz="1600" dirty="0" smtClean="0"/>
              <a:t>6. sjednocení </a:t>
            </a:r>
            <a:r>
              <a:rPr lang="cs-CZ" sz="1600" dirty="0"/>
              <a:t>datového modelu s </a:t>
            </a:r>
            <a:r>
              <a:rPr lang="cs-CZ" sz="1600" dirty="0" smtClean="0"/>
              <a:t>Plzeňským </a:t>
            </a:r>
            <a:r>
              <a:rPr lang="cs-CZ" sz="1600" dirty="0"/>
              <a:t>a Jihočeským kraje,</a:t>
            </a:r>
          </a:p>
          <a:p>
            <a:pPr algn="just"/>
            <a:r>
              <a:rPr lang="cs-CZ" sz="1600" dirty="0" smtClean="0"/>
              <a:t>7. oprava </a:t>
            </a:r>
            <a:r>
              <a:rPr lang="cs-CZ" sz="1600" dirty="0"/>
              <a:t>chyb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b="1" dirty="0"/>
              <a:t>Hlavní změny v DM 3.4</a:t>
            </a:r>
          </a:p>
          <a:p>
            <a:pPr marL="342900" indent="-342900" algn="just">
              <a:buAutoNum type="arabicPeriod"/>
            </a:pPr>
            <a:r>
              <a:rPr lang="cs-CZ" sz="1600" dirty="0" smtClean="0"/>
              <a:t>Oddělení </a:t>
            </a:r>
            <a:r>
              <a:rPr lang="cs-CZ" sz="1600" dirty="0"/>
              <a:t>dat Zásad územního rozvoje do samostatného okruhu dat 18 - zásady </a:t>
            </a:r>
            <a:r>
              <a:rPr lang="cs-CZ" sz="1600" dirty="0" smtClean="0"/>
              <a:t>územního </a:t>
            </a:r>
            <a:r>
              <a:rPr lang="cs-CZ" sz="1600" dirty="0"/>
              <a:t>rozvoje (18_ZasadyUzemnihoRozvoje) a do samostatných vrstev v této skupině</a:t>
            </a:r>
            <a:r>
              <a:rPr lang="cs-CZ" sz="1600" dirty="0" smtClean="0"/>
              <a:t>,</a:t>
            </a:r>
          </a:p>
          <a:p>
            <a:pPr marL="342900" indent="-342900" algn="just">
              <a:buAutoNum type="arabicPeriod"/>
            </a:pPr>
            <a:endParaRPr lang="cs-CZ" sz="1600" dirty="0"/>
          </a:p>
          <a:p>
            <a:pPr algn="just"/>
            <a:r>
              <a:rPr lang="cs-CZ" sz="1600" dirty="0" smtClean="0"/>
              <a:t>2. rozdělení </a:t>
            </a:r>
            <a:r>
              <a:rPr lang="cs-CZ" sz="1600" dirty="0"/>
              <a:t>dat ÚSES </a:t>
            </a:r>
            <a:r>
              <a:rPr lang="cs-CZ" sz="1600" dirty="0" smtClean="0"/>
              <a:t>do </a:t>
            </a:r>
            <a:r>
              <a:rPr lang="cs-CZ" sz="1600" dirty="0"/>
              <a:t>samostatných vrstev dle jejich </a:t>
            </a:r>
            <a:r>
              <a:rPr lang="cs-CZ" sz="1600" dirty="0" smtClean="0"/>
              <a:t>zdroje (ÚP</a:t>
            </a:r>
            <a:r>
              <a:rPr lang="cs-CZ" sz="1600" dirty="0"/>
              <a:t>, ZÚR, </a:t>
            </a:r>
            <a:r>
              <a:rPr lang="cs-CZ" sz="1600" dirty="0" smtClean="0"/>
              <a:t>podklady),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smtClean="0"/>
              <a:t>3. ve </a:t>
            </a:r>
            <a:r>
              <a:rPr lang="cs-CZ" sz="1600" dirty="0"/>
              <a:t>všech vrstvách může nově atribut „STAV_ID“ nabývat všech hodnot (1 - stav 2 - návrh 3 - záměr 8 - návrh ke zrušení 9 - zrušeno</a:t>
            </a:r>
            <a:r>
              <a:rPr lang="cs-CZ" sz="1600" dirty="0" smtClean="0"/>
              <a:t>),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smtClean="0"/>
              <a:t>4. do </a:t>
            </a:r>
            <a:r>
              <a:rPr lang="cs-CZ" sz="1600" dirty="0"/>
              <a:t>všech vrstev doplněn atribut POSKYT - poskytovatel údaje o území a POZN_OST - doplňující </a:t>
            </a:r>
            <a:r>
              <a:rPr lang="cs-CZ" sz="1600" dirty="0" smtClean="0"/>
              <a:t>poznámka, do relevantních vrstev doplněn atribut VPS_VPO.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330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/>
              <a:t>Informace z porady KÚ a MMR</a:t>
            </a:r>
            <a:endParaRPr lang="cs-CZ" cap="none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908720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Potvrzen termín zpracování ÚAP ORP a krajů do </a:t>
            </a:r>
            <a:r>
              <a:rPr lang="cs-CZ" b="1" dirty="0" smtClean="0"/>
              <a:t>konce roku 2016 resp. ½ 2017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Oznámeno </a:t>
            </a:r>
            <a:r>
              <a:rPr lang="cs-CZ" b="1" dirty="0" smtClean="0"/>
              <a:t>zveřejnění aktualizovaného metodického návodu k pořizování ÚAP</a:t>
            </a:r>
            <a:r>
              <a:rPr lang="cs-CZ" dirty="0" smtClean="0"/>
              <a:t> a jejich aktualizací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Oznámena příprava a brzké </a:t>
            </a:r>
            <a:r>
              <a:rPr lang="cs-CZ" b="1" dirty="0" smtClean="0"/>
              <a:t>zveřejnění aktualizovaného metodického návodu k příloze 1A</a:t>
            </a:r>
            <a:r>
              <a:rPr lang="cs-CZ" dirty="0" smtClean="0"/>
              <a:t> vyhlášky, návod k příloze 1B je v přípravě</a:t>
            </a:r>
          </a:p>
          <a:p>
            <a:pPr marL="285750" indent="-285750">
              <a:buFontTx/>
              <a:buChar char="-"/>
            </a:pPr>
            <a:r>
              <a:rPr lang="cs-CZ" b="1" dirty="0" smtClean="0"/>
              <a:t>Novinky v poskytování údajů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SCHKO už nejsou poskytovateli, místo nich poskytují údaje regionální pracoviště AOPK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NPÚ má nový portál pro poskytování údajů </a:t>
            </a:r>
            <a:r>
              <a:rPr lang="cs-CZ" dirty="0" smtClean="0">
                <a:hlinkClick r:id="rId2"/>
              </a:rPr>
              <a:t>www.iispp.npu.cz</a:t>
            </a:r>
            <a:r>
              <a:rPr lang="cs-CZ" dirty="0" smtClean="0"/>
              <a:t> s upozorněním, že jeho funkce není zcela ideální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ČGS – nový aplikace na výdej dat, pasport rozeslán poštou, do budoucna samostatně na webu MŽP</a:t>
            </a:r>
          </a:p>
          <a:p>
            <a:pPr marL="285750" indent="-285750">
              <a:buFontTx/>
              <a:buChar char="-"/>
            </a:pPr>
            <a:r>
              <a:rPr lang="cs-CZ" b="1" dirty="0" smtClean="0"/>
              <a:t>ÚAP MMR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Hotova kapitola ochrany životního prostředí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Ostatní kapitoly rozpracovány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Problém se zpracováním datové části, v týmu zpracovatelů chybí pracovníci GIS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Obsah bude klasický dle vyhlášky, po dokončení budou ÚAP MMR zveřejněna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72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cs-CZ" cap="none" dirty="0" smtClean="0"/>
              <a:t>Informace z porady KÚ a MMR</a:t>
            </a:r>
            <a:endParaRPr lang="cs-CZ" cap="none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908720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INSPIRE a ÚP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Naplnění směrnice 2007/2/ES do roku 2020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MŽP zřídilo národní </a:t>
            </a:r>
            <a:r>
              <a:rPr lang="cs-CZ" dirty="0" err="1" smtClean="0"/>
              <a:t>geoportál</a:t>
            </a:r>
            <a:r>
              <a:rPr lang="cs-CZ" dirty="0" smtClean="0"/>
              <a:t> INSPIRE a KOVIN – koordinační výbor jehož úkolem je koordinace povinných subjektů (členem je 19 ministerstev a další subjekty)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Určitá skupina subjektů se snaží z národního </a:t>
            </a:r>
            <a:r>
              <a:rPr lang="cs-CZ" dirty="0" err="1" smtClean="0"/>
              <a:t>geoportálu</a:t>
            </a:r>
            <a:r>
              <a:rPr lang="cs-CZ" dirty="0" smtClean="0"/>
              <a:t> udělat </a:t>
            </a:r>
            <a:r>
              <a:rPr lang="cs-CZ" dirty="0" err="1" smtClean="0"/>
              <a:t>geoportál</a:t>
            </a:r>
            <a:r>
              <a:rPr lang="cs-CZ" dirty="0" smtClean="0"/>
              <a:t> pro poskytování údajů o území pro ÚAP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MMR převzalo garanci za naplnění tématu 3) „využití území“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Založena koordinační skupina </a:t>
            </a:r>
            <a:r>
              <a:rPr lang="cs-CZ" dirty="0" smtClean="0"/>
              <a:t>jejímž členem je MMR, ČÚZK, CENIA, MZE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Pro téma 3 jsou stanoveny číselníky z roku 2012, které neodpovídají vyhlášce č. 501 – snahou bude „naroubovat“ číselníky na vyhlášku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Data o stavu využití území bude poskytovat ČÚZK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Data o plánovaném využití MMR (ÚPD)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Do konce roku 2016 </a:t>
            </a:r>
            <a:r>
              <a:rPr lang="cs-CZ" dirty="0" smtClean="0"/>
              <a:t>budou zveřejněna data ZÚR v rozsahu výkresu ploch a koridorů včetně ÚSES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Do konce roku 2020 </a:t>
            </a:r>
            <a:r>
              <a:rPr lang="cs-CZ" dirty="0" smtClean="0"/>
              <a:t>budou zveřejněna data z ÚP v rozsahu hlavních výkresů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Zveřejněním se rozumí, že budou připraveny všechny služby dle INSPIRE (</a:t>
            </a:r>
            <a:r>
              <a:rPr lang="cs-CZ" dirty="0" err="1" smtClean="0"/>
              <a:t>metadata</a:t>
            </a:r>
            <a:r>
              <a:rPr lang="cs-CZ" dirty="0" smtClean="0"/>
              <a:t>, </a:t>
            </a:r>
            <a:r>
              <a:rPr lang="cs-CZ" dirty="0" err="1" smtClean="0"/>
              <a:t>prohlížní</a:t>
            </a:r>
            <a:r>
              <a:rPr lang="cs-CZ" dirty="0" smtClean="0"/>
              <a:t>, stahování, transformace)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cs-CZ" cap="none" dirty="0" smtClean="0"/>
              <a:t>Informace z porady KÚ a MMR</a:t>
            </a:r>
            <a:endParaRPr lang="cs-CZ" cap="none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908720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INSPIRE a ÚP</a:t>
            </a:r>
          </a:p>
          <a:p>
            <a:pPr marL="742950" lvl="1" indent="-285750">
              <a:buFontTx/>
              <a:buChar char="-"/>
            </a:pPr>
            <a:r>
              <a:rPr lang="cs-CZ" b="1" dirty="0"/>
              <a:t>Bude stanoven jednotný datový model a jednotná legenda</a:t>
            </a:r>
          </a:p>
          <a:p>
            <a:pPr marL="742950" lvl="1" indent="-285750">
              <a:buFontTx/>
              <a:buChar char="-"/>
            </a:pPr>
            <a:r>
              <a:rPr lang="cs-CZ" b="1" dirty="0" smtClean="0"/>
              <a:t>K jednotlivým funkčním plochám bude připojena jejich regulace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Snahou bude stavět na existujících řešeních krajských </a:t>
            </a:r>
            <a:r>
              <a:rPr lang="cs-CZ" dirty="0" err="1" smtClean="0"/>
              <a:t>geoportálů</a:t>
            </a:r>
            <a:endParaRPr lang="cs-CZ" dirty="0" smtClean="0"/>
          </a:p>
          <a:p>
            <a:pPr marL="742950" lvl="1" indent="-285750">
              <a:buFontTx/>
              <a:buChar char="-"/>
            </a:pPr>
            <a:r>
              <a:rPr lang="cs-CZ" dirty="0" smtClean="0"/>
              <a:t>Zvažuje se </a:t>
            </a:r>
            <a:r>
              <a:rPr lang="cs-CZ" b="1" dirty="0" smtClean="0"/>
              <a:t>uzákonění povinnosti odevzdávat data ÚP (ÚZ)</a:t>
            </a:r>
            <a:r>
              <a:rPr lang="cs-CZ" dirty="0" smtClean="0"/>
              <a:t> ve vektorech a sdílení těchto údajů mezi orgány VS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Zvažuje se způsob publikace vytvořených služeb</a:t>
            </a:r>
          </a:p>
          <a:p>
            <a:pPr marL="1200150" lvl="2" indent="-285750">
              <a:buFontTx/>
              <a:buChar char="-"/>
            </a:pPr>
            <a:r>
              <a:rPr lang="cs-CZ" dirty="0" smtClean="0"/>
              <a:t>Národní </a:t>
            </a:r>
            <a:r>
              <a:rPr lang="cs-CZ" dirty="0" err="1" smtClean="0"/>
              <a:t>geoportál</a:t>
            </a:r>
            <a:r>
              <a:rPr lang="cs-CZ" dirty="0" smtClean="0"/>
              <a:t> INSPIRE?</a:t>
            </a:r>
          </a:p>
          <a:p>
            <a:pPr marL="1200150" lvl="2" indent="-285750">
              <a:buFontTx/>
              <a:buChar char="-"/>
            </a:pPr>
            <a:r>
              <a:rPr lang="cs-CZ" dirty="0" smtClean="0"/>
              <a:t>DMVS krajských úřadů?</a:t>
            </a:r>
          </a:p>
          <a:p>
            <a:pPr marL="1200150" lvl="2" indent="-285750">
              <a:buFontTx/>
              <a:buChar char="-"/>
            </a:pPr>
            <a:r>
              <a:rPr lang="cs-CZ" dirty="0" smtClean="0"/>
              <a:t>Nový samostatný </a:t>
            </a:r>
            <a:r>
              <a:rPr lang="cs-CZ" dirty="0" err="1" smtClean="0"/>
              <a:t>geoportál</a:t>
            </a:r>
            <a:r>
              <a:rPr lang="cs-CZ" dirty="0" smtClean="0"/>
              <a:t> MMR?</a:t>
            </a:r>
          </a:p>
        </p:txBody>
      </p:sp>
    </p:spTree>
    <p:extLst>
      <p:ext uri="{BB962C8B-B14F-4D97-AF65-F5344CB8AC3E}">
        <p14:creationId xmlns:p14="http://schemas.microsoft.com/office/powerpoint/2010/main" val="37331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cs-CZ" cap="none" dirty="0" err="1" smtClean="0"/>
              <a:t>Geoinfostrategie</a:t>
            </a:r>
            <a:endParaRPr lang="cs-CZ" cap="none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908720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Co se udělalo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současný </a:t>
            </a:r>
            <a:r>
              <a:rPr lang="cs-CZ" dirty="0"/>
              <a:t>stav (východiska, informační systémy, INSPIRE, identifikované problémy</a:t>
            </a:r>
            <a:r>
              <a:rPr lang="cs-CZ" dirty="0" smtClean="0"/>
              <a:t>)</a:t>
            </a:r>
          </a:p>
          <a:p>
            <a:pPr marL="742950" lvl="1" indent="-285750">
              <a:buFontTx/>
              <a:buChar char="-"/>
            </a:pPr>
            <a:r>
              <a:rPr lang="it-IT" dirty="0"/>
              <a:t>stanovení vizí a definice strategických </a:t>
            </a:r>
            <a:r>
              <a:rPr lang="it-IT" dirty="0" smtClean="0"/>
              <a:t>cílů</a:t>
            </a:r>
            <a:endParaRPr lang="cs-CZ" dirty="0" smtClean="0"/>
          </a:p>
          <a:p>
            <a:pPr marL="742950" lvl="1" indent="-285750">
              <a:buFontTx/>
              <a:buChar char="-"/>
            </a:pPr>
            <a:r>
              <a:rPr lang="cs-CZ" dirty="0" smtClean="0"/>
              <a:t>návrh řešení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Akční plán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návrhy opatření</a:t>
            </a:r>
          </a:p>
          <a:p>
            <a:pPr marL="285750" indent="-285750">
              <a:buFontTx/>
              <a:buChar char="-"/>
            </a:pPr>
            <a:r>
              <a:rPr lang="cs-CZ" b="1" dirty="0" smtClean="0"/>
              <a:t>Co se dělá dnes</a:t>
            </a:r>
          </a:p>
          <a:p>
            <a:pPr marL="742950" lvl="1" indent="-285750">
              <a:buFontTx/>
              <a:buChar char="-"/>
            </a:pPr>
            <a:r>
              <a:rPr lang="cs-CZ" b="1" dirty="0"/>
              <a:t>Analýza zdrojů Implementace </a:t>
            </a:r>
            <a:r>
              <a:rPr lang="cs-CZ" dirty="0"/>
              <a:t>(Finanční, lidské, časové, </a:t>
            </a:r>
            <a:r>
              <a:rPr lang="cs-CZ" dirty="0" smtClean="0"/>
              <a:t>technologické)</a:t>
            </a:r>
          </a:p>
          <a:p>
            <a:pPr marL="742950" lvl="1" indent="-285750">
              <a:buFontTx/>
              <a:buChar char="-"/>
            </a:pPr>
            <a:r>
              <a:rPr lang="cs-CZ" b="1" dirty="0"/>
              <a:t>Optimalizuje se akční plán </a:t>
            </a:r>
            <a:r>
              <a:rPr lang="cs-CZ" dirty="0"/>
              <a:t>(41 opatření, rozvoj stávající infrastruktury vs. nová </a:t>
            </a:r>
            <a:r>
              <a:rPr lang="cs-CZ" dirty="0" smtClean="0"/>
              <a:t>infrastruktura)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Co bude v roce 2020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Analýza prostředí a požadavků</a:t>
            </a:r>
          </a:p>
          <a:p>
            <a:pPr marL="742950" lvl="1" indent="-285750">
              <a:buFontTx/>
              <a:buChar char="-"/>
            </a:pPr>
            <a:r>
              <a:rPr lang="pl-PL" b="1" dirty="0" smtClean="0"/>
              <a:t>Návrh obecné architektury </a:t>
            </a:r>
            <a:r>
              <a:rPr lang="pl-PL" dirty="0" smtClean="0"/>
              <a:t>(</a:t>
            </a:r>
            <a:r>
              <a:rPr lang="pl-PL" b="1" dirty="0" smtClean="0"/>
              <a:t>NaSaPO</a:t>
            </a:r>
            <a:r>
              <a:rPr lang="pl-PL" dirty="0" smtClean="0"/>
              <a:t>, NIPI, NGP)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Realizace resortních opatření (ČUZK, MŽP, MD, MPO, MZE, MMR)</a:t>
            </a:r>
          </a:p>
          <a:p>
            <a:pPr marL="742950" lvl="1" indent="-285750">
              <a:buFontTx/>
              <a:buChar char="-"/>
            </a:pPr>
            <a:r>
              <a:rPr lang="cs-CZ" dirty="0" smtClean="0"/>
              <a:t>Zastřešující legislativa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10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2852936"/>
            <a:ext cx="4181088" cy="54864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291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Vlastní 5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FCC00"/>
      </a:accent2>
      <a:accent3>
        <a:srgbClr val="3366FF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1591</TotalTime>
  <Words>691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Úhly</vt:lpstr>
      <vt:lpstr>Porada kú a úúp 19.5.2016  ÚAP + info z porady MMR  Ing. Morche Lukáš  </vt:lpstr>
      <vt:lpstr>Prezentace aplikace PowerPoint</vt:lpstr>
      <vt:lpstr>Prezentace aplikace PowerPoint</vt:lpstr>
      <vt:lpstr>Informace z porady KÚ a MMR</vt:lpstr>
      <vt:lpstr>Informace z porady KÚ a MMR</vt:lpstr>
      <vt:lpstr>Informace z porady KÚ a MMR</vt:lpstr>
      <vt:lpstr>Geoinfostrategie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Morche Lukáš</dc:creator>
  <cp:lastModifiedBy>Morche Lukáš</cp:lastModifiedBy>
  <cp:revision>168</cp:revision>
  <dcterms:created xsi:type="dcterms:W3CDTF">2016-02-03T07:42:42Z</dcterms:created>
  <dcterms:modified xsi:type="dcterms:W3CDTF">2016-05-19T05:42:01Z</dcterms:modified>
</cp:coreProperties>
</file>