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57" r:id="rId4"/>
    <p:sldId id="284" r:id="rId5"/>
    <p:sldId id="302" r:id="rId6"/>
    <p:sldId id="263" r:id="rId7"/>
    <p:sldId id="266" r:id="rId8"/>
    <p:sldId id="264" r:id="rId9"/>
    <p:sldId id="267" r:id="rId10"/>
    <p:sldId id="268" r:id="rId11"/>
    <p:sldId id="265" r:id="rId12"/>
    <p:sldId id="313" r:id="rId13"/>
    <p:sldId id="306" r:id="rId14"/>
    <p:sldId id="307" r:id="rId15"/>
    <p:sldId id="308" r:id="rId16"/>
    <p:sldId id="310" r:id="rId17"/>
    <p:sldId id="311" r:id="rId18"/>
    <p:sldId id="312" r:id="rId19"/>
    <p:sldId id="314" r:id="rId20"/>
    <p:sldId id="285" r:id="rId21"/>
    <p:sldId id="259" r:id="rId22"/>
    <p:sldId id="301" r:id="rId23"/>
    <p:sldId id="300" r:id="rId24"/>
    <p:sldId id="303" r:id="rId25"/>
    <p:sldId id="304" r:id="rId26"/>
    <p:sldId id="305" r:id="rId27"/>
    <p:sldId id="280" r:id="rId28"/>
    <p:sldId id="282" r:id="rId2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7" autoAdjust="0"/>
    <p:restoredTop sz="94660"/>
  </p:normalViewPr>
  <p:slideViewPr>
    <p:cSldViewPr>
      <p:cViewPr varScale="1">
        <p:scale>
          <a:sx n="77" d="100"/>
          <a:sy n="77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5A5ECE-C3CB-4D9F-B866-0A037C87B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4DAE68-3F06-472E-A9D9-85BCF5F45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60BA9-DF10-43B4-A6BB-24CEFB680D32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5A171-5D61-4165-B843-9AEBC3C1D2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9AFCC-D407-47F0-8FF8-3D4D45DAE4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8BF86-E6FE-4BB9-9DA5-2E45FEF355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9D738-6B41-487C-9D12-12952BA910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368E5-9865-43B7-BCB8-7BDF5FB93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40BCC-6127-4E17-86C1-7D2F69DE8C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EF121-93DF-4FD4-8C49-5FC886B6C9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6A13E-71FC-4510-B09D-39EA4A5B9C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A3770-B7A9-4312-A040-07F85E2C3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A3B9A-1252-493E-977F-75001E5D9F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8BD54-AFFC-407B-96D2-EDB7CEFB6A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6DA109-C677-4EF7-9D9F-7D21580FAC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opvk.kr-ustecky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kovar.r@kr-ustecky.cz" TargetMode="External"/><Relationship Id="rId7" Type="http://schemas.openxmlformats.org/officeDocument/2006/relationships/image" Target="../media/image4.jpeg"/><Relationship Id="rId2" Type="http://schemas.openxmlformats.org/officeDocument/2006/relationships/hyperlink" Target="mailto:dostalova.r@kr-ustecky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op-vk.cz/" TargetMode="External"/><Relationship Id="rId4" Type="http://schemas.openxmlformats.org/officeDocument/2006/relationships/hyperlink" Target="http://opvk.kr-ustecky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-vk.cz/" TargetMode="External"/><Relationship Id="rId2" Type="http://schemas.openxmlformats.org/officeDocument/2006/relationships/hyperlink" Target="http://opvk.kr-ustecky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E2BDCF-6BFE-4805-8BCC-58234728CEAB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381000" y="762000"/>
            <a:ext cx="8424863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400" b="1" dirty="0">
                <a:solidFill>
                  <a:srgbClr val="FF9900"/>
                </a:solidFill>
                <a:latin typeface="Verdana" pitchFamily="34" charset="0"/>
              </a:rPr>
              <a:t>Operační program</a:t>
            </a:r>
            <a:br>
              <a:rPr lang="cs-CZ" sz="2400" b="1" dirty="0">
                <a:solidFill>
                  <a:srgbClr val="FF9900"/>
                </a:solidFill>
                <a:latin typeface="Verdana" pitchFamily="34" charset="0"/>
              </a:rPr>
            </a:br>
            <a:r>
              <a:rPr lang="cs-CZ" sz="2400" b="1" dirty="0">
                <a:solidFill>
                  <a:srgbClr val="FF9900"/>
                </a:solidFill>
                <a:latin typeface="Verdana" pitchFamily="34" charset="0"/>
              </a:rPr>
              <a:t>Vzdělávání pro konkurenceschopnost</a:t>
            </a:r>
            <a:r>
              <a:rPr lang="cs-CZ" sz="2800" b="1" dirty="0">
                <a:solidFill>
                  <a:schemeClr val="accent2"/>
                </a:solidFill>
                <a:latin typeface="Verdana" pitchFamily="34" charset="0"/>
              </a:rPr>
              <a:t/>
            </a:r>
            <a:br>
              <a:rPr lang="cs-CZ" sz="2800" b="1" dirty="0">
                <a:solidFill>
                  <a:schemeClr val="accent2"/>
                </a:solidFill>
                <a:latin typeface="Verdana" pitchFamily="34" charset="0"/>
              </a:rPr>
            </a:br>
            <a:r>
              <a:rPr lang="cs-CZ" sz="2800" b="1" dirty="0">
                <a:solidFill>
                  <a:schemeClr val="accent2"/>
                </a:solidFill>
                <a:latin typeface="Verdana" pitchFamily="34" charset="0"/>
              </a:rPr>
              <a:t/>
            </a:r>
            <a:br>
              <a:rPr lang="cs-CZ" sz="2800" b="1" dirty="0">
                <a:solidFill>
                  <a:schemeClr val="accent2"/>
                </a:solidFill>
                <a:latin typeface="Verdana" pitchFamily="34" charset="0"/>
              </a:rPr>
            </a:br>
            <a:r>
              <a:rPr lang="cs-CZ" sz="2800" b="1" dirty="0">
                <a:solidFill>
                  <a:schemeClr val="accent2"/>
                </a:solidFill>
                <a:latin typeface="Verdana" pitchFamily="34" charset="0"/>
              </a:rPr>
              <a:t/>
            </a:r>
            <a:br>
              <a:rPr lang="cs-CZ" sz="2800" b="1" dirty="0">
                <a:solidFill>
                  <a:schemeClr val="accent2"/>
                </a:solidFill>
                <a:latin typeface="Verdana" pitchFamily="34" charset="0"/>
              </a:rPr>
            </a:br>
            <a:r>
              <a:rPr lang="cs-CZ" sz="3600" b="1" dirty="0">
                <a:solidFill>
                  <a:schemeClr val="accent2"/>
                </a:solidFill>
              </a:rPr>
              <a:t>Věcná část </a:t>
            </a:r>
          </a:p>
          <a:p>
            <a:pPr algn="ctr">
              <a:buFontTx/>
              <a:buChar char="-"/>
            </a:pPr>
            <a:r>
              <a:rPr lang="cs-CZ" sz="3600" b="1" dirty="0">
                <a:solidFill>
                  <a:schemeClr val="accent2"/>
                </a:solidFill>
              </a:rPr>
              <a:t>řízení a administrace projektu</a:t>
            </a:r>
            <a:br>
              <a:rPr lang="cs-CZ" sz="3600" b="1" dirty="0">
                <a:solidFill>
                  <a:schemeClr val="accent2"/>
                </a:solidFill>
              </a:rPr>
            </a:br>
            <a:r>
              <a:rPr lang="cs-CZ" sz="3200" b="1" dirty="0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cs-CZ" sz="2600" b="1" dirty="0">
                <a:solidFill>
                  <a:schemeClr val="accent2"/>
                </a:solidFill>
              </a:rPr>
              <a:t>seminář pro příjemce – </a:t>
            </a:r>
            <a:r>
              <a:rPr lang="cs-CZ" sz="2600" b="1" dirty="0" smtClean="0">
                <a:solidFill>
                  <a:schemeClr val="accent2"/>
                </a:solidFill>
              </a:rPr>
              <a:t>4. </a:t>
            </a:r>
            <a:r>
              <a:rPr lang="cs-CZ" sz="2600" b="1" dirty="0">
                <a:solidFill>
                  <a:schemeClr val="accent2"/>
                </a:solidFill>
              </a:rPr>
              <a:t>výzva GG 3.2</a:t>
            </a:r>
            <a:br>
              <a:rPr lang="cs-CZ" sz="2600" b="1" dirty="0">
                <a:solidFill>
                  <a:schemeClr val="accent2"/>
                </a:solidFill>
              </a:rPr>
            </a:br>
            <a:r>
              <a:rPr lang="cs-CZ" sz="3200" b="1" dirty="0">
                <a:solidFill>
                  <a:schemeClr val="accent2"/>
                </a:solidFill>
              </a:rPr>
              <a:t/>
            </a:r>
            <a:br>
              <a:rPr lang="cs-CZ" sz="3200" b="1" dirty="0">
                <a:solidFill>
                  <a:schemeClr val="accent2"/>
                </a:solidFill>
              </a:rPr>
            </a:br>
            <a:r>
              <a:rPr lang="cs-CZ" sz="2500" b="1" dirty="0">
                <a:solidFill>
                  <a:schemeClr val="accent2"/>
                </a:solidFill>
              </a:rPr>
              <a:t>Krajský úřad Ústeckého kraje</a:t>
            </a:r>
            <a:br>
              <a:rPr lang="cs-CZ" sz="2500" b="1" dirty="0">
                <a:solidFill>
                  <a:schemeClr val="accent2"/>
                </a:solidFill>
              </a:rPr>
            </a:br>
            <a:r>
              <a:rPr lang="cs-CZ" sz="2500" b="1" dirty="0" smtClean="0">
                <a:solidFill>
                  <a:schemeClr val="accent2"/>
                </a:solidFill>
              </a:rPr>
              <a:t>20.5.2014</a:t>
            </a:r>
            <a:r>
              <a:rPr lang="cs-CZ" sz="3200" b="1" dirty="0">
                <a:solidFill>
                  <a:schemeClr val="accent2"/>
                </a:solidFill>
              </a:rPr>
              <a:t/>
            </a:r>
            <a:br>
              <a:rPr lang="cs-CZ" sz="3200" b="1" dirty="0">
                <a:solidFill>
                  <a:schemeClr val="accent2"/>
                </a:solidFill>
              </a:rPr>
            </a:br>
            <a:endParaRPr lang="cs-CZ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2E2C5F-C9D5-4A4A-92E2-D3591F97FA70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14339" name="Rectangle 10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 b="1" u="sng">
                <a:solidFill>
                  <a:schemeClr val="hlink"/>
                </a:solidFill>
              </a:rPr>
              <a:t>Podstatné změny projektu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39750" y="1196975"/>
            <a:ext cx="8604250" cy="634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cs-CZ" sz="2400" b="1" dirty="0">
                <a:solidFill>
                  <a:schemeClr val="accent2"/>
                </a:solidFill>
              </a:rPr>
              <a:t>V případě partnerství  - projednání s partnery 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None/>
            </a:pPr>
            <a:r>
              <a:rPr lang="cs-CZ" sz="2400" b="1" dirty="0">
                <a:solidFill>
                  <a:schemeClr val="accent2"/>
                </a:solidFill>
              </a:rPr>
              <a:t>	Oznámení/žádost nejprve e-mailem </a:t>
            </a:r>
            <a:br>
              <a:rPr lang="cs-CZ" sz="2400" b="1" dirty="0">
                <a:solidFill>
                  <a:schemeClr val="accent2"/>
                </a:solidFill>
              </a:rPr>
            </a:br>
            <a:r>
              <a:rPr lang="cs-CZ" sz="2400" b="1" dirty="0">
                <a:solidFill>
                  <a:schemeClr val="accent2"/>
                </a:solidFill>
                <a:sym typeface="Wingdings" pitchFamily="2" charset="2"/>
              </a:rPr>
              <a:t> </a:t>
            </a:r>
            <a:r>
              <a:rPr lang="cs-CZ" sz="2400" b="1" dirty="0">
                <a:solidFill>
                  <a:schemeClr val="accent2"/>
                </a:solidFill>
              </a:rPr>
              <a:t> </a:t>
            </a:r>
            <a:r>
              <a:rPr lang="cs-CZ" sz="2400" dirty="0">
                <a:solidFill>
                  <a:schemeClr val="accent2"/>
                </a:solidFill>
              </a:rPr>
              <a:t>zaslání zdůvodnění resp. upraveného rozpočtu </a:t>
            </a:r>
            <a:br>
              <a:rPr lang="cs-CZ" sz="2400" dirty="0">
                <a:solidFill>
                  <a:schemeClr val="accent2"/>
                </a:solidFill>
              </a:rPr>
            </a:br>
            <a:r>
              <a:rPr lang="cs-CZ" sz="2400" dirty="0">
                <a:solidFill>
                  <a:schemeClr val="accent2"/>
                </a:solidFill>
                <a:sym typeface="Wingdings" pitchFamily="2" charset="2"/>
              </a:rPr>
              <a:t>  odsouhlasení PM a FM  </a:t>
            </a:r>
            <a:endParaRPr lang="cs-CZ" sz="2400" b="1" dirty="0">
              <a:solidFill>
                <a:schemeClr val="accent2"/>
              </a:solidFill>
              <a:sym typeface="Wingdings" pitchFamily="2" charset="2"/>
            </a:endParaRPr>
          </a:p>
          <a:p>
            <a:pPr marL="609600" indent="-609600">
              <a:spcBef>
                <a:spcPct val="20000"/>
              </a:spcBef>
              <a:buFont typeface="Wingdings" pitchFamily="2" charset="2"/>
              <a:buNone/>
            </a:pPr>
            <a:r>
              <a:rPr lang="cs-CZ" sz="2400" b="1" dirty="0">
                <a:solidFill>
                  <a:schemeClr val="accent2"/>
                </a:solidFill>
                <a:sym typeface="Wingdings" pitchFamily="2" charset="2"/>
              </a:rPr>
              <a:t>2.	</a:t>
            </a:r>
            <a:r>
              <a:rPr lang="cs-CZ" sz="2400" b="1" dirty="0">
                <a:solidFill>
                  <a:schemeClr val="accent2"/>
                </a:solidFill>
              </a:rPr>
              <a:t>Oficiální písemná </a:t>
            </a:r>
            <a:r>
              <a:rPr lang="cs-CZ" sz="2400" b="1" i="1" dirty="0">
                <a:solidFill>
                  <a:schemeClr val="accent2"/>
                </a:solidFill>
              </a:rPr>
              <a:t>_Žádost o schválení podstatných změn</a:t>
            </a:r>
            <a:r>
              <a:rPr lang="cs-CZ" sz="2400" i="1" dirty="0">
                <a:solidFill>
                  <a:schemeClr val="accent2"/>
                </a:solidFill>
              </a:rPr>
              <a:t>_    </a:t>
            </a:r>
            <a:r>
              <a:rPr lang="cs-CZ" sz="2400" dirty="0">
                <a:solidFill>
                  <a:schemeClr val="accent2"/>
                </a:solidFill>
              </a:rPr>
              <a:t>(formulář žádosti : </a:t>
            </a:r>
            <a:br>
              <a:rPr lang="cs-CZ" sz="2400" dirty="0">
                <a:solidFill>
                  <a:schemeClr val="accent2"/>
                </a:solidFill>
              </a:rPr>
            </a:br>
            <a:r>
              <a:rPr lang="cs-CZ" sz="2000" dirty="0">
                <a:solidFill>
                  <a:schemeClr val="hlink"/>
                </a:solidFill>
                <a:hlinkClick r:id="rId2"/>
              </a:rPr>
              <a:t>http://opvk.kr-ustecky.cz</a:t>
            </a:r>
            <a:r>
              <a:rPr lang="cs-CZ" sz="2000" dirty="0">
                <a:solidFill>
                  <a:schemeClr val="hlink"/>
                </a:solidFill>
              </a:rPr>
              <a:t>  v části Pro příjemce_Monitorovací zpráva</a:t>
            </a:r>
            <a:r>
              <a:rPr lang="cs-CZ" sz="2400" dirty="0">
                <a:solidFill>
                  <a:schemeClr val="accent2"/>
                </a:solidFill>
              </a:rPr>
              <a:t> )</a:t>
            </a:r>
            <a:r>
              <a:rPr lang="cs-CZ" sz="2000" b="1" dirty="0">
                <a:solidFill>
                  <a:schemeClr val="hlink"/>
                </a:solidFill>
              </a:rPr>
              <a:t> 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 b="1" dirty="0">
                <a:solidFill>
                  <a:schemeClr val="accent2"/>
                </a:solidFill>
              </a:rPr>
              <a:t>	</a:t>
            </a:r>
            <a:r>
              <a:rPr lang="cs-CZ" sz="2400" dirty="0">
                <a:solidFill>
                  <a:schemeClr val="accent2"/>
                </a:solidFill>
                <a:sym typeface="Wingdings" pitchFamily="2" charset="2"/>
              </a:rPr>
              <a:t>   </a:t>
            </a:r>
            <a:r>
              <a:rPr lang="cs-CZ" sz="2400" b="1" dirty="0">
                <a:solidFill>
                  <a:schemeClr val="accent2"/>
                </a:solidFill>
              </a:rPr>
              <a:t>formulář musí být </a:t>
            </a:r>
            <a:r>
              <a:rPr lang="cs-CZ" sz="2400" b="1" dirty="0" smtClean="0">
                <a:solidFill>
                  <a:schemeClr val="accent2"/>
                </a:solidFill>
              </a:rPr>
              <a:t>podepsaný  </a:t>
            </a:r>
            <a:r>
              <a:rPr lang="cs-CZ" sz="2400" b="1" u="sng" dirty="0" smtClean="0">
                <a:solidFill>
                  <a:srgbClr val="FF0000"/>
                </a:solidFill>
              </a:rPr>
              <a:t>i partnery</a:t>
            </a:r>
            <a:endParaRPr lang="cs-CZ" sz="2400" b="1" dirty="0">
              <a:solidFill>
                <a:schemeClr val="accent2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AutoNum type="arabicPeriod" startAt="3"/>
            </a:pPr>
            <a:r>
              <a:rPr lang="cs-CZ" sz="2400" b="1" dirty="0">
                <a:solidFill>
                  <a:schemeClr val="accent2"/>
                </a:solidFill>
              </a:rPr>
              <a:t>Platnost změny  </a:t>
            </a:r>
            <a:r>
              <a:rPr lang="cs-CZ" sz="2400" b="1" dirty="0">
                <a:solidFill>
                  <a:srgbClr val="FF3300"/>
                </a:solidFill>
              </a:rPr>
              <a:t>= od data podpisu Dodatku ke smlouvě </a:t>
            </a:r>
            <a:r>
              <a:rPr lang="cs-CZ" sz="2400" b="1" dirty="0" smtClean="0">
                <a:solidFill>
                  <a:srgbClr val="FF3300"/>
                </a:solidFill>
              </a:rPr>
              <a:t>hejtmanem </a:t>
            </a:r>
            <a:r>
              <a:rPr lang="cs-CZ" sz="2400" b="1" dirty="0">
                <a:solidFill>
                  <a:srgbClr val="FF3300"/>
                </a:solidFill>
              </a:rPr>
              <a:t>kraje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cs-CZ" sz="24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C3ECA4-FDA9-4833-A0EB-29695830340A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457200" y="1819275"/>
            <a:ext cx="829151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b="1">
                <a:solidFill>
                  <a:schemeClr val="accent2"/>
                </a:solidFill>
              </a:rPr>
              <a:t>Zrušení klíčové aktivity (KA) schválené v žádosti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b="1">
                <a:solidFill>
                  <a:schemeClr val="accent2"/>
                </a:solidFill>
              </a:rPr>
              <a:t>Zavedení nové klíčové aktivity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cs-CZ" sz="2400" b="1">
              <a:solidFill>
                <a:schemeClr val="accent2"/>
              </a:solidFill>
            </a:endParaRP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u="sng">
                <a:solidFill>
                  <a:schemeClr val="hlink"/>
                </a:solidFill>
              </a:rPr>
              <a:t>CO NENÍ DOVOLENO</a:t>
            </a:r>
            <a:r>
              <a:rPr lang="cs-CZ" sz="3600" b="1">
                <a:solidFill>
                  <a:schemeClr val="hlink"/>
                </a:solidFill>
              </a:rPr>
              <a:t> </a:t>
            </a:r>
            <a:r>
              <a:rPr lang="cs-CZ" sz="3600" b="1">
                <a:solidFill>
                  <a:schemeClr val="hlink"/>
                </a:solidFill>
                <a:sym typeface="Wingdings" pitchFamily="2" charset="2"/>
              </a:rPr>
              <a:t></a:t>
            </a:r>
            <a:r>
              <a:rPr lang="cs-CZ" sz="3600" b="1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2C4A8B-75BD-4494-A84C-9771BE8E8FC7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6000" b="1">
                <a:solidFill>
                  <a:schemeClr val="accent2"/>
                </a:solidFill>
              </a:rPr>
              <a:t>Archivace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9E164C-1730-4DD4-99A0-011372CB2A60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35843" name="Rectangle 10"/>
          <p:cNvSpPr>
            <a:spLocks noChangeArrowheads="1"/>
          </p:cNvSpPr>
          <p:nvPr/>
        </p:nvSpPr>
        <p:spPr bwMode="auto">
          <a:xfrm>
            <a:off x="468313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 b="1" u="sng">
                <a:solidFill>
                  <a:schemeClr val="hlink"/>
                </a:solidFill>
              </a:rPr>
              <a:t>Pravidla archivace</a:t>
            </a:r>
          </a:p>
        </p:txBody>
      </p:sp>
      <p:sp>
        <p:nvSpPr>
          <p:cNvPr id="35844" name="Rectangle 9"/>
          <p:cNvSpPr>
            <a:spLocks noChangeArrowheads="1"/>
          </p:cNvSpPr>
          <p:nvPr/>
        </p:nvSpPr>
        <p:spPr bwMode="auto">
          <a:xfrm>
            <a:off x="395288" y="1335088"/>
            <a:ext cx="8291512" cy="521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01700" indent="-5461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500" b="1" dirty="0" smtClean="0">
                <a:solidFill>
                  <a:srgbClr val="FF0000"/>
                </a:solidFill>
              </a:rPr>
              <a:t>Minimálně do </a:t>
            </a:r>
            <a:r>
              <a:rPr lang="cs-CZ" sz="2500" b="1" dirty="0">
                <a:solidFill>
                  <a:srgbClr val="FF0000"/>
                </a:solidFill>
              </a:rPr>
              <a:t>roku </a:t>
            </a:r>
            <a:r>
              <a:rPr lang="cs-CZ" sz="2500" b="1" dirty="0" smtClean="0">
                <a:solidFill>
                  <a:srgbClr val="FF0000"/>
                </a:solidFill>
              </a:rPr>
              <a:t>2025  </a:t>
            </a:r>
            <a:r>
              <a:rPr lang="cs-CZ" sz="2500" b="1" dirty="0" smtClean="0">
                <a:solidFill>
                  <a:schemeClr val="accent2"/>
                </a:solidFill>
              </a:rPr>
              <a:t> (kap. 12.1  </a:t>
            </a:r>
            <a:r>
              <a:rPr lang="cs-CZ" sz="2500" b="1" dirty="0" err="1" smtClean="0">
                <a:solidFill>
                  <a:schemeClr val="accent2"/>
                </a:solidFill>
              </a:rPr>
              <a:t>PpP</a:t>
            </a:r>
            <a:r>
              <a:rPr lang="cs-CZ" sz="2500" b="1" dirty="0" smtClean="0">
                <a:solidFill>
                  <a:schemeClr val="accent2"/>
                </a:solidFill>
              </a:rPr>
              <a:t>)</a:t>
            </a:r>
            <a:endParaRPr lang="cs-CZ" sz="2500" b="1" dirty="0">
              <a:solidFill>
                <a:schemeClr val="accent2"/>
              </a:solidFill>
            </a:endParaRPr>
          </a:p>
          <a:p>
            <a:pPr marL="901700" indent="-5461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500" b="1" dirty="0">
                <a:solidFill>
                  <a:schemeClr val="accent2"/>
                </a:solidFill>
              </a:rPr>
              <a:t>Závazek vyplývající ze Smlouvy o realizaci GP pro příjemce i partnery</a:t>
            </a:r>
          </a:p>
          <a:p>
            <a:pPr marL="901700" indent="-5461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500" b="1" dirty="0">
                <a:solidFill>
                  <a:schemeClr val="accent2"/>
                </a:solidFill>
              </a:rPr>
              <a:t>Vnitřní směrnice organizace o archivaci a skartaci</a:t>
            </a:r>
          </a:p>
          <a:p>
            <a:pPr marL="1614488" lvl="1" indent="-533400">
              <a:spcBef>
                <a:spcPct val="20000"/>
              </a:spcBef>
              <a:buFont typeface="Arial" pitchFamily="34" charset="0"/>
              <a:buChar char="−"/>
            </a:pPr>
            <a:r>
              <a:rPr lang="cs-CZ" sz="2200" b="1" dirty="0">
                <a:solidFill>
                  <a:schemeClr val="accent2"/>
                </a:solidFill>
              </a:rPr>
              <a:t>Požadováno při kontrole na místě</a:t>
            </a:r>
          </a:p>
          <a:p>
            <a:pPr marL="1614488" lvl="1" indent="-533400">
              <a:spcBef>
                <a:spcPct val="20000"/>
              </a:spcBef>
              <a:buFont typeface="Arial" pitchFamily="34" charset="0"/>
              <a:buChar char="−"/>
            </a:pPr>
            <a:r>
              <a:rPr lang="cs-CZ" sz="2200" b="1" dirty="0">
                <a:solidFill>
                  <a:schemeClr val="accent2"/>
                </a:solidFill>
              </a:rPr>
              <a:t>Povinnost archivace platí i pro dodavatele = uvést  jako podmínku ve smlouvách, na objednávce nebo faktuře</a:t>
            </a:r>
          </a:p>
          <a:p>
            <a:pPr marL="1614488" lvl="1" indent="-533400">
              <a:spcBef>
                <a:spcPct val="20000"/>
              </a:spcBef>
              <a:buFont typeface="Arial" pitchFamily="34" charset="0"/>
              <a:buChar char="−"/>
            </a:pPr>
            <a:r>
              <a:rPr lang="cs-CZ" sz="2200" b="1" dirty="0">
                <a:solidFill>
                  <a:schemeClr val="accent2"/>
                </a:solidFill>
              </a:rPr>
              <a:t>V případě VZ uvést v zadávací dokumentaci a následně ve Smlouvě</a:t>
            </a:r>
            <a:endParaRPr lang="cs-CZ" sz="3200" b="1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4E23EE-B8AC-4456-AD43-1F6D4A9B25F0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36867" name="Rectangle 10"/>
          <p:cNvSpPr>
            <a:spLocks noChangeArrowheads="1"/>
          </p:cNvSpPr>
          <p:nvPr/>
        </p:nvSpPr>
        <p:spPr bwMode="auto">
          <a:xfrm>
            <a:off x="468313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 b="1" u="sng">
                <a:solidFill>
                  <a:schemeClr val="hlink"/>
                </a:solidFill>
              </a:rPr>
              <a:t>Co se archivuje</a:t>
            </a:r>
          </a:p>
        </p:txBody>
      </p:sp>
      <p:sp>
        <p:nvSpPr>
          <p:cNvPr id="36868" name="Rectangle 9"/>
          <p:cNvSpPr>
            <a:spLocks noChangeArrowheads="1"/>
          </p:cNvSpPr>
          <p:nvPr/>
        </p:nvSpPr>
        <p:spPr bwMode="auto">
          <a:xfrm>
            <a:off x="611188" y="1219200"/>
            <a:ext cx="8075612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None/>
            </a:pPr>
            <a:endParaRPr lang="cs-CZ" sz="2500" b="1">
              <a:solidFill>
                <a:srgbClr val="FF3300"/>
              </a:solidFill>
            </a:endParaRP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500" b="1">
                <a:solidFill>
                  <a:schemeClr val="accent2"/>
                </a:solidFill>
              </a:rPr>
              <a:t>Projektová žádost včetně příloh 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500" b="1">
                <a:solidFill>
                  <a:schemeClr val="accent2"/>
                </a:solidFill>
              </a:rPr>
              <a:t>Smlouva s poskytovatelem včetně všech dodatků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500" b="1">
                <a:solidFill>
                  <a:schemeClr val="accent2"/>
                </a:solidFill>
              </a:rPr>
              <a:t>Smlouvy o partnerství včetně všech dodatků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500" b="1">
                <a:solidFill>
                  <a:schemeClr val="accent2"/>
                </a:solidFill>
              </a:rPr>
              <a:t>Plná korespondence s poskytovatelem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500" b="1">
                <a:solidFill>
                  <a:schemeClr val="accent2"/>
                </a:solidFill>
              </a:rPr>
              <a:t>Originály zápisů z provedených kontrol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500" b="1">
                <a:solidFill>
                  <a:schemeClr val="accent2"/>
                </a:solidFill>
              </a:rPr>
              <a:t>Dokumentace k veřejným zakázkám 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500" b="1">
                <a:solidFill>
                  <a:schemeClr val="accent2"/>
                </a:solidFill>
              </a:rPr>
              <a:t>Faktury a doklady o platbách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AD09E7-7FEA-4E18-8648-9364C254AA7C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37891" name="Rectangle 10"/>
          <p:cNvSpPr>
            <a:spLocks noChangeArrowheads="1"/>
          </p:cNvSpPr>
          <p:nvPr/>
        </p:nvSpPr>
        <p:spPr bwMode="auto">
          <a:xfrm>
            <a:off x="468313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 b="1" u="sng">
                <a:solidFill>
                  <a:schemeClr val="hlink"/>
                </a:solidFill>
              </a:rPr>
              <a:t>Co se archivuje</a:t>
            </a:r>
          </a:p>
        </p:txBody>
      </p:sp>
      <p:sp>
        <p:nvSpPr>
          <p:cNvPr id="3789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9750" y="1279525"/>
            <a:ext cx="8218488" cy="4968875"/>
          </a:xfrm>
          <a:noFill/>
        </p:spPr>
        <p:txBody>
          <a:bodyPr/>
          <a:lstStyle/>
          <a:p>
            <a:pPr marL="444500" indent="-4445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500" b="1" smtClean="0">
                <a:solidFill>
                  <a:schemeClr val="accent2"/>
                </a:solidFill>
              </a:rPr>
              <a:t>Interní výdaje a doklady</a:t>
            </a:r>
          </a:p>
          <a:p>
            <a:pPr marL="909638" lvl="1" eaLnBrk="1" hangingPunct="1">
              <a:lnSpc>
                <a:spcPct val="80000"/>
              </a:lnSpc>
              <a:buFontTx/>
              <a:buChar char="•"/>
            </a:pPr>
            <a:r>
              <a:rPr lang="cs-CZ" sz="2000" b="1" smtClean="0">
                <a:solidFill>
                  <a:schemeClr val="accent2"/>
                </a:solidFill>
              </a:rPr>
              <a:t>Výdaje za zaměstnance na základě pracovních smluv včetně vyplacených odměn</a:t>
            </a:r>
          </a:p>
          <a:p>
            <a:pPr marL="909638" lvl="1" eaLnBrk="1" hangingPunct="1">
              <a:lnSpc>
                <a:spcPct val="80000"/>
              </a:lnSpc>
              <a:buFontTx/>
              <a:buChar char="•"/>
            </a:pPr>
            <a:r>
              <a:rPr lang="cs-CZ" sz="2000" b="1" smtClean="0">
                <a:solidFill>
                  <a:schemeClr val="accent2"/>
                </a:solidFill>
              </a:rPr>
              <a:t>Pracovní výkazy pracovníků projektu</a:t>
            </a:r>
          </a:p>
          <a:p>
            <a:pPr marL="909638" lvl="1" eaLnBrk="1" hangingPunct="1">
              <a:lnSpc>
                <a:spcPct val="80000"/>
              </a:lnSpc>
              <a:buFontTx/>
              <a:buChar char="•"/>
            </a:pPr>
            <a:r>
              <a:rPr lang="cs-CZ" sz="2000" b="1" smtClean="0">
                <a:solidFill>
                  <a:schemeClr val="accent2"/>
                </a:solidFill>
              </a:rPr>
              <a:t>Cestovní doklady, knihy jízd, doklady týkající se režijních výdajů včetně metodiky výpočtu alikvotního podílu</a:t>
            </a:r>
          </a:p>
          <a:p>
            <a:pPr marL="909638" lvl="1" eaLnBrk="1" hangingPunct="1">
              <a:lnSpc>
                <a:spcPct val="80000"/>
              </a:lnSpc>
              <a:buFontTx/>
              <a:buChar char="•"/>
            </a:pPr>
            <a:r>
              <a:rPr lang="cs-CZ" sz="2000" b="1" smtClean="0">
                <a:solidFill>
                  <a:schemeClr val="accent2"/>
                </a:solidFill>
              </a:rPr>
              <a:t>Kopie monitorovacích zpráv a žádostí o platbu</a:t>
            </a:r>
          </a:p>
          <a:p>
            <a:pPr marL="909638" lvl="1" eaLnBrk="1" hangingPunct="1">
              <a:lnSpc>
                <a:spcPct val="80000"/>
              </a:lnSpc>
              <a:buFontTx/>
              <a:buChar char="•"/>
            </a:pPr>
            <a:r>
              <a:rPr lang="cs-CZ" sz="2000" b="1" smtClean="0">
                <a:solidFill>
                  <a:schemeClr val="accent2"/>
                </a:solidFill>
              </a:rPr>
              <a:t>Výstupy projektu (publikace, tiskové zprávy, letáky, publicitní výstupy)</a:t>
            </a:r>
          </a:p>
          <a:p>
            <a:pPr marL="909638" lvl="1" eaLnBrk="1" hangingPunct="1">
              <a:lnSpc>
                <a:spcPct val="80000"/>
              </a:lnSpc>
              <a:buFontTx/>
              <a:buChar char="•"/>
            </a:pPr>
            <a:r>
              <a:rPr lang="cs-CZ" sz="2000" b="1" smtClean="0">
                <a:solidFill>
                  <a:schemeClr val="accent2"/>
                </a:solidFill>
              </a:rPr>
              <a:t>Doklady k vykázání plnění monitorovacích indikátorů</a:t>
            </a:r>
          </a:p>
          <a:p>
            <a:pPr marL="909638" lvl="1" eaLnBrk="1" hangingPunct="1">
              <a:lnSpc>
                <a:spcPct val="80000"/>
              </a:lnSpc>
              <a:buFontTx/>
              <a:buChar char="•"/>
            </a:pPr>
            <a:endParaRPr lang="cs-CZ" sz="1400" b="1" smtClean="0">
              <a:solidFill>
                <a:schemeClr val="accent2"/>
              </a:solidFill>
              <a:latin typeface="15"/>
            </a:endParaRPr>
          </a:p>
          <a:p>
            <a:pPr marL="444500" indent="-4445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500" b="1" smtClean="0">
                <a:solidFill>
                  <a:schemeClr val="accent2"/>
                </a:solidFill>
              </a:rPr>
              <a:t>Elektronická archivace:</a:t>
            </a:r>
          </a:p>
          <a:p>
            <a:pPr marL="444500" indent="-444500" eaLnBrk="1" hangingPunct="1">
              <a:lnSpc>
                <a:spcPct val="80000"/>
              </a:lnSpc>
              <a:buFontTx/>
              <a:buNone/>
            </a:pPr>
            <a:r>
              <a:rPr lang="cs-CZ" sz="1800" b="1" smtClean="0">
                <a:solidFill>
                  <a:schemeClr val="accent2"/>
                </a:solidFill>
              </a:rPr>
              <a:t>	</a:t>
            </a:r>
            <a:r>
              <a:rPr lang="cs-CZ" sz="2000" b="1" smtClean="0">
                <a:solidFill>
                  <a:schemeClr val="accent2"/>
                </a:solidFill>
              </a:rPr>
              <a:t>- účetní záznamy projektu</a:t>
            </a:r>
            <a:br>
              <a:rPr lang="cs-CZ" sz="2000" b="1" smtClean="0">
                <a:solidFill>
                  <a:schemeClr val="accent2"/>
                </a:solidFill>
              </a:rPr>
            </a:br>
            <a:r>
              <a:rPr lang="cs-CZ" sz="2000" b="1" smtClean="0">
                <a:solidFill>
                  <a:schemeClr val="accent2"/>
                </a:solidFill>
              </a:rPr>
              <a:t>- u dokumentace, existující pouze v elektronické podobě</a:t>
            </a:r>
          </a:p>
          <a:p>
            <a:pPr marL="444500" indent="-444500" eaLnBrk="1" hangingPunct="1">
              <a:lnSpc>
                <a:spcPct val="80000"/>
              </a:lnSpc>
              <a:buFontTx/>
              <a:buNone/>
            </a:pPr>
            <a:endParaRPr lang="cs-CZ" sz="1200" b="1" smtClean="0">
              <a:solidFill>
                <a:schemeClr val="accent2"/>
              </a:solidFill>
            </a:endParaRPr>
          </a:p>
          <a:p>
            <a:pPr marL="444500" indent="-444500" eaLnBrk="1" hangingPunct="1">
              <a:lnSpc>
                <a:spcPct val="80000"/>
              </a:lnSpc>
              <a:buFontTx/>
              <a:buNone/>
            </a:pPr>
            <a:r>
              <a:rPr lang="cs-CZ" sz="2000" b="1" smtClean="0"/>
              <a:t>				</a:t>
            </a:r>
            <a:r>
              <a:rPr lang="cs-CZ" sz="2000" b="1" smtClean="0">
                <a:solidFill>
                  <a:schemeClr val="hlink"/>
                </a:solidFill>
              </a:rPr>
              <a:t>/ Viz. Kapitola 12 Příručky pro Příjemce/</a:t>
            </a:r>
            <a:endParaRPr lang="cs-CZ" sz="22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B07528-64BA-4D65-89EE-C0CF9898757B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6000" b="1">
                <a:solidFill>
                  <a:schemeClr val="accent2"/>
                </a:solidFill>
              </a:rPr>
              <a:t>Kontroly projektu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E5B3C3-2F7D-4F66-B2C2-656579C74338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32771" name="Rectangle 9"/>
          <p:cNvSpPr>
            <a:spLocks noChangeArrowheads="1"/>
          </p:cNvSpPr>
          <p:nvPr/>
        </p:nvSpPr>
        <p:spPr bwMode="auto">
          <a:xfrm>
            <a:off x="395288" y="1335088"/>
            <a:ext cx="8291512" cy="521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800" b="1">
                <a:solidFill>
                  <a:schemeClr val="accent2"/>
                </a:solidFill>
              </a:rPr>
              <a:t>	</a:t>
            </a:r>
            <a:r>
              <a:rPr lang="cs-CZ" sz="2500" b="1" u="sng">
                <a:solidFill>
                  <a:schemeClr val="accent2"/>
                </a:solidFill>
              </a:rPr>
              <a:t>Administrativní kontroly = MZ a ŽoP</a:t>
            </a:r>
          </a:p>
          <a:p>
            <a:pPr marL="1371600" lvl="2" indent="-457200">
              <a:spcBef>
                <a:spcPct val="20000"/>
              </a:spcBef>
              <a:buFontTx/>
              <a:buChar char="•"/>
            </a:pPr>
            <a:r>
              <a:rPr lang="cs-CZ" sz="2000" b="1" i="1">
                <a:solidFill>
                  <a:schemeClr val="accent2"/>
                </a:solidFill>
              </a:rPr>
              <a:t>Možnost vyžádání si dokladů, které nejsou povinné</a:t>
            </a:r>
          </a:p>
          <a:p>
            <a:pPr marL="1371600" lvl="2" indent="-457200">
              <a:spcBef>
                <a:spcPct val="20000"/>
              </a:spcBef>
              <a:buFontTx/>
              <a:buChar char="•"/>
            </a:pPr>
            <a:r>
              <a:rPr lang="cs-CZ" sz="2000" b="1" i="1">
                <a:solidFill>
                  <a:schemeClr val="accent2"/>
                </a:solidFill>
              </a:rPr>
              <a:t>Provádí ji PM společně s FM</a:t>
            </a:r>
          </a:p>
          <a:p>
            <a:pPr marL="609600" indent="-609600">
              <a:spcBef>
                <a:spcPct val="20000"/>
              </a:spcBef>
            </a:pPr>
            <a:r>
              <a:rPr lang="cs-CZ" sz="2800" b="1">
                <a:solidFill>
                  <a:schemeClr val="accent2"/>
                </a:solidFill>
              </a:rPr>
              <a:t>	</a:t>
            </a:r>
            <a:r>
              <a:rPr lang="cs-CZ" sz="2500" b="1" u="sng">
                <a:solidFill>
                  <a:schemeClr val="accent2"/>
                </a:solidFill>
              </a:rPr>
              <a:t>Monitorovací návštěvy</a:t>
            </a:r>
          </a:p>
          <a:p>
            <a:pPr marL="1371600" lvl="2" indent="-457200">
              <a:spcBef>
                <a:spcPct val="20000"/>
              </a:spcBef>
              <a:buFontTx/>
              <a:buChar char="•"/>
            </a:pPr>
            <a:r>
              <a:rPr lang="cs-CZ" sz="2000" b="1" i="1">
                <a:solidFill>
                  <a:schemeClr val="accent2"/>
                </a:solidFill>
              </a:rPr>
              <a:t>V průběhu začátku projektu</a:t>
            </a:r>
          </a:p>
          <a:p>
            <a:pPr marL="1371600" lvl="2" indent="-457200">
              <a:spcBef>
                <a:spcPct val="20000"/>
              </a:spcBef>
              <a:buFontTx/>
              <a:buChar char="•"/>
            </a:pPr>
            <a:r>
              <a:rPr lang="cs-CZ" sz="2000" b="1" i="1">
                <a:solidFill>
                  <a:schemeClr val="accent2"/>
                </a:solidFill>
              </a:rPr>
              <a:t>Kdykoliv jako konzultační a metodická pomoc</a:t>
            </a:r>
          </a:p>
          <a:p>
            <a:pPr marL="1371600" lvl="2" indent="-457200">
              <a:spcBef>
                <a:spcPct val="20000"/>
              </a:spcBef>
              <a:buFontTx/>
              <a:buChar char="•"/>
            </a:pPr>
            <a:r>
              <a:rPr lang="cs-CZ" sz="2000" b="1" i="1">
                <a:solidFill>
                  <a:schemeClr val="accent2"/>
                </a:solidFill>
              </a:rPr>
              <a:t>Bez písemného záznamu</a:t>
            </a:r>
          </a:p>
          <a:p>
            <a:pPr marL="609600" indent="-609600">
              <a:spcBef>
                <a:spcPct val="20000"/>
              </a:spcBef>
            </a:pPr>
            <a:r>
              <a:rPr lang="cs-CZ" sz="2800" b="1">
                <a:solidFill>
                  <a:schemeClr val="accent2"/>
                </a:solidFill>
              </a:rPr>
              <a:t>	</a:t>
            </a:r>
            <a:r>
              <a:rPr lang="cs-CZ" sz="2500" b="1" u="sng">
                <a:solidFill>
                  <a:schemeClr val="accent2"/>
                </a:solidFill>
              </a:rPr>
              <a:t>Kontrola realizace projektu na místě dle zákona č. 320/2001 Sb. o finanční  kontrole ve veřejné správě </a:t>
            </a:r>
          </a:p>
          <a:p>
            <a:pPr marL="1371600" lvl="2" indent="-457200">
              <a:spcBef>
                <a:spcPct val="20000"/>
              </a:spcBef>
              <a:buFontTx/>
              <a:buChar char="•"/>
            </a:pPr>
            <a:r>
              <a:rPr lang="cs-CZ" sz="2000" b="1" i="1">
                <a:solidFill>
                  <a:schemeClr val="accent2"/>
                </a:solidFill>
              </a:rPr>
              <a:t>Minimálně 1x za realizaci projektu</a:t>
            </a:r>
            <a:endParaRPr lang="cs-CZ" sz="2400" b="1" i="1">
              <a:solidFill>
                <a:schemeClr val="accent2"/>
              </a:solidFill>
            </a:endParaRPr>
          </a:p>
        </p:txBody>
      </p:sp>
      <p:sp>
        <p:nvSpPr>
          <p:cNvPr id="32772" name="Rectangle 10"/>
          <p:cNvSpPr>
            <a:spLocks noChangeArrowheads="1"/>
          </p:cNvSpPr>
          <p:nvPr/>
        </p:nvSpPr>
        <p:spPr bwMode="auto">
          <a:xfrm>
            <a:off x="468313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 b="1" u="sng">
                <a:solidFill>
                  <a:schemeClr val="hlink"/>
                </a:solidFill>
              </a:rPr>
              <a:t>Kontroly projektu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5F7A21-58DE-40DE-969C-45955788739F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33795" name="Rectangle 10"/>
          <p:cNvSpPr>
            <a:spLocks noChangeArrowheads="1"/>
          </p:cNvSpPr>
          <p:nvPr/>
        </p:nvSpPr>
        <p:spPr bwMode="auto">
          <a:xfrm>
            <a:off x="468313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 b="1" u="sng">
                <a:solidFill>
                  <a:schemeClr val="hlink"/>
                </a:solidFill>
              </a:rPr>
              <a:t>Kontroly projektu</a:t>
            </a:r>
          </a:p>
        </p:txBody>
      </p:sp>
      <p:sp>
        <p:nvSpPr>
          <p:cNvPr id="33796" name="Rectangle 9"/>
          <p:cNvSpPr>
            <a:spLocks noChangeArrowheads="1"/>
          </p:cNvSpPr>
          <p:nvPr/>
        </p:nvSpPr>
        <p:spPr bwMode="auto">
          <a:xfrm>
            <a:off x="395288" y="1182688"/>
            <a:ext cx="8748712" cy="521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2500" b="1" u="sng">
                <a:solidFill>
                  <a:schemeClr val="accent2"/>
                </a:solidFill>
              </a:rPr>
              <a:t>Kontrola na místě dle zákona 320/2001 Sb.</a:t>
            </a:r>
          </a:p>
          <a:p>
            <a:pPr>
              <a:spcBef>
                <a:spcPct val="20000"/>
              </a:spcBef>
            </a:pPr>
            <a:r>
              <a:rPr lang="cs-CZ" sz="2300" b="1">
                <a:solidFill>
                  <a:srgbClr val="FF3300"/>
                </a:solidFill>
              </a:rPr>
              <a:t> = Ověřování skutečného stavu průběhu realizace projektu</a:t>
            </a:r>
            <a:endParaRPr lang="cs-CZ" sz="2300" b="1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endParaRPr lang="cs-CZ" sz="1000" b="1">
              <a:solidFill>
                <a:schemeClr val="accent2"/>
              </a:solidFill>
            </a:endParaRPr>
          </a:p>
          <a:p>
            <a:pPr marL="1249363" lvl="2" indent="-457200">
              <a:spcBef>
                <a:spcPct val="20000"/>
              </a:spcBef>
              <a:buFontTx/>
              <a:buChar char="•"/>
            </a:pPr>
            <a:r>
              <a:rPr lang="cs-CZ" sz="2200" b="1">
                <a:solidFill>
                  <a:schemeClr val="accent2"/>
                </a:solidFill>
              </a:rPr>
              <a:t>Požadované finanční prostředky byly skutečně vynaloženy</a:t>
            </a:r>
          </a:p>
          <a:p>
            <a:pPr marL="1249363" lvl="2" indent="-457200">
              <a:spcBef>
                <a:spcPct val="20000"/>
              </a:spcBef>
              <a:buFontTx/>
              <a:buChar char="•"/>
            </a:pPr>
            <a:r>
              <a:rPr lang="cs-CZ" sz="2200" b="1">
                <a:solidFill>
                  <a:schemeClr val="accent2"/>
                </a:solidFill>
              </a:rPr>
              <a:t>Zachycení v účetnictví</a:t>
            </a:r>
          </a:p>
          <a:p>
            <a:pPr marL="1249363" lvl="2" indent="-457200">
              <a:spcBef>
                <a:spcPct val="20000"/>
              </a:spcBef>
              <a:buFontTx/>
              <a:buChar char="•"/>
            </a:pPr>
            <a:r>
              <a:rPr lang="cs-CZ" sz="2200" b="1">
                <a:solidFill>
                  <a:schemeClr val="accent2"/>
                </a:solidFill>
              </a:rPr>
              <a:t>Způsob vedení dokumentace</a:t>
            </a:r>
            <a:br>
              <a:rPr lang="cs-CZ" sz="2200" b="1">
                <a:solidFill>
                  <a:schemeClr val="accent2"/>
                </a:solidFill>
              </a:rPr>
            </a:br>
            <a:r>
              <a:rPr lang="cs-CZ" sz="2100" i="1">
                <a:solidFill>
                  <a:schemeClr val="accent2"/>
                </a:solidFill>
              </a:rPr>
              <a:t>- </a:t>
            </a:r>
            <a:r>
              <a:rPr lang="cs-CZ" sz="2000" i="1">
                <a:solidFill>
                  <a:schemeClr val="accent2"/>
                </a:solidFill>
              </a:rPr>
              <a:t>Má být komplexní a přehledná, snadno dohledatelná</a:t>
            </a:r>
          </a:p>
          <a:p>
            <a:pPr marL="1249363" lvl="2" indent="-457200">
              <a:spcBef>
                <a:spcPct val="20000"/>
              </a:spcBef>
              <a:buFontTx/>
              <a:buChar char="•"/>
            </a:pPr>
            <a:r>
              <a:rPr lang="cs-CZ" sz="2200" b="1">
                <a:solidFill>
                  <a:schemeClr val="accent2"/>
                </a:solidFill>
              </a:rPr>
              <a:t>Seznámení se s celkovým systémem řízení projektu</a:t>
            </a:r>
            <a:br>
              <a:rPr lang="cs-CZ" sz="2200" b="1">
                <a:solidFill>
                  <a:schemeClr val="accent2"/>
                </a:solidFill>
              </a:rPr>
            </a:br>
            <a:r>
              <a:rPr lang="cs-CZ" sz="2100" i="1">
                <a:solidFill>
                  <a:schemeClr val="accent2"/>
                </a:solidFill>
              </a:rPr>
              <a:t>- </a:t>
            </a:r>
            <a:r>
              <a:rPr lang="cs-CZ" sz="2000" i="1">
                <a:solidFill>
                  <a:schemeClr val="accent2"/>
                </a:solidFill>
              </a:rPr>
              <a:t>interní směrnice (systém vnitřní finanční kontroly - oběh účetních dokladů, oprávnění včetně podpisových vzorů, projektová pokladna, systém řízení v projektu a spolupráce s partnery, cestovní náhrady, povinná archivace dle OPVK)</a:t>
            </a:r>
            <a:endParaRPr lang="cs-CZ" sz="2800" b="1" u="sng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D4DA54-98B9-4D32-8965-7591B6CD4132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30723" name="Rectangle 10"/>
          <p:cNvSpPr>
            <a:spLocks noChangeArrowheads="1"/>
          </p:cNvSpPr>
          <p:nvPr/>
        </p:nvSpPr>
        <p:spPr bwMode="auto">
          <a:xfrm>
            <a:off x="468313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b="1" u="sng">
                <a:solidFill>
                  <a:schemeClr val="hlink"/>
                </a:solidFill>
              </a:rPr>
              <a:t>Využití výstupů vytvořených v rámci realizace projektu</a:t>
            </a:r>
          </a:p>
        </p:txBody>
      </p:sp>
      <p:sp>
        <p:nvSpPr>
          <p:cNvPr id="3072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218488" cy="4968875"/>
          </a:xfrm>
          <a:noFill/>
        </p:spPr>
        <p:txBody>
          <a:bodyPr/>
          <a:lstStyle/>
          <a:p>
            <a:pPr marL="444500" indent="-4445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500" b="1" dirty="0" smtClean="0">
                <a:solidFill>
                  <a:schemeClr val="accent2"/>
                </a:solidFill>
              </a:rPr>
              <a:t>Příjemce je povinen umožnit volné využití produktů projektu  </a:t>
            </a:r>
            <a:r>
              <a:rPr lang="cs-CZ" sz="2500" b="1" dirty="0" smtClean="0">
                <a:solidFill>
                  <a:schemeClr val="accent2"/>
                </a:solidFill>
              </a:rPr>
              <a:t>poskytovatelem a MŠMT</a:t>
            </a:r>
            <a:endParaRPr lang="cs-CZ" sz="2500" b="1" dirty="0" smtClean="0">
              <a:solidFill>
                <a:schemeClr val="accent2"/>
              </a:solidFill>
            </a:endParaRPr>
          </a:p>
          <a:p>
            <a:pPr marL="444500" indent="-444500" eaLnBrk="1" hangingPunct="1">
              <a:lnSpc>
                <a:spcPct val="80000"/>
              </a:lnSpc>
              <a:buFontTx/>
              <a:buNone/>
            </a:pPr>
            <a:endParaRPr lang="cs-CZ" sz="2500" b="1" dirty="0" smtClean="0">
              <a:solidFill>
                <a:schemeClr val="accent2"/>
              </a:solidFill>
            </a:endParaRPr>
          </a:p>
          <a:p>
            <a:pPr marL="444500" indent="-4445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500" b="1" dirty="0" smtClean="0">
                <a:solidFill>
                  <a:schemeClr val="accent2"/>
                </a:solidFill>
              </a:rPr>
              <a:t>Poskytovatel není oprávněn  produkty zpřístupňovat třetím </a:t>
            </a:r>
            <a:r>
              <a:rPr lang="cs-CZ" sz="2500" b="1" dirty="0" smtClean="0">
                <a:solidFill>
                  <a:schemeClr val="accent2"/>
                </a:solidFill>
              </a:rPr>
              <a:t>osobám </a:t>
            </a:r>
            <a:r>
              <a:rPr lang="cs-CZ" sz="2500" dirty="0" smtClean="0">
                <a:solidFill>
                  <a:schemeClr val="accent2"/>
                </a:solidFill>
              </a:rPr>
              <a:t>(de </a:t>
            </a:r>
            <a:r>
              <a:rPr lang="cs-CZ" sz="2500" dirty="0" err="1" smtClean="0">
                <a:solidFill>
                  <a:schemeClr val="accent2"/>
                </a:solidFill>
              </a:rPr>
              <a:t>minimis</a:t>
            </a:r>
            <a:r>
              <a:rPr lang="cs-CZ" sz="2500" dirty="0" smtClean="0">
                <a:solidFill>
                  <a:schemeClr val="accent2"/>
                </a:solidFill>
              </a:rPr>
              <a:t>)</a:t>
            </a:r>
            <a:endParaRPr lang="cs-CZ" sz="2500" dirty="0" smtClean="0">
              <a:solidFill>
                <a:schemeClr val="accent2"/>
              </a:solidFill>
            </a:endParaRPr>
          </a:p>
          <a:p>
            <a:pPr marL="444500" indent="-444500" eaLnBrk="1" hangingPunct="1">
              <a:lnSpc>
                <a:spcPct val="80000"/>
              </a:lnSpc>
              <a:buFontTx/>
              <a:buNone/>
            </a:pPr>
            <a:endParaRPr lang="cs-CZ" sz="2500" b="1" dirty="0" smtClean="0">
              <a:solidFill>
                <a:schemeClr val="accent2"/>
              </a:solidFill>
            </a:endParaRPr>
          </a:p>
          <a:p>
            <a:pPr marL="444500" indent="-4445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500" b="1" dirty="0" smtClean="0">
                <a:solidFill>
                  <a:schemeClr val="accent2"/>
                </a:solidFill>
              </a:rPr>
              <a:t>Licenční smlouva – dává poskytovateli právo předané produkty uchovávat a využívat výhradně pro svou vlastní potřebu</a:t>
            </a:r>
            <a:endParaRPr lang="cs-CZ" sz="2000" b="1" dirty="0" smtClean="0">
              <a:solidFill>
                <a:schemeClr val="accent2"/>
              </a:solidFill>
            </a:endParaRPr>
          </a:p>
          <a:p>
            <a:pPr marL="444500" indent="-444500" eaLnBrk="1" hangingPunct="1">
              <a:lnSpc>
                <a:spcPct val="80000"/>
              </a:lnSpc>
              <a:buFontTx/>
              <a:buNone/>
            </a:pPr>
            <a:endParaRPr lang="cs-CZ" sz="1200" b="1" dirty="0" smtClean="0">
              <a:solidFill>
                <a:schemeClr val="accent2"/>
              </a:solidFill>
            </a:endParaRPr>
          </a:p>
          <a:p>
            <a:pPr marL="444500" indent="-444500" eaLnBrk="1" hangingPunct="1">
              <a:lnSpc>
                <a:spcPct val="80000"/>
              </a:lnSpc>
              <a:buFontTx/>
              <a:buNone/>
            </a:pPr>
            <a:r>
              <a:rPr lang="cs-CZ" sz="2000" b="1" dirty="0" smtClean="0"/>
              <a:t>				</a:t>
            </a:r>
            <a:r>
              <a:rPr lang="cs-CZ" sz="2000" b="1" dirty="0" smtClean="0">
                <a:solidFill>
                  <a:schemeClr val="hlink"/>
                </a:solidFill>
              </a:rPr>
              <a:t>/ Viz. Článek XI smlouvy/</a:t>
            </a:r>
            <a:endParaRPr lang="cs-CZ" sz="2200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38AA5F-8E9A-40E8-AE8F-8668CFF18DB5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  <a:noFill/>
        </p:spPr>
        <p:txBody>
          <a:bodyPr/>
          <a:lstStyle/>
          <a:p>
            <a:pPr lvl="1" eaLnBrk="1" hangingPunct="1">
              <a:lnSpc>
                <a:spcPts val="41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cs-CZ" sz="2600" b="1" dirty="0" smtClean="0">
                <a:solidFill>
                  <a:schemeClr val="accent2"/>
                </a:solidFill>
              </a:rPr>
              <a:t> Důležité dokumenty</a:t>
            </a:r>
          </a:p>
          <a:p>
            <a:pPr lvl="1" eaLnBrk="1" hangingPunct="1">
              <a:lnSpc>
                <a:spcPts val="41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cs-CZ" sz="2600" b="1" dirty="0" smtClean="0">
                <a:solidFill>
                  <a:schemeClr val="accent2"/>
                </a:solidFill>
              </a:rPr>
              <a:t> Řízení projektu</a:t>
            </a:r>
          </a:p>
          <a:p>
            <a:pPr lvl="1" eaLnBrk="1" hangingPunct="1">
              <a:lnSpc>
                <a:spcPts val="41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cs-CZ" sz="2600" b="1" dirty="0" smtClean="0">
                <a:solidFill>
                  <a:schemeClr val="accent2"/>
                </a:solidFill>
              </a:rPr>
              <a:t> Změny projektu  </a:t>
            </a:r>
          </a:p>
          <a:p>
            <a:pPr lvl="1" eaLnBrk="1" hangingPunct="1">
              <a:lnSpc>
                <a:spcPts val="41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cs-CZ" sz="2600" b="1" dirty="0" smtClean="0">
                <a:solidFill>
                  <a:schemeClr val="accent2"/>
                </a:solidFill>
              </a:rPr>
              <a:t> Archivace</a:t>
            </a:r>
          </a:p>
          <a:p>
            <a:pPr lvl="1" eaLnBrk="1" hangingPunct="1">
              <a:lnSpc>
                <a:spcPts val="4100"/>
              </a:lnSpc>
              <a:spcBef>
                <a:spcPts val="0"/>
              </a:spcBef>
              <a:buBlip>
                <a:blip r:embed="rId2"/>
              </a:buBlip>
            </a:pPr>
            <a:r>
              <a:rPr lang="cs-CZ" sz="2600" b="1" dirty="0" smtClean="0">
                <a:solidFill>
                  <a:schemeClr val="accent2"/>
                </a:solidFill>
              </a:rPr>
              <a:t> Kontroly</a:t>
            </a:r>
          </a:p>
          <a:p>
            <a:pPr lvl="1" eaLnBrk="1" hangingPunct="1">
              <a:lnSpc>
                <a:spcPts val="41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cs-CZ" sz="2600" b="1" dirty="0" smtClean="0">
                <a:solidFill>
                  <a:schemeClr val="accent2"/>
                </a:solidFill>
              </a:rPr>
              <a:t> Využití výstupů projektu </a:t>
            </a:r>
          </a:p>
          <a:p>
            <a:pPr lvl="1" eaLnBrk="1" hangingPunct="1">
              <a:lnSpc>
                <a:spcPts val="41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cs-CZ" sz="2600" b="1" dirty="0" smtClean="0">
                <a:solidFill>
                  <a:schemeClr val="accent2"/>
                </a:solidFill>
              </a:rPr>
              <a:t> Monitorovací zpráva</a:t>
            </a:r>
          </a:p>
          <a:p>
            <a:pPr lvl="1" eaLnBrk="1" hangingPunct="1">
              <a:lnSpc>
                <a:spcPts val="41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cs-CZ" sz="2600" b="1" dirty="0" smtClean="0">
                <a:solidFill>
                  <a:schemeClr val="accent2"/>
                </a:solidFill>
              </a:rPr>
              <a:t> Přílohy MZ</a:t>
            </a:r>
          </a:p>
          <a:p>
            <a:pPr eaLnBrk="1" hangingPunct="1"/>
            <a:endParaRPr lang="cs-CZ" sz="2600" b="1" dirty="0" smtClean="0">
              <a:solidFill>
                <a:schemeClr val="accent2"/>
              </a:solidFill>
            </a:endParaRPr>
          </a:p>
        </p:txBody>
      </p:sp>
      <p:sp>
        <p:nvSpPr>
          <p:cNvPr id="512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cs-CZ" sz="4000" b="1" u="sng" dirty="0" smtClean="0">
                <a:solidFill>
                  <a:schemeClr val="hlink"/>
                </a:solidFill>
              </a:rPr>
              <a:t>Obsah prezentace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ED50C4-CB9D-4318-849B-BBDBBA79A8BA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16387" name="Rectangle 9"/>
          <p:cNvSpPr>
            <a:spLocks noChangeArrowheads="1"/>
          </p:cNvSpPr>
          <p:nvPr/>
        </p:nvSpPr>
        <p:spPr bwMode="auto">
          <a:xfrm>
            <a:off x="457200" y="1676400"/>
            <a:ext cx="8458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cs-CZ" sz="3000" b="1">
              <a:solidFill>
                <a:schemeClr val="accent2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cs-CZ" sz="2400" b="1">
              <a:solidFill>
                <a:schemeClr val="accent2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6000" b="1" dirty="0" smtClean="0">
                <a:solidFill>
                  <a:schemeClr val="accent2"/>
                </a:solidFill>
              </a:rPr>
              <a:t>Monitorovací zpráva</a:t>
            </a:r>
            <a:endParaRPr lang="cs-CZ" sz="6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99F576-6637-4663-8767-26DE185232EF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u="sng" dirty="0" smtClean="0">
                <a:solidFill>
                  <a:schemeClr val="hlink"/>
                </a:solidFill>
              </a:rPr>
              <a:t>Monitorovací  zpráva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04800" y="1295400"/>
            <a:ext cx="8839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240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b="1" dirty="0">
                <a:solidFill>
                  <a:schemeClr val="accent2"/>
                </a:solidFill>
                <a:latin typeface="Arial Black" pitchFamily="34" charset="0"/>
              </a:rPr>
              <a:t>Průběžná </a:t>
            </a:r>
            <a:r>
              <a:rPr lang="cs-CZ" sz="2800" b="1" dirty="0" smtClean="0">
                <a:solidFill>
                  <a:schemeClr val="accent2"/>
                </a:solidFill>
                <a:latin typeface="Arial Black" pitchFamily="34" charset="0"/>
              </a:rPr>
              <a:t>MZ</a:t>
            </a:r>
            <a:br>
              <a:rPr lang="cs-CZ" sz="2800" b="1" dirty="0" smtClean="0">
                <a:solidFill>
                  <a:schemeClr val="accent2"/>
                </a:solidFill>
                <a:latin typeface="Arial Black" pitchFamily="34" charset="0"/>
              </a:rPr>
            </a:br>
            <a:r>
              <a:rPr lang="cs-CZ" sz="2300" dirty="0" smtClean="0">
                <a:solidFill>
                  <a:schemeClr val="accent2"/>
                </a:solidFill>
              </a:rPr>
              <a:t>-    </a:t>
            </a:r>
            <a:r>
              <a:rPr lang="cs-CZ" sz="2300" dirty="0">
                <a:solidFill>
                  <a:schemeClr val="accent2"/>
                </a:solidFill>
              </a:rPr>
              <a:t>každé 3 měsíce </a:t>
            </a:r>
            <a:r>
              <a:rPr lang="cs-CZ" sz="2300" dirty="0" smtClean="0">
                <a:solidFill>
                  <a:schemeClr val="accent2"/>
                </a:solidFill>
              </a:rPr>
              <a:t/>
            </a:r>
            <a:br>
              <a:rPr lang="cs-CZ" sz="2300" dirty="0" smtClean="0">
                <a:solidFill>
                  <a:schemeClr val="accent2"/>
                </a:solidFill>
              </a:rPr>
            </a:br>
            <a:r>
              <a:rPr lang="cs-CZ" sz="2300" dirty="0" smtClean="0">
                <a:solidFill>
                  <a:schemeClr val="accent2"/>
                </a:solidFill>
              </a:rPr>
              <a:t>-    </a:t>
            </a:r>
            <a:r>
              <a:rPr lang="cs-CZ" sz="2300" dirty="0">
                <a:solidFill>
                  <a:schemeClr val="accent2"/>
                </a:solidFill>
              </a:rPr>
              <a:t>nejpozději do 30 kalendářních dnů od ukončení MO</a:t>
            </a:r>
            <a:r>
              <a:rPr lang="cs-CZ" sz="2300" dirty="0" smtClean="0">
                <a:solidFill>
                  <a:schemeClr val="accent2"/>
                </a:solidFill>
              </a:rPr>
              <a:t>!</a:t>
            </a:r>
          </a:p>
          <a:p>
            <a:pPr marL="324000" indent="-342900">
              <a:lnSpc>
                <a:spcPts val="1400"/>
              </a:lnSpc>
              <a:spcBef>
                <a:spcPct val="20000"/>
              </a:spcBef>
            </a:pPr>
            <a:endParaRPr lang="cs-CZ" sz="2300" b="1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b="1" dirty="0">
                <a:solidFill>
                  <a:schemeClr val="accent2"/>
                </a:solidFill>
                <a:latin typeface="Arial Black" pitchFamily="34" charset="0"/>
              </a:rPr>
              <a:t>Mimořádná MZ	</a:t>
            </a:r>
            <a:endParaRPr lang="cs-CZ" sz="2300" b="1" dirty="0" smtClean="0">
              <a:solidFill>
                <a:schemeClr val="accent2"/>
              </a:solidFill>
              <a:latin typeface="Arial Black" pitchFamily="34" charset="0"/>
            </a:endParaRPr>
          </a:p>
          <a:p>
            <a:pPr marL="361950" lvl="1" indent="-107950">
              <a:spcBef>
                <a:spcPct val="20000"/>
              </a:spcBef>
            </a:pPr>
            <a:r>
              <a:rPr lang="cs-CZ" sz="2300" dirty="0" smtClean="0">
                <a:solidFill>
                  <a:schemeClr val="accent2"/>
                </a:solidFill>
              </a:rPr>
              <a:t>	-   pouze v případě vyčerpání </a:t>
            </a:r>
            <a:r>
              <a:rPr lang="cs-CZ" sz="2300" dirty="0">
                <a:solidFill>
                  <a:schemeClr val="accent2"/>
                </a:solidFill>
              </a:rPr>
              <a:t>80 % dosud </a:t>
            </a:r>
            <a:r>
              <a:rPr lang="cs-CZ" sz="2300" dirty="0" smtClean="0">
                <a:solidFill>
                  <a:schemeClr val="accent2"/>
                </a:solidFill>
              </a:rPr>
              <a:t>nevyúčtovaných</a:t>
            </a:r>
            <a:br>
              <a:rPr lang="cs-CZ" sz="2300" dirty="0" smtClean="0">
                <a:solidFill>
                  <a:schemeClr val="accent2"/>
                </a:solidFill>
              </a:rPr>
            </a:br>
            <a:r>
              <a:rPr lang="cs-CZ" sz="2300" dirty="0" smtClean="0">
                <a:solidFill>
                  <a:schemeClr val="accent2"/>
                </a:solidFill>
              </a:rPr>
              <a:t>    plateb</a:t>
            </a:r>
            <a:endParaRPr lang="cs-CZ" sz="2300" dirty="0">
              <a:solidFill>
                <a:schemeClr val="accent2"/>
              </a:solidFill>
            </a:endParaRPr>
          </a:p>
          <a:p>
            <a:pPr marL="533400" lvl="1" indent="-266700">
              <a:spcBef>
                <a:spcPts val="400"/>
              </a:spcBef>
              <a:buFont typeface="Wingdings" pitchFamily="2" charset="2"/>
              <a:buChar char="Ø"/>
            </a:pPr>
            <a:r>
              <a:rPr lang="cs-CZ" sz="2300" dirty="0" smtClean="0">
                <a:solidFill>
                  <a:srgbClr val="FF0000"/>
                </a:solidFill>
              </a:rPr>
              <a:t>  Před založením mimořádné MZ v Benefit7 kontaktovat PM !</a:t>
            </a:r>
          </a:p>
          <a:p>
            <a:pPr marL="742950" lvl="1" indent="-285750">
              <a:lnSpc>
                <a:spcPts val="1300"/>
              </a:lnSpc>
              <a:spcBef>
                <a:spcPct val="20000"/>
              </a:spcBef>
            </a:pPr>
            <a:endParaRPr lang="cs-CZ" sz="2300" dirty="0" smtClean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/>
                </a:solidFill>
                <a:latin typeface="Arial Black" pitchFamily="34" charset="0"/>
              </a:rPr>
              <a:t>Závěrečná </a:t>
            </a:r>
            <a:r>
              <a:rPr lang="cs-CZ" sz="2800" b="1" dirty="0">
                <a:solidFill>
                  <a:schemeClr val="accent2"/>
                </a:solidFill>
                <a:latin typeface="Arial Black" pitchFamily="34" charset="0"/>
              </a:rPr>
              <a:t>MZ </a:t>
            </a:r>
            <a:r>
              <a:rPr lang="cs-CZ" sz="2800" b="1" dirty="0" smtClean="0">
                <a:solidFill>
                  <a:schemeClr val="accent2"/>
                </a:solidFill>
                <a:latin typeface="Arial Black" pitchFamily="34" charset="0"/>
              </a:rPr>
              <a:t/>
            </a:r>
            <a:br>
              <a:rPr lang="cs-CZ" sz="2800" b="1" dirty="0" smtClean="0">
                <a:solidFill>
                  <a:schemeClr val="accent2"/>
                </a:solidFill>
                <a:latin typeface="Arial Black" pitchFamily="34" charset="0"/>
              </a:rPr>
            </a:br>
            <a:r>
              <a:rPr lang="cs-CZ" sz="2300" b="1" dirty="0">
                <a:solidFill>
                  <a:schemeClr val="accent2"/>
                </a:solidFill>
              </a:rPr>
              <a:t>  </a:t>
            </a:r>
            <a:r>
              <a:rPr lang="cs-CZ" sz="2300" dirty="0" smtClean="0">
                <a:solidFill>
                  <a:schemeClr val="accent2"/>
                </a:solidFill>
              </a:rPr>
              <a:t>-   pouze </a:t>
            </a:r>
            <a:r>
              <a:rPr lang="cs-CZ" sz="2300" dirty="0">
                <a:solidFill>
                  <a:schemeClr val="accent2"/>
                </a:solidFill>
              </a:rPr>
              <a:t>po ukončení </a:t>
            </a:r>
            <a:r>
              <a:rPr lang="cs-CZ" sz="2300" dirty="0" smtClean="0">
                <a:solidFill>
                  <a:schemeClr val="accent2"/>
                </a:solidFill>
              </a:rPr>
              <a:t>projektu</a:t>
            </a:r>
            <a:br>
              <a:rPr lang="cs-CZ" sz="2300" dirty="0" smtClean="0">
                <a:solidFill>
                  <a:schemeClr val="accent2"/>
                </a:solidFill>
              </a:rPr>
            </a:br>
            <a:r>
              <a:rPr lang="cs-CZ" sz="2300" dirty="0" smtClean="0">
                <a:solidFill>
                  <a:schemeClr val="accent2"/>
                </a:solidFill>
              </a:rPr>
              <a:t>  -   odevzdat </a:t>
            </a:r>
            <a:r>
              <a:rPr lang="cs-CZ" sz="2300" dirty="0">
                <a:solidFill>
                  <a:schemeClr val="accent2"/>
                </a:solidFill>
              </a:rPr>
              <a:t>nejpozději </a:t>
            </a:r>
            <a:r>
              <a:rPr lang="cs-CZ" sz="2300" dirty="0" smtClean="0">
                <a:solidFill>
                  <a:srgbClr val="FF0000"/>
                </a:solidFill>
              </a:rPr>
              <a:t>2 měsíce </a:t>
            </a:r>
            <a:r>
              <a:rPr lang="cs-CZ" sz="2300" dirty="0">
                <a:solidFill>
                  <a:srgbClr val="FF0000"/>
                </a:solidFill>
              </a:rPr>
              <a:t>po ukončení realizace</a:t>
            </a:r>
          </a:p>
          <a:p>
            <a:pPr marL="342900" lvl="1" indent="-342900">
              <a:spcBef>
                <a:spcPct val="20000"/>
              </a:spcBef>
            </a:pPr>
            <a:r>
              <a:rPr lang="cs-CZ" b="1" dirty="0">
                <a:solidFill>
                  <a:schemeClr val="accent2"/>
                </a:solidFill>
              </a:rPr>
              <a:t>	</a:t>
            </a:r>
            <a:endParaRPr lang="cs-CZ" sz="2400" b="1" dirty="0" smtClean="0">
              <a:solidFill>
                <a:srgbClr val="000099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cs-CZ" sz="2400" b="1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400" b="1" dirty="0">
                <a:solidFill>
                  <a:schemeClr val="accent2"/>
                </a:solidFill>
              </a:rPr>
              <a:t>    	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8EAA7F-B866-4C97-A353-B740EAB07D36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68313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700" b="1" u="sng" dirty="0" smtClean="0">
                <a:solidFill>
                  <a:schemeClr val="hlink"/>
                </a:solidFill>
              </a:rPr>
              <a:t>Přílohy MZ – tabulkové </a:t>
            </a:r>
            <a:r>
              <a:rPr lang="cs-CZ" sz="4000" dirty="0" smtClean="0">
                <a:solidFill>
                  <a:schemeClr val="accent2"/>
                </a:solidFill>
              </a:rPr>
              <a:t>(.</a:t>
            </a:r>
            <a:r>
              <a:rPr lang="cs-CZ" sz="4000" dirty="0" err="1" smtClean="0">
                <a:solidFill>
                  <a:schemeClr val="accent2"/>
                </a:solidFill>
              </a:rPr>
              <a:t>xls</a:t>
            </a:r>
            <a:r>
              <a:rPr lang="cs-CZ" sz="4000" dirty="0" smtClean="0">
                <a:solidFill>
                  <a:schemeClr val="accent2"/>
                </a:solidFill>
              </a:rPr>
              <a:t>) </a:t>
            </a:r>
            <a:endParaRPr lang="cs-CZ" sz="3700" b="1" u="sng" dirty="0">
              <a:solidFill>
                <a:schemeClr val="hlink"/>
              </a:solidFill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304800" y="1524000"/>
            <a:ext cx="8839200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b="1" dirty="0" smtClean="0">
                <a:solidFill>
                  <a:schemeClr val="accent2"/>
                </a:solidFill>
              </a:rPr>
              <a:t>finanční část    </a:t>
            </a:r>
            <a:br>
              <a:rPr lang="cs-CZ" sz="32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(č. 3A, 3B, 5, 8, 9, 12, 13, 14, 15, 19, 23)</a:t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 </a:t>
            </a:r>
            <a:r>
              <a:rPr lang="cs-CZ" sz="2400" dirty="0" smtClean="0">
                <a:solidFill>
                  <a:schemeClr val="accent2"/>
                </a:solidFill>
              </a:rPr>
              <a:t>- nahrává se k ŽOP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endParaRPr lang="cs-CZ" sz="2400" dirty="0" smtClean="0">
              <a:solidFill>
                <a:schemeClr val="accent2"/>
              </a:solidFill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b="1" dirty="0" smtClean="0">
                <a:solidFill>
                  <a:schemeClr val="accent2"/>
                </a:solidFill>
              </a:rPr>
              <a:t>věcná část </a:t>
            </a:r>
            <a:br>
              <a:rPr lang="cs-CZ" sz="32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(č. 1, 2, 11, 21)</a:t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dirty="0" smtClean="0">
                <a:solidFill>
                  <a:schemeClr val="accent2"/>
                </a:solidFill>
              </a:rPr>
              <a:t>- nahrává se do EMZ </a:t>
            </a:r>
            <a:br>
              <a:rPr lang="cs-CZ" sz="2400" dirty="0" smtClean="0">
                <a:solidFill>
                  <a:schemeClr val="accent2"/>
                </a:solidFill>
              </a:rPr>
            </a:br>
            <a:endParaRPr lang="cs-CZ" sz="2400" dirty="0" smtClean="0">
              <a:solidFill>
                <a:schemeClr val="accent2"/>
              </a:solidFill>
            </a:endParaRPr>
          </a:p>
          <a:p>
            <a:pPr marL="95250" lvl="1">
              <a:lnSpc>
                <a:spcPct val="90000"/>
              </a:lnSpc>
              <a:spcBef>
                <a:spcPct val="20000"/>
              </a:spcBef>
            </a:pPr>
            <a:r>
              <a:rPr lang="cs-CZ" sz="2400" dirty="0" smtClean="0">
                <a:solidFill>
                  <a:schemeClr val="accent2"/>
                </a:solidFill>
              </a:rPr>
              <a:t>všechny tabulky 1x </a:t>
            </a:r>
            <a:r>
              <a:rPr lang="cs-CZ" sz="2400" dirty="0">
                <a:solidFill>
                  <a:schemeClr val="accent2"/>
                </a:solidFill>
              </a:rPr>
              <a:t>v tištěné podobě </a:t>
            </a:r>
            <a:r>
              <a:rPr lang="cs-CZ" sz="2400" dirty="0" smtClean="0">
                <a:solidFill>
                  <a:schemeClr val="accent2"/>
                </a:solidFill>
              </a:rPr>
              <a:t>podepsané odpovědným pracovníkem dle podpisových vzorů   (</a:t>
            </a:r>
            <a:r>
              <a:rPr lang="cs-CZ" sz="2400" u="sng" dirty="0" smtClean="0">
                <a:solidFill>
                  <a:schemeClr val="accent2"/>
                </a:solidFill>
              </a:rPr>
              <a:t>originál !</a:t>
            </a:r>
            <a:r>
              <a:rPr lang="cs-CZ" sz="2400" dirty="0" smtClean="0">
                <a:solidFill>
                  <a:schemeClr val="accent2"/>
                </a:solidFill>
              </a:rPr>
              <a:t>, ne kopie)</a:t>
            </a:r>
            <a:endParaRPr lang="cs-CZ" sz="24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cs-CZ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8EAA7F-B866-4C97-A353-B740EAB07D36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68313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700" b="1" u="sng" dirty="0" smtClean="0">
                <a:solidFill>
                  <a:schemeClr val="hlink"/>
                </a:solidFill>
              </a:rPr>
              <a:t>Přílohy MZ – věcná část MZ </a:t>
            </a:r>
            <a:endParaRPr lang="cs-CZ" sz="3700" b="1" u="sng" dirty="0">
              <a:solidFill>
                <a:schemeClr val="hlink"/>
              </a:solidFill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304800" y="1295400"/>
            <a:ext cx="8839200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400" b="1" dirty="0" smtClean="0">
                <a:solidFill>
                  <a:schemeClr val="accent2"/>
                </a:solidFill>
              </a:rPr>
              <a:t>Příloha č. 1  	</a:t>
            </a:r>
            <a:r>
              <a:rPr lang="cs-CZ" sz="2800" b="1" dirty="0" smtClean="0">
                <a:solidFill>
                  <a:schemeClr val="accent2"/>
                </a:solidFill>
              </a:rPr>
              <a:t>Monitorovací indikátory</a:t>
            </a:r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		</a:t>
            </a:r>
            <a:r>
              <a:rPr lang="cs-CZ" sz="2400" dirty="0" smtClean="0">
                <a:solidFill>
                  <a:schemeClr val="accent2"/>
                </a:solidFill>
              </a:rPr>
              <a:t>-  vyplňuje se kumulativně za MO</a:t>
            </a:r>
            <a:br>
              <a:rPr lang="cs-CZ" sz="2400" dirty="0" smtClean="0">
                <a:solidFill>
                  <a:schemeClr val="accent2"/>
                </a:solidFill>
              </a:rPr>
            </a:br>
            <a:endParaRPr lang="cs-CZ" sz="2400" b="1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400" b="1" dirty="0" smtClean="0">
                <a:solidFill>
                  <a:schemeClr val="accent2"/>
                </a:solidFill>
              </a:rPr>
              <a:t>Příloha č. 2 	</a:t>
            </a:r>
            <a:r>
              <a:rPr lang="cs-CZ" sz="2800" b="1" dirty="0" smtClean="0">
                <a:solidFill>
                  <a:schemeClr val="accent2"/>
                </a:solidFill>
              </a:rPr>
              <a:t>Přehled uzavřených zadávacích/ 			/výběrových řízení</a:t>
            </a:r>
            <a:br>
              <a:rPr lang="cs-CZ" sz="2800" b="1" dirty="0" smtClean="0">
                <a:solidFill>
                  <a:schemeClr val="accent2"/>
                </a:solidFill>
              </a:rPr>
            </a:br>
            <a:r>
              <a:rPr lang="cs-CZ" sz="2800" b="1" dirty="0" smtClean="0">
                <a:solidFill>
                  <a:schemeClr val="accent2"/>
                </a:solidFill>
              </a:rPr>
              <a:t>		</a:t>
            </a:r>
            <a:r>
              <a:rPr lang="cs-CZ" sz="2400" b="1" dirty="0" smtClean="0">
                <a:solidFill>
                  <a:schemeClr val="accent2"/>
                </a:solidFill>
              </a:rPr>
              <a:t> </a:t>
            </a:r>
            <a:r>
              <a:rPr lang="cs-CZ" sz="2400" dirty="0" smtClean="0">
                <a:solidFill>
                  <a:schemeClr val="accent2"/>
                </a:solidFill>
              </a:rPr>
              <a:t>-  vyplňuje se kumulativně za MO</a:t>
            </a:r>
            <a:br>
              <a:rPr lang="cs-CZ" sz="2400" dirty="0" smtClean="0">
                <a:solidFill>
                  <a:schemeClr val="accent2"/>
                </a:solidFill>
              </a:rPr>
            </a:br>
            <a:endParaRPr lang="cs-CZ" sz="24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400" b="1" dirty="0" smtClean="0">
                <a:solidFill>
                  <a:schemeClr val="accent2"/>
                </a:solidFill>
              </a:rPr>
              <a:t>Příloha č. 11  </a:t>
            </a:r>
            <a:r>
              <a:rPr lang="cs-CZ" sz="2800" b="1" dirty="0" smtClean="0">
                <a:solidFill>
                  <a:schemeClr val="accent2"/>
                </a:solidFill>
              </a:rPr>
              <a:t>Podpisové vzory </a:t>
            </a:r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		</a:t>
            </a:r>
            <a:r>
              <a:rPr lang="cs-CZ" sz="2400" dirty="0" smtClean="0">
                <a:solidFill>
                  <a:schemeClr val="accent2"/>
                </a:solidFill>
              </a:rPr>
              <a:t>-  všechny oprávněné osoby, rozsah oprávnění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400" dirty="0">
                <a:solidFill>
                  <a:schemeClr val="accent2"/>
                </a:solidFill>
              </a:rPr>
              <a:t>	</a:t>
            </a:r>
            <a:r>
              <a:rPr lang="cs-CZ" sz="2400" dirty="0" smtClean="0">
                <a:solidFill>
                  <a:schemeClr val="accent2"/>
                </a:solidFill>
              </a:rPr>
              <a:t>		-  dokládá se vždy k 1.MZ,  + dojde-li k nějaké 			   změně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cs-CZ" sz="2400" dirty="0" smtClean="0">
              <a:solidFill>
                <a:schemeClr val="accent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cs-CZ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8EAA7F-B866-4C97-A353-B740EAB07D36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68313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700" b="1" u="sng" dirty="0" smtClean="0">
                <a:solidFill>
                  <a:schemeClr val="hlink"/>
                </a:solidFill>
              </a:rPr>
              <a:t>Přílohy MZ - ostatní</a:t>
            </a:r>
            <a:endParaRPr lang="cs-CZ" sz="3700" b="1" u="sng" dirty="0">
              <a:solidFill>
                <a:schemeClr val="hlink"/>
              </a:solidFill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304800" y="1295400"/>
            <a:ext cx="8839200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2800" b="1" dirty="0" smtClean="0">
                <a:solidFill>
                  <a:schemeClr val="accent2"/>
                </a:solidFill>
              </a:rPr>
              <a:t>Ostatní </a:t>
            </a:r>
            <a:r>
              <a:rPr lang="cs-CZ" sz="2800" b="1" dirty="0">
                <a:solidFill>
                  <a:schemeClr val="accent2"/>
                </a:solidFill>
              </a:rPr>
              <a:t>přílohy </a:t>
            </a:r>
            <a:r>
              <a:rPr lang="cs-CZ" sz="2800" b="1" dirty="0" smtClean="0">
                <a:solidFill>
                  <a:schemeClr val="accent2"/>
                </a:solidFill>
              </a:rPr>
              <a:t>MZ   </a:t>
            </a:r>
            <a:r>
              <a:rPr lang="cs-CZ" sz="2400" dirty="0" smtClean="0">
                <a:solidFill>
                  <a:schemeClr val="accent2"/>
                </a:solidFill>
              </a:rPr>
              <a:t>- v kopii</a:t>
            </a:r>
            <a:endParaRPr lang="cs-CZ" sz="24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400" dirty="0" smtClean="0">
                <a:solidFill>
                  <a:schemeClr val="accent2"/>
                </a:solidFill>
              </a:rPr>
              <a:t>účetní </a:t>
            </a:r>
            <a:r>
              <a:rPr lang="cs-CZ" sz="2400" dirty="0">
                <a:solidFill>
                  <a:schemeClr val="accent2"/>
                </a:solidFill>
              </a:rPr>
              <a:t>doklady (</a:t>
            </a:r>
            <a:r>
              <a:rPr lang="cs-CZ" sz="2400" dirty="0" smtClean="0">
                <a:solidFill>
                  <a:schemeClr val="accent2"/>
                </a:solidFill>
              </a:rPr>
              <a:t>FA, objednávky, předávací protokoly,  průzkumy cen, účetní sestavy, výpisy </a:t>
            </a:r>
            <a:r>
              <a:rPr lang="cs-CZ" sz="2400" dirty="0">
                <a:solidFill>
                  <a:schemeClr val="accent2"/>
                </a:solidFill>
              </a:rPr>
              <a:t>účtu, </a:t>
            </a:r>
            <a:r>
              <a:rPr lang="cs-CZ" sz="2400" dirty="0" smtClean="0">
                <a:solidFill>
                  <a:schemeClr val="accent2"/>
                </a:solidFill>
              </a:rPr>
              <a:t>..)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400" dirty="0">
                <a:solidFill>
                  <a:schemeClr val="accent2"/>
                </a:solidFill>
              </a:rPr>
              <a:t>d</a:t>
            </a:r>
            <a:r>
              <a:rPr lang="cs-CZ" sz="2400" dirty="0" smtClean="0">
                <a:solidFill>
                  <a:schemeClr val="accent2"/>
                </a:solidFill>
              </a:rPr>
              <a:t>okumentace k VŘ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400" dirty="0" smtClean="0">
                <a:solidFill>
                  <a:schemeClr val="accent2"/>
                </a:solidFill>
              </a:rPr>
              <a:t>pracovní výkazy, pracovní smlouvy, DPČ, …</a:t>
            </a:r>
            <a:endParaRPr lang="cs-CZ" sz="24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400" dirty="0">
                <a:solidFill>
                  <a:schemeClr val="accent2"/>
                </a:solidFill>
              </a:rPr>
              <a:t>Průběh tvorby výstupů,  realizace KA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400" dirty="0" smtClean="0">
                <a:solidFill>
                  <a:schemeClr val="accent2"/>
                </a:solidFill>
              </a:rPr>
              <a:t>Dokumentace </a:t>
            </a:r>
            <a:r>
              <a:rPr lang="cs-CZ" sz="2400" dirty="0">
                <a:solidFill>
                  <a:schemeClr val="accent2"/>
                </a:solidFill>
              </a:rPr>
              <a:t>k plnění povinné </a:t>
            </a:r>
            <a:r>
              <a:rPr lang="cs-CZ" sz="2400" dirty="0" smtClean="0">
                <a:solidFill>
                  <a:schemeClr val="accent2"/>
                </a:solidFill>
              </a:rPr>
              <a:t>publicity (kopie inzerce, fota propagačních předmětů, letáky) </a:t>
            </a:r>
            <a:endParaRPr lang="cs-CZ" sz="24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400" dirty="0" smtClean="0">
                <a:solidFill>
                  <a:schemeClr val="accent2"/>
                </a:solidFill>
              </a:rPr>
              <a:t>Plnění MI – prezenční listiny, přihlášky, oslovení CS, obsah seminářů, prezentace, fotodokumentace, další materiály …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400" dirty="0" smtClean="0">
                <a:solidFill>
                  <a:schemeClr val="accent2"/>
                </a:solidFill>
              </a:rPr>
              <a:t>Zápisy z jednání RT</a:t>
            </a:r>
            <a:endParaRPr lang="cs-CZ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8EAA7F-B866-4C97-A353-B740EAB07D36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68313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700" b="1" u="sng">
                <a:solidFill>
                  <a:schemeClr val="hlink"/>
                </a:solidFill>
              </a:rPr>
              <a:t>Předkládání Monitorovacích zpráv</a:t>
            </a: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468313" y="1524000"/>
            <a:ext cx="8424862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b="1" dirty="0">
                <a:solidFill>
                  <a:schemeClr val="accent2"/>
                </a:solidFill>
              </a:rPr>
              <a:t>1x v tištěné podobě finalizovaná verze El. MZ</a:t>
            </a:r>
            <a:r>
              <a:rPr lang="cs-CZ" sz="2400" dirty="0">
                <a:solidFill>
                  <a:schemeClr val="accent2"/>
                </a:solidFill>
              </a:rPr>
              <a:t> (.</a:t>
            </a:r>
            <a:r>
              <a:rPr lang="cs-CZ" sz="2400" dirty="0" err="1">
                <a:solidFill>
                  <a:schemeClr val="accent2"/>
                </a:solidFill>
              </a:rPr>
              <a:t>pdf</a:t>
            </a:r>
            <a:r>
              <a:rPr lang="cs-CZ" sz="2400" dirty="0">
                <a:solidFill>
                  <a:schemeClr val="accent2"/>
                </a:solidFill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b="1" dirty="0">
                <a:solidFill>
                  <a:schemeClr val="accent2"/>
                </a:solidFill>
              </a:rPr>
              <a:t>1x v elektronické verzi na CD chráněném proti přepisu </a:t>
            </a:r>
            <a:r>
              <a:rPr lang="cs-CZ" sz="2400" b="1" i="1" dirty="0">
                <a:solidFill>
                  <a:schemeClr val="accent2"/>
                </a:solidFill>
              </a:rPr>
              <a:t>(včetně všech příloh MZ)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b="1" dirty="0">
                <a:solidFill>
                  <a:schemeClr val="accent2"/>
                </a:solidFill>
              </a:rPr>
              <a:t>Podepsaná statutárním zástupcem </a:t>
            </a:r>
            <a:br>
              <a:rPr lang="cs-CZ" sz="2400" b="1" dirty="0">
                <a:solidFill>
                  <a:schemeClr val="accent2"/>
                </a:solidFill>
              </a:rPr>
            </a:br>
            <a:r>
              <a:rPr lang="cs-CZ" sz="2400" dirty="0">
                <a:solidFill>
                  <a:schemeClr val="accent2"/>
                </a:solidFill>
              </a:rPr>
              <a:t>(</a:t>
            </a:r>
            <a:r>
              <a:rPr lang="cs-CZ" sz="2400" i="1" dirty="0">
                <a:solidFill>
                  <a:schemeClr val="accent2"/>
                </a:solidFill>
              </a:rPr>
              <a:t>případně pověřeným zástupcem – nutno doložit v MZ plnou moc, pokud již není přílohou smlouvy)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b="1" dirty="0">
                <a:solidFill>
                  <a:schemeClr val="accent2"/>
                </a:solidFill>
              </a:rPr>
              <a:t>Ostatní přílohy MZ podepsány odpovědným pracovníkem – dle podpisových vzorů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b="1" dirty="0">
                <a:solidFill>
                  <a:schemeClr val="accent2"/>
                </a:solidFill>
              </a:rPr>
              <a:t>Reakce na připomínky k MZ m</a:t>
            </a:r>
            <a:r>
              <a:rPr lang="pl-PL" sz="2400" b="1" dirty="0">
                <a:solidFill>
                  <a:schemeClr val="accent2"/>
                </a:solidFill>
              </a:rPr>
              <a:t>usí být dodány nejpozději </a:t>
            </a:r>
            <a:r>
              <a:rPr lang="pl-PL" sz="2400" b="1" dirty="0">
                <a:solidFill>
                  <a:srgbClr val="FF0000"/>
                </a:solidFill>
              </a:rPr>
              <a:t>do 5 pracovních  dnů</a:t>
            </a:r>
            <a:r>
              <a:rPr lang="pl-PL" sz="2400" b="1" dirty="0">
                <a:solidFill>
                  <a:schemeClr val="accent2"/>
                </a:solidFill>
              </a:rPr>
              <a:t> od doručení připomínek</a:t>
            </a:r>
            <a:endParaRPr lang="cs-CZ" sz="2800" b="1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cs-CZ" sz="28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0839E0-52E4-46AC-A478-C14F3F670E87}" type="slidenum">
              <a:rPr lang="cs-CZ" smtClean="0"/>
              <a:pPr/>
              <a:t>26</a:t>
            </a:fld>
            <a:endParaRPr lang="cs-CZ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8313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700" b="1" u="sng">
                <a:solidFill>
                  <a:schemeClr val="hlink"/>
                </a:solidFill>
              </a:rPr>
              <a:t>Předkládání Monitorovacích zpráv</a:t>
            </a: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395288" y="1250950"/>
            <a:ext cx="8291512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b="1" dirty="0">
                <a:solidFill>
                  <a:schemeClr val="accent2"/>
                </a:solidFill>
              </a:rPr>
              <a:t>Vždy přes podatelnu KÚ – osobně nebo poštou:</a:t>
            </a:r>
          </a:p>
          <a:p>
            <a:pPr marL="1752600" lvl="3" indent="-3810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b="1" i="1" dirty="0">
                <a:solidFill>
                  <a:schemeClr val="accent2"/>
                </a:solidFill>
              </a:rPr>
              <a:t>Krajský úřad Ústeckého kraje</a:t>
            </a:r>
          </a:p>
          <a:p>
            <a:pPr marL="1752600" lvl="3" indent="-3810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b="1" i="1" dirty="0">
                <a:solidFill>
                  <a:schemeClr val="accent2"/>
                </a:solidFill>
              </a:rPr>
              <a:t>Odbor strategie přípravy a realizace projektů</a:t>
            </a:r>
          </a:p>
          <a:p>
            <a:pPr marL="1752600" lvl="3" indent="-3810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b="1" i="1" dirty="0">
                <a:solidFill>
                  <a:schemeClr val="accent2"/>
                </a:solidFill>
              </a:rPr>
              <a:t>Velká Hradební 48</a:t>
            </a:r>
          </a:p>
          <a:p>
            <a:pPr marL="1752600" lvl="3" indent="-3810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b="1" i="1" dirty="0">
                <a:solidFill>
                  <a:schemeClr val="accent2"/>
                </a:solidFill>
              </a:rPr>
              <a:t>400 02 Ústí nad Labem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b="1" dirty="0">
                <a:solidFill>
                  <a:schemeClr val="accent2"/>
                </a:solidFill>
              </a:rPr>
              <a:t>Označení: 	„</a:t>
            </a:r>
            <a:r>
              <a:rPr lang="cs-CZ" sz="2400" dirty="0">
                <a:solidFill>
                  <a:schemeClr val="accent2"/>
                </a:solidFill>
              </a:rPr>
              <a:t>NEOTVÍRAT“</a:t>
            </a:r>
            <a:br>
              <a:rPr lang="cs-CZ" sz="2400" dirty="0">
                <a:solidFill>
                  <a:schemeClr val="accent2"/>
                </a:solidFill>
              </a:rPr>
            </a:br>
            <a:r>
              <a:rPr lang="cs-CZ" sz="2400" dirty="0">
                <a:solidFill>
                  <a:schemeClr val="accent2"/>
                </a:solidFill>
              </a:rPr>
              <a:t>			 </a:t>
            </a:r>
            <a:r>
              <a:rPr lang="cs-CZ" sz="2400" b="1" dirty="0">
                <a:solidFill>
                  <a:schemeClr val="accent2"/>
                </a:solidFill>
              </a:rPr>
              <a:t>Monitorovací zpráva č</a:t>
            </a:r>
            <a:r>
              <a:rPr lang="cs-CZ" sz="2400" b="1" dirty="0" smtClean="0">
                <a:solidFill>
                  <a:schemeClr val="accent2"/>
                </a:solidFill>
              </a:rPr>
              <a:t>. XX </a:t>
            </a:r>
            <a:r>
              <a:rPr lang="cs-CZ" sz="2400" b="1" dirty="0">
                <a:solidFill>
                  <a:schemeClr val="accent2"/>
                </a:solidFill>
              </a:rPr>
              <a:t>, </a:t>
            </a:r>
            <a:br>
              <a:rPr lang="cs-CZ" sz="2400" b="1" dirty="0">
                <a:solidFill>
                  <a:schemeClr val="accent2"/>
                </a:solidFill>
              </a:rPr>
            </a:br>
            <a:r>
              <a:rPr lang="cs-CZ" sz="2400" b="1" dirty="0">
                <a:solidFill>
                  <a:schemeClr val="accent2"/>
                </a:solidFill>
              </a:rPr>
              <a:t>			 registrační číslo a název projektu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cs-CZ" sz="2400" dirty="0">
                <a:solidFill>
                  <a:schemeClr val="accent2"/>
                </a:solidFill>
              </a:rPr>
              <a:t>   </a:t>
            </a:r>
            <a:r>
              <a:rPr lang="cs-CZ" sz="2400" b="1" u="sng" dirty="0">
                <a:solidFill>
                  <a:schemeClr val="accent2"/>
                </a:solidFill>
              </a:rPr>
              <a:t>odesílatel = příjemce – ČITELNĚ !!</a:t>
            </a:r>
          </a:p>
          <a:p>
            <a:pPr marL="609600" indent="-609600" algn="ctr">
              <a:lnSpc>
                <a:spcPct val="80000"/>
              </a:lnSpc>
              <a:spcBef>
                <a:spcPct val="20000"/>
              </a:spcBef>
            </a:pPr>
            <a:r>
              <a:rPr lang="cs-CZ" b="1" u="sng" dirty="0">
                <a:solidFill>
                  <a:schemeClr val="accent2"/>
                </a:solidFill>
              </a:rPr>
              <a:t>(odesílatel nemůže být partner nebo </a:t>
            </a:r>
            <a:r>
              <a:rPr lang="cs-CZ" b="1" u="sng" dirty="0" err="1">
                <a:solidFill>
                  <a:schemeClr val="accent2"/>
                </a:solidFill>
              </a:rPr>
              <a:t>fyz</a:t>
            </a:r>
            <a:r>
              <a:rPr lang="cs-CZ" b="1" u="sng" dirty="0">
                <a:solidFill>
                  <a:schemeClr val="accent2"/>
                </a:solidFill>
              </a:rPr>
              <a:t>. osoba)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cs-CZ" sz="2400" b="1" dirty="0">
                <a:solidFill>
                  <a:srgbClr val="FF3300"/>
                </a:solidFill>
              </a:rPr>
              <a:t>Rozhodujícím datem pro splnění termínu předložení  MZ je datum </a:t>
            </a:r>
            <a:r>
              <a:rPr lang="cs-CZ" sz="2400" b="1" u="sng" dirty="0">
                <a:solidFill>
                  <a:srgbClr val="FF3300"/>
                </a:solidFill>
              </a:rPr>
              <a:t>doručení MZ</a:t>
            </a:r>
            <a:r>
              <a:rPr lang="cs-CZ" sz="2400" b="1" dirty="0">
                <a:solidFill>
                  <a:srgbClr val="FF3300"/>
                </a:solidFill>
              </a:rPr>
              <a:t>, nikoliv datum podání zásilky na poště</a:t>
            </a:r>
            <a:r>
              <a:rPr lang="cs-CZ" sz="2400" b="1" dirty="0">
                <a:solidFill>
                  <a:schemeClr val="accent2"/>
                </a:solidFill>
              </a:rPr>
              <a:t>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b="1" dirty="0">
                <a:solidFill>
                  <a:schemeClr val="accent2"/>
                </a:solidFill>
              </a:rPr>
              <a:t>MZ se předkládá v originále společně s přílohami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cs-CZ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5AF73B-3E74-4BAF-B163-A72594452B07}" type="slidenum">
              <a:rPr lang="cs-CZ" smtClean="0"/>
              <a:pPr/>
              <a:t>27</a:t>
            </a:fld>
            <a:endParaRPr lang="cs-CZ" smtClean="0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611188" y="1412875"/>
            <a:ext cx="82296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cs-CZ" sz="3600" b="1" dirty="0">
              <a:solidFill>
                <a:schemeClr val="accent2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cs-CZ" sz="3600" b="1" dirty="0">
                <a:solidFill>
                  <a:schemeClr val="accent2"/>
                </a:solidFill>
              </a:rPr>
              <a:t>Děkuji za pozornost</a:t>
            </a:r>
          </a:p>
          <a:p>
            <a:pPr marL="342900" indent="-342900" algn="ctr">
              <a:spcBef>
                <a:spcPct val="20000"/>
              </a:spcBef>
            </a:pPr>
            <a:endParaRPr lang="cs-CZ" sz="3600" b="1" dirty="0">
              <a:solidFill>
                <a:schemeClr val="accent2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cs-CZ" sz="1600" b="1" dirty="0">
                <a:solidFill>
                  <a:schemeClr val="accent2"/>
                </a:solidFill>
              </a:rPr>
              <a:t>Mgr. Radomíra </a:t>
            </a:r>
            <a:r>
              <a:rPr lang="cs-CZ" sz="1600" b="1" dirty="0" smtClean="0">
                <a:solidFill>
                  <a:schemeClr val="accent2"/>
                </a:solidFill>
              </a:rPr>
              <a:t>Dostálová</a:t>
            </a:r>
            <a:endParaRPr lang="cs-CZ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7D9BA3-BAAB-4B3E-B113-1DF40916F8B3}" type="slidenum">
              <a:rPr lang="cs-CZ" smtClean="0"/>
              <a:pPr/>
              <a:t>28</a:t>
            </a:fld>
            <a:endParaRPr lang="cs-CZ" smtClean="0"/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11188" y="609600"/>
            <a:ext cx="7542212" cy="949325"/>
          </a:xfrm>
          <a:noFill/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4000" b="1" dirty="0" smtClean="0">
                <a:solidFill>
                  <a:schemeClr val="hlink"/>
                </a:solidFill>
              </a:rPr>
              <a:t>Kontakty a odkazy</a:t>
            </a:r>
            <a:endParaRPr lang="cs-CZ" sz="4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4000" dirty="0" smtClean="0">
                <a:solidFill>
                  <a:schemeClr val="accent2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</a:pPr>
            <a:endParaRPr lang="cs-CZ" sz="4000" b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4000" b="1" dirty="0" smtClean="0">
              <a:solidFill>
                <a:schemeClr val="accent2"/>
              </a:solidFill>
            </a:endParaRPr>
          </a:p>
        </p:txBody>
      </p:sp>
      <p:sp>
        <p:nvSpPr>
          <p:cNvPr id="39940" name="Rectangle 7"/>
          <p:cNvSpPr>
            <a:spLocks noChangeArrowheads="1"/>
          </p:cNvSpPr>
          <p:nvPr/>
        </p:nvSpPr>
        <p:spPr bwMode="auto">
          <a:xfrm>
            <a:off x="76200" y="1371600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lnSpc>
                <a:spcPct val="73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None/>
            </a:pPr>
            <a:endParaRPr lang="cs-CZ" sz="2300" b="1" dirty="0">
              <a:solidFill>
                <a:schemeClr val="accent2"/>
              </a:solidFill>
            </a:endParaRPr>
          </a:p>
          <a:p>
            <a:pPr marL="381000" indent="-381000">
              <a:lnSpc>
                <a:spcPct val="73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cs-CZ" sz="2300" b="1" dirty="0">
                <a:solidFill>
                  <a:schemeClr val="accent2"/>
                </a:solidFill>
              </a:rPr>
              <a:t>	</a:t>
            </a:r>
            <a:r>
              <a:rPr lang="cs-CZ" sz="2300" b="1" u="sng" dirty="0">
                <a:solidFill>
                  <a:schemeClr val="accent2"/>
                </a:solidFill>
              </a:rPr>
              <a:t>Projektoví manažeři </a:t>
            </a:r>
            <a:r>
              <a:rPr lang="cs-CZ" sz="2300" b="1" u="sng" dirty="0" smtClean="0">
                <a:solidFill>
                  <a:schemeClr val="accent2"/>
                </a:solidFill>
              </a:rPr>
              <a:t>KÚ ÚK</a:t>
            </a:r>
            <a:r>
              <a:rPr lang="cs-CZ" sz="2300" b="1" u="sng" dirty="0">
                <a:solidFill>
                  <a:schemeClr val="accent2"/>
                </a:solidFill>
              </a:rPr>
              <a:t>:</a:t>
            </a:r>
            <a:br>
              <a:rPr lang="cs-CZ" sz="2300" b="1" u="sng" dirty="0">
                <a:solidFill>
                  <a:schemeClr val="accent2"/>
                </a:solidFill>
              </a:rPr>
            </a:br>
            <a:endParaRPr lang="cs-CZ" sz="800" u="sng" dirty="0">
              <a:solidFill>
                <a:schemeClr val="accent2"/>
              </a:solidFill>
            </a:endParaRPr>
          </a:p>
          <a:p>
            <a:pPr marL="992188" lvl="1" indent="-1588">
              <a:lnSpc>
                <a:spcPct val="73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sz="2200" b="1" dirty="0" smtClean="0">
                <a:solidFill>
                  <a:schemeClr val="accent2"/>
                </a:solidFill>
              </a:rPr>
              <a:t>		Mgr</a:t>
            </a:r>
            <a:r>
              <a:rPr lang="cs-CZ" sz="2200" b="1" dirty="0">
                <a:solidFill>
                  <a:schemeClr val="accent2"/>
                </a:solidFill>
              </a:rPr>
              <a:t>. Radomíra Dostálová </a:t>
            </a:r>
          </a:p>
          <a:p>
            <a:pPr marL="992188" lvl="1" indent="-1588">
              <a:lnSpc>
                <a:spcPct val="73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sz="2200" i="1" dirty="0"/>
              <a:t>		</a:t>
            </a:r>
            <a:r>
              <a:rPr lang="cs-CZ" sz="2100" i="1" dirty="0" err="1">
                <a:hlinkClick r:id="rId2"/>
              </a:rPr>
              <a:t>dostalova.r</a:t>
            </a:r>
            <a:r>
              <a:rPr lang="cs-CZ" sz="2100" i="1" dirty="0">
                <a:hlinkClick r:id="rId2"/>
              </a:rPr>
              <a:t>@</a:t>
            </a:r>
            <a:r>
              <a:rPr lang="cs-CZ" sz="2100" i="1" dirty="0" err="1">
                <a:hlinkClick r:id="rId2"/>
              </a:rPr>
              <a:t>kr</a:t>
            </a:r>
            <a:r>
              <a:rPr lang="cs-CZ" sz="2100" i="1" dirty="0">
                <a:hlinkClick r:id="rId2"/>
              </a:rPr>
              <a:t>-</a:t>
            </a:r>
            <a:r>
              <a:rPr lang="cs-CZ" sz="2100" i="1" dirty="0" err="1">
                <a:hlinkClick r:id="rId2"/>
              </a:rPr>
              <a:t>ustecky.cz</a:t>
            </a:r>
            <a:r>
              <a:rPr lang="cs-CZ" sz="2100" i="1" dirty="0"/>
              <a:t> 	    : </a:t>
            </a:r>
            <a:r>
              <a:rPr lang="cs-CZ" sz="2100" i="1" dirty="0" smtClean="0"/>
              <a:t>  475 </a:t>
            </a:r>
            <a:r>
              <a:rPr lang="cs-CZ" sz="2100" i="1" dirty="0"/>
              <a:t>657 717</a:t>
            </a:r>
            <a:r>
              <a:rPr lang="cs-CZ" sz="2200" i="1" dirty="0"/>
              <a:t/>
            </a:r>
            <a:br>
              <a:rPr lang="cs-CZ" sz="2200" i="1" dirty="0"/>
            </a:br>
            <a:endParaRPr lang="cs-CZ" sz="1500" i="1" dirty="0"/>
          </a:p>
          <a:p>
            <a:pPr marL="992188" lvl="1" indent="-1588">
              <a:lnSpc>
                <a:spcPct val="73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sz="2200" b="1" dirty="0">
                <a:solidFill>
                  <a:schemeClr val="accent2"/>
                </a:solidFill>
                <a:sym typeface="Wingdings" pitchFamily="2" charset="2"/>
              </a:rPr>
              <a:t>	</a:t>
            </a:r>
          </a:p>
          <a:p>
            <a:pPr marL="992188" lvl="1" indent="-1588">
              <a:lnSpc>
                <a:spcPct val="73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sz="2200" b="1" dirty="0" smtClean="0">
                <a:solidFill>
                  <a:schemeClr val="accent2"/>
                </a:solidFill>
                <a:sym typeface="Wingdings" pitchFamily="2" charset="2"/>
              </a:rPr>
              <a:t>		Mgr</a:t>
            </a:r>
            <a:r>
              <a:rPr lang="cs-CZ" sz="2200" b="1" dirty="0">
                <a:solidFill>
                  <a:schemeClr val="accent2"/>
                </a:solidFill>
                <a:sym typeface="Wingdings" pitchFamily="2" charset="2"/>
              </a:rPr>
              <a:t>. </a:t>
            </a:r>
            <a:r>
              <a:rPr lang="cs-CZ" sz="2200" b="1" dirty="0" smtClean="0">
                <a:solidFill>
                  <a:schemeClr val="accent2"/>
                </a:solidFill>
                <a:sym typeface="Wingdings" pitchFamily="2" charset="2"/>
              </a:rPr>
              <a:t>Jana Šindelářová </a:t>
            </a:r>
            <a:endParaRPr lang="cs-CZ" sz="2200" b="1" dirty="0">
              <a:solidFill>
                <a:schemeClr val="accent2"/>
              </a:solidFill>
              <a:sym typeface="Wingdings" pitchFamily="2" charset="2"/>
            </a:endParaRPr>
          </a:p>
          <a:p>
            <a:pPr marL="992188" lvl="1" indent="-1588">
              <a:lnSpc>
                <a:spcPct val="73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sz="2200" i="1" dirty="0"/>
              <a:t>		</a:t>
            </a:r>
            <a:r>
              <a:rPr lang="cs-CZ" sz="2100" i="1" dirty="0" err="1" smtClean="0">
                <a:hlinkClick r:id="rId3"/>
              </a:rPr>
              <a:t>sindelarova.j</a:t>
            </a:r>
            <a:r>
              <a:rPr lang="cs-CZ" sz="2100" i="1" dirty="0" smtClean="0">
                <a:hlinkClick r:id="rId3"/>
              </a:rPr>
              <a:t>@</a:t>
            </a:r>
            <a:r>
              <a:rPr lang="cs-CZ" sz="2100" i="1" dirty="0" err="1" smtClean="0">
                <a:hlinkClick r:id="rId3"/>
              </a:rPr>
              <a:t>kr</a:t>
            </a:r>
            <a:r>
              <a:rPr lang="cs-CZ" sz="2100" i="1" dirty="0" smtClean="0">
                <a:hlinkClick r:id="rId3"/>
              </a:rPr>
              <a:t>-</a:t>
            </a:r>
            <a:r>
              <a:rPr lang="cs-CZ" sz="2100" i="1" dirty="0" err="1" smtClean="0">
                <a:hlinkClick r:id="rId3"/>
              </a:rPr>
              <a:t>ustecky.cz</a:t>
            </a:r>
            <a:r>
              <a:rPr lang="cs-CZ" sz="2100" i="1" dirty="0" smtClean="0"/>
              <a:t>	     :</a:t>
            </a:r>
            <a:r>
              <a:rPr lang="cs-CZ" sz="2100" i="1" dirty="0"/>
              <a:t> </a:t>
            </a:r>
            <a:r>
              <a:rPr lang="cs-CZ" sz="2100" i="1" dirty="0" smtClean="0"/>
              <a:t> 475 </a:t>
            </a:r>
            <a:r>
              <a:rPr lang="cs-CZ" sz="2100" i="1" dirty="0"/>
              <a:t>657 </a:t>
            </a:r>
            <a:r>
              <a:rPr lang="cs-CZ" sz="2100" i="1" dirty="0" smtClean="0"/>
              <a:t>97</a:t>
            </a:r>
            <a:endParaRPr lang="cs-CZ" sz="2100" i="1" dirty="0">
              <a:sym typeface="Wingdings" pitchFamily="2" charset="2"/>
            </a:endParaRPr>
          </a:p>
          <a:p>
            <a:pPr marL="381000" indent="-381000" algn="ctr">
              <a:spcBef>
                <a:spcPct val="20000"/>
              </a:spcBef>
            </a:pPr>
            <a:endParaRPr lang="cs-CZ" sz="2200" dirty="0">
              <a:solidFill>
                <a:schemeClr val="accent2"/>
              </a:solidFill>
            </a:endParaRPr>
          </a:p>
          <a:p>
            <a:pPr marL="381000" indent="-381000">
              <a:spcBef>
                <a:spcPct val="20000"/>
              </a:spcBef>
            </a:pPr>
            <a:r>
              <a:rPr lang="cs-CZ" sz="2200" dirty="0">
                <a:solidFill>
                  <a:schemeClr val="accent2"/>
                </a:solidFill>
              </a:rPr>
              <a:t>	</a:t>
            </a:r>
            <a:endParaRPr lang="cs-CZ" sz="2000" dirty="0">
              <a:solidFill>
                <a:schemeClr val="accent2"/>
              </a:solidFill>
            </a:endParaRPr>
          </a:p>
          <a:p>
            <a:pPr marL="381000" indent="-381000">
              <a:spcBef>
                <a:spcPct val="20000"/>
              </a:spcBef>
            </a:pPr>
            <a:r>
              <a:rPr lang="cs-CZ" sz="2000" dirty="0">
                <a:solidFill>
                  <a:schemeClr val="accent2"/>
                </a:solidFill>
              </a:rPr>
              <a:t>	</a:t>
            </a:r>
            <a:r>
              <a:rPr lang="cs-CZ" sz="2200" b="1" dirty="0">
                <a:solidFill>
                  <a:schemeClr val="accent2"/>
                </a:solidFill>
              </a:rPr>
              <a:t>OPVK </a:t>
            </a:r>
            <a:r>
              <a:rPr lang="cs-CZ" sz="2200" b="1" dirty="0" smtClean="0">
                <a:solidFill>
                  <a:schemeClr val="accent2"/>
                </a:solidFill>
              </a:rPr>
              <a:t>KÚ ÚK </a:t>
            </a:r>
            <a:r>
              <a:rPr lang="cs-CZ" sz="2200" b="1" dirty="0">
                <a:solidFill>
                  <a:schemeClr val="accent2"/>
                </a:solidFill>
              </a:rPr>
              <a:t>:</a:t>
            </a:r>
            <a:r>
              <a:rPr lang="cs-CZ" sz="2600" dirty="0">
                <a:solidFill>
                  <a:schemeClr val="accent2"/>
                </a:solidFill>
              </a:rPr>
              <a:t> </a:t>
            </a:r>
            <a:r>
              <a:rPr lang="cs-CZ" sz="2600" dirty="0" smtClean="0">
                <a:solidFill>
                  <a:schemeClr val="accent2"/>
                </a:solidFill>
              </a:rPr>
              <a:t>	</a:t>
            </a:r>
            <a:r>
              <a:rPr lang="cs-CZ" sz="2600" dirty="0" smtClean="0">
                <a:solidFill>
                  <a:schemeClr val="accent2"/>
                </a:solidFill>
                <a:hlinkClick r:id="rId4"/>
              </a:rPr>
              <a:t>http</a:t>
            </a:r>
            <a:r>
              <a:rPr lang="cs-CZ" sz="2600" dirty="0">
                <a:solidFill>
                  <a:schemeClr val="accent2"/>
                </a:solidFill>
                <a:hlinkClick r:id="rId4"/>
              </a:rPr>
              <a:t>://opvk.kr-ustecky.cz</a:t>
            </a:r>
            <a:endParaRPr lang="cs-CZ" sz="2600" dirty="0">
              <a:solidFill>
                <a:schemeClr val="accent2"/>
              </a:solidFill>
            </a:endParaRPr>
          </a:p>
          <a:p>
            <a:pPr marL="381000" indent="-381000">
              <a:spcBef>
                <a:spcPct val="20000"/>
              </a:spcBef>
            </a:pPr>
            <a:r>
              <a:rPr lang="cs-CZ" sz="2200" b="1" dirty="0">
                <a:solidFill>
                  <a:schemeClr val="accent2"/>
                </a:solidFill>
              </a:rPr>
              <a:t>	</a:t>
            </a:r>
            <a:r>
              <a:rPr lang="cs-CZ" sz="2200" b="1" dirty="0" smtClean="0">
                <a:solidFill>
                  <a:schemeClr val="accent2"/>
                </a:solidFill>
              </a:rPr>
              <a:t>OPVK MŠMT :	</a:t>
            </a:r>
            <a:r>
              <a:rPr lang="cs-CZ" sz="2600" dirty="0" smtClean="0">
                <a:solidFill>
                  <a:schemeClr val="accent2"/>
                </a:solidFill>
              </a:rPr>
              <a:t> </a:t>
            </a:r>
            <a:r>
              <a:rPr lang="cs-CZ" sz="2600" dirty="0" smtClean="0">
                <a:solidFill>
                  <a:schemeClr val="accent2"/>
                </a:solidFill>
                <a:hlinkClick r:id="rId5"/>
              </a:rPr>
              <a:t>http://www.op-</a:t>
            </a:r>
            <a:r>
              <a:rPr lang="cs-CZ" sz="2600" dirty="0" err="1" smtClean="0">
                <a:solidFill>
                  <a:schemeClr val="accent2"/>
                </a:solidFill>
                <a:hlinkClick r:id="rId5"/>
              </a:rPr>
              <a:t>vk.cz</a:t>
            </a:r>
            <a:r>
              <a:rPr lang="cs-CZ" sz="2600" dirty="0" smtClean="0">
                <a:solidFill>
                  <a:schemeClr val="accent2"/>
                </a:solidFill>
                <a:hlinkClick r:id="rId5"/>
              </a:rPr>
              <a:t>/</a:t>
            </a:r>
            <a:r>
              <a:rPr lang="cs-CZ" sz="2600" dirty="0" smtClean="0">
                <a:solidFill>
                  <a:schemeClr val="accent2"/>
                </a:solidFill>
              </a:rPr>
              <a:t> </a:t>
            </a:r>
            <a:endParaRPr lang="cs-CZ" sz="2600" dirty="0">
              <a:solidFill>
                <a:schemeClr val="accent2"/>
              </a:solidFill>
              <a:hlinkClick r:id="rId4"/>
            </a:endParaRPr>
          </a:p>
          <a:p>
            <a:pPr marL="992188" lvl="1" indent="-1588">
              <a:lnSpc>
                <a:spcPct val="73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cs-CZ" sz="2200" i="1" dirty="0"/>
          </a:p>
        </p:txBody>
      </p:sp>
      <p:pic>
        <p:nvPicPr>
          <p:cNvPr id="39941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2479675"/>
            <a:ext cx="279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9942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0700" y="3581400"/>
            <a:ext cx="279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9943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2438400"/>
            <a:ext cx="3175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9944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3543300"/>
            <a:ext cx="3175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1A095-CADE-4D92-B05D-4E082EB2FF75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4000" b="1" u="sng" smtClean="0">
                <a:solidFill>
                  <a:schemeClr val="hlink"/>
                </a:solidFill>
              </a:rPr>
              <a:t>Důležité dokumenty</a:t>
            </a:r>
          </a:p>
        </p:txBody>
      </p:sp>
      <p:sp>
        <p:nvSpPr>
          <p:cNvPr id="3076" name="Zástupný symbol pro obsah 2"/>
          <p:cNvSpPr>
            <a:spLocks/>
          </p:cNvSpPr>
          <p:nvPr/>
        </p:nvSpPr>
        <p:spPr bwMode="auto">
          <a:xfrm>
            <a:off x="636588" y="1295400"/>
            <a:ext cx="850741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700" b="1" dirty="0">
                <a:solidFill>
                  <a:schemeClr val="accent2"/>
                </a:solidFill>
              </a:rPr>
              <a:t>Smlouva o realizaci GP</a:t>
            </a:r>
          </a:p>
          <a:p>
            <a:pPr marL="342900" indent="-342900">
              <a:spcBef>
                <a:spcPct val="20000"/>
              </a:spcBef>
            </a:pPr>
            <a:r>
              <a:rPr lang="cs-CZ" sz="2700" dirty="0">
                <a:solidFill>
                  <a:schemeClr val="accent2"/>
                </a:solidFill>
              </a:rPr>
              <a:t>   </a:t>
            </a:r>
            <a:r>
              <a:rPr lang="cs-CZ" sz="2300" dirty="0">
                <a:solidFill>
                  <a:schemeClr val="accent2"/>
                </a:solidFill>
              </a:rPr>
              <a:t>(součástí je schválená verze žádosti včetně požadovaných úprav z VK)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700" b="1" dirty="0">
                <a:solidFill>
                  <a:schemeClr val="accent2"/>
                </a:solidFill>
              </a:rPr>
              <a:t>Příručka pro příjemce </a:t>
            </a:r>
            <a:r>
              <a:rPr lang="cs-CZ" sz="2400" dirty="0">
                <a:solidFill>
                  <a:schemeClr val="accent2"/>
                </a:solidFill>
              </a:rPr>
              <a:t>verze č. </a:t>
            </a:r>
            <a:r>
              <a:rPr lang="cs-CZ" sz="2400" dirty="0" smtClean="0">
                <a:solidFill>
                  <a:schemeClr val="accent2"/>
                </a:solidFill>
              </a:rPr>
              <a:t>8  (platná od 1.1.2014)</a:t>
            </a:r>
            <a:endParaRPr lang="cs-CZ" sz="24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700" b="1" dirty="0">
                <a:solidFill>
                  <a:schemeClr val="accent2"/>
                </a:solidFill>
              </a:rPr>
              <a:t>Příručka pro žadatele </a:t>
            </a:r>
            <a:r>
              <a:rPr lang="cs-CZ" sz="2400" dirty="0">
                <a:solidFill>
                  <a:schemeClr val="accent2"/>
                </a:solidFill>
              </a:rPr>
              <a:t>verze č. </a:t>
            </a:r>
            <a:r>
              <a:rPr lang="cs-CZ" sz="2400" dirty="0" smtClean="0">
                <a:solidFill>
                  <a:schemeClr val="accent2"/>
                </a:solidFill>
              </a:rPr>
              <a:t>10  (platná od 1.1.2014)</a:t>
            </a:r>
            <a:endParaRPr lang="cs-CZ" sz="24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700" b="1" dirty="0">
                <a:solidFill>
                  <a:schemeClr val="accent2"/>
                </a:solidFill>
              </a:rPr>
              <a:t>Prováděcí dokument </a:t>
            </a:r>
            <a:r>
              <a:rPr lang="cs-CZ" sz="2400" dirty="0">
                <a:solidFill>
                  <a:schemeClr val="accent2"/>
                </a:solidFill>
              </a:rPr>
              <a:t>verze </a:t>
            </a:r>
            <a:r>
              <a:rPr lang="cs-CZ" sz="2400" dirty="0" smtClean="0">
                <a:solidFill>
                  <a:schemeClr val="accent2"/>
                </a:solidFill>
              </a:rPr>
              <a:t>platná k 24. 2. 2014</a:t>
            </a:r>
            <a:r>
              <a:rPr lang="cs-CZ" sz="2400" b="1" dirty="0">
                <a:solidFill>
                  <a:schemeClr val="accent2"/>
                </a:solidFill>
              </a:rPr>
              <a:t/>
            </a:r>
            <a:br>
              <a:rPr lang="cs-CZ" sz="2400" b="1" dirty="0">
                <a:solidFill>
                  <a:schemeClr val="accent2"/>
                </a:solidFill>
              </a:rPr>
            </a:br>
            <a:r>
              <a:rPr lang="cs-CZ" sz="2300" dirty="0">
                <a:solidFill>
                  <a:schemeClr val="accent2"/>
                </a:solidFill>
              </a:rPr>
              <a:t>(Příloha č. 5 – Realizace vzdělávacích aktivit v Prioritní ose 3)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700" b="1" dirty="0">
                <a:solidFill>
                  <a:schemeClr val="accent2"/>
                </a:solidFill>
              </a:rPr>
              <a:t>Metodika monitorovacích indikátorů </a:t>
            </a:r>
            <a:r>
              <a:rPr lang="cs-CZ" sz="2400" dirty="0">
                <a:solidFill>
                  <a:schemeClr val="accent2"/>
                </a:solidFill>
              </a:rPr>
              <a:t>verze č. </a:t>
            </a:r>
            <a:r>
              <a:rPr lang="cs-CZ" sz="2400" dirty="0" smtClean="0">
                <a:solidFill>
                  <a:schemeClr val="accent2"/>
                </a:solidFill>
              </a:rPr>
              <a:t>3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cs-CZ" sz="27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F44D97-8F46-4033-A533-7E9D6C8CB7CA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4100" name="Zástupný symbol pro obsah 2"/>
          <p:cNvSpPr>
            <a:spLocks/>
          </p:cNvSpPr>
          <p:nvPr/>
        </p:nvSpPr>
        <p:spPr bwMode="auto">
          <a:xfrm>
            <a:off x="636588" y="1524000"/>
            <a:ext cx="8507412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cs-CZ" sz="2700" b="1" dirty="0" smtClean="0">
                <a:solidFill>
                  <a:schemeClr val="accent2"/>
                </a:solidFill>
              </a:rPr>
              <a:t>Metodické dopisy v aktuálním znění </a:t>
            </a:r>
            <a:r>
              <a:rPr lang="cs-CZ" sz="2400" b="1" dirty="0" smtClean="0">
                <a:solidFill>
                  <a:schemeClr val="accent2"/>
                </a:solidFill>
              </a:rPr>
              <a:t>(4.4, 23 )</a:t>
            </a:r>
            <a:endParaRPr lang="cs-CZ" sz="2700" b="1" dirty="0" smtClean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cs-CZ" sz="2700" b="1" dirty="0" smtClean="0">
                <a:solidFill>
                  <a:schemeClr val="accent2"/>
                </a:solidFill>
              </a:rPr>
              <a:t>Manuál publicity</a:t>
            </a:r>
            <a:endParaRPr lang="cs-CZ" sz="2700" b="1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cs-CZ" sz="2700" b="1" dirty="0">
                <a:solidFill>
                  <a:schemeClr val="accent2"/>
                </a:solidFill>
              </a:rPr>
              <a:t>Elektronická monitorovací zpráva v BENEFIT7   </a:t>
            </a:r>
            <a:r>
              <a:rPr lang="cs-CZ" sz="2400" dirty="0">
                <a:solidFill>
                  <a:schemeClr val="accent2"/>
                </a:solidFill>
              </a:rPr>
              <a:t>(platnost k 3.9. 2012)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endParaRPr lang="cs-CZ" sz="2700" b="1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cs-CZ" sz="2700" b="1" dirty="0">
                <a:solidFill>
                  <a:schemeClr val="accent2"/>
                </a:solidFill>
              </a:rPr>
              <a:t/>
            </a:r>
            <a:br>
              <a:rPr lang="cs-CZ" sz="2700" b="1" dirty="0">
                <a:solidFill>
                  <a:schemeClr val="accent2"/>
                </a:solidFill>
              </a:rPr>
            </a:br>
            <a:r>
              <a:rPr lang="cs-CZ" sz="2500" b="1" dirty="0">
                <a:solidFill>
                  <a:schemeClr val="accent2"/>
                </a:solidFill>
                <a:hlinkClick r:id="rId2"/>
              </a:rPr>
              <a:t>http://opvk.kr-ustecky.cz</a:t>
            </a:r>
          </a:p>
          <a:p>
            <a:pPr marL="342900" indent="1905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cs-CZ" sz="2500" b="1" dirty="0" smtClean="0">
                <a:solidFill>
                  <a:schemeClr val="accent2"/>
                </a:solidFill>
                <a:hlinkClick r:id="rId3"/>
              </a:rPr>
              <a:t>http://www.op-</a:t>
            </a:r>
            <a:r>
              <a:rPr lang="cs-CZ" sz="2500" b="1" dirty="0" err="1" smtClean="0">
                <a:solidFill>
                  <a:schemeClr val="accent2"/>
                </a:solidFill>
                <a:hlinkClick r:id="rId3"/>
              </a:rPr>
              <a:t>vk.cz</a:t>
            </a:r>
            <a:r>
              <a:rPr lang="cs-CZ" sz="2500" b="1" dirty="0" smtClean="0">
                <a:solidFill>
                  <a:schemeClr val="accent2"/>
                </a:solidFill>
                <a:hlinkClick r:id="rId3"/>
              </a:rPr>
              <a:t>/</a:t>
            </a:r>
            <a:r>
              <a:rPr lang="cs-CZ" sz="2500" b="1" dirty="0" smtClean="0">
                <a:solidFill>
                  <a:schemeClr val="accent2"/>
                </a:solidFill>
              </a:rPr>
              <a:t> </a:t>
            </a:r>
            <a:endParaRPr lang="cs-CZ" sz="2700" b="1" dirty="0">
              <a:solidFill>
                <a:schemeClr val="accent2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4000" b="1" u="sng" dirty="0" smtClean="0">
                <a:solidFill>
                  <a:schemeClr val="hlink"/>
                </a:solidFill>
              </a:rPr>
              <a:t>Důležité dokumenty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marL="838200" indent="-838200" eaLnBrk="1" hangingPunct="1"/>
            <a:r>
              <a:rPr lang="cs-CZ" sz="4000" b="1" u="sng" dirty="0" smtClean="0">
                <a:solidFill>
                  <a:schemeClr val="hlink"/>
                </a:solidFill>
              </a:rPr>
              <a:t>Řízení projektu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6106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/>
                </a:solidFill>
              </a:rPr>
              <a:t>Realizační tým – projekt řízen od začátku realizace do konce realizace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FF0000"/>
                </a:solidFill>
              </a:rPr>
              <a:t>POZOR – po ukončení realizace projektu musí mít příjemce zajištěn tým (na své náklady),který zpracuje závěrečnou MZ a následně bude komunikovat se ZS v souvislosti s případnými opravami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/>
                </a:solidFill>
              </a:rPr>
              <a:t>Zahájení a ukončení realizace projektu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/>
                </a:solidFill>
              </a:rPr>
              <a:t>Harmonogram projektu – možné změny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4FC7CC-1EEC-45B7-AD25-03ECCE0CB4E7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10243" name="Rectangle 10"/>
          <p:cNvSpPr>
            <a:spLocks noChangeArrowheads="1"/>
          </p:cNvSpPr>
          <p:nvPr/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 b="1" u="sng">
                <a:solidFill>
                  <a:schemeClr val="hlink"/>
                </a:solidFill>
              </a:rPr>
              <a:t>Nepodstatné změny projektu</a:t>
            </a:r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611188" y="1322388"/>
            <a:ext cx="8304212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500" b="1" dirty="0">
                <a:solidFill>
                  <a:srgbClr val="FF0000"/>
                </a:solidFill>
              </a:rPr>
              <a:t>   Nepodstatné změny nesmí ovlivnit dosažení MI </a:t>
            </a:r>
            <a:br>
              <a:rPr lang="cs-CZ" sz="2500" b="1" dirty="0">
                <a:solidFill>
                  <a:srgbClr val="FF0000"/>
                </a:solidFill>
              </a:rPr>
            </a:br>
            <a:r>
              <a:rPr lang="cs-CZ" sz="2500" b="1" dirty="0">
                <a:solidFill>
                  <a:srgbClr val="FF0000"/>
                </a:solidFill>
              </a:rPr>
              <a:t>      a cílů projektu a </a:t>
            </a:r>
            <a:r>
              <a:rPr lang="cs-CZ" sz="2500" b="1" dirty="0" smtClean="0">
                <a:solidFill>
                  <a:srgbClr val="FF0000"/>
                </a:solidFill>
              </a:rPr>
              <a:t>podmínky dané smlouvou, 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500" b="1" dirty="0" smtClean="0">
                <a:solidFill>
                  <a:srgbClr val="FF0000"/>
                </a:solidFill>
              </a:rPr>
              <a:t>   </a:t>
            </a:r>
            <a:r>
              <a:rPr lang="cs-CZ" sz="2500" b="1" dirty="0">
                <a:solidFill>
                  <a:srgbClr val="FF0000"/>
                </a:solidFill>
              </a:rPr>
              <a:t>Není nutný souhlas poskytovatele podpory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500" b="1" dirty="0">
                <a:solidFill>
                  <a:srgbClr val="FF0000"/>
                </a:solidFill>
              </a:rPr>
              <a:t>   Povinnost informovat a odůvodnit změnu v MZ </a:t>
            </a:r>
            <a:br>
              <a:rPr lang="cs-CZ" sz="2500" b="1" dirty="0">
                <a:solidFill>
                  <a:srgbClr val="FF0000"/>
                </a:solidFill>
              </a:rPr>
            </a:br>
            <a:endParaRPr lang="cs-CZ" sz="2400" b="1" dirty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b="1" dirty="0">
                <a:solidFill>
                  <a:schemeClr val="accent2"/>
                </a:solidFill>
              </a:rPr>
              <a:t>   </a:t>
            </a:r>
            <a:r>
              <a:rPr lang="cs-CZ" sz="2400" b="1" u="sng" dirty="0">
                <a:solidFill>
                  <a:schemeClr val="accent2"/>
                </a:solidFill>
              </a:rPr>
              <a:t>Změny v kontaktních údajích </a:t>
            </a:r>
          </a:p>
          <a:p>
            <a:pPr marL="990600" lvl="1" indent="-457200">
              <a:spcBef>
                <a:spcPct val="20000"/>
              </a:spcBef>
              <a:buFontTx/>
              <a:buChar char="•"/>
            </a:pPr>
            <a:r>
              <a:rPr lang="cs-CZ" sz="2200" dirty="0">
                <a:solidFill>
                  <a:schemeClr val="accent2"/>
                </a:solidFill>
              </a:rPr>
              <a:t>adresa, telefony, kontaktní osoby, statutární zástupce (do 5 dnů oznámit), změna názvu příjemce - informovat ZS e-mailem ihned, s MZ doložit např. kopii výpisu z OR</a:t>
            </a: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b="1" dirty="0">
                <a:solidFill>
                  <a:schemeClr val="accent2"/>
                </a:solidFill>
              </a:rPr>
              <a:t>   </a:t>
            </a:r>
            <a:r>
              <a:rPr lang="cs-CZ" sz="2400" b="1" u="sng" dirty="0">
                <a:solidFill>
                  <a:schemeClr val="accent2"/>
                </a:solidFill>
              </a:rPr>
              <a:t>Změna harmonogramu jednotlivých </a:t>
            </a:r>
            <a:r>
              <a:rPr lang="cs-CZ" sz="2400" b="1" u="sng" dirty="0" smtClean="0">
                <a:solidFill>
                  <a:schemeClr val="accent2"/>
                </a:solidFill>
              </a:rPr>
              <a:t>KA</a:t>
            </a:r>
            <a:endParaRPr lang="cs-CZ" sz="2400" b="1" u="sng" dirty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b="1" dirty="0">
                <a:solidFill>
                  <a:schemeClr val="accent2"/>
                </a:solidFill>
              </a:rPr>
              <a:t>  </a:t>
            </a:r>
            <a:r>
              <a:rPr lang="cs-CZ" sz="2400" b="1" u="sng" dirty="0">
                <a:solidFill>
                  <a:schemeClr val="accent2"/>
                </a:solidFill>
              </a:rPr>
              <a:t> Změna partnerské smlouvy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88BF2C-3E8D-4B22-9ED5-9B80FF72E284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 b="1" u="sng">
                <a:solidFill>
                  <a:schemeClr val="hlink"/>
                </a:solidFill>
              </a:rPr>
              <a:t>Nepodstatné změny projektu</a:t>
            </a:r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250825" y="1330325"/>
            <a:ext cx="889317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01700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cs-CZ" sz="2400" b="1" u="sng" dirty="0" smtClean="0">
                <a:solidFill>
                  <a:schemeClr val="accent2"/>
                </a:solidFill>
              </a:rPr>
              <a:t>Změna </a:t>
            </a:r>
            <a:r>
              <a:rPr lang="cs-CZ" sz="2400" b="1" u="sng" dirty="0" smtClean="0">
                <a:solidFill>
                  <a:schemeClr val="accent2"/>
                </a:solidFill>
              </a:rPr>
              <a:t>statutu plátce DPH</a:t>
            </a:r>
          </a:p>
          <a:p>
            <a:pPr marL="901700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cs-CZ" sz="2400" b="1" u="sng" dirty="0" smtClean="0">
                <a:solidFill>
                  <a:schemeClr val="accent2"/>
                </a:solidFill>
              </a:rPr>
              <a:t>Změna </a:t>
            </a:r>
            <a:r>
              <a:rPr lang="cs-CZ" sz="2400" b="1" u="sng" dirty="0">
                <a:solidFill>
                  <a:schemeClr val="accent2"/>
                </a:solidFill>
              </a:rPr>
              <a:t>rozpočtu</a:t>
            </a:r>
            <a:r>
              <a:rPr lang="cs-CZ" sz="2400" b="1" dirty="0">
                <a:solidFill>
                  <a:schemeClr val="accent2"/>
                </a:solidFill>
              </a:rPr>
              <a:t>		   </a:t>
            </a:r>
            <a:r>
              <a:rPr lang="cs-CZ" sz="2400" i="1" dirty="0">
                <a:solidFill>
                  <a:schemeClr val="hlink"/>
                </a:solidFill>
              </a:rPr>
              <a:t>/Příloha MZ č. 9/ </a:t>
            </a:r>
          </a:p>
          <a:p>
            <a:pPr marL="1254125" lvl="1" indent="-173038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2400" b="1" dirty="0">
                <a:solidFill>
                  <a:schemeClr val="accent2"/>
                </a:solidFill>
              </a:rPr>
              <a:t>přesun v rámci jedné kapitoly</a:t>
            </a:r>
            <a:r>
              <a:rPr lang="cs-CZ" sz="2000" b="1" dirty="0">
                <a:solidFill>
                  <a:schemeClr val="accent2"/>
                </a:solidFill>
              </a:rPr>
              <a:t/>
            </a:r>
            <a:br>
              <a:rPr lang="cs-CZ" sz="2000" b="1" dirty="0">
                <a:solidFill>
                  <a:schemeClr val="accent2"/>
                </a:solidFill>
              </a:rPr>
            </a:br>
            <a:r>
              <a:rPr lang="cs-CZ" sz="2200" b="1" dirty="0">
                <a:solidFill>
                  <a:schemeClr val="accent2"/>
                </a:solidFill>
              </a:rPr>
              <a:t>(přesun v rámci kapitoly, vytvoření, zrušení položky)</a:t>
            </a:r>
          </a:p>
          <a:p>
            <a:pPr marL="1254125" lvl="1" indent="-173038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2400" b="1" dirty="0">
                <a:solidFill>
                  <a:schemeClr val="accent2"/>
                </a:solidFill>
              </a:rPr>
              <a:t>přesun mezi kapitolami do výše 15</a:t>
            </a:r>
            <a:r>
              <a:rPr lang="cs-CZ" sz="2400" b="1" dirty="0" smtClean="0">
                <a:solidFill>
                  <a:schemeClr val="accent2"/>
                </a:solidFill>
              </a:rPr>
              <a:t>% stávajícího objemu výdajů kapitoly</a:t>
            </a:r>
            <a:endParaRPr lang="cs-CZ" sz="2400" b="1" dirty="0">
              <a:solidFill>
                <a:schemeClr val="accent2"/>
              </a:solidFill>
            </a:endParaRPr>
          </a:p>
          <a:p>
            <a:pPr marL="533400" lvl="1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r>
              <a:rPr lang="cs-CZ" sz="2200" b="1" dirty="0">
                <a:solidFill>
                  <a:srgbClr val="FF3300"/>
                </a:solidFill>
              </a:rPr>
              <a:t> nesmí dojít k překročení % limitů kapitol, dle </a:t>
            </a:r>
            <a:r>
              <a:rPr lang="cs-CZ" sz="2200" b="1" dirty="0" err="1">
                <a:solidFill>
                  <a:srgbClr val="FF3300"/>
                </a:solidFill>
              </a:rPr>
              <a:t>PpP</a:t>
            </a:r>
            <a:endParaRPr lang="cs-CZ" sz="2200" b="1" dirty="0">
              <a:solidFill>
                <a:srgbClr val="FF3300"/>
              </a:solidFill>
            </a:endParaRPr>
          </a:p>
          <a:p>
            <a:pPr marL="533400" lvl="1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r>
              <a:rPr lang="cs-CZ" sz="2200" b="1" dirty="0">
                <a:solidFill>
                  <a:srgbClr val="FF3300"/>
                </a:solidFill>
              </a:rPr>
              <a:t> nelze navyšovat/obnovovat položky rozpočtu, které byly </a:t>
            </a:r>
            <a:br>
              <a:rPr lang="cs-CZ" sz="2200" b="1" dirty="0">
                <a:solidFill>
                  <a:srgbClr val="FF3300"/>
                </a:solidFill>
              </a:rPr>
            </a:br>
            <a:r>
              <a:rPr lang="cs-CZ" sz="2200" b="1" dirty="0">
                <a:solidFill>
                  <a:srgbClr val="FF3300"/>
                </a:solidFill>
              </a:rPr>
              <a:t>  kráceny/zrušeny doporučením VK !!</a:t>
            </a:r>
          </a:p>
          <a:p>
            <a:pPr marL="1254125" lvl="1" indent="-173038">
              <a:lnSpc>
                <a:spcPct val="90000"/>
              </a:lnSpc>
              <a:spcBef>
                <a:spcPct val="20000"/>
              </a:spcBef>
              <a:defRPr/>
            </a:pPr>
            <a:endParaRPr lang="cs-CZ" sz="2200" dirty="0">
              <a:solidFill>
                <a:srgbClr val="FF3300"/>
              </a:solidFill>
            </a:endParaRPr>
          </a:p>
          <a:p>
            <a:pPr marL="266700" lvl="1"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400" dirty="0">
                <a:solidFill>
                  <a:schemeClr val="accent2"/>
                </a:solidFill>
              </a:rPr>
              <a:t>Není nutný souhlas poskytovatele podpory, přesto se doporučuje i tyto změny předem KONZULTOVAT 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F0D256-29F3-4AA6-86B0-252F0B2A2289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12291" name="Rectangle 9"/>
          <p:cNvSpPr>
            <a:spLocks noChangeArrowheads="1"/>
          </p:cNvSpPr>
          <p:nvPr/>
        </p:nvSpPr>
        <p:spPr bwMode="auto">
          <a:xfrm>
            <a:off x="323850" y="1447800"/>
            <a:ext cx="84963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239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500" b="1" dirty="0">
                <a:solidFill>
                  <a:srgbClr val="FF0000"/>
                </a:solidFill>
              </a:rPr>
              <a:t>Podstatná změna mění charakter a obsah projektu uvedeného v žádosti - Je třeba upravit právní </a:t>
            </a:r>
            <a:r>
              <a:rPr lang="cs-CZ" sz="2500" b="1" dirty="0" smtClean="0">
                <a:solidFill>
                  <a:srgbClr val="FF0000"/>
                </a:solidFill>
              </a:rPr>
              <a:t>akt</a:t>
            </a:r>
            <a:endParaRPr lang="cs-CZ" sz="2500" b="1" dirty="0">
              <a:solidFill>
                <a:srgbClr val="FF0000"/>
              </a:solidFill>
            </a:endParaRPr>
          </a:p>
          <a:p>
            <a:pPr marL="7239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500" b="1" dirty="0">
                <a:solidFill>
                  <a:srgbClr val="FF0000"/>
                </a:solidFill>
              </a:rPr>
              <a:t>Všechny podstatné změny konzultovat předem  !!</a:t>
            </a:r>
            <a:br>
              <a:rPr lang="cs-CZ" sz="2500" b="1" dirty="0">
                <a:solidFill>
                  <a:srgbClr val="FF0000"/>
                </a:solidFill>
              </a:rPr>
            </a:br>
            <a:endParaRPr lang="cs-CZ" sz="2500" b="1" dirty="0">
              <a:solidFill>
                <a:srgbClr val="FF0000"/>
              </a:solidFill>
            </a:endParaRPr>
          </a:p>
          <a:p>
            <a:pPr marL="723900" lvl="1" indent="-457200">
              <a:lnSpc>
                <a:spcPct val="90000"/>
              </a:lnSpc>
              <a:spcBef>
                <a:spcPct val="20000"/>
              </a:spcBef>
            </a:pPr>
            <a:r>
              <a:rPr lang="cs-CZ" sz="2800" b="1" u="sng" dirty="0">
                <a:solidFill>
                  <a:srgbClr val="FF3300"/>
                </a:solidFill>
              </a:rPr>
              <a:t> </a:t>
            </a:r>
          </a:p>
          <a:p>
            <a:pPr marL="723900" lvl="1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cs-CZ" sz="2500" b="1" dirty="0">
              <a:solidFill>
                <a:srgbClr val="FF0000"/>
              </a:solidFill>
            </a:endParaRPr>
          </a:p>
        </p:txBody>
      </p:sp>
      <p:sp>
        <p:nvSpPr>
          <p:cNvPr id="12292" name="Rectangle 10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 b="1" u="sng">
                <a:solidFill>
                  <a:schemeClr val="hlink"/>
                </a:solidFill>
              </a:rPr>
              <a:t>Podstatné změny projektu</a:t>
            </a: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1219200" y="2895600"/>
            <a:ext cx="82915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SzPct val="105000"/>
              <a:buFont typeface="Wingdings" pitchFamily="2" charset="2"/>
              <a:buChar char="§"/>
            </a:pPr>
            <a:r>
              <a:rPr lang="cs-CZ" sz="2400" b="1" u="sng" dirty="0">
                <a:solidFill>
                  <a:schemeClr val="accent2"/>
                </a:solidFill>
              </a:rPr>
              <a:t>změna právní formy příjemce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SzPct val="105000"/>
              <a:buFont typeface="Wingdings" pitchFamily="2" charset="2"/>
              <a:buChar char="§"/>
            </a:pPr>
            <a:r>
              <a:rPr lang="cs-CZ" sz="2400" b="1" u="sng" dirty="0">
                <a:solidFill>
                  <a:schemeClr val="accent2"/>
                </a:solidFill>
              </a:rPr>
              <a:t>změna v oblasti MI uvedených ve smlouvě (ne navýšení)</a:t>
            </a:r>
          </a:p>
          <a:p>
            <a:pPr marL="1524000" lvl="2" indent="-609600">
              <a:lnSpc>
                <a:spcPct val="90000"/>
              </a:lnSpc>
              <a:spcBef>
                <a:spcPct val="20000"/>
              </a:spcBef>
              <a:buSzPct val="105000"/>
              <a:buFont typeface="Wingdings" pitchFamily="2" charset="2"/>
              <a:buChar char="Ø"/>
            </a:pPr>
            <a:r>
              <a:rPr lang="cs-CZ" sz="2000" b="1" dirty="0">
                <a:solidFill>
                  <a:schemeClr val="accent2"/>
                </a:solidFill>
              </a:rPr>
              <a:t>Snížení MI = snížení rozpočtu</a:t>
            </a:r>
          </a:p>
          <a:p>
            <a:pPr marL="1524000" lvl="2" indent="-609600">
              <a:lnSpc>
                <a:spcPct val="90000"/>
              </a:lnSpc>
              <a:spcBef>
                <a:spcPct val="20000"/>
              </a:spcBef>
              <a:buSzPct val="105000"/>
              <a:buFont typeface="Wingdings" pitchFamily="2" charset="2"/>
              <a:buChar char="Ø"/>
            </a:pPr>
            <a:r>
              <a:rPr lang="cs-CZ" sz="2000" b="1" dirty="0">
                <a:solidFill>
                  <a:schemeClr val="accent2"/>
                </a:solidFill>
              </a:rPr>
              <a:t>Zrušení povinných indikátorů NENÍ MOŽNÉ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SzPct val="105000"/>
              <a:buFont typeface="Wingdings" pitchFamily="2" charset="2"/>
              <a:buChar char="§"/>
            </a:pPr>
            <a:r>
              <a:rPr lang="cs-CZ" sz="2400" b="1" u="sng" dirty="0" smtClean="0">
                <a:solidFill>
                  <a:schemeClr val="accent2"/>
                </a:solidFill>
              </a:rPr>
              <a:t>změna </a:t>
            </a:r>
            <a:r>
              <a:rPr lang="cs-CZ" sz="2400" b="1" u="sng" dirty="0">
                <a:solidFill>
                  <a:schemeClr val="accent2"/>
                </a:solidFill>
              </a:rPr>
              <a:t>bankovního účtu projektu</a:t>
            </a:r>
          </a:p>
          <a:p>
            <a:pPr marL="1524000" lvl="2" indent="-609600">
              <a:lnSpc>
                <a:spcPct val="90000"/>
              </a:lnSpc>
              <a:spcBef>
                <a:spcPct val="20000"/>
              </a:spcBef>
              <a:buSzPct val="105000"/>
              <a:buFont typeface="Wingdings" pitchFamily="2" charset="2"/>
              <a:buChar char="Ø"/>
            </a:pPr>
            <a:endParaRPr lang="cs-CZ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5143D-5AD0-4337-B0DD-0F7B76311243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13315" name="Rectangle 10"/>
          <p:cNvSpPr>
            <a:spLocks noChangeArrowheads="1"/>
          </p:cNvSpPr>
          <p:nvPr/>
        </p:nvSpPr>
        <p:spPr bwMode="auto">
          <a:xfrm>
            <a:off x="3810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 b="1" u="sng">
                <a:solidFill>
                  <a:schemeClr val="hlink"/>
                </a:solidFill>
              </a:rPr>
              <a:t>Podstatné změny projektu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533400" y="1524000"/>
            <a:ext cx="8610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b="1" u="sng" dirty="0">
                <a:solidFill>
                  <a:schemeClr val="accent2"/>
                </a:solidFill>
              </a:rPr>
              <a:t>odstoupení /zapojení nového partnera v projektu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b="1" u="sng" dirty="0">
                <a:solidFill>
                  <a:schemeClr val="accent2"/>
                </a:solidFill>
              </a:rPr>
              <a:t>změna data ukončení projektu  </a:t>
            </a:r>
          </a:p>
          <a:p>
            <a:pPr marL="1524000" lvl="2" indent="-55562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chemeClr val="accent2"/>
                </a:solidFill>
              </a:rPr>
              <a:t>realizace max. </a:t>
            </a:r>
            <a:r>
              <a:rPr lang="cs-CZ" sz="2000" b="1" dirty="0" smtClean="0">
                <a:solidFill>
                  <a:schemeClr val="accent2"/>
                </a:solidFill>
              </a:rPr>
              <a:t>15 </a:t>
            </a:r>
            <a:r>
              <a:rPr lang="cs-CZ" sz="2000" b="1" dirty="0">
                <a:solidFill>
                  <a:schemeClr val="accent2"/>
                </a:solidFill>
              </a:rPr>
              <a:t>měsíců</a:t>
            </a:r>
            <a:r>
              <a:rPr lang="cs-CZ" sz="2000" b="1" dirty="0" smtClean="0">
                <a:solidFill>
                  <a:schemeClr val="accent2"/>
                </a:solidFill>
              </a:rPr>
              <a:t>, (max. do 30.6.2015)   </a:t>
            </a:r>
            <a:br>
              <a:rPr lang="cs-CZ" sz="2000" b="1" dirty="0" smtClean="0">
                <a:solidFill>
                  <a:schemeClr val="accent2"/>
                </a:solidFill>
              </a:rPr>
            </a:br>
            <a:r>
              <a:rPr lang="cs-CZ" sz="2000" b="1" dirty="0" smtClean="0">
                <a:solidFill>
                  <a:schemeClr val="accent2"/>
                </a:solidFill>
              </a:rPr>
              <a:t>bez </a:t>
            </a:r>
            <a:r>
              <a:rPr lang="cs-CZ" sz="2000" b="1" dirty="0">
                <a:solidFill>
                  <a:schemeClr val="accent2"/>
                </a:solidFill>
              </a:rPr>
              <a:t>navýšení rozpočtu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400" b="1" u="sng" dirty="0">
                <a:solidFill>
                  <a:schemeClr val="accent2"/>
                </a:solidFill>
              </a:rPr>
              <a:t>změny rozpočtu  </a:t>
            </a:r>
            <a:r>
              <a:rPr lang="cs-CZ" sz="2500" dirty="0">
                <a:solidFill>
                  <a:schemeClr val="accent2"/>
                </a:solidFill>
              </a:rPr>
              <a:t>(kap. 5.5.2 </a:t>
            </a:r>
            <a:r>
              <a:rPr lang="cs-CZ" sz="2500" dirty="0" err="1">
                <a:solidFill>
                  <a:schemeClr val="accent2"/>
                </a:solidFill>
              </a:rPr>
              <a:t>PpP</a:t>
            </a:r>
            <a:r>
              <a:rPr lang="cs-CZ" sz="2500" dirty="0">
                <a:solidFill>
                  <a:schemeClr val="accent2"/>
                </a:solidFill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cs-CZ" sz="2500" dirty="0">
              <a:solidFill>
                <a:schemeClr val="accent2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endParaRPr lang="cs-CZ" sz="2500" b="1" dirty="0">
              <a:solidFill>
                <a:schemeClr val="accent2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cs-CZ" sz="2800" b="1" dirty="0">
                <a:solidFill>
                  <a:srgbClr val="FF3300"/>
                </a:solidFill>
              </a:rPr>
              <a:t>	       VŠE  KONZULTOVAT   PŘEDEM </a:t>
            </a:r>
            <a:r>
              <a:rPr lang="cs-CZ" sz="2800" b="1" dirty="0">
                <a:solidFill>
                  <a:srgbClr val="FF3300"/>
                </a:solidFill>
                <a:sym typeface="Wingdings" pitchFamily="2" charset="2"/>
              </a:rPr>
              <a:t></a:t>
            </a:r>
          </a:p>
          <a:p>
            <a:pPr marL="609600" indent="-609600">
              <a:spcBef>
                <a:spcPct val="20000"/>
              </a:spcBef>
            </a:pPr>
            <a:r>
              <a:rPr lang="cs-CZ" sz="2800" b="1" dirty="0">
                <a:solidFill>
                  <a:srgbClr val="FF3300"/>
                </a:solidFill>
              </a:rPr>
              <a:t> !! </a:t>
            </a:r>
            <a:r>
              <a:rPr lang="cs-CZ" sz="2500" b="1" dirty="0">
                <a:solidFill>
                  <a:srgbClr val="FF3300"/>
                </a:solidFill>
              </a:rPr>
              <a:t>Všechny podstatné změny nemusí být schváleny  !!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cs-CZ" sz="2500" b="1" dirty="0">
              <a:solidFill>
                <a:schemeClr val="accent2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endParaRPr lang="cs-CZ" sz="1400" dirty="0">
              <a:solidFill>
                <a:schemeClr val="accent2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endParaRPr lang="cs-CZ" sz="1200" b="1" dirty="0">
              <a:solidFill>
                <a:srgbClr val="FF3300"/>
              </a:solidFill>
            </a:endParaRPr>
          </a:p>
          <a:p>
            <a:pPr marL="609600" indent="-609600">
              <a:spcBef>
                <a:spcPct val="20000"/>
              </a:spcBef>
              <a:buFont typeface="Wingdings" pitchFamily="2" charset="2"/>
              <a:buNone/>
            </a:pPr>
            <a:endParaRPr lang="cs-CZ" sz="2200" b="1" dirty="0">
              <a:solidFill>
                <a:schemeClr val="hlink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endParaRPr lang="cs-CZ" sz="22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</TotalTime>
  <Words>748</Words>
  <Application>Microsoft Office PowerPoint</Application>
  <PresentationFormat>Předvádění na obrazovce (4:3)</PresentationFormat>
  <Paragraphs>228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Výchozí návrh</vt:lpstr>
      <vt:lpstr>Snímek 1</vt:lpstr>
      <vt:lpstr>Obsah prezentace</vt:lpstr>
      <vt:lpstr>Důležité dokumenty</vt:lpstr>
      <vt:lpstr>Důležité dokumenty</vt:lpstr>
      <vt:lpstr>Řízení projektu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Monitorovací  zpráva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dostalova.r</cp:lastModifiedBy>
  <cp:revision>145</cp:revision>
  <cp:lastPrinted>1601-01-01T00:00:00Z</cp:lastPrinted>
  <dcterms:created xsi:type="dcterms:W3CDTF">1601-01-01T00:00:00Z</dcterms:created>
  <dcterms:modified xsi:type="dcterms:W3CDTF">2014-05-20T07:01:36Z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