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302" r:id="rId4"/>
    <p:sldId id="266" r:id="rId5"/>
    <p:sldId id="284" r:id="rId6"/>
    <p:sldId id="267" r:id="rId7"/>
    <p:sldId id="271" r:id="rId8"/>
    <p:sldId id="270" r:id="rId9"/>
    <p:sldId id="263" r:id="rId10"/>
    <p:sldId id="265" r:id="rId11"/>
    <p:sldId id="259" r:id="rId12"/>
    <p:sldId id="285" r:id="rId13"/>
    <p:sldId id="288" r:id="rId14"/>
    <p:sldId id="286" r:id="rId15"/>
    <p:sldId id="287" r:id="rId16"/>
    <p:sldId id="290" r:id="rId17"/>
    <p:sldId id="303" r:id="rId18"/>
    <p:sldId id="300" r:id="rId19"/>
    <p:sldId id="292" r:id="rId20"/>
    <p:sldId id="294" r:id="rId21"/>
    <p:sldId id="291" r:id="rId22"/>
    <p:sldId id="295" r:id="rId23"/>
    <p:sldId id="289" r:id="rId24"/>
    <p:sldId id="297" r:id="rId25"/>
    <p:sldId id="293" r:id="rId26"/>
    <p:sldId id="296" r:id="rId27"/>
    <p:sldId id="274" r:id="rId28"/>
    <p:sldId id="275" r:id="rId29"/>
    <p:sldId id="272" r:id="rId30"/>
    <p:sldId id="283" r:id="rId31"/>
    <p:sldId id="281" r:id="rId32"/>
    <p:sldId id="279" r:id="rId33"/>
    <p:sldId id="260" r:id="rId34"/>
    <p:sldId id="282" r:id="rId35"/>
    <p:sldId id="301" r:id="rId36"/>
    <p:sldId id="298" r:id="rId3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35" autoAdjust="0"/>
    <p:restoredTop sz="94610" autoAdjust="0"/>
  </p:normalViewPr>
  <p:slideViewPr>
    <p:cSldViewPr>
      <p:cViewPr>
        <p:scale>
          <a:sx n="100" d="100"/>
          <a:sy n="100" d="100"/>
        </p:scale>
        <p:origin x="-1668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B4869-BECF-408C-AADE-BEBF05E4BDA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35103-781D-483B-85AD-FF2490C336B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2565C-8026-4D45-A694-7F4E5ECBED1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8779BE0-2B1C-4E5B-81FC-3DEC7BFD576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1B0E8-0172-47A5-A6A6-B12E66D258C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20241-1E2E-4375-A513-66E4E96EFC5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AE14F-A1D1-4C4E-9A39-648C3FD4383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5DB3C-80FA-4D52-A909-5499B732FFD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83D33-BC33-474E-B051-656E0694358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68DC3-2FAA-4DAF-A14C-DDAE448BA00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50884-1DF3-41E4-AA25-76EE247AEC6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0A67C-7363-4388-90B5-1F57FB9B231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 b="-285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09104D-B7AA-4F37-8191-FBC910EC897D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tomasova.litomerice@diakonie.cz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</a:t>
            </a:r>
          </a:p>
        </p:txBody>
      </p:sp>
      <p:pic>
        <p:nvPicPr>
          <p:cNvPr id="2054" name="Picture 6" descr="33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8280400" cy="849313"/>
          </a:xfrm>
          <a:prstGeom prst="rect">
            <a:avLst/>
          </a:prstGeom>
          <a:noFill/>
        </p:spPr>
      </p:pic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3876675" y="3246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cs-CZ"/>
              <a:t> </a:t>
            </a: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-2081213" y="3135313"/>
            <a:ext cx="96726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b="1">
                <a:solidFill>
                  <a:schemeClr val="tx2"/>
                </a:solidFill>
                <a:latin typeface="Calibri" pitchFamily="34" charset="0"/>
              </a:rPr>
              <a:t>                                                      </a:t>
            </a:r>
            <a:r>
              <a:rPr lang="cs-CZ" sz="2400" b="1">
                <a:solidFill>
                  <a:srgbClr val="000066"/>
                </a:solidFill>
              </a:rPr>
              <a:t>Realizace individuálního projektu </a:t>
            </a:r>
          </a:p>
          <a:p>
            <a:r>
              <a:rPr lang="cs-CZ" sz="2400" b="1">
                <a:solidFill>
                  <a:srgbClr val="000066"/>
                </a:solidFill>
              </a:rPr>
              <a:t>                                                    očima Diakonie ČCE v Litoměřicích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003366"/>
                </a:solidFill>
              </a:rPr>
              <a:t>Kde služba probíhá?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cs-CZ"/>
          </a:p>
          <a:p>
            <a:pPr>
              <a:buFontTx/>
              <a:buNone/>
            </a:pPr>
            <a:r>
              <a:rPr lang="cs-CZ"/>
              <a:t>  </a:t>
            </a:r>
            <a:r>
              <a:rPr lang="cs-CZ">
                <a:solidFill>
                  <a:srgbClr val="003366"/>
                </a:solidFill>
              </a:rPr>
              <a:t>V  Centru sociálních služeb Klobouk, kde má  zázemí  na sále a v kanceláři, pro trénink v reálném pracovním prostředí slouží  prostory restaurace Klobouk Diakonie v Terezíně </a:t>
            </a:r>
          </a:p>
          <a:p>
            <a:r>
              <a:rPr lang="cs-CZ">
                <a:solidFill>
                  <a:srgbClr val="003366"/>
                </a:solidFill>
              </a:rPr>
              <a:t>Adresa: Komenského 152, Terezín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003366"/>
                </a:solidFill>
              </a:rPr>
              <a:t>Rizika projektu</a:t>
            </a:r>
            <a:r>
              <a:rPr lang="cs-CZ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solidFill>
                  <a:srgbClr val="003366"/>
                </a:solidFill>
              </a:rPr>
              <a:t>Veřejná zakázka je soutěž, můžeme tedy prohrát </a:t>
            </a:r>
          </a:p>
          <a:p>
            <a:r>
              <a:rPr lang="cs-CZ">
                <a:solidFill>
                  <a:srgbClr val="003366"/>
                </a:solidFill>
              </a:rPr>
              <a:t>Zakázku získá někdo jiný ( nabídne nižší cenu, což je jediné  kritérium při výběru)</a:t>
            </a:r>
          </a:p>
          <a:p>
            <a:r>
              <a:rPr lang="cs-CZ">
                <a:solidFill>
                  <a:srgbClr val="003366"/>
                </a:solidFill>
              </a:rPr>
              <a:t>Nabídku dá pouze jedna organizace, tím pádem zakázku nezíská nikdo a čeká se na vyhlášení dalšího kola</a:t>
            </a:r>
            <a:r>
              <a:rPr lang="cs-CZ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003366"/>
                </a:solidFill>
              </a:rPr>
              <a:t>Rizika projektu</a:t>
            </a:r>
            <a:r>
              <a:rPr lang="cs-CZ"/>
              <a:t>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solidFill>
                  <a:srgbClr val="003366"/>
                </a:solidFill>
              </a:rPr>
              <a:t>Kraj v průběhu realizace nemá peníze na dorovnání zálohy nebo je platba opožděná </a:t>
            </a:r>
          </a:p>
          <a:p>
            <a:r>
              <a:rPr lang="cs-CZ">
                <a:solidFill>
                  <a:srgbClr val="003366"/>
                </a:solidFill>
              </a:rPr>
              <a:t>Je třeba ohlídat 15% z veřejné zakázky na  náklady spojené s vedením a administrováním projektu</a:t>
            </a:r>
          </a:p>
          <a:p>
            <a:r>
              <a:rPr lang="cs-CZ">
                <a:solidFill>
                  <a:srgbClr val="003366"/>
                </a:solidFill>
              </a:rPr>
              <a:t>Je třeba ohlídat i ostatní finanční podmínky stanovené pro konkrétní službu</a:t>
            </a:r>
            <a:br>
              <a:rPr lang="cs-CZ">
                <a:solidFill>
                  <a:srgbClr val="003366"/>
                </a:solidFill>
              </a:rPr>
            </a:br>
            <a:r>
              <a:rPr lang="cs-CZ">
                <a:solidFill>
                  <a:srgbClr val="003366"/>
                </a:solidFill>
              </a:rPr>
              <a:t>(5000,- kč na rok za publicitu)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003366"/>
                </a:solidFill>
              </a:rPr>
              <a:t>Rizika projektu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 </a:t>
            </a:r>
            <a:r>
              <a:rPr lang="cs-CZ">
                <a:solidFill>
                  <a:srgbClr val="003366"/>
                </a:solidFill>
              </a:rPr>
              <a:t>Organizace zpracovává každé čtvrtletí Finanční plán, dále vyplňuje soupisku účetních dokladů hrazených z veřejné zakázky, monitorovací zprávu – finanční náležitosti, personální zajištění služby atd.</a:t>
            </a:r>
          </a:p>
          <a:p>
            <a:pPr>
              <a:buFontTx/>
              <a:buNone/>
            </a:pPr>
            <a:r>
              <a:rPr lang="cs-CZ">
                <a:solidFill>
                  <a:srgbClr val="003366"/>
                </a:solidFill>
              </a:rPr>
              <a:t>   Riziko je, že udělá administrativní chybu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003366"/>
                </a:solidFill>
              </a:rPr>
              <a:t>Rizika projektu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solidFill>
                  <a:srgbClr val="003366"/>
                </a:solidFill>
              </a:rPr>
              <a:t>Rizikem je, že sociální služba vypadne na několik let ze systému MPSV, kraje, měst a obcí atd. (je třeba v průběhu realizace projektu udržovat vztahy s těmito donátory)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003366"/>
                </a:solidFill>
              </a:rPr>
              <a:t>Rizika projektu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solidFill>
                  <a:srgbClr val="003366"/>
                </a:solidFill>
              </a:rPr>
              <a:t>Nesplnění kapacity – vrácení peněz </a:t>
            </a:r>
          </a:p>
          <a:p>
            <a:r>
              <a:rPr lang="cs-CZ">
                <a:solidFill>
                  <a:srgbClr val="003366"/>
                </a:solidFill>
              </a:rPr>
              <a:t>Pod tlakem na plnění kapacity alespoň na 85% se může služba dostat do rozporu s potřebou uživatele získávat nezávislost na službě, osamostatnit se </a:t>
            </a:r>
          </a:p>
          <a:p>
            <a:endParaRPr lang="cs-CZ">
              <a:solidFill>
                <a:srgbClr val="003366"/>
              </a:solidFill>
            </a:endParaRPr>
          </a:p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003366"/>
                </a:solidFill>
              </a:rPr>
              <a:t>Přínosy projektu</a:t>
            </a:r>
            <a:r>
              <a:rPr lang="cs-CZ"/>
              <a:t>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cs-CZ"/>
          </a:p>
          <a:p>
            <a:r>
              <a:rPr lang="cs-CZ" b="1">
                <a:solidFill>
                  <a:srgbClr val="003366"/>
                </a:solidFill>
              </a:rPr>
              <a:t>V  roce 2013, od 1.února  využilo službu 19 klientů.</a:t>
            </a:r>
          </a:p>
          <a:p>
            <a:pPr>
              <a:buFontTx/>
              <a:buNone/>
            </a:pPr>
            <a:endParaRPr lang="cs-CZ" b="1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003366"/>
                </a:solidFill>
              </a:rPr>
              <a:t>Přínosy projektu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solidFill>
                  <a:srgbClr val="003366"/>
                </a:solidFill>
              </a:rPr>
              <a:t>Získali díky službě šanci dostat se do  jiného  prostředí,cestovat, poznávat  nové lidi.</a:t>
            </a:r>
          </a:p>
          <a:p>
            <a:r>
              <a:rPr lang="cs-CZ">
                <a:solidFill>
                  <a:srgbClr val="003366"/>
                </a:solidFill>
              </a:rPr>
              <a:t>Učili se, jak to chodí v práci. Potkávali se </a:t>
            </a:r>
          </a:p>
          <a:p>
            <a:pPr>
              <a:buFontTx/>
              <a:buNone/>
            </a:pPr>
            <a:r>
              <a:rPr lang="cs-CZ">
                <a:solidFill>
                  <a:srgbClr val="003366"/>
                </a:solidFill>
              </a:rPr>
              <a:t>   s návštěvníky restaurace, s úspěšnými kolegy- zaměstnanými lidmi se zdravotním postižením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003366"/>
                </a:solidFill>
              </a:rPr>
              <a:t>Přínosy projektu</a:t>
            </a:r>
            <a:r>
              <a:rPr lang="cs-CZ"/>
              <a:t>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solidFill>
                  <a:srgbClr val="003366"/>
                </a:solidFill>
              </a:rPr>
              <a:t>Zajištěné víceleté financování </a:t>
            </a:r>
          </a:p>
          <a:p>
            <a:endParaRPr lang="cs-CZ">
              <a:solidFill>
                <a:srgbClr val="003366"/>
              </a:solidFill>
            </a:endParaRPr>
          </a:p>
          <a:p>
            <a:r>
              <a:rPr lang="cs-CZ">
                <a:solidFill>
                  <a:srgbClr val="003366"/>
                </a:solidFill>
              </a:rPr>
              <a:t>Rok 2013   2.616  000, Kč</a:t>
            </a:r>
          </a:p>
          <a:p>
            <a:r>
              <a:rPr lang="cs-CZ">
                <a:solidFill>
                  <a:srgbClr val="003366"/>
                </a:solidFill>
              </a:rPr>
              <a:t>Rok 2014   2.911  000, Kč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003366"/>
                </a:solidFill>
              </a:rPr>
              <a:t>Přínosy projektu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800">
                <a:solidFill>
                  <a:srgbClr val="003366"/>
                </a:solidFill>
              </a:rPr>
              <a:t>Zajištění kvalitní služby – odborně vzdělaný personál v  přímé péči </a:t>
            </a:r>
          </a:p>
          <a:p>
            <a:pPr>
              <a:lnSpc>
                <a:spcPct val="80000"/>
              </a:lnSpc>
            </a:pPr>
            <a:r>
              <a:rPr lang="cs-CZ" sz="2800">
                <a:solidFill>
                  <a:srgbClr val="003366"/>
                </a:solidFill>
              </a:rPr>
              <a:t>Konkrétně u nás 1 sociální pracovník a 2 pracovníci v sociálních službách na plný úvazek </a:t>
            </a:r>
          </a:p>
          <a:p>
            <a:pPr>
              <a:lnSpc>
                <a:spcPct val="80000"/>
              </a:lnSpc>
            </a:pPr>
            <a:r>
              <a:rPr lang="cs-CZ" sz="2800">
                <a:solidFill>
                  <a:srgbClr val="003366"/>
                </a:solidFill>
              </a:rPr>
              <a:t>Možnost hradit z projektu i pracovníky, kteří zajišťují v tréninkovém programu praxi uživatelů – pracovní vzory, „mistři na svém místě“ – např. kuchař, číšník ) . Reálná pracovní zkušenost, není to hra na práci.</a:t>
            </a:r>
          </a:p>
          <a:p>
            <a:pPr>
              <a:lnSpc>
                <a:spcPct val="80000"/>
              </a:lnSpc>
            </a:pPr>
            <a:r>
              <a:rPr lang="cs-CZ" sz="2800">
                <a:solidFill>
                  <a:srgbClr val="003366"/>
                </a:solidFill>
              </a:rPr>
              <a:t>Celkem 0,5 úvazku na vedení a administrativu služby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/>
            </a:r>
            <a:br>
              <a:rPr lang="cs-CZ" sz="4000"/>
            </a:br>
            <a:r>
              <a:rPr lang="cs-CZ" sz="4000"/>
              <a:t/>
            </a:r>
            <a:br>
              <a:rPr lang="cs-CZ" sz="4000"/>
            </a:br>
            <a:r>
              <a:rPr lang="cs-CZ" sz="4000"/>
              <a:t/>
            </a:r>
            <a:br>
              <a:rPr lang="cs-CZ" sz="4000"/>
            </a:br>
            <a:r>
              <a:rPr lang="cs-CZ" sz="4000"/>
              <a:t/>
            </a:r>
            <a:br>
              <a:rPr lang="cs-CZ" sz="4000"/>
            </a:br>
            <a:r>
              <a:rPr lang="cs-CZ" sz="4000"/>
              <a:t/>
            </a:r>
            <a:br>
              <a:rPr lang="cs-CZ" sz="4000"/>
            </a:br>
            <a:r>
              <a:rPr lang="cs-CZ" sz="4000"/>
              <a:t/>
            </a:r>
            <a:br>
              <a:rPr lang="cs-CZ" sz="4000"/>
            </a:br>
            <a:r>
              <a:rPr lang="cs-CZ" sz="4000"/>
              <a:t/>
            </a:r>
            <a:br>
              <a:rPr lang="cs-CZ" sz="4000"/>
            </a:br>
            <a:r>
              <a:rPr lang="cs-CZ" sz="4000"/>
              <a:t/>
            </a:r>
            <a:br>
              <a:rPr lang="cs-CZ" sz="4000"/>
            </a:br>
            <a:r>
              <a:rPr lang="cs-CZ" sz="4000"/>
              <a:t/>
            </a:r>
            <a:br>
              <a:rPr lang="cs-CZ" sz="4000"/>
            </a:br>
            <a:r>
              <a:rPr lang="cs-CZ" b="1">
                <a:solidFill>
                  <a:srgbClr val="000066"/>
                </a:solidFill>
              </a:rPr>
              <a:t>Přínosy a rizika pro služby podporované v projektu</a:t>
            </a:r>
            <a:r>
              <a:rPr lang="cs-CZ" sz="4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003366"/>
                </a:solidFill>
              </a:rPr>
              <a:t>Přínosy projektu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solidFill>
                  <a:srgbClr val="003366"/>
                </a:solidFill>
              </a:rPr>
              <a:t>Pokud organizace získá veřejnou zakázku, tak je úhrada 100 % (není třeba shánět spoluúčasti, kromě příjmů od uživatelů)</a:t>
            </a:r>
          </a:p>
          <a:p>
            <a:pPr>
              <a:buFontTx/>
              <a:buNone/>
            </a:pPr>
            <a:r>
              <a:rPr lang="cs-CZ">
                <a:solidFill>
                  <a:srgbClr val="003366"/>
                </a:solidFill>
              </a:rPr>
              <a:t>   Jistota víceletého financování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003366"/>
                </a:solidFill>
              </a:rPr>
              <a:t>Přínosy projektu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solidFill>
                  <a:srgbClr val="003366"/>
                </a:solidFill>
              </a:rPr>
              <a:t>Uchazeč o veřejnou zakázku může plánovat veškeré náklady, které jsou nezbytně nutné na realizaci sociální služby (při respektování zadaných finančních podmínek, uznatelnosti nákladů atd.)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003366"/>
                </a:solidFill>
              </a:rPr>
              <a:t>Přínosy projektu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solidFill>
                  <a:srgbClr val="003366"/>
                </a:solidFill>
              </a:rPr>
              <a:t>Velikou výhodou je záloha předem (na rozdíl od dotace MPSV, většinou dostaneme první zálohu až na začátku dubna; pokud organizace správně plánuje,  tak záloha vystačí po celou dobu projektu)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003366"/>
                </a:solidFill>
              </a:rPr>
              <a:t>Přínosy projektu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solidFill>
                  <a:srgbClr val="003366"/>
                </a:solidFill>
              </a:rPr>
              <a:t>Ve finančním plánu lze přesouvat náklady mezi jednotlivými položkami, aniž by se muselo žádat Kraj o změnu (pouze se napíše e-mailem, jaká částka se odkud kam přesouvá)</a:t>
            </a:r>
          </a:p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003366"/>
                </a:solidFill>
              </a:rPr>
              <a:t>Přínosy projektu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400"/>
              <a:t> </a:t>
            </a:r>
            <a:r>
              <a:rPr lang="cs-CZ" sz="2800">
                <a:solidFill>
                  <a:srgbClr val="003366"/>
                </a:solidFill>
              </a:rPr>
              <a:t>Lze přesouvat i náklady mezi osobními a provozními, v tomto případě se jedná o podstatnou změnu a je nutné schválení Krajem</a:t>
            </a:r>
          </a:p>
          <a:p>
            <a:pPr>
              <a:lnSpc>
                <a:spcPct val="80000"/>
              </a:lnSpc>
            </a:pPr>
            <a:r>
              <a:rPr lang="cs-CZ" sz="2800">
                <a:solidFill>
                  <a:srgbClr val="003366"/>
                </a:solidFill>
              </a:rPr>
              <a:t>Pokud organizace udělá chybu v monitorovací zprávě, není problém tuto chybu opravit v následujícím čtvrtletí, resp. do konce konkrétního roku, protože peníze z veřejné zakázky nelze převádět mezi jednotlivými roky</a:t>
            </a:r>
          </a:p>
          <a:p>
            <a:pPr>
              <a:lnSpc>
                <a:spcPct val="80000"/>
              </a:lnSpc>
            </a:pPr>
            <a:r>
              <a:rPr lang="cs-CZ" sz="2800">
                <a:solidFill>
                  <a:srgbClr val="003366"/>
                </a:solidFill>
              </a:rPr>
              <a:t> Výhodou je, že na konci roku je možné dát do nákladů energie ve výši uhrazených záloh (jenom v případě, že projekt končí, musí být energie zaúčtována dle skutečné spotřeby)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003366"/>
                </a:solidFill>
              </a:rPr>
              <a:t>Přínosy projektu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solidFill>
                  <a:srgbClr val="003366"/>
                </a:solidFill>
              </a:rPr>
              <a:t>Možnost hradit i pomůcky pro činnosti v tréninkovém programu - konkrétně suroviny pro výuku samostatného vaření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003366"/>
                </a:solidFill>
              </a:rPr>
              <a:t>Přínosy projektu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 </a:t>
            </a:r>
            <a:r>
              <a:rPr lang="cs-CZ">
                <a:solidFill>
                  <a:srgbClr val="003366"/>
                </a:solidFill>
              </a:rPr>
              <a:t>Lze konzultovat finanční záležitosti s finanční manažerkou z Kraje, která má na starost individuální  projekt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obalka100_9737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85988" y="1411288"/>
            <a:ext cx="4770437" cy="35782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P121040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71700" y="1400175"/>
            <a:ext cx="4800600" cy="36004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P1210367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88913"/>
            <a:ext cx="7802562" cy="5851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/>
              <a:t/>
            </a:r>
            <a:br>
              <a:rPr lang="cs-CZ" sz="4000" b="1"/>
            </a:br>
            <a:r>
              <a:rPr lang="cs-CZ" sz="4000" b="1"/>
              <a:t/>
            </a:r>
            <a:br>
              <a:rPr lang="cs-CZ" sz="4000" b="1"/>
            </a:br>
            <a:r>
              <a:rPr lang="cs-CZ" sz="4000" b="1"/>
              <a:t/>
            </a:r>
            <a:br>
              <a:rPr lang="cs-CZ" sz="4000" b="1"/>
            </a:br>
            <a:r>
              <a:rPr lang="cs-CZ" sz="4000" b="1"/>
              <a:t/>
            </a:r>
            <a:br>
              <a:rPr lang="cs-CZ" sz="4000" b="1"/>
            </a:br>
            <a:r>
              <a:rPr lang="cs-CZ" sz="4000" b="1"/>
              <a:t/>
            </a:r>
            <a:br>
              <a:rPr lang="cs-CZ" sz="4000" b="1"/>
            </a:br>
            <a:r>
              <a:rPr lang="cs-CZ" b="1">
                <a:solidFill>
                  <a:srgbClr val="003366"/>
                </a:solidFill>
              </a:rPr>
              <a:t>Sociálně terapeutické dílny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5" descr="P121036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9925" y="274638"/>
            <a:ext cx="7802563" cy="5851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 descr="fotka 07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9925" y="274638"/>
            <a:ext cx="7802563" cy="5851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 descr="100_856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808038" y="274638"/>
            <a:ext cx="7527925" cy="5851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100_132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9925" y="274638"/>
            <a:ext cx="7802563" cy="5851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 descr="100_065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9925" y="274638"/>
            <a:ext cx="7802563" cy="5851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rgbClr val="003366"/>
                </a:solidFill>
              </a:rPr>
              <a:t>Děkujeme za klidný čas na práci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cs-CZ" sz="4400" b="1">
                <a:solidFill>
                  <a:srgbClr val="003366"/>
                </a:solidFill>
              </a:rPr>
              <a:t>I když jsme našli řadu rizik, v našich očích, přínosy jednoznačně  převažují nad riziky a nedostatky</a:t>
            </a:r>
            <a:r>
              <a:rPr lang="cs-CZ" sz="4400">
                <a:solidFill>
                  <a:srgbClr val="003366"/>
                </a:solidFill>
              </a:rPr>
              <a:t>.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-549275" y="3246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cs-CZ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rgbClr val="003366"/>
                </a:solidFill>
              </a:rPr>
              <a:t>Děkuji za pozornost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/>
              <a:t>               </a:t>
            </a:r>
            <a:r>
              <a:rPr lang="cs-CZ">
                <a:solidFill>
                  <a:srgbClr val="003366"/>
                </a:solidFill>
              </a:rPr>
              <a:t>Mgr.Vladimíra Tomášová </a:t>
            </a:r>
          </a:p>
          <a:p>
            <a:pPr>
              <a:buFontTx/>
              <a:buNone/>
            </a:pPr>
            <a:r>
              <a:rPr lang="cs-CZ">
                <a:solidFill>
                  <a:srgbClr val="003366"/>
                </a:solidFill>
              </a:rPr>
              <a:t>      Diakonie ČCE – Středisko křesťanské </a:t>
            </a:r>
          </a:p>
          <a:p>
            <a:pPr>
              <a:buFontTx/>
              <a:buNone/>
            </a:pPr>
            <a:r>
              <a:rPr lang="cs-CZ">
                <a:solidFill>
                  <a:srgbClr val="003366"/>
                </a:solidFill>
              </a:rPr>
              <a:t>                                 pomoci v Litoměřicích </a:t>
            </a:r>
          </a:p>
          <a:p>
            <a:pPr>
              <a:buFontTx/>
              <a:buNone/>
            </a:pPr>
            <a:r>
              <a:rPr lang="cs-CZ">
                <a:solidFill>
                  <a:srgbClr val="003366"/>
                </a:solidFill>
              </a:rPr>
              <a:t>       </a:t>
            </a:r>
            <a:r>
              <a:rPr lang="cs-CZ">
                <a:solidFill>
                  <a:srgbClr val="003366"/>
                </a:solidFill>
                <a:hlinkClick r:id="rId2"/>
              </a:rPr>
              <a:t>tomasova.litomerice@diakonie.cz</a:t>
            </a:r>
            <a:endParaRPr lang="cs-CZ">
              <a:solidFill>
                <a:srgbClr val="003366"/>
              </a:solidFill>
            </a:endParaRPr>
          </a:p>
          <a:p>
            <a:pPr>
              <a:buFontTx/>
              <a:buNone/>
            </a:pPr>
            <a:r>
              <a:rPr lang="cs-CZ">
                <a:solidFill>
                  <a:srgbClr val="003366"/>
                </a:solidFill>
              </a:rPr>
              <a:t>              www.diakoniecceltm.cz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003366"/>
                </a:solidFill>
              </a:rPr>
              <a:t>Jaké je jejich poslání?</a:t>
            </a:r>
            <a:r>
              <a:rPr lang="cs-CZ" b="1"/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>
                <a:solidFill>
                  <a:srgbClr val="003366"/>
                </a:solidFill>
              </a:rPr>
              <a:t>Posláním Sociálně terapeutických dílen v Terezíně je poskytovat podporu lidem s lehkým až středně těžkým mentálním postižením při osvojování sociálních a pracovních dovedností tak, aby měli po absolvování tréninkového programu větší šanci uspět na otevřeném nebo chráněném trhu práce.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003366"/>
                </a:solidFill>
              </a:rPr>
              <a:t>Co je cíl služby?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/>
              <a:t>   </a:t>
            </a:r>
            <a:r>
              <a:rPr lang="cs-CZ">
                <a:solidFill>
                  <a:srgbClr val="003366"/>
                </a:solidFill>
              </a:rPr>
              <a:t>Cílem sociálně terapeutických dílen je připravit uživatele tak, aby se v budoucnu snáze uplatnili na chráněném nebo otevřeném trhu práce. K naplnění toho cíle jsou využívány různé  metody.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 </a:t>
            </a:r>
            <a:r>
              <a:rPr lang="cs-CZ" b="1">
                <a:solidFill>
                  <a:srgbClr val="003366"/>
                </a:solidFill>
              </a:rPr>
              <a:t>Co služba nabízí?</a:t>
            </a:r>
            <a:r>
              <a:rPr lang="cs-CZ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sz="1800" i="1"/>
              <a:t>   </a:t>
            </a:r>
          </a:p>
          <a:p>
            <a:pPr>
              <a:lnSpc>
                <a:spcPct val="80000"/>
              </a:lnSpc>
            </a:pPr>
            <a:r>
              <a:rPr lang="cs-CZ">
                <a:solidFill>
                  <a:srgbClr val="003366"/>
                </a:solidFill>
              </a:rPr>
              <a:t>Testovací program</a:t>
            </a:r>
          </a:p>
          <a:p>
            <a:pPr>
              <a:lnSpc>
                <a:spcPct val="80000"/>
              </a:lnSpc>
            </a:pPr>
            <a:r>
              <a:rPr lang="cs-CZ">
                <a:solidFill>
                  <a:srgbClr val="003366"/>
                </a:solidFill>
              </a:rPr>
              <a:t>Tréninkový program </a:t>
            </a:r>
          </a:p>
          <a:p>
            <a:pPr>
              <a:lnSpc>
                <a:spcPct val="80000"/>
              </a:lnSpc>
            </a:pPr>
            <a:r>
              <a:rPr lang="cs-CZ">
                <a:solidFill>
                  <a:srgbClr val="003366"/>
                </a:solidFill>
              </a:rPr>
              <a:t>Doplňkové aktivity – práce s  PC 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>
                <a:solidFill>
                  <a:srgbClr val="003366"/>
                </a:solidFill>
              </a:rPr>
              <a:t>                                    internetem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>
                <a:solidFill>
                  <a:srgbClr val="003366"/>
                </a:solidFill>
              </a:rPr>
              <a:t>                                    tvořivou dílnu </a:t>
            </a:r>
          </a:p>
          <a:p>
            <a:pPr>
              <a:lnSpc>
                <a:spcPct val="80000"/>
              </a:lnSpc>
            </a:pPr>
            <a:endParaRPr lang="cs-CZ">
              <a:solidFill>
                <a:srgbClr val="00336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>
                <a:solidFill>
                  <a:srgbClr val="003366"/>
                </a:solidFill>
              </a:rPr>
              <a:t>To vše v bezpečném prostoru  v reálném pracovním prostředí</a:t>
            </a:r>
            <a:r>
              <a:rPr lang="cs-CZ" sz="2400" b="1" i="1">
                <a:solidFill>
                  <a:srgbClr val="003366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003366"/>
                </a:solidFill>
              </a:rPr>
              <a:t>Testovací program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i="1"/>
              <a:t>   </a:t>
            </a:r>
          </a:p>
          <a:p>
            <a:pPr>
              <a:buFontTx/>
              <a:buNone/>
            </a:pPr>
            <a:r>
              <a:rPr lang="cs-CZ" i="1"/>
              <a:t>   </a:t>
            </a:r>
            <a:r>
              <a:rPr lang="cs-CZ">
                <a:solidFill>
                  <a:srgbClr val="003366"/>
                </a:solidFill>
              </a:rPr>
              <a:t>Uživatel si může vyzkoušet, jaké jsou jeho reálné dovednosti a schopnosti, zjistí, co se ještě potřebuje naučit a natrénovat a zároveň pracovníci lépe porozumí tomu, co klient od služby potřebuje k tomu, aby měl větší šanci na uplatnění v pracovním prostředí.</a:t>
            </a:r>
            <a:r>
              <a:rPr lang="cs-CZ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cs-CZ" b="1">
                <a:solidFill>
                  <a:srgbClr val="003366"/>
                </a:solidFill>
              </a:rPr>
              <a:t>Tréninkový program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>
                <a:solidFill>
                  <a:srgbClr val="003366"/>
                </a:solidFill>
              </a:rPr>
              <a:t>Pracovní a sociální dovednosti a návyky si klienti mohou trénovat v rámci těchto pracovních pozic:</a:t>
            </a:r>
            <a:br>
              <a:rPr lang="cs-CZ">
                <a:solidFill>
                  <a:srgbClr val="003366"/>
                </a:solidFill>
              </a:rPr>
            </a:br>
            <a:r>
              <a:rPr lang="cs-CZ">
                <a:solidFill>
                  <a:srgbClr val="003366"/>
                </a:solidFill>
              </a:rPr>
              <a:t>                 - pomocný číšník/číšnice</a:t>
            </a:r>
            <a:br>
              <a:rPr lang="cs-CZ">
                <a:solidFill>
                  <a:srgbClr val="003366"/>
                </a:solidFill>
              </a:rPr>
            </a:br>
            <a:r>
              <a:rPr lang="cs-CZ">
                <a:solidFill>
                  <a:srgbClr val="003366"/>
                </a:solidFill>
              </a:rPr>
              <a:t>                 - pomocný kuchař/ka</a:t>
            </a:r>
            <a:br>
              <a:rPr lang="cs-CZ">
                <a:solidFill>
                  <a:srgbClr val="003366"/>
                </a:solidFill>
              </a:rPr>
            </a:br>
            <a:r>
              <a:rPr lang="cs-CZ">
                <a:solidFill>
                  <a:srgbClr val="003366"/>
                </a:solidFill>
              </a:rPr>
              <a:t>                 - uklizeč/ka</a:t>
            </a:r>
            <a:br>
              <a:rPr lang="cs-CZ">
                <a:solidFill>
                  <a:srgbClr val="003366"/>
                </a:solidFill>
              </a:rPr>
            </a:br>
            <a:r>
              <a:rPr lang="cs-CZ">
                <a:solidFill>
                  <a:srgbClr val="003366"/>
                </a:solidFill>
              </a:rPr>
              <a:t>                 - zahradník/zahradnice</a:t>
            </a:r>
            <a:br>
              <a:rPr lang="cs-CZ">
                <a:solidFill>
                  <a:srgbClr val="003366"/>
                </a:solidFill>
              </a:rPr>
            </a:br>
            <a:r>
              <a:rPr lang="cs-CZ">
                <a:solidFill>
                  <a:srgbClr val="003366"/>
                </a:solidFill>
              </a:rPr>
              <a:t>                 - pracovní/pracovnice pro práci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>
                <a:solidFill>
                  <a:srgbClr val="003366"/>
                </a:solidFill>
              </a:rPr>
              <a:t>                      s prádlem</a:t>
            </a:r>
          </a:p>
          <a:p>
            <a:pPr>
              <a:lnSpc>
                <a:spcPct val="90000"/>
              </a:lnSpc>
            </a:pPr>
            <a:endParaRPr lang="cs-CZ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003366"/>
                </a:solidFill>
              </a:rPr>
              <a:t>Kdo službu využívá 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  <a:p>
            <a:pPr>
              <a:buFontTx/>
              <a:buNone/>
            </a:pPr>
            <a:r>
              <a:rPr lang="cs-CZ"/>
              <a:t>  </a:t>
            </a:r>
            <a:r>
              <a:rPr lang="cs-CZ">
                <a:solidFill>
                  <a:srgbClr val="003366"/>
                </a:solidFill>
              </a:rPr>
              <a:t>Lidé se zdravotním postižením, zejména s mentálním postižením, kteří mají zájem získat v budoucnu pracovní uplatnění na otevřeném trhu práce nebo v chráněných dílnách,ale jejich současné schopnosti a dovednosti  jim toto neumožňují.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795</Words>
  <Application>Microsoft Office PowerPoint</Application>
  <PresentationFormat>Předvádění na obrazovce (4:3)</PresentationFormat>
  <Paragraphs>91</Paragraphs>
  <Slides>36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Výchozí návrh</vt:lpstr>
      <vt:lpstr>R</vt:lpstr>
      <vt:lpstr>         Přínosy a rizika pro služby podporované v projektu </vt:lpstr>
      <vt:lpstr>     Sociálně terapeutické dílny</vt:lpstr>
      <vt:lpstr>Jaké je jejich poslání? </vt:lpstr>
      <vt:lpstr>Co je cíl služby?</vt:lpstr>
      <vt:lpstr> Co služba nabízí? </vt:lpstr>
      <vt:lpstr>Testovací program</vt:lpstr>
      <vt:lpstr>Tréninkový program</vt:lpstr>
      <vt:lpstr>Kdo službu využívá ?</vt:lpstr>
      <vt:lpstr>Kde služba probíhá?</vt:lpstr>
      <vt:lpstr>Rizika projektu </vt:lpstr>
      <vt:lpstr>Rizika projektu </vt:lpstr>
      <vt:lpstr>Rizika projektu</vt:lpstr>
      <vt:lpstr>Rizika projektu</vt:lpstr>
      <vt:lpstr>Rizika projektu</vt:lpstr>
      <vt:lpstr>Přínosy projektu </vt:lpstr>
      <vt:lpstr>Přínosy projektu</vt:lpstr>
      <vt:lpstr>Přínosy projektu </vt:lpstr>
      <vt:lpstr>Přínosy projektu</vt:lpstr>
      <vt:lpstr>Přínosy projektu</vt:lpstr>
      <vt:lpstr>Přínosy projektu</vt:lpstr>
      <vt:lpstr>Přínosy projektu</vt:lpstr>
      <vt:lpstr>Přínosy projektu</vt:lpstr>
      <vt:lpstr>Přínosy projektu</vt:lpstr>
      <vt:lpstr>Přínosy projektu</vt:lpstr>
      <vt:lpstr>Přínosy projektu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Děkujeme za klidný čas na práci</vt:lpstr>
      <vt:lpstr>Děkuji za pozornost</vt:lpstr>
    </vt:vector>
  </TitlesOfParts>
  <Company>Diakonie ČCE - SKP v Litoměřicích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Eva Cimburová</dc:creator>
  <cp:lastModifiedBy>Krpešová Jana</cp:lastModifiedBy>
  <cp:revision>11</cp:revision>
  <dcterms:created xsi:type="dcterms:W3CDTF">2014-01-20T10:55:14Z</dcterms:created>
  <dcterms:modified xsi:type="dcterms:W3CDTF">2014-01-27T09:35:28Z</dcterms:modified>
</cp:coreProperties>
</file>