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21"/>
  </p:notesMasterIdLst>
  <p:handoutMasterIdLst>
    <p:handoutMasterId r:id="rId22"/>
  </p:handoutMasterIdLst>
  <p:sldIdLst>
    <p:sldId id="352" r:id="rId2"/>
    <p:sldId id="353" r:id="rId3"/>
    <p:sldId id="515" r:id="rId4"/>
    <p:sldId id="516" r:id="rId5"/>
    <p:sldId id="492" r:id="rId6"/>
    <p:sldId id="518" r:id="rId7"/>
    <p:sldId id="519" r:id="rId8"/>
    <p:sldId id="520" r:id="rId9"/>
    <p:sldId id="525" r:id="rId10"/>
    <p:sldId id="526" r:id="rId11"/>
    <p:sldId id="517" r:id="rId12"/>
    <p:sldId id="423" r:id="rId13"/>
    <p:sldId id="453" r:id="rId14"/>
    <p:sldId id="461" r:id="rId15"/>
    <p:sldId id="527" r:id="rId16"/>
    <p:sldId id="528" r:id="rId17"/>
    <p:sldId id="529" r:id="rId18"/>
    <p:sldId id="435" r:id="rId19"/>
    <p:sldId id="295" r:id="rId20"/>
  </p:sldIdLst>
  <p:sldSz cx="9906000" cy="6858000" type="A4"/>
  <p:notesSz cx="7104063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vel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630" autoAdjust="0"/>
  </p:normalViewPr>
  <p:slideViewPr>
    <p:cSldViewPr>
      <p:cViewPr varScale="1">
        <p:scale>
          <a:sx n="122" d="100"/>
          <a:sy n="122" d="100"/>
        </p:scale>
        <p:origin x="906" y="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444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78" y="-102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3078427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3995" y="4"/>
            <a:ext cx="3078427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F60CD261-2CC1-48ED-97EB-FEF1372F251A}" type="datetimeFigureOut">
              <a:rPr lang="cs-CZ" smtClean="0"/>
              <a:pPr/>
              <a:t>3.10.2017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9721110"/>
            <a:ext cx="3078427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3995" y="9721110"/>
            <a:ext cx="3078427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EF3FDF23-004A-4935-988F-499149DA9C1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449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78427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995" y="4"/>
            <a:ext cx="3078427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1050" y="766763"/>
            <a:ext cx="5541963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08" y="4861443"/>
            <a:ext cx="5683250" cy="4605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721110"/>
            <a:ext cx="3078427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995" y="9721110"/>
            <a:ext cx="3078427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E497E42-CD3D-4BFF-B100-8D894CAE0CE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029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97E42-CD3D-4BFF-B100-8D894CAE0CE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296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0C5E89-09DC-4039-B1FF-42B47335C65A}" type="slidenum">
              <a:rPr lang="cs-CZ"/>
              <a:pPr/>
              <a:t>2</a:t>
            </a:fld>
            <a:endParaRPr lang="cs-CZ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766763"/>
            <a:ext cx="5541963" cy="3836987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99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97E42-CD3D-4BFF-B100-8D894CAE0CE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892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97E42-CD3D-4BFF-B100-8D894CAE0CE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730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4C2C2-D4E0-4C6D-AB8B-9D8C985B4BFA}" type="slidenum">
              <a:rPr lang="cs-CZ" smtClean="0">
                <a:solidFill>
                  <a:prstClr val="black"/>
                </a:solidFill>
              </a:rPr>
              <a:pPr/>
              <a:t>12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734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4C2C2-D4E0-4C6D-AB8B-9D8C985B4BF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968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97E42-CD3D-4BFF-B100-8D894CAE0CE9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713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97E42-CD3D-4BFF-B100-8D894CAE0CE9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597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91368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42950" y="1752604"/>
            <a:ext cx="84201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42950" y="3611607"/>
            <a:ext cx="84201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4077" y="4953000"/>
            <a:ext cx="9910079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cs-CZ" smtClean="0"/>
              <a:t>12.1.2017</a:t>
            </a: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174C75-3A54-4174-B471-5BDD4F2CA4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95300" y="1481332"/>
            <a:ext cx="89154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12.1.2017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292E3-F211-47C4-A50A-EB9910230F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14347" y="274643"/>
            <a:ext cx="1925593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85165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12.1.2017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9A502-713F-4020-9207-F7365B43B1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12.1.2017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2379E5-7B7E-4E7F-A889-17E663E307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575" y="1059712"/>
            <a:ext cx="84201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249607" y="2931712"/>
            <a:ext cx="4953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12.1.2017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549FB2-1DAD-4CAF-AC80-27CF5F96BE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939737" y="3005472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737786" y="3005472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95300" y="148133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35550" y="148133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12.1.2017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B1431C-CB9B-479E-BCA8-BA2EE2E54D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89154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5410200"/>
            <a:ext cx="4376870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5032113" y="5410200"/>
            <a:ext cx="4378590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95300" y="1444297"/>
            <a:ext cx="4376870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32112" y="1444297"/>
            <a:ext cx="4378590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12.1.2017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FBAEA-C970-4D08-AB16-60E39AB327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12.1.2017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56867-1153-4990-8A1C-D719B0C21D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12.1.2017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4CD123-80E4-487D-8D55-20A23BAE56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0600" y="4876800"/>
            <a:ext cx="8105257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787900" y="5355102"/>
            <a:ext cx="4305808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90601" y="274320"/>
            <a:ext cx="8103108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7287619" y="6407944"/>
            <a:ext cx="2080260" cy="365760"/>
          </a:xfrm>
        </p:spPr>
        <p:txBody>
          <a:bodyPr/>
          <a:lstStyle>
            <a:extLst/>
          </a:lstStyle>
          <a:p>
            <a:r>
              <a:rPr lang="cs-CZ" smtClean="0"/>
              <a:t>12.1.2017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9CBD77-FCA4-4664-B8B9-0C0B93C233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36335" y="5443402"/>
            <a:ext cx="77597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47650" y="189968"/>
            <a:ext cx="94107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12.1.2017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745080" y="6407947"/>
            <a:ext cx="254657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A5D78E-05D0-464A-8A89-14D54F8A9A6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7651" y="4865122"/>
            <a:ext cx="8748385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540880" y="5944936"/>
            <a:ext cx="5352343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526195" y="5939011"/>
            <a:ext cx="3997989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545" y="5791253"/>
            <a:ext cx="3685840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0005" y="5787741"/>
            <a:ext cx="3689301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9386121" y="4988440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9184171" y="4988440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40880" y="5944936"/>
            <a:ext cx="5352343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526195" y="5939011"/>
            <a:ext cx="3997989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545" y="5791253"/>
            <a:ext cx="3685840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0005" y="5787741"/>
            <a:ext cx="3689301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95300" y="1481331"/>
            <a:ext cx="89154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7287619" y="6407944"/>
            <a:ext cx="208026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12.1.2017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745080" y="6407947"/>
            <a:ext cx="254657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9367879" y="6407947"/>
            <a:ext cx="39624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45C77B1-0934-405B-AACD-582ECEA29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32520" y="3429000"/>
            <a:ext cx="8640960" cy="28803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Ústí nad Labem</a:t>
            </a:r>
          </a:p>
          <a:p>
            <a:pPr algn="ctr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5.10.2017, 12.10.2017, 13.10.2017</a:t>
            </a:r>
          </a:p>
          <a:p>
            <a:pPr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Ing. Pavel Lampa</a:t>
            </a:r>
          </a:p>
          <a:p>
            <a:pPr algn="ctr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daňový poradce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79E5-7B7E-4E7F-A889-17E663E3073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32520" y="274638"/>
            <a:ext cx="8640960" cy="315373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dirty="0" smtClean="0">
                <a:effectLst/>
                <a:cs typeface="Arial" panose="020B0604020202020204" pitchFamily="34" charset="0"/>
              </a:rPr>
              <a:t>Daň z příjmů právnických osob</a:t>
            </a:r>
            <a:br>
              <a:rPr lang="cs-CZ" dirty="0" smtClean="0">
                <a:effectLst/>
                <a:cs typeface="Arial" panose="020B0604020202020204" pitchFamily="34" charset="0"/>
              </a:rPr>
            </a:br>
            <a:r>
              <a:rPr lang="cs-CZ" dirty="0" smtClean="0">
                <a:effectLst/>
                <a:cs typeface="Arial" panose="020B0604020202020204" pitchFamily="34" charset="0"/>
              </a:rPr>
              <a:t>Silniční daň</a:t>
            </a:r>
            <a:br>
              <a:rPr lang="cs-CZ" dirty="0" smtClean="0">
                <a:effectLst/>
                <a:cs typeface="Arial" panose="020B0604020202020204" pitchFamily="34" charset="0"/>
              </a:rPr>
            </a:br>
            <a:r>
              <a:rPr lang="cs-CZ" dirty="0" smtClean="0">
                <a:effectLst/>
                <a:cs typeface="Arial" panose="020B0604020202020204" pitchFamily="34" charset="0"/>
              </a:rPr>
              <a:t>veřejnoprávních poplatníků</a:t>
            </a:r>
            <a:endParaRPr lang="cs-CZ" dirty="0">
              <a:effectLst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632521" y="1268760"/>
            <a:ext cx="8640960" cy="504056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b="1" smtClean="0"/>
              <a:t>§</a:t>
            </a:r>
            <a:r>
              <a:rPr lang="cs-CZ" b="1"/>
              <a:t> 4</a:t>
            </a:r>
            <a:br>
              <a:rPr lang="cs-CZ" b="1"/>
            </a:br>
            <a:r>
              <a:rPr lang="cs-CZ" b="1"/>
              <a:t>Poplatníci daně</a:t>
            </a:r>
          </a:p>
          <a:p>
            <a:pPr marL="109728" indent="0">
              <a:buNone/>
            </a:pPr>
            <a:r>
              <a:rPr lang="cs-CZ"/>
              <a:t>(1) Poplatníkem daně je ten, kdo</a:t>
            </a:r>
          </a:p>
          <a:p>
            <a:pPr marL="365760" lvl="1" indent="0">
              <a:buNone/>
            </a:pPr>
            <a:r>
              <a:rPr lang="cs-CZ"/>
              <a:t>a) je jako provozovatel vozidla zapsán v technickém průkazu vozidla,</a:t>
            </a:r>
          </a:p>
          <a:p>
            <a:pPr marL="365760" lvl="1" indent="0">
              <a:buNone/>
            </a:pPr>
            <a:r>
              <a:rPr lang="cs-CZ" smtClean="0"/>
              <a:t>……</a:t>
            </a:r>
            <a:endParaRPr lang="cs-CZ"/>
          </a:p>
          <a:p>
            <a:pPr marL="109728" indent="0">
              <a:buNone/>
            </a:pPr>
            <a:r>
              <a:rPr lang="cs-CZ"/>
              <a:t>(2) Poplatníkem daně je rovněž</a:t>
            </a:r>
          </a:p>
          <a:p>
            <a:pPr marL="365760" lvl="1" indent="0">
              <a:buNone/>
            </a:pPr>
            <a:r>
              <a:rPr lang="cs-CZ"/>
              <a:t>a) zaměstnavatel, pokud vyplácí cestovní náhrady svému </a:t>
            </a:r>
            <a:r>
              <a:rPr lang="cs-CZ" smtClean="0"/>
              <a:t>zaměstnanci </a:t>
            </a:r>
            <a:r>
              <a:rPr lang="cs-CZ"/>
              <a:t>za použití osobního automobilu nebo jeho přípojného vozidla, pokud daňová povinnost nevznikla již provozovateli vozidla,</a:t>
            </a:r>
          </a:p>
          <a:p>
            <a:pPr marL="365760" lvl="1" indent="0">
              <a:buNone/>
            </a:pPr>
            <a:r>
              <a:rPr lang="cs-CZ" smtClean="0"/>
              <a:t>……</a:t>
            </a:r>
            <a:endParaRPr lang="cs-CZ"/>
          </a:p>
          <a:p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www.pavellampa.cz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A898-A691-4EF7-862B-7E1BC4765F19}" type="slidenum">
              <a:rPr lang="cs-CZ"/>
              <a:pPr/>
              <a:t>10</a:t>
            </a:fld>
            <a:endParaRPr lang="cs-CZ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32520" y="274638"/>
            <a:ext cx="8640960" cy="994122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mtClean="0"/>
              <a:t>Daň </a:t>
            </a:r>
            <a:r>
              <a:rPr lang="cs-CZ"/>
              <a:t>silniční</a:t>
            </a:r>
          </a:p>
        </p:txBody>
      </p:sp>
    </p:spTree>
    <p:extLst>
      <p:ext uri="{BB962C8B-B14F-4D97-AF65-F5344CB8AC3E}">
        <p14:creationId xmlns:p14="http://schemas.microsoft.com/office/powerpoint/2010/main" val="159612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5300" y="1080678"/>
            <a:ext cx="8915400" cy="5326633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Úzký ZD</a:t>
            </a:r>
          </a:p>
          <a:p>
            <a:pPr lvl="1"/>
            <a:r>
              <a:rPr lang="cs-CZ" dirty="0" smtClean="0"/>
              <a:t>Poplatníky silniční daně pouze v případech, kdy jsou vozidla používána k činnostem, z nichž příjmy jsou </a:t>
            </a:r>
            <a:r>
              <a:rPr lang="cs-CZ" dirty="0"/>
              <a:t>předmětem daně z </a:t>
            </a:r>
            <a:r>
              <a:rPr lang="cs-CZ" dirty="0" smtClean="0"/>
              <a:t>příjmů</a:t>
            </a:r>
          </a:p>
          <a:p>
            <a:pPr lvl="1"/>
            <a:r>
              <a:rPr lang="cs-CZ" dirty="0" smtClean="0"/>
              <a:t>I za vozidla zaměstnanců </a:t>
            </a:r>
          </a:p>
          <a:p>
            <a:endParaRPr lang="cs-CZ" dirty="0" smtClean="0"/>
          </a:p>
          <a:p>
            <a:r>
              <a:rPr lang="cs-CZ" dirty="0" smtClean="0"/>
              <a:t>Široký ZD</a:t>
            </a:r>
          </a:p>
          <a:p>
            <a:pPr lvl="1"/>
            <a:r>
              <a:rPr lang="cs-CZ" dirty="0" smtClean="0"/>
              <a:t>Poplatníky silniční daně ve všech případech</a:t>
            </a:r>
          </a:p>
          <a:p>
            <a:pPr lvl="1"/>
            <a:r>
              <a:rPr lang="cs-CZ" dirty="0" smtClean="0"/>
              <a:t>I za vozidla zaměstnanců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79E5-7B7E-4E7F-A889-17E663E30734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806040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cs-CZ" sz="3600" dirty="0" smtClean="0"/>
              <a:t>Úzký/široký základ daně + silniční daň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684300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2520" y="1268760"/>
            <a:ext cx="8640960" cy="5040560"/>
          </a:xfrm>
        </p:spPr>
        <p:txBody>
          <a:bodyPr/>
          <a:lstStyle/>
          <a:p>
            <a:pPr lvl="0"/>
            <a:endParaRPr lang="cs-CZ" sz="2275" b="1" dirty="0"/>
          </a:p>
          <a:p>
            <a:pPr marL="109728" lvl="0" indent="0">
              <a:buNone/>
            </a:pPr>
            <a:r>
              <a:rPr lang="cs-CZ" sz="2400" dirty="0"/>
              <a:t>Účetní klíčování nákladů a výnosů mezi hlavní a doplňkovou </a:t>
            </a:r>
            <a:r>
              <a:rPr lang="cs-CZ" sz="2400" dirty="0" smtClean="0"/>
              <a:t>činnost platí pro široký i úzký základ daně</a:t>
            </a:r>
            <a:endParaRPr lang="cs-CZ" sz="2400" dirty="0"/>
          </a:p>
          <a:p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Úzký </a:t>
            </a:r>
            <a:r>
              <a:rPr lang="cs-CZ" sz="2400" dirty="0"/>
              <a:t>základ </a:t>
            </a:r>
            <a:r>
              <a:rPr lang="cs-CZ" sz="2400" dirty="0" smtClean="0"/>
              <a:t>daně =&gt; daňové/účetní </a:t>
            </a:r>
            <a:r>
              <a:rPr lang="cs-CZ" sz="2400" dirty="0"/>
              <a:t>klíčování </a:t>
            </a:r>
            <a:r>
              <a:rPr lang="cs-CZ" sz="2400" dirty="0" smtClean="0"/>
              <a:t>výnosů a nákladů </a:t>
            </a:r>
            <a:r>
              <a:rPr lang="cs-CZ" sz="2400" dirty="0"/>
              <a:t>mezi jednotlivými činnostmi </a:t>
            </a:r>
            <a:r>
              <a:rPr lang="cs-CZ" sz="2400" dirty="0" smtClean="0"/>
              <a:t>v hlavní činnosti v</a:t>
            </a:r>
            <a:r>
              <a:rPr lang="cs-CZ" sz="2400" dirty="0"/>
              <a:t> rámci téhož druhu </a:t>
            </a:r>
            <a:r>
              <a:rPr lang="cs-CZ" sz="2400" dirty="0" smtClean="0"/>
              <a:t>činnosti pro účely </a:t>
            </a:r>
            <a:r>
              <a:rPr lang="cs-CZ" sz="2400" dirty="0" err="1" smtClean="0"/>
              <a:t>DzPPO</a:t>
            </a:r>
            <a:endParaRPr lang="cs-CZ" sz="2400" dirty="0" smtClean="0"/>
          </a:p>
          <a:p>
            <a:endParaRPr lang="cs-CZ" sz="2400" dirty="0"/>
          </a:p>
          <a:p>
            <a:pPr marL="109728" indent="0">
              <a:buNone/>
            </a:pPr>
            <a:r>
              <a:rPr lang="cs-CZ" sz="2400" dirty="0" smtClean="0"/>
              <a:t>Široký základ daně =&gt; </a:t>
            </a:r>
            <a:r>
              <a:rPr lang="cs-CZ" sz="2400" strike="dblStrike" dirty="0" smtClean="0"/>
              <a:t>daňové/</a:t>
            </a:r>
            <a:r>
              <a:rPr lang="cs-CZ" sz="2400" dirty="0" smtClean="0"/>
              <a:t>účetní</a:t>
            </a:r>
            <a:r>
              <a:rPr lang="cs-CZ" sz="2400" strike="dblStrike" dirty="0" smtClean="0"/>
              <a:t> </a:t>
            </a:r>
            <a:r>
              <a:rPr lang="cs-CZ" sz="2400" strike="dblStrike" dirty="0"/>
              <a:t>klíčování </a:t>
            </a:r>
            <a:r>
              <a:rPr lang="cs-CZ" sz="2400" strike="dblStrike" dirty="0" smtClean="0"/>
              <a:t>výnosů a nákladů </a:t>
            </a:r>
            <a:r>
              <a:rPr lang="cs-CZ" sz="2400" strike="dblStrike" dirty="0"/>
              <a:t>mezi jednotlivými činnostmi </a:t>
            </a:r>
            <a:r>
              <a:rPr lang="cs-CZ" sz="2400" strike="dblStrike" dirty="0" smtClean="0"/>
              <a:t>v hlavní činnosti v</a:t>
            </a:r>
            <a:r>
              <a:rPr lang="cs-CZ" sz="2400" strike="dblStrike" dirty="0"/>
              <a:t> rámci téhož druhu činnosti pro účely </a:t>
            </a:r>
            <a:r>
              <a:rPr lang="cs-CZ" sz="2400" strike="dblStrike" dirty="0" err="1"/>
              <a:t>DzPPO</a:t>
            </a:r>
            <a:endParaRPr lang="cs-CZ" sz="2400" strike="dblStrike" dirty="0"/>
          </a:p>
          <a:p>
            <a:endParaRPr lang="cs-CZ" sz="2275" b="1" dirty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146194">
                    <a:lumMod val="50000"/>
                  </a:srgbClr>
                </a:solidFill>
              </a:rPr>
              <a:t>www.pavellampa.cz</a:t>
            </a: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12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520" y="260648"/>
            <a:ext cx="8640960" cy="1008112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b="1" smtClean="0">
                <a:solidFill>
                  <a:schemeClr val="tx1"/>
                </a:solidFill>
                <a:effectLst/>
              </a:rPr>
              <a:t>Účetnictví (vazba na DzPPO)</a:t>
            </a:r>
            <a:endParaRPr lang="cs-CZ" b="1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9743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2519" y="1268760"/>
            <a:ext cx="8640962" cy="5040560"/>
          </a:xfrm>
        </p:spPr>
        <p:txBody>
          <a:bodyPr>
            <a:normAutofit/>
          </a:bodyPr>
          <a:lstStyle/>
          <a:p>
            <a:endParaRPr lang="cs-CZ" sz="2275" b="1" dirty="0" smtClean="0"/>
          </a:p>
          <a:p>
            <a:r>
              <a:rPr lang="cs-CZ" sz="2800" b="1" dirty="0" smtClean="0"/>
              <a:t>§</a:t>
            </a:r>
            <a:r>
              <a:rPr lang="cs-CZ" sz="2800" b="1" dirty="0"/>
              <a:t>20/7 </a:t>
            </a:r>
            <a:r>
              <a:rPr lang="cs-CZ" sz="2800" b="1" dirty="0" err="1"/>
              <a:t>ZDzP</a:t>
            </a:r>
            <a:r>
              <a:rPr lang="cs-CZ" sz="2800" b="1" dirty="0"/>
              <a:t>  </a:t>
            </a:r>
            <a:r>
              <a:rPr lang="cs-CZ" sz="2800" b="1" dirty="0" smtClean="0"/>
              <a:t>- prokazování </a:t>
            </a:r>
            <a:r>
              <a:rPr lang="cs-CZ" sz="2800" b="1" dirty="0"/>
              <a:t>použití daňové úspory </a:t>
            </a:r>
            <a:r>
              <a:rPr lang="cs-CZ" sz="2800" b="1" u="sng" dirty="0"/>
              <a:t>v následujících třech </a:t>
            </a:r>
            <a:r>
              <a:rPr lang="cs-CZ" sz="2800" b="1" u="sng" dirty="0" smtClean="0"/>
              <a:t>letech </a:t>
            </a:r>
            <a:r>
              <a:rPr lang="cs-CZ" sz="2800" b="1" dirty="0" smtClean="0"/>
              <a:t>nebo </a:t>
            </a:r>
            <a:r>
              <a:rPr lang="cs-CZ" sz="2800" b="1" u="sng" dirty="0" smtClean="0"/>
              <a:t>v následujícím roce</a:t>
            </a:r>
            <a:r>
              <a:rPr lang="cs-CZ" sz="2800" b="1" dirty="0" smtClean="0"/>
              <a:t> (ústav, o.p.s.) (např. zúčtováním daňové úspory </a:t>
            </a:r>
            <a:r>
              <a:rPr lang="cs-CZ" sz="2800" b="1" dirty="0"/>
              <a:t>přes rezervní </a:t>
            </a:r>
            <a:r>
              <a:rPr lang="cs-CZ" sz="2800" b="1" dirty="0" smtClean="0"/>
              <a:t>fond nebo vykázáním ztráty v jednotlivé hlavní činnosti)</a:t>
            </a:r>
          </a:p>
          <a:p>
            <a:pPr lvl="2"/>
            <a:r>
              <a:rPr lang="cs-CZ" sz="2200" b="1" i="1" dirty="0" smtClean="0"/>
              <a:t>§20/7 nelze použít u </a:t>
            </a:r>
            <a:r>
              <a:rPr lang="cs-CZ" sz="2200" b="1" i="1" dirty="0"/>
              <a:t>poskytovatele zdravotních služeb, který má oprávnění k poskytování zdravotních služeb podle zákona upravujícího zdravotní </a:t>
            </a:r>
            <a:r>
              <a:rPr lang="cs-CZ" sz="2200" b="1" i="1" dirty="0" smtClean="0"/>
              <a:t>služby</a:t>
            </a:r>
            <a:endParaRPr lang="cs-CZ" sz="2200" b="1" i="1" dirty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www.pavellampa.cz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519" y="351293"/>
            <a:ext cx="9131599" cy="91683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Základní pravidla pro přiznání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37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32520" y="1268760"/>
            <a:ext cx="8640960" cy="504055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Praxe studentů (§34h)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smtClean="0"/>
              <a:t>Zaměstnávání osob se zdravotním postižením (§35)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79E5-7B7E-4E7F-A889-17E663E30734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32520" y="274638"/>
            <a:ext cx="8640960" cy="994122"/>
          </a:xfrm>
          <a:solidFill>
            <a:srgbClr val="00B0F0"/>
          </a:solidFill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Základní pravidla pro přiznání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2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cs-CZ" b="1" dirty="0" smtClean="0"/>
              <a:t>§19b/2-b)-3. </a:t>
            </a:r>
            <a:r>
              <a:rPr lang="cs-CZ" b="1" dirty="0" err="1" smtClean="0"/>
              <a:t>ZDzP</a:t>
            </a:r>
            <a:endParaRPr lang="cs-CZ" b="1" dirty="0" smtClean="0"/>
          </a:p>
          <a:p>
            <a:pPr marL="109728" indent="0">
              <a:buNone/>
            </a:pPr>
            <a:r>
              <a:rPr lang="cs-CZ" b="1" dirty="0"/>
              <a:t>Od </a:t>
            </a:r>
            <a:r>
              <a:rPr lang="cs-CZ" b="1" dirty="0" err="1" smtClean="0"/>
              <a:t>DzPPO</a:t>
            </a:r>
            <a:r>
              <a:rPr lang="cs-CZ" b="1" dirty="0" smtClean="0"/>
              <a:t> se </a:t>
            </a:r>
            <a:r>
              <a:rPr lang="cs-CZ" b="1" dirty="0"/>
              <a:t>osvobozuje bezúplatný </a:t>
            </a:r>
            <a:r>
              <a:rPr lang="cs-CZ" b="1" dirty="0" smtClean="0"/>
              <a:t>příjem poplatníka, který je … ÚSC nebo </a:t>
            </a:r>
            <a:r>
              <a:rPr lang="cs-CZ" b="1" dirty="0"/>
              <a:t>jím zřízenou </a:t>
            </a:r>
            <a:r>
              <a:rPr lang="cs-CZ" b="1" dirty="0" err="1" smtClean="0"/>
              <a:t>p.o</a:t>
            </a:r>
            <a:r>
              <a:rPr lang="cs-CZ" b="1" dirty="0" smtClean="0"/>
              <a:t>, ……</a:t>
            </a:r>
          </a:p>
          <a:p>
            <a:pPr marL="109728" indent="0">
              <a:buNone/>
            </a:pPr>
            <a:endParaRPr lang="cs-CZ" b="1" dirty="0"/>
          </a:p>
          <a:p>
            <a:pPr marL="109728" indent="0">
              <a:buNone/>
            </a:pPr>
            <a:r>
              <a:rPr lang="cs-CZ" b="1" dirty="0" smtClean="0"/>
              <a:t>§28/1-d) </a:t>
            </a:r>
            <a:r>
              <a:rPr lang="cs-CZ" b="1" dirty="0" err="1" smtClean="0"/>
              <a:t>ZDzP</a:t>
            </a:r>
            <a:endParaRPr lang="cs-CZ" b="1" dirty="0" smtClean="0"/>
          </a:p>
          <a:p>
            <a:pPr marL="109728" indent="0">
              <a:buNone/>
            </a:pPr>
            <a:r>
              <a:rPr lang="cs-CZ" b="1" dirty="0"/>
              <a:t>Hmotný majetek odpisuje </a:t>
            </a:r>
            <a:r>
              <a:rPr lang="cs-CZ" b="1" dirty="0" err="1"/>
              <a:t>odpisovatel</a:t>
            </a:r>
            <a:r>
              <a:rPr lang="cs-CZ" b="1" dirty="0"/>
              <a:t>. Hmotný majetek je oprávněn odpisovat </a:t>
            </a:r>
            <a:r>
              <a:rPr lang="cs-CZ" b="1" dirty="0" smtClean="0"/>
              <a:t>vždy </a:t>
            </a:r>
            <a:r>
              <a:rPr lang="pl-PL" b="1" dirty="0" smtClean="0"/>
              <a:t>pouze </a:t>
            </a:r>
            <a:r>
              <a:rPr lang="pl-PL" b="1" dirty="0"/>
              <a:t>jeden poplatník. Odpisovatelem </a:t>
            </a:r>
            <a:r>
              <a:rPr lang="pl-PL" b="1" dirty="0" smtClean="0"/>
              <a:t>je </a:t>
            </a:r>
            <a:r>
              <a:rPr lang="cs-CZ" b="1" dirty="0"/>
              <a:t>příspěvková organizace zřízená územním samosprávným celkem u </a:t>
            </a:r>
            <a:r>
              <a:rPr lang="cs-CZ" b="1" dirty="0" smtClean="0"/>
              <a:t>hmotného majetku </a:t>
            </a:r>
            <a:r>
              <a:rPr lang="cs-CZ" b="1" dirty="0"/>
              <a:t>předaného zřizovatelem k </a:t>
            </a:r>
            <a:r>
              <a:rPr lang="cs-CZ" b="1" dirty="0" smtClean="0"/>
              <a:t>hospodaření.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79E5-7B7E-4E7F-A889-17E663E30734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DzPPO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461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b="1" dirty="0"/>
              <a:t>§ </a:t>
            </a:r>
            <a:r>
              <a:rPr lang="cs-CZ" b="1" dirty="0" smtClean="0"/>
              <a:t>29/1-h) </a:t>
            </a:r>
            <a:r>
              <a:rPr lang="cs-CZ" b="1" dirty="0" err="1" smtClean="0"/>
              <a:t>ZDzP</a:t>
            </a:r>
            <a:endParaRPr lang="cs-CZ" b="1" dirty="0"/>
          </a:p>
          <a:p>
            <a:pPr marL="109728" indent="0">
              <a:buNone/>
            </a:pPr>
            <a:r>
              <a:rPr lang="pt-BR" b="1" dirty="0" smtClean="0"/>
              <a:t>Vstupní </a:t>
            </a:r>
            <a:r>
              <a:rPr lang="pt-BR" b="1" dirty="0"/>
              <a:t>cenou hmotného majetku se </a:t>
            </a:r>
            <a:r>
              <a:rPr lang="pt-BR" b="1" dirty="0" smtClean="0"/>
              <a:t>rozumí</a:t>
            </a:r>
            <a:r>
              <a:rPr lang="cs-CZ" b="1" dirty="0" smtClean="0"/>
              <a:t> </a:t>
            </a:r>
            <a:r>
              <a:rPr lang="cs-CZ" b="1" dirty="0"/>
              <a:t>u veřejně prospěšného poplatníka ocenění převzaté od účetní jednotky, </a:t>
            </a:r>
            <a:r>
              <a:rPr lang="cs-CZ" b="1" dirty="0" smtClean="0"/>
              <a:t>která o </a:t>
            </a:r>
            <a:r>
              <a:rPr lang="cs-CZ" b="1" dirty="0"/>
              <a:t>tomto majetku naposledy účtovala, v případě bezúplatného převodu </a:t>
            </a:r>
            <a:r>
              <a:rPr lang="cs-CZ" b="1" dirty="0" smtClean="0"/>
              <a:t>nebo přechodu </a:t>
            </a:r>
            <a:r>
              <a:rPr lang="cs-CZ" b="1" dirty="0"/>
              <a:t>majetku mezi vybranými účetními jednotkami podle právních </a:t>
            </a:r>
            <a:r>
              <a:rPr lang="cs-CZ" b="1" dirty="0" smtClean="0"/>
              <a:t>předpisů upravujících </a:t>
            </a:r>
            <a:r>
              <a:rPr lang="cs-CZ" b="1" dirty="0"/>
              <a:t>účetnictví.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79E5-7B7E-4E7F-A889-17E663E30734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DzPPO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7326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b="1" dirty="0"/>
              <a:t>§ </a:t>
            </a:r>
            <a:r>
              <a:rPr lang="cs-CZ" b="1" dirty="0" smtClean="0"/>
              <a:t>30/10-n) </a:t>
            </a:r>
            <a:r>
              <a:rPr lang="cs-CZ" b="1" dirty="0" err="1" smtClean="0"/>
              <a:t>ZDzP</a:t>
            </a:r>
            <a:endParaRPr lang="cs-CZ" b="1" dirty="0"/>
          </a:p>
          <a:p>
            <a:pPr marL="109728" indent="0">
              <a:buNone/>
            </a:pPr>
            <a:r>
              <a:rPr lang="cs-CZ" b="1" dirty="0"/>
              <a:t>Ze vstupní ceny, ze které odpisoval původní </a:t>
            </a:r>
            <a:r>
              <a:rPr lang="cs-CZ" b="1" dirty="0" err="1"/>
              <a:t>odpisovatel</a:t>
            </a:r>
            <a:r>
              <a:rPr lang="cs-CZ" b="1" dirty="0"/>
              <a:t>, </a:t>
            </a:r>
            <a:r>
              <a:rPr lang="cs-CZ" b="1" dirty="0" smtClean="0"/>
              <a:t>…, a </a:t>
            </a:r>
            <a:r>
              <a:rPr lang="cs-CZ" b="1" dirty="0"/>
              <a:t>při </a:t>
            </a:r>
            <a:r>
              <a:rPr lang="cs-CZ" b="1" dirty="0" smtClean="0"/>
              <a:t>zachování způsobu </a:t>
            </a:r>
            <a:r>
              <a:rPr lang="cs-CZ" b="1" dirty="0"/>
              <a:t>odpisování pokračuje v odpisování započatém původním </a:t>
            </a:r>
            <a:r>
              <a:rPr lang="cs-CZ" b="1" dirty="0" err="1" smtClean="0"/>
              <a:t>odpisovatelem</a:t>
            </a:r>
            <a:r>
              <a:rPr lang="cs-CZ" b="1" dirty="0" smtClean="0"/>
              <a:t> </a:t>
            </a:r>
            <a:r>
              <a:rPr lang="cs-CZ" b="1" dirty="0"/>
              <a:t>příspěvková organizace územního samosprávného celku nebo dobrovolného </a:t>
            </a:r>
            <a:r>
              <a:rPr lang="cs-CZ" b="1" dirty="0" smtClean="0"/>
              <a:t>svazku obcí </a:t>
            </a:r>
            <a:r>
              <a:rPr lang="cs-CZ" b="1" dirty="0"/>
              <a:t>u hmotného majetku předaného zřizovatelem k hospodaření a její </a:t>
            </a:r>
            <a:r>
              <a:rPr lang="cs-CZ" b="1" dirty="0" smtClean="0"/>
              <a:t>zřizovatel při </a:t>
            </a:r>
            <a:r>
              <a:rPr lang="cs-CZ" b="1" dirty="0"/>
              <a:t>zpětném předání tohoto </a:t>
            </a:r>
            <a:r>
              <a:rPr lang="cs-CZ" b="1" dirty="0" smtClean="0"/>
              <a:t>majetku.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79E5-7B7E-4E7F-A889-17E663E30734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DzPPO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621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632521" y="1268760"/>
            <a:ext cx="8640960" cy="50405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vliv dotace a daru na daňovou vstupní cenu</a:t>
            </a:r>
            <a:r>
              <a:rPr lang="cs-CZ" sz="2800" dirty="0"/>
              <a:t> </a:t>
            </a:r>
            <a:r>
              <a:rPr lang="cs-CZ" sz="2800" dirty="0" smtClean="0"/>
              <a:t>- §29/1 </a:t>
            </a:r>
            <a:r>
              <a:rPr lang="cs-CZ" sz="2800" dirty="0" err="1" smtClean="0"/>
              <a:t>ZDzP</a:t>
            </a:r>
            <a:r>
              <a:rPr lang="cs-CZ" sz="2800" dirty="0" smtClean="0"/>
              <a:t> (snížení) (musí ověřovat u předchozích vlastníků)</a:t>
            </a: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vyloučení </a:t>
            </a:r>
            <a:r>
              <a:rPr lang="cs-CZ" sz="2800" dirty="0"/>
              <a:t>daňové odepisování hmotného majetku, </a:t>
            </a:r>
            <a:endParaRPr lang="cs-CZ" sz="2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 smtClean="0"/>
              <a:t>jehož </a:t>
            </a:r>
            <a:r>
              <a:rPr lang="cs-CZ" sz="2800" dirty="0"/>
              <a:t>bezúplatné nabytí bylo předmětem daně darovací a bylo v době nabytí od daně darovací </a:t>
            </a:r>
            <a:r>
              <a:rPr lang="cs-CZ" sz="2800" dirty="0" smtClean="0"/>
              <a:t>osvobozeno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 smtClean="0"/>
              <a:t>nabytého darováním</a:t>
            </a:r>
            <a:r>
              <a:rPr lang="cs-CZ" sz="2800" dirty="0"/>
              <a:t>, jehož nabytí bylo od </a:t>
            </a:r>
            <a:r>
              <a:rPr lang="cs-CZ" sz="2800" dirty="0" err="1" smtClean="0"/>
              <a:t>DzP</a:t>
            </a:r>
            <a:r>
              <a:rPr lang="cs-CZ" sz="2800" dirty="0" smtClean="0"/>
              <a:t> osvobozeno </a:t>
            </a:r>
            <a:r>
              <a:rPr lang="cs-CZ" sz="2800" dirty="0"/>
              <a:t>nebo nebylo předmětem </a:t>
            </a:r>
            <a:r>
              <a:rPr lang="cs-CZ" sz="2800" dirty="0" smtClean="0"/>
              <a:t>daně - §27-j) </a:t>
            </a:r>
            <a:r>
              <a:rPr lang="cs-CZ" sz="2800" dirty="0" err="1" smtClean="0"/>
              <a:t>ZDzP</a:t>
            </a:r>
            <a:endParaRPr lang="cs-CZ" sz="2800" dirty="0"/>
          </a:p>
          <a:p>
            <a:pPr lvl="1"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800" dirty="0"/>
          </a:p>
          <a:p>
            <a:pPr>
              <a:lnSpc>
                <a:spcPct val="90000"/>
              </a:lnSpc>
            </a:pPr>
            <a:endParaRPr lang="cs-CZ" sz="2800" dirty="0"/>
          </a:p>
          <a:p>
            <a:pPr>
              <a:lnSpc>
                <a:spcPct val="90000"/>
              </a:lnSpc>
            </a:pPr>
            <a:endParaRPr lang="cs-CZ" sz="2800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www.pavellampa.cz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F994-99F6-44DF-B2FA-8B4A78F3D14C}" type="slidenum">
              <a:rPr lang="cs-CZ"/>
              <a:pPr/>
              <a:t>18</a:t>
            </a:fld>
            <a:endParaRPr lang="cs-CZ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32520" y="332656"/>
            <a:ext cx="8640960" cy="936104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cs-CZ">
                <a:solidFill>
                  <a:schemeClr val="tx1"/>
                </a:solidFill>
                <a:effectLst/>
              </a:rPr>
              <a:t>Základní pravidla pro přiznání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6065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632521" y="1268760"/>
            <a:ext cx="8640960" cy="504056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cs-CZ" sz="2000" dirty="0" smtClean="0"/>
          </a:p>
          <a:p>
            <a:pPr algn="ctr">
              <a:buFont typeface="Wingdings" pitchFamily="2" charset="2"/>
              <a:buNone/>
            </a:pP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www.pavellampa.cz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512B-5ADA-468C-900D-E123CC9D56E0}" type="slidenum">
              <a:rPr lang="cs-CZ"/>
              <a:pPr/>
              <a:t>19</a:t>
            </a:fld>
            <a:endParaRPr lang="cs-CZ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32520" y="274638"/>
            <a:ext cx="8640960" cy="994122"/>
          </a:xfrm>
        </p:spPr>
        <p:txBody>
          <a:bodyPr>
            <a:normAutofit/>
          </a:bodyPr>
          <a:lstStyle/>
          <a:p>
            <a:r>
              <a:rPr lang="cs-CZ" smtClean="0"/>
              <a:t>Děkuji Vám za </a:t>
            </a:r>
            <a:r>
              <a:rPr lang="cs-CZ"/>
              <a:t>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32520" y="3435350"/>
            <a:ext cx="8640960" cy="287397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cs-CZ" sz="3600" b="1" smtClean="0">
                <a:latin typeface="Arial" pitchFamily="34" charset="0"/>
                <a:cs typeface="Arial" pitchFamily="34" charset="0"/>
              </a:rPr>
              <a:t>V hřejivém světle Lampy je Vaše skvělá budoucnost</a:t>
            </a:r>
          </a:p>
          <a:p>
            <a:endParaRPr lang="cs-CZ" sz="2400" smtClean="0">
              <a:solidFill>
                <a:schemeClr val="hlink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b="1" smtClean="0">
              <a:solidFill>
                <a:schemeClr val="hlink"/>
              </a:solidFill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cs-CZ" sz="2400" b="1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www.pavellampa.cz</a:t>
            </a:r>
            <a:endParaRPr lang="cs-CZ" sz="2400" b="1">
              <a:solidFill>
                <a:schemeClr val="hlin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A8B7DFE3-2CB7-421F-85E0-89C5DBD2412E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mtClean="0"/>
              <a:t/>
            </a:r>
            <a:br>
              <a:rPr lang="cs-CZ" smtClean="0"/>
            </a:br>
            <a:endParaRPr lang="cs-CZ" sz="480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286405" y="3068638"/>
            <a:ext cx="23406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800">
              <a:solidFill>
                <a:schemeClr val="tx1"/>
              </a:solidFill>
              <a:latin typeface="Verdana" pitchFamily="34" charset="0"/>
            </a:endParaRPr>
          </a:p>
        </p:txBody>
      </p:sp>
      <p:pic>
        <p:nvPicPr>
          <p:cNvPr id="7" name="Picture 4" descr="zarov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60912" y="304126"/>
            <a:ext cx="2016224" cy="2423962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5300" y="1080678"/>
            <a:ext cx="8915400" cy="5326633"/>
          </a:xfrm>
        </p:spPr>
        <p:txBody>
          <a:bodyPr>
            <a:normAutofit/>
          </a:bodyPr>
          <a:lstStyle/>
          <a:p>
            <a:r>
              <a:rPr lang="cs-CZ" dirty="0" smtClean="0"/>
              <a:t>Úzký ZD</a:t>
            </a:r>
          </a:p>
          <a:p>
            <a:pPr lvl="1"/>
            <a:r>
              <a:rPr lang="cs-CZ" dirty="0" smtClean="0"/>
              <a:t>Klíčování jednotlivých činností v rámci jednoho druhu činnosti (klíčuje se v hlavní činnosti)</a:t>
            </a:r>
          </a:p>
          <a:p>
            <a:pPr lvl="1"/>
            <a:r>
              <a:rPr lang="cs-CZ" dirty="0" smtClean="0"/>
              <a:t>Zdaňují se pouze ziskové jednotlivé činnosti</a:t>
            </a:r>
          </a:p>
          <a:p>
            <a:pPr lvl="1"/>
            <a:r>
              <a:rPr lang="cs-CZ" dirty="0" smtClean="0"/>
              <a:t>Nezdaňují se ztrátové jednotlivé činnosti </a:t>
            </a:r>
            <a:r>
              <a:rPr lang="cs-CZ" i="1" dirty="0" smtClean="0">
                <a:solidFill>
                  <a:srgbClr val="FF0000"/>
                </a:solidFill>
              </a:rPr>
              <a:t>(ř. 101)</a:t>
            </a:r>
          </a:p>
          <a:p>
            <a:pPr lvl="1"/>
            <a:r>
              <a:rPr lang="cs-CZ" dirty="0" smtClean="0"/>
              <a:t>Zdaňují se vždy příjmy </a:t>
            </a:r>
            <a:r>
              <a:rPr lang="cs-CZ" sz="2400" dirty="0" smtClean="0"/>
              <a:t>z reklamy, </a:t>
            </a:r>
            <a:r>
              <a:rPr lang="cs-CZ" sz="2400" i="1" dirty="0" smtClean="0"/>
              <a:t>z </a:t>
            </a:r>
            <a:r>
              <a:rPr lang="cs-CZ" sz="2400" i="1" dirty="0"/>
              <a:t>členského příspěvku</a:t>
            </a:r>
            <a:r>
              <a:rPr lang="cs-CZ" sz="2400" dirty="0" smtClean="0"/>
              <a:t>, </a:t>
            </a:r>
            <a:r>
              <a:rPr lang="cs-CZ" sz="2400" i="1" dirty="0" smtClean="0"/>
              <a:t>z úroku</a:t>
            </a:r>
            <a:r>
              <a:rPr lang="cs-CZ" sz="2400" dirty="0" smtClean="0"/>
              <a:t>, z nájemného </a:t>
            </a:r>
            <a:r>
              <a:rPr lang="cs-CZ" sz="2400" dirty="0"/>
              <a:t>s výjimkou nájmu státního </a:t>
            </a:r>
            <a:r>
              <a:rPr lang="cs-CZ" sz="2400" dirty="0" smtClean="0"/>
              <a:t>majetku</a:t>
            </a:r>
          </a:p>
          <a:p>
            <a:pPr lvl="1"/>
            <a:r>
              <a:rPr lang="cs-CZ" sz="2400" dirty="0" smtClean="0"/>
              <a:t>Nezdaňují se dotace </a:t>
            </a:r>
            <a:r>
              <a:rPr lang="cs-CZ" sz="2400" i="1" dirty="0" smtClean="0">
                <a:solidFill>
                  <a:srgbClr val="FF0000"/>
                </a:solidFill>
              </a:rPr>
              <a:t>(ř. 101)</a:t>
            </a:r>
            <a:endParaRPr lang="cs-CZ" sz="2400" i="1" dirty="0">
              <a:solidFill>
                <a:srgbClr val="FF0000"/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Široký ZD</a:t>
            </a:r>
          </a:p>
          <a:p>
            <a:pPr lvl="1"/>
            <a:r>
              <a:rPr lang="cs-CZ" dirty="0" smtClean="0"/>
              <a:t>„Všechno proti všemu“ (neklíčuje se v hlavní činnosti)</a:t>
            </a:r>
          </a:p>
          <a:p>
            <a:pPr lvl="1"/>
            <a:r>
              <a:rPr lang="cs-CZ" dirty="0" smtClean="0"/>
              <a:t>Zdaňují se všechny činnosti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79E5-7B7E-4E7F-A889-17E663E3073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80604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cs-CZ" dirty="0" smtClean="0"/>
              <a:t>Úzký/široký základ daně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154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5300" y="1080678"/>
            <a:ext cx="8915400" cy="5326633"/>
          </a:xfrm>
        </p:spPr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Úzký ZD</a:t>
            </a:r>
          </a:p>
          <a:p>
            <a:pPr lvl="1"/>
            <a:r>
              <a:rPr lang="cs-CZ" dirty="0" smtClean="0"/>
              <a:t>Církevní organizace</a:t>
            </a:r>
          </a:p>
          <a:p>
            <a:pPr lvl="4"/>
            <a:r>
              <a:rPr lang="cs-CZ" dirty="0"/>
              <a:t>Když nejsou poskytovateli zdravotních služeb</a:t>
            </a:r>
          </a:p>
          <a:p>
            <a:pPr lvl="1"/>
            <a:r>
              <a:rPr lang="cs-CZ" dirty="0" smtClean="0"/>
              <a:t>Spolky</a:t>
            </a:r>
          </a:p>
          <a:p>
            <a:pPr lvl="4"/>
            <a:r>
              <a:rPr lang="cs-CZ" dirty="0" smtClean="0"/>
              <a:t>Když nejsou </a:t>
            </a:r>
            <a:r>
              <a:rPr lang="cs-CZ" dirty="0"/>
              <a:t>poskytovateli zdravotních služeb</a:t>
            </a:r>
          </a:p>
          <a:p>
            <a:pPr lvl="1"/>
            <a:r>
              <a:rPr lang="cs-CZ" dirty="0" smtClean="0"/>
              <a:t>Příspěvkové organizace</a:t>
            </a:r>
          </a:p>
          <a:p>
            <a:pPr lvl="4"/>
            <a:r>
              <a:rPr lang="cs-CZ" dirty="0" smtClean="0"/>
              <a:t>Když nejsou poskytovateli zdravotních služeb</a:t>
            </a:r>
          </a:p>
          <a:p>
            <a:endParaRPr lang="cs-CZ" dirty="0" smtClean="0"/>
          </a:p>
          <a:p>
            <a:r>
              <a:rPr lang="cs-CZ" dirty="0" smtClean="0"/>
              <a:t>Široký ZD</a:t>
            </a:r>
          </a:p>
          <a:p>
            <a:pPr lvl="1"/>
            <a:r>
              <a:rPr lang="cs-CZ" dirty="0" smtClean="0"/>
              <a:t>Obchodní korporace</a:t>
            </a:r>
          </a:p>
          <a:p>
            <a:pPr lvl="1"/>
            <a:r>
              <a:rPr lang="cs-CZ" dirty="0" smtClean="0"/>
              <a:t>Ústavy</a:t>
            </a:r>
          </a:p>
          <a:p>
            <a:pPr lvl="1"/>
            <a:r>
              <a:rPr lang="cs-CZ" dirty="0" smtClean="0"/>
              <a:t>o.p.s.</a:t>
            </a:r>
          </a:p>
          <a:p>
            <a:pPr lvl="1"/>
            <a:r>
              <a:rPr lang="cs-CZ" sz="2000" dirty="0" smtClean="0"/>
              <a:t>poskytovatelé </a:t>
            </a:r>
            <a:r>
              <a:rPr lang="cs-CZ" sz="2000" dirty="0"/>
              <a:t>zdravotních služeb, </a:t>
            </a:r>
            <a:r>
              <a:rPr lang="cs-CZ" sz="2000" dirty="0" smtClean="0"/>
              <a:t>kteří mají </a:t>
            </a:r>
            <a:r>
              <a:rPr lang="cs-CZ" sz="2000" dirty="0"/>
              <a:t>oprávnění k poskytování zdravotních služeb podle zákona upravujícího zdravotní </a:t>
            </a:r>
            <a:r>
              <a:rPr lang="cs-CZ" sz="2000" dirty="0" smtClean="0"/>
              <a:t>služby (</a:t>
            </a:r>
            <a:r>
              <a:rPr lang="cs-CZ" sz="2000" b="1" u="sng" dirty="0" smtClean="0"/>
              <a:t>bez ohledu na právní formu</a:t>
            </a:r>
            <a:r>
              <a:rPr lang="cs-CZ" sz="2000" dirty="0" smtClean="0"/>
              <a:t>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79E5-7B7E-4E7F-A889-17E663E3073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80604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cs-CZ" dirty="0" smtClean="0"/>
              <a:t>Úzký/široký základ daně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223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32520" y="1268760"/>
            <a:ext cx="8640960" cy="5040559"/>
          </a:xfrm>
        </p:spPr>
        <p:txBody>
          <a:bodyPr>
            <a:normAutofit fontScale="92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provozovatelé </a:t>
            </a:r>
            <a:r>
              <a:rPr lang="cs-CZ" sz="3200" dirty="0"/>
              <a:t>zdravotnických zařízení podle zvláštního právního předpisu (</a:t>
            </a:r>
            <a:r>
              <a:rPr lang="cs-CZ" sz="3200" dirty="0" smtClean="0"/>
              <a:t>2005-2011)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poskytovatel </a:t>
            </a:r>
            <a:r>
              <a:rPr lang="cs-CZ" sz="3200" dirty="0"/>
              <a:t>zdravotních služeb (</a:t>
            </a:r>
            <a:r>
              <a:rPr lang="cs-CZ" sz="3200" dirty="0" smtClean="0"/>
              <a:t>2012-2014)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poskytovatel </a:t>
            </a:r>
            <a:r>
              <a:rPr lang="cs-CZ" sz="3200" dirty="0"/>
              <a:t>zdravotních služeb, který má oprávnění k poskytování zdravotních služeb podle zákona upravujícího zdravotní služby </a:t>
            </a:r>
            <a:r>
              <a:rPr lang="cs-CZ" sz="3200" dirty="0" smtClean="0"/>
              <a:t>(2014&lt;-2017) </a:t>
            </a:r>
            <a:endParaRPr lang="cs-CZ" sz="32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79E5-7B7E-4E7F-A889-17E663E3073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32520" y="274638"/>
            <a:ext cx="8640960" cy="994122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b="0" dirty="0" smtClean="0">
                <a:effectLst/>
              </a:rPr>
              <a:t>Široký základ daně</a:t>
            </a:r>
            <a:endParaRPr lang="cs-CZ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2514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5300" y="1080678"/>
            <a:ext cx="8915400" cy="5326633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Úzký ZD</a:t>
            </a:r>
          </a:p>
          <a:p>
            <a:pPr lvl="1"/>
            <a:r>
              <a:rPr lang="cs-CZ" dirty="0"/>
              <a:t>Předmětem daně </a:t>
            </a:r>
            <a:r>
              <a:rPr lang="cs-CZ" sz="4000" b="1" u="sng" dirty="0" smtClean="0"/>
              <a:t>nejsou</a:t>
            </a:r>
            <a:r>
              <a:rPr lang="cs-CZ" dirty="0" smtClean="0"/>
              <a:t> dotace </a:t>
            </a:r>
            <a:r>
              <a:rPr lang="cs-CZ" dirty="0"/>
              <a:t>z veřejných rozpočtů, včetně příspěvku na provoz od zřizovatele</a:t>
            </a:r>
          </a:p>
          <a:p>
            <a:endParaRPr lang="cs-CZ" dirty="0" smtClean="0"/>
          </a:p>
          <a:p>
            <a:r>
              <a:rPr lang="cs-CZ" dirty="0" smtClean="0"/>
              <a:t>Široký ZD</a:t>
            </a:r>
          </a:p>
          <a:p>
            <a:pPr lvl="1"/>
            <a:r>
              <a:rPr lang="cs-CZ" dirty="0" smtClean="0"/>
              <a:t>Předmětem daně </a:t>
            </a:r>
            <a:r>
              <a:rPr lang="cs-CZ" sz="4000" b="1" u="sng" dirty="0" smtClean="0"/>
              <a:t>jsou</a:t>
            </a:r>
            <a:r>
              <a:rPr lang="cs-CZ" dirty="0" smtClean="0"/>
              <a:t> i dotace z veřejných rozpočtů, včetně příspěvku na provoz od zřizovatele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79E5-7B7E-4E7F-A889-17E663E3073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80604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cs-CZ" dirty="0" smtClean="0"/>
              <a:t>Úzký/široký základ daně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088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5300" y="1080678"/>
            <a:ext cx="8915400" cy="5326633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podle </a:t>
            </a:r>
            <a:r>
              <a:rPr lang="cs-CZ" dirty="0"/>
              <a:t>§23/4-e) </a:t>
            </a:r>
            <a:r>
              <a:rPr lang="cs-CZ" dirty="0" err="1"/>
              <a:t>ZDzP</a:t>
            </a:r>
            <a:r>
              <a:rPr lang="cs-CZ" dirty="0"/>
              <a:t> </a:t>
            </a:r>
            <a:r>
              <a:rPr lang="cs-CZ" dirty="0" smtClean="0"/>
              <a:t>se do širokého ZD nezahrnují (tedy se nezdaňují) dotace z veřejných rozpočtů včetně příspěvku na provoz od zřizovatele,  je-li tento výnos </a:t>
            </a:r>
            <a:r>
              <a:rPr lang="cs-CZ" b="1" u="sng" dirty="0" smtClean="0"/>
              <a:t>přesně určen </a:t>
            </a:r>
            <a:r>
              <a:rPr lang="cs-CZ" dirty="0" smtClean="0"/>
              <a:t>na </a:t>
            </a:r>
            <a:r>
              <a:rPr lang="cs-CZ" dirty="0"/>
              <a:t>výdaje (náklady) na dosažení, zajištění a udržení příjmů, a to maximálně do výše těchto neuznaných výdajů (</a:t>
            </a:r>
            <a:r>
              <a:rPr lang="cs-CZ" dirty="0" smtClean="0"/>
              <a:t>nákladů)</a:t>
            </a:r>
            <a:r>
              <a:rPr lang="cs-CZ" i="1" dirty="0">
                <a:solidFill>
                  <a:srgbClr val="FF0000"/>
                </a:solidFill>
              </a:rPr>
              <a:t> (ř. 140)</a:t>
            </a:r>
          </a:p>
          <a:p>
            <a:endParaRPr lang="cs-CZ" dirty="0"/>
          </a:p>
          <a:p>
            <a:r>
              <a:rPr lang="cs-CZ" dirty="0" smtClean="0"/>
              <a:t>řešení pro případ rozdílu </a:t>
            </a:r>
            <a:r>
              <a:rPr lang="cs-CZ" dirty="0"/>
              <a:t>mezi účetními odpisy a daňovými </a:t>
            </a:r>
            <a:r>
              <a:rPr lang="cs-CZ" dirty="0" smtClean="0"/>
              <a:t>odpisy, kdy zřizovatel příspěvek na provoz výslovně určí na účetní odpisy </a:t>
            </a:r>
            <a:r>
              <a:rPr lang="cs-CZ" i="1" dirty="0" smtClean="0">
                <a:solidFill>
                  <a:srgbClr val="FF0000"/>
                </a:solidFill>
              </a:rPr>
              <a:t>(ř</a:t>
            </a:r>
            <a:r>
              <a:rPr lang="cs-CZ" i="1" dirty="0">
                <a:solidFill>
                  <a:srgbClr val="FF0000"/>
                </a:solidFill>
              </a:rPr>
              <a:t>. 50)</a:t>
            </a:r>
          </a:p>
          <a:p>
            <a:pPr marL="109728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79E5-7B7E-4E7F-A889-17E663E3073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80604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cs-CZ" dirty="0"/>
              <a:t>Š</a:t>
            </a:r>
            <a:r>
              <a:rPr lang="cs-CZ" dirty="0" smtClean="0"/>
              <a:t>iroký základ daně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555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5300" y="1080678"/>
            <a:ext cx="8915400" cy="5326633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Nelze použít v případech, kdy účetní odpisy jsou zúčtovány proti jiným zdrojům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www.pavellampa.cz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79E5-7B7E-4E7F-A889-17E663E3073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80604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cs-CZ" dirty="0" smtClean="0"/>
              <a:t>Úzký/široký základ daně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17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632520" y="1268760"/>
            <a:ext cx="8640960" cy="5040559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cs-CZ" dirty="0" smtClean="0"/>
              <a:t>§2</a:t>
            </a:r>
          </a:p>
          <a:p>
            <a:pPr marL="109728" indent="0">
              <a:buNone/>
            </a:pPr>
            <a:r>
              <a:rPr lang="cs-CZ" dirty="0"/>
              <a:t>(1) Předmětem daně silniční jsou silniční motorová vozidla a jejich přípojná </a:t>
            </a:r>
            <a:r>
              <a:rPr lang="cs-CZ" dirty="0" smtClean="0"/>
              <a:t>vozidla</a:t>
            </a:r>
            <a:endParaRPr lang="cs-CZ" dirty="0"/>
          </a:p>
          <a:p>
            <a:pPr marL="365760" lvl="1" indent="0">
              <a:buNone/>
            </a:pPr>
            <a:r>
              <a:rPr lang="cs-CZ" dirty="0"/>
              <a:t>a) registrovaná v </a:t>
            </a:r>
            <a:r>
              <a:rPr lang="cs-CZ" dirty="0" smtClean="0"/>
              <a:t>ČR,</a:t>
            </a:r>
            <a:endParaRPr lang="cs-CZ" dirty="0"/>
          </a:p>
          <a:p>
            <a:pPr marL="365760" lvl="1" indent="0">
              <a:buNone/>
            </a:pPr>
            <a:r>
              <a:rPr lang="cs-CZ" dirty="0"/>
              <a:t>b) provozovaná v </a:t>
            </a:r>
            <a:r>
              <a:rPr lang="cs-CZ" dirty="0" smtClean="0"/>
              <a:t>ČR a</a:t>
            </a:r>
            <a:endParaRPr lang="cs-CZ" dirty="0"/>
          </a:p>
          <a:p>
            <a:pPr marL="365760" lvl="1" indent="0">
              <a:buNone/>
            </a:pPr>
            <a:r>
              <a:rPr lang="cs-CZ" dirty="0"/>
              <a:t>c) používaná</a:t>
            </a:r>
          </a:p>
          <a:p>
            <a:pPr marL="603504" lvl="2" indent="0">
              <a:buNone/>
            </a:pPr>
            <a:r>
              <a:rPr lang="cs-CZ" dirty="0"/>
              <a:t>1. poplatníkem daně z příjmů právnických osob s výjimkou používání k činnosti veřejně prospěšného poplatníka daně z příjmů právnických osob, pokud příjmy z této jeho činnosti nejsou předmětem daně z příjmů, nebo</a:t>
            </a:r>
          </a:p>
          <a:p>
            <a:pPr marL="603504" lvl="2" indent="0">
              <a:buNone/>
            </a:pPr>
            <a:r>
              <a:rPr lang="cs-CZ" dirty="0" smtClean="0"/>
              <a:t>……</a:t>
            </a:r>
            <a:endParaRPr lang="cs-CZ" dirty="0"/>
          </a:p>
          <a:p>
            <a:pPr marL="109728" indent="0">
              <a:buNone/>
            </a:pPr>
            <a:r>
              <a:rPr lang="cs-CZ" dirty="0" smtClean="0"/>
              <a:t>……</a:t>
            </a:r>
            <a:endParaRPr lang="cs-CZ" dirty="0"/>
          </a:p>
          <a:p>
            <a:pPr marL="109728" indent="0">
              <a:buNone/>
            </a:pPr>
            <a:r>
              <a:rPr lang="cs-CZ" dirty="0"/>
              <a:t>(3) Předmětem daně silniční jsou vždy vozidla s největší povolenou hmotností nad 3,5 tuny určená výlučně k přepravě nákladů a registrovaná v </a:t>
            </a:r>
            <a:r>
              <a:rPr lang="cs-CZ" dirty="0" smtClean="0"/>
              <a:t>ČR.</a:t>
            </a:r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www.pavellampa.cz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D1D5-318E-4735-9B0B-64C0C100D7F3}" type="slidenum">
              <a:rPr lang="cs-CZ"/>
              <a:pPr/>
              <a:t>9</a:t>
            </a:fld>
            <a:endParaRPr 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32520" y="274638"/>
            <a:ext cx="8640960" cy="994122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mtClean="0"/>
              <a:t>Daň </a:t>
            </a:r>
            <a:r>
              <a:rPr lang="cs-CZ"/>
              <a:t>silniční</a:t>
            </a:r>
          </a:p>
        </p:txBody>
      </p:sp>
    </p:spTree>
    <p:extLst>
      <p:ext uri="{BB962C8B-B14F-4D97-AF65-F5344CB8AC3E}">
        <p14:creationId xmlns:p14="http://schemas.microsoft.com/office/powerpoint/2010/main" val="184804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3354</TotalTime>
  <Words>713</Words>
  <Application>Microsoft Office PowerPoint</Application>
  <PresentationFormat>A4 (210 x 297 mm)</PresentationFormat>
  <Paragraphs>174</Paragraphs>
  <Slides>19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Lucida Sans Unicode</vt:lpstr>
      <vt:lpstr>Tahoma</vt:lpstr>
      <vt:lpstr>Verdana</vt:lpstr>
      <vt:lpstr>Wingdings</vt:lpstr>
      <vt:lpstr>Wingdings 2</vt:lpstr>
      <vt:lpstr>Wingdings 3</vt:lpstr>
      <vt:lpstr>Shluk</vt:lpstr>
      <vt:lpstr>Daň z příjmů právnických osob Silniční daň veřejnoprávních poplatníků</vt:lpstr>
      <vt:lpstr> </vt:lpstr>
      <vt:lpstr>Úzký/široký základ daně</vt:lpstr>
      <vt:lpstr>Úzký/široký základ daně</vt:lpstr>
      <vt:lpstr>Široký základ daně</vt:lpstr>
      <vt:lpstr>Úzký/široký základ daně</vt:lpstr>
      <vt:lpstr>Široký základ daně</vt:lpstr>
      <vt:lpstr>Úzký/široký základ daně</vt:lpstr>
      <vt:lpstr>Daň silniční</vt:lpstr>
      <vt:lpstr>Daň silniční</vt:lpstr>
      <vt:lpstr>Úzký/široký základ daně + silniční daň</vt:lpstr>
      <vt:lpstr>Účetnictví (vazba na DzPPO)</vt:lpstr>
      <vt:lpstr>Základní pravidla pro přiznání</vt:lpstr>
      <vt:lpstr>Základní pravidla pro přiznání</vt:lpstr>
      <vt:lpstr>DzPPO</vt:lpstr>
      <vt:lpstr>DzPPO</vt:lpstr>
      <vt:lpstr>DzPPO</vt:lpstr>
      <vt:lpstr>Základní pravidla pro přiznání</vt:lpstr>
      <vt:lpstr>Děkuji Vám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pavel</dc:creator>
  <cp:lastModifiedBy>Pavel Lampa</cp:lastModifiedBy>
  <cp:revision>236</cp:revision>
  <cp:lastPrinted>2017-10-03T17:57:47Z</cp:lastPrinted>
  <dcterms:created xsi:type="dcterms:W3CDTF">2008-03-30T11:41:16Z</dcterms:created>
  <dcterms:modified xsi:type="dcterms:W3CDTF">2017-10-03T18:02:07Z</dcterms:modified>
</cp:coreProperties>
</file>