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6"/>
  </p:notesMasterIdLst>
  <p:handoutMasterIdLst>
    <p:handoutMasterId r:id="rId27"/>
  </p:handoutMasterIdLst>
  <p:sldIdLst>
    <p:sldId id="352" r:id="rId2"/>
    <p:sldId id="353" r:id="rId3"/>
    <p:sldId id="540" r:id="rId4"/>
    <p:sldId id="423" r:id="rId5"/>
    <p:sldId id="516" r:id="rId6"/>
    <p:sldId id="530" r:id="rId7"/>
    <p:sldId id="518" r:id="rId8"/>
    <p:sldId id="515" r:id="rId9"/>
    <p:sldId id="531" r:id="rId10"/>
    <p:sldId id="542" r:id="rId11"/>
    <p:sldId id="543" r:id="rId12"/>
    <p:sldId id="544" r:id="rId13"/>
    <p:sldId id="541" r:id="rId14"/>
    <p:sldId id="547" r:id="rId15"/>
    <p:sldId id="545" r:id="rId16"/>
    <p:sldId id="548" r:id="rId17"/>
    <p:sldId id="519" r:id="rId18"/>
    <p:sldId id="532" r:id="rId19"/>
    <p:sldId id="533" r:id="rId20"/>
    <p:sldId id="539" r:id="rId21"/>
    <p:sldId id="538" r:id="rId22"/>
    <p:sldId id="537" r:id="rId23"/>
    <p:sldId id="536" r:id="rId24"/>
    <p:sldId id="295" r:id="rId25"/>
  </p:sldIdLst>
  <p:sldSz cx="9906000" cy="6858000" type="A4"/>
  <p:notesSz cx="7104063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6866" autoAdjust="0"/>
  </p:normalViewPr>
  <p:slideViewPr>
    <p:cSldViewPr>
      <p:cViewPr>
        <p:scale>
          <a:sx n="140" d="100"/>
          <a:sy n="140" d="100"/>
        </p:scale>
        <p:origin x="35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4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5" y="4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F60CD261-2CC1-48ED-97EB-FEF1372F251A}" type="datetimeFigureOut">
              <a:rPr lang="cs-CZ" smtClean="0"/>
              <a:pPr/>
              <a:t>29.1.2018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5" y="9721110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EF3FDF23-004A-4935-988F-499149DA9C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44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5" y="4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6763"/>
            <a:ext cx="554196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8" y="4861443"/>
            <a:ext cx="5683250" cy="46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1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5" y="972111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E497E42-CD3D-4BFF-B100-8D894CAE0CE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7E42-CD3D-4BFF-B100-8D894CAE0CE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29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C5E89-09DC-4039-B1FF-42B47335C65A}" type="slidenum">
              <a:rPr lang="cs-CZ"/>
              <a:pPr/>
              <a:t>2</a:t>
            </a:fld>
            <a:endParaRPr 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66763"/>
            <a:ext cx="5541963" cy="3836987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9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4C2C2-D4E0-4C6D-AB8B-9D8C985B4BFA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7E42-CD3D-4BFF-B100-8D894CAE0CE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1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7E42-CD3D-4BFF-B100-8D894CAE0CE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12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7E42-CD3D-4BFF-B100-8D894CAE0CE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5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742950" y="1752604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4077" y="4953000"/>
            <a:ext cx="9910079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174C75-3A54-4174-B471-5BDD4F2CA4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1481332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292E3-F211-47C4-A50A-EB9910230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14347" y="274643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59A502-713F-4020-9207-F7365B43B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2379E5-7B7E-4E7F-A889-17E663E3073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75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49607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49FB2-1DAD-4CAF-AC80-27CF5F96BE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48133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48133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B1431C-CB9B-479E-BCA8-BA2EE2E54DE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3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1444297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2" y="1444297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3FBAEA-C970-4D08-AB16-60E39AB327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856867-1153-4990-8A1C-D719B0C21D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CD123-80E4-487D-8D55-20A23BAE565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90601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287619" y="6407944"/>
            <a:ext cx="2080260" cy="365760"/>
          </a:xfrm>
        </p:spPr>
        <p:txBody>
          <a:bodyPr/>
          <a:lstStyle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9CBD77-FCA4-4664-B8B9-0C0B93C23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745080" y="6407947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A5D78E-05D0-464A-8A89-14D54F8A9A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51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526195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0005" y="5787741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40880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526195" y="5939011"/>
            <a:ext cx="399798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0005" y="5787741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481331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7287619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cs-CZ" smtClean="0"/>
              <a:t>12.1.2017</a:t>
            </a: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745080" y="6407947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9367879" y="6407947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5C77B1-0934-405B-AACD-582ECEA29E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2520" y="3429000"/>
            <a:ext cx="8640960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Ústí nad Labem</a:t>
            </a:r>
          </a:p>
          <a:p>
            <a:pPr algn="ctr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5.2.2018, 6.2.2018, 13.2.2018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Ing. Pavel Lampa</a:t>
            </a:r>
          </a:p>
          <a:p>
            <a:pPr algn="ctr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daňový poradce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32520" y="274638"/>
            <a:ext cx="8640960" cy="315373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dirty="0" smtClean="0">
                <a:effectLst/>
                <a:cs typeface="Arial" panose="020B0604020202020204" pitchFamily="34" charset="0"/>
              </a:rPr>
              <a:t>Přiznání k dani z příjmů právnických osob</a:t>
            </a:r>
            <a:endParaRPr lang="cs-CZ" dirty="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Ř. 30</a:t>
            </a:r>
          </a:p>
          <a:p>
            <a:pPr lvl="1"/>
            <a:r>
              <a:rPr lang="cs-CZ" dirty="0"/>
              <a:t>částky uplatněné v předchozích zdaňovacích obdobích nebo v obdobích, za která se podává daňové přiznání, jako osvobozený bezúplatný příjem veřejně prospěšného poplatníka nebo výdaj (náklad) na dosažení, zajištění a udržení příjmů, pokud následně došlo k porušení podmínek pro jejich osvobození nebo uplatnění jako výdaje (nákladu) na dosažení, zajištění a udržení příjmů, a to ve zdaňovacím období nebo období, za které se podává daňové přiznání, ve kterém k porušení došlo,</a:t>
            </a:r>
          </a:p>
        </p:txBody>
      </p:sp>
    </p:spTree>
    <p:extLst>
      <p:ext uri="{BB962C8B-B14F-4D97-AF65-F5344CB8AC3E}">
        <p14:creationId xmlns:p14="http://schemas.microsoft.com/office/powerpoint/2010/main" val="150821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>
            <a:normAutofit/>
          </a:bodyPr>
          <a:lstStyle/>
          <a:p>
            <a:r>
              <a:rPr lang="cs-CZ" dirty="0" smtClean="0"/>
              <a:t>Ř. 30</a:t>
            </a:r>
          </a:p>
          <a:p>
            <a:pPr lvl="1"/>
            <a:r>
              <a:rPr lang="cs-CZ" dirty="0"/>
              <a:t>částky pojistného na sociální zabezpečení, příspěvku na státní politiku zaměstnanosti a pojistného na veřejné zdravotní pojištění, které je podle zvláštních právních </a:t>
            </a:r>
            <a:r>
              <a:rPr lang="cs-CZ" dirty="0" smtClean="0"/>
              <a:t>předpisů </a:t>
            </a:r>
            <a:r>
              <a:rPr lang="cs-CZ" dirty="0"/>
              <a:t>povinen platit zaměstnanec a byly zaměstnavatelem, který vede účetnictví, sraženy, avšak neodvedeny do konce měsíce následujícího po uplynutí zdaňovacího období nebo jeho části. </a:t>
            </a:r>
          </a:p>
        </p:txBody>
      </p:sp>
    </p:spTree>
    <p:extLst>
      <p:ext uri="{BB962C8B-B14F-4D97-AF65-F5344CB8AC3E}">
        <p14:creationId xmlns:p14="http://schemas.microsoft.com/office/powerpoint/2010/main" val="246623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>
            <a:normAutofit/>
          </a:bodyPr>
          <a:lstStyle/>
          <a:p>
            <a:r>
              <a:rPr lang="cs-CZ" dirty="0" smtClean="0"/>
              <a:t>Ř. 30</a:t>
            </a:r>
          </a:p>
          <a:p>
            <a:pPr lvl="1"/>
            <a:r>
              <a:rPr lang="cs-CZ" dirty="0"/>
              <a:t>částku, o kterou byl snížen základ daně podle §20 odst. 7, a to ve výši, která odpovídá poměru nevyčerpané úspory na dani, a to v tom zdaňovacím období, nebo období, za které se podává daňové přiznání, ve kterém došlo k porušení podmínek pro použití úspory na dani nebo k ukončení činnosti,</a:t>
            </a:r>
          </a:p>
        </p:txBody>
      </p:sp>
    </p:spTree>
    <p:extLst>
      <p:ext uri="{BB962C8B-B14F-4D97-AF65-F5344CB8AC3E}">
        <p14:creationId xmlns:p14="http://schemas.microsoft.com/office/powerpoint/2010/main" val="389782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/>
          <a:lstStyle/>
          <a:p>
            <a:r>
              <a:rPr lang="cs-CZ" dirty="0" smtClean="0"/>
              <a:t>Ř. 40 – příloha na str. 3</a:t>
            </a:r>
          </a:p>
          <a:p>
            <a:endParaRPr lang="cs-CZ" dirty="0" smtClean="0"/>
          </a:p>
          <a:p>
            <a:r>
              <a:rPr lang="cs-CZ" dirty="0" smtClean="0"/>
              <a:t>Ř. 50 </a:t>
            </a:r>
          </a:p>
          <a:p>
            <a:pPr lvl="1"/>
            <a:r>
              <a:rPr lang="cs-CZ" dirty="0" smtClean="0"/>
              <a:t>Daňové odpisy &lt; účetní odpisy</a:t>
            </a:r>
          </a:p>
          <a:p>
            <a:pPr lvl="1"/>
            <a:endParaRPr lang="cs-CZ" dirty="0"/>
          </a:p>
          <a:p>
            <a:r>
              <a:rPr lang="cs-CZ" dirty="0" smtClean="0"/>
              <a:t>Ř. 60</a:t>
            </a:r>
          </a:p>
          <a:p>
            <a:pPr lvl="1"/>
            <a:r>
              <a:rPr lang="cs-CZ" dirty="0" smtClean="0"/>
              <a:t>Jiné „připočitatelné“ položky</a:t>
            </a:r>
          </a:p>
          <a:p>
            <a:pPr lvl="2"/>
            <a:r>
              <a:rPr lang="cs-CZ" dirty="0" smtClean="0"/>
              <a:t>např. náklady, které se „špatně“ rozepisují na ř. 40</a:t>
            </a:r>
          </a:p>
          <a:p>
            <a:pPr lvl="2"/>
            <a:r>
              <a:rPr lang="cs-CZ" dirty="0" smtClean="0"/>
              <a:t>Náklady související s výnosy, které nejsou předmětem daně</a:t>
            </a:r>
          </a:p>
          <a:p>
            <a:pPr lvl="2"/>
            <a:r>
              <a:rPr lang="cs-CZ" dirty="0" smtClean="0"/>
              <a:t>Náklady, které souvisejí s osvobozenými výnosy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906000" cy="685799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Metoda vyplňování na ř. 101- 162 </a:t>
            </a:r>
            <a:r>
              <a:rPr lang="cs-CZ" dirty="0"/>
              <a:t>je závislá na úzkém ZD nebo širokém ZD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44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/>
          <a:lstStyle/>
          <a:p>
            <a:r>
              <a:rPr lang="cs-CZ" dirty="0" smtClean="0"/>
              <a:t>Ř. 101</a:t>
            </a:r>
          </a:p>
          <a:p>
            <a:pPr lvl="1"/>
            <a:r>
              <a:rPr lang="cs-CZ" dirty="0" smtClean="0"/>
              <a:t>Úzký základ daně</a:t>
            </a:r>
          </a:p>
          <a:p>
            <a:pPr lvl="2"/>
            <a:r>
              <a:rPr lang="cs-CZ" dirty="0" smtClean="0"/>
              <a:t>Dotace</a:t>
            </a:r>
          </a:p>
          <a:p>
            <a:pPr lvl="2"/>
            <a:r>
              <a:rPr lang="cs-CZ" dirty="0" smtClean="0"/>
              <a:t>„ztrátové“ výnosy</a:t>
            </a:r>
          </a:p>
          <a:p>
            <a:pPr lvl="2"/>
            <a:endParaRPr lang="cs-CZ" dirty="0"/>
          </a:p>
          <a:p>
            <a:r>
              <a:rPr lang="cs-CZ" dirty="0" smtClean="0"/>
              <a:t>Ř. 109</a:t>
            </a:r>
          </a:p>
          <a:p>
            <a:pPr lvl="1"/>
            <a:r>
              <a:rPr lang="cs-CZ" dirty="0" smtClean="0"/>
              <a:t>Osvobozené příjmy VPP (nelze použít u s.r.o.)</a:t>
            </a:r>
          </a:p>
          <a:p>
            <a:pPr lvl="1"/>
            <a:endParaRPr lang="cs-CZ" dirty="0"/>
          </a:p>
          <a:p>
            <a:r>
              <a:rPr lang="cs-CZ" dirty="0"/>
              <a:t>Ř. </a:t>
            </a:r>
            <a:r>
              <a:rPr lang="cs-CZ" dirty="0" smtClean="0"/>
              <a:t>150 </a:t>
            </a:r>
            <a:endParaRPr lang="cs-CZ" dirty="0"/>
          </a:p>
          <a:p>
            <a:pPr lvl="1"/>
            <a:r>
              <a:rPr lang="cs-CZ" dirty="0"/>
              <a:t>Daňové odpisy </a:t>
            </a:r>
            <a:r>
              <a:rPr lang="cs-CZ" dirty="0" smtClean="0"/>
              <a:t>&gt; </a:t>
            </a:r>
            <a:r>
              <a:rPr lang="cs-CZ" dirty="0"/>
              <a:t>účetní odpisy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52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906000" cy="6857999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Účetní odpisy/Daňové odpisy</a:t>
            </a:r>
          </a:p>
          <a:p>
            <a:pPr lvl="1"/>
            <a:r>
              <a:rPr lang="cs-CZ" dirty="0" smtClean="0"/>
              <a:t>Uplatní se pro příspěvkové organizace, které neuplatňují daňové odpisy ze svěřeného majetku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ze </a:t>
            </a:r>
            <a:r>
              <a:rPr lang="cs-CZ" dirty="0"/>
              <a:t>použít </a:t>
            </a:r>
            <a:r>
              <a:rPr lang="cs-CZ" dirty="0" smtClean="0"/>
              <a:t>pouze v </a:t>
            </a:r>
            <a:r>
              <a:rPr lang="cs-CZ" dirty="0"/>
              <a:t>případech, kdy </a:t>
            </a:r>
            <a:r>
              <a:rPr lang="cs-CZ" dirty="0" smtClean="0"/>
              <a:t>příspěvek na provozní náklady je rozhodnutím zřizovatele určen na účetní odpisy nebo jiné náklady;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28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692696"/>
            <a:ext cx="9906000" cy="616530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 err="1" smtClean="0"/>
              <a:t>využítím</a:t>
            </a:r>
            <a:r>
              <a:rPr lang="cs-CZ" dirty="0" smtClean="0"/>
              <a:t> §</a:t>
            </a:r>
            <a:r>
              <a:rPr lang="cs-CZ" dirty="0"/>
              <a:t>23/4-e) </a:t>
            </a:r>
            <a:r>
              <a:rPr lang="cs-CZ" dirty="0" err="1"/>
              <a:t>ZDzP</a:t>
            </a:r>
            <a:r>
              <a:rPr lang="cs-CZ" dirty="0"/>
              <a:t> </a:t>
            </a:r>
            <a:r>
              <a:rPr lang="cs-CZ" dirty="0" smtClean="0"/>
              <a:t>se do širokého ZD nezahrnují (tedy se nezdaňují) dotace z veřejných rozpočtů včetně příspěvku na provoz od zřizovatele,  je-li tento výnos </a:t>
            </a:r>
            <a:r>
              <a:rPr lang="cs-CZ" b="1" u="sng" dirty="0" smtClean="0"/>
              <a:t>přesně určen </a:t>
            </a:r>
            <a:r>
              <a:rPr lang="cs-CZ" dirty="0" smtClean="0"/>
              <a:t>na </a:t>
            </a:r>
            <a:r>
              <a:rPr lang="cs-CZ" dirty="0"/>
              <a:t>výdaje (náklady) na dosažení, zajištění a udržení příjmů, a to maximálně do výše těchto neuznaných výdajů (</a:t>
            </a:r>
            <a:r>
              <a:rPr lang="cs-CZ" dirty="0" smtClean="0"/>
              <a:t>nákladů)</a:t>
            </a:r>
            <a:r>
              <a:rPr lang="cs-CZ" i="1" dirty="0">
                <a:solidFill>
                  <a:srgbClr val="FF0000"/>
                </a:solidFill>
              </a:rPr>
              <a:t> (ř. 140)</a:t>
            </a:r>
          </a:p>
          <a:p>
            <a:endParaRPr lang="cs-CZ" dirty="0"/>
          </a:p>
          <a:p>
            <a:r>
              <a:rPr lang="cs-CZ" dirty="0" smtClean="0"/>
              <a:t>řešení pro případ rozdílu </a:t>
            </a:r>
            <a:r>
              <a:rPr lang="cs-CZ" dirty="0"/>
              <a:t>mezi účetními odpisy a daňovými </a:t>
            </a:r>
            <a:r>
              <a:rPr lang="cs-CZ" dirty="0" smtClean="0"/>
              <a:t>odpisy, kdy zřizovatel příspěvek na provoz výslovně určí na účetní </a:t>
            </a:r>
            <a:r>
              <a:rPr lang="cs-CZ" dirty="0" smtClean="0"/>
              <a:t>odpisy nebo jiné náklady </a:t>
            </a:r>
            <a:r>
              <a:rPr lang="cs-CZ" i="1" dirty="0" smtClean="0">
                <a:solidFill>
                  <a:srgbClr val="FF0000"/>
                </a:solidFill>
              </a:rPr>
              <a:t>(ř</a:t>
            </a:r>
            <a:r>
              <a:rPr lang="cs-CZ" i="1" dirty="0">
                <a:solidFill>
                  <a:srgbClr val="FF0000"/>
                </a:solidFill>
              </a:rPr>
              <a:t>. 50)</a:t>
            </a:r>
          </a:p>
          <a:p>
            <a:pPr marL="109728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92696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Š</a:t>
            </a:r>
            <a:r>
              <a:rPr lang="cs-CZ" dirty="0" smtClean="0"/>
              <a:t>iroký </a:t>
            </a:r>
            <a:r>
              <a:rPr lang="cs-CZ" dirty="0" smtClean="0"/>
              <a:t>ZD/Úzký ZD se „ziskovými„ výnosy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5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" y="0"/>
            <a:ext cx="4947667" cy="685800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53000" y="0"/>
            <a:ext cx="4953000" cy="6857999"/>
          </a:xfrm>
        </p:spPr>
        <p:txBody>
          <a:bodyPr/>
          <a:lstStyle/>
          <a:p>
            <a:r>
              <a:rPr lang="cs-CZ" dirty="0" smtClean="0"/>
              <a:t>A.</a:t>
            </a:r>
          </a:p>
          <a:p>
            <a:pPr lvl="1"/>
            <a:r>
              <a:rPr lang="cs-CZ" dirty="0" smtClean="0"/>
              <a:t>Podrobně 5XX</a:t>
            </a:r>
            <a:r>
              <a:rPr lang="cs-CZ" dirty="0"/>
              <a:t> </a:t>
            </a:r>
            <a:r>
              <a:rPr lang="cs-CZ" dirty="0" smtClean="0"/>
              <a:t>nebo podle účtových skupin 5X</a:t>
            </a:r>
          </a:p>
          <a:p>
            <a:pPr lvl="1"/>
            <a:r>
              <a:rPr lang="cs-CZ" dirty="0" smtClean="0"/>
              <a:t>Záporné hodnoty pouze do výše celkového kladného součtu</a:t>
            </a:r>
          </a:p>
          <a:p>
            <a:pPr lvl="1"/>
            <a:endParaRPr lang="cs-CZ" dirty="0"/>
          </a:p>
          <a:p>
            <a:r>
              <a:rPr lang="cs-CZ" dirty="0" smtClean="0"/>
              <a:t>B.</a:t>
            </a:r>
          </a:p>
          <a:p>
            <a:pPr lvl="1"/>
            <a:r>
              <a:rPr lang="cs-CZ" dirty="0" smtClean="0"/>
              <a:t>Daňové skupiny</a:t>
            </a:r>
          </a:p>
          <a:p>
            <a:pPr lvl="1"/>
            <a:r>
              <a:rPr lang="cs-CZ" dirty="0" smtClean="0"/>
              <a:t>Ř. 12</a:t>
            </a:r>
          </a:p>
          <a:p>
            <a:pPr lvl="2"/>
            <a:r>
              <a:rPr lang="cs-CZ" dirty="0" smtClean="0"/>
              <a:t>Účetní odpisy, jako daňově uznatelné</a:t>
            </a:r>
          </a:p>
        </p:txBody>
      </p:sp>
    </p:spTree>
    <p:extLst>
      <p:ext uri="{BB962C8B-B14F-4D97-AF65-F5344CB8AC3E}">
        <p14:creationId xmlns:p14="http://schemas.microsoft.com/office/powerpoint/2010/main" val="363552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9" y="-12577"/>
            <a:ext cx="4957539" cy="6858000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/>
          <a:lstStyle/>
          <a:p>
            <a:r>
              <a:rPr lang="cs-CZ" dirty="0" smtClean="0"/>
              <a:t>C.</a:t>
            </a:r>
          </a:p>
          <a:p>
            <a:pPr lvl="1"/>
            <a:r>
              <a:rPr lang="cs-CZ" dirty="0" smtClean="0"/>
              <a:t>Daňové opravné položky k pohledávkám</a:t>
            </a:r>
          </a:p>
          <a:p>
            <a:pPr lvl="2"/>
            <a:r>
              <a:rPr lang="cs-CZ" dirty="0" smtClean="0"/>
              <a:t>Insolvenční</a:t>
            </a:r>
          </a:p>
          <a:p>
            <a:pPr lvl="2"/>
            <a:r>
              <a:rPr lang="cs-CZ" dirty="0" smtClean="0"/>
              <a:t>Malé pohledávky 100% </a:t>
            </a:r>
          </a:p>
          <a:p>
            <a:pPr lvl="3"/>
            <a:r>
              <a:rPr lang="cs-CZ" dirty="0" smtClean="0"/>
              <a:t>≤ 30.000,-</a:t>
            </a:r>
          </a:p>
          <a:p>
            <a:pPr lvl="3"/>
            <a:r>
              <a:rPr lang="cs-CZ" dirty="0" smtClean="0"/>
              <a:t>&gt; 12 měsíců</a:t>
            </a:r>
          </a:p>
          <a:p>
            <a:pPr lvl="2"/>
            <a:r>
              <a:rPr lang="cs-CZ" dirty="0" smtClean="0"/>
              <a:t>Velké pohledávky</a:t>
            </a:r>
          </a:p>
          <a:p>
            <a:pPr lvl="3"/>
            <a:r>
              <a:rPr lang="cs-CZ" dirty="0" smtClean="0"/>
              <a:t>≤ 200.000,-</a:t>
            </a:r>
          </a:p>
          <a:p>
            <a:pPr lvl="4"/>
            <a:r>
              <a:rPr lang="cs-CZ" dirty="0" smtClean="0"/>
              <a:t>18 měsíců/50%</a:t>
            </a:r>
          </a:p>
          <a:p>
            <a:pPr lvl="4"/>
            <a:r>
              <a:rPr lang="cs-CZ" dirty="0" smtClean="0"/>
              <a:t>30 měsíců/100%</a:t>
            </a:r>
          </a:p>
          <a:p>
            <a:pPr marL="914400" lvl="3" indent="0">
              <a:buNone/>
            </a:pPr>
            <a:r>
              <a:rPr lang="cs-CZ" dirty="0" smtClean="0"/>
              <a:t>+</a:t>
            </a:r>
            <a:endParaRPr lang="cs-CZ" dirty="0"/>
          </a:p>
          <a:p>
            <a:pPr lvl="3"/>
            <a:r>
              <a:rPr lang="cs-CZ" dirty="0" smtClean="0"/>
              <a:t>&gt; 200.000,-</a:t>
            </a:r>
          </a:p>
          <a:p>
            <a:pPr lvl="3"/>
            <a:r>
              <a:rPr lang="cs-CZ" dirty="0" smtClean="0"/>
              <a:t>Zahájení rozhodčího, soudního nebo správního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93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32520" y="3435350"/>
            <a:ext cx="8640960" cy="287397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cs-CZ" sz="3600" b="1" smtClean="0">
                <a:latin typeface="Arial" pitchFamily="34" charset="0"/>
                <a:cs typeface="Arial" pitchFamily="34" charset="0"/>
              </a:rPr>
              <a:t>V hřejivém světle Lampy je Vaše skvělá budoucnost</a:t>
            </a:r>
          </a:p>
          <a:p>
            <a:endParaRPr lang="cs-CZ" sz="240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b="1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cs-CZ" sz="2400" b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www.pavellampa.cz</a:t>
            </a:r>
            <a:endParaRPr lang="cs-CZ" sz="2400" b="1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mtClean="0"/>
              <a:t/>
            </a:r>
            <a:br>
              <a:rPr lang="cs-CZ" smtClean="0"/>
            </a:br>
            <a:endParaRPr lang="cs-CZ" sz="4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86405" y="3068638"/>
            <a:ext cx="2340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4" descr="zaro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912" y="304126"/>
            <a:ext cx="2016224" cy="242396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" y="0"/>
            <a:ext cx="4946526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53000" y="0"/>
            <a:ext cx="4953000" cy="6857999"/>
          </a:xfrm>
        </p:spPr>
        <p:txBody>
          <a:bodyPr/>
          <a:lstStyle/>
          <a:p>
            <a:r>
              <a:rPr lang="cs-CZ" dirty="0" smtClean="0"/>
              <a:t>e) rezervy na opravy</a:t>
            </a:r>
          </a:p>
          <a:p>
            <a:pPr lvl="1"/>
            <a:r>
              <a:rPr lang="cs-CZ" dirty="0" smtClean="0"/>
              <a:t>Rozpočet</a:t>
            </a:r>
          </a:p>
          <a:p>
            <a:pPr lvl="1"/>
            <a:r>
              <a:rPr lang="cs-CZ" dirty="0" smtClean="0"/>
              <a:t>Počet období</a:t>
            </a:r>
          </a:p>
          <a:p>
            <a:pPr lvl="1"/>
            <a:r>
              <a:rPr lang="cs-CZ" dirty="0" smtClean="0"/>
              <a:t>Samostatný bankovní účet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F. c)</a:t>
            </a:r>
          </a:p>
          <a:p>
            <a:pPr lvl="1"/>
            <a:r>
              <a:rPr lang="cs-CZ" dirty="0" smtClean="0"/>
              <a:t>Praxe studentů</a:t>
            </a:r>
          </a:p>
          <a:p>
            <a:pPr lvl="1"/>
            <a:r>
              <a:rPr lang="cs-CZ" dirty="0" smtClean="0"/>
              <a:t>Počet hodin x 200,--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44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53000" y="0"/>
            <a:ext cx="4953000" cy="68579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H.</a:t>
            </a:r>
          </a:p>
          <a:p>
            <a:pPr lvl="1"/>
            <a:r>
              <a:rPr lang="cs-CZ" dirty="0" smtClean="0"/>
              <a:t>Zaměstnanec se zdravotním postižením = přepočtený úvazek x 18.000,-</a:t>
            </a:r>
          </a:p>
          <a:p>
            <a:pPr lvl="1"/>
            <a:r>
              <a:rPr lang="cs-CZ" dirty="0"/>
              <a:t>Zaměstnanec </a:t>
            </a:r>
            <a:r>
              <a:rPr lang="cs-CZ" dirty="0" smtClean="0"/>
              <a:t>s těžším zdravotním </a:t>
            </a:r>
            <a:r>
              <a:rPr lang="cs-CZ" dirty="0"/>
              <a:t>postižením </a:t>
            </a:r>
            <a:r>
              <a:rPr lang="cs-CZ" dirty="0" smtClean="0"/>
              <a:t>= </a:t>
            </a:r>
            <a:r>
              <a:rPr lang="cs-CZ" dirty="0"/>
              <a:t>přepočtený </a:t>
            </a:r>
            <a:r>
              <a:rPr lang="cs-CZ" dirty="0" smtClean="0"/>
              <a:t>úvazek x 60.000,-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6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53000" y="0"/>
            <a:ext cx="4953000" cy="685799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Ř. 230 - odpočet ztráty</a:t>
            </a:r>
          </a:p>
          <a:p>
            <a:r>
              <a:rPr lang="cs-CZ" dirty="0" smtClean="0"/>
              <a:t>Ř. 243 - praxe studentů</a:t>
            </a:r>
          </a:p>
          <a:p>
            <a:endParaRPr lang="cs-CZ" dirty="0"/>
          </a:p>
          <a:p>
            <a:r>
              <a:rPr lang="cs-CZ" dirty="0" smtClean="0"/>
              <a:t>Ř. 251 - §20/7</a:t>
            </a:r>
          </a:p>
          <a:p>
            <a:endParaRPr lang="cs-CZ" dirty="0"/>
          </a:p>
          <a:p>
            <a:r>
              <a:rPr lang="cs-CZ" dirty="0" smtClean="0"/>
              <a:t>Ř. 300 – slevy na ZAM se zdravotním postižením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2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953000" y="0"/>
            <a:ext cx="4953000" cy="685799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62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32521" y="1268760"/>
            <a:ext cx="8640960" cy="504056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cs-CZ" sz="2000" dirty="0" smtClean="0"/>
          </a:p>
          <a:p>
            <a:pPr algn="ctr"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520" y="274638"/>
            <a:ext cx="8640960" cy="994122"/>
          </a:xfrm>
        </p:spPr>
        <p:txBody>
          <a:bodyPr>
            <a:normAutofit/>
          </a:bodyPr>
          <a:lstStyle/>
          <a:p>
            <a:r>
              <a:rPr lang="cs-CZ" smtClean="0"/>
              <a:t>Děkuji Vám za </a:t>
            </a:r>
            <a:r>
              <a:rPr lang="cs-CZ"/>
              <a:t>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0"/>
            <a:ext cx="9906000" cy="685799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Zákon č. 586/1992 Sb. o daních z příjmů</a:t>
            </a:r>
          </a:p>
          <a:p>
            <a:pPr lvl="1"/>
            <a:r>
              <a:rPr lang="cs-CZ" dirty="0" smtClean="0"/>
              <a:t>Podle stavu k </a:t>
            </a:r>
            <a:r>
              <a:rPr lang="cs-CZ" b="1" dirty="0" smtClean="0"/>
              <a:t>31.12.2017</a:t>
            </a:r>
          </a:p>
          <a:p>
            <a:endParaRPr lang="cs-CZ" dirty="0" smtClean="0"/>
          </a:p>
          <a:p>
            <a:r>
              <a:rPr lang="cs-CZ" dirty="0" smtClean="0"/>
              <a:t>Formulář 25 5404 – vzor č. 28</a:t>
            </a:r>
          </a:p>
          <a:p>
            <a:endParaRPr lang="cs-CZ" dirty="0"/>
          </a:p>
          <a:p>
            <a:r>
              <a:rPr lang="cs-CZ" dirty="0" smtClean="0"/>
              <a:t>Použití SW</a:t>
            </a:r>
          </a:p>
          <a:p>
            <a:r>
              <a:rPr lang="cs-CZ" dirty="0" smtClean="0"/>
              <a:t>Daňový portál (vyplňování + kontrola)</a:t>
            </a:r>
          </a:p>
          <a:p>
            <a:endParaRPr lang="cs-CZ" dirty="0"/>
          </a:p>
          <a:p>
            <a:r>
              <a:rPr lang="cs-CZ" dirty="0" smtClean="0"/>
              <a:t>Podání</a:t>
            </a:r>
          </a:p>
          <a:p>
            <a:pPr lvl="1"/>
            <a:r>
              <a:rPr lang="cs-CZ" dirty="0" smtClean="0"/>
              <a:t>Datová schránka nebo EPO (daňový portál)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09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906000" cy="6021288"/>
          </a:xfrm>
        </p:spPr>
        <p:txBody>
          <a:bodyPr/>
          <a:lstStyle/>
          <a:p>
            <a:pPr lvl="0"/>
            <a:endParaRPr lang="cs-CZ" sz="2275" b="1" dirty="0"/>
          </a:p>
          <a:p>
            <a:pPr marL="109728" lvl="0" indent="0">
              <a:buNone/>
            </a:pPr>
            <a:r>
              <a:rPr lang="cs-CZ" sz="2400" b="1" u="sng" dirty="0"/>
              <a:t>Účetní</a:t>
            </a:r>
            <a:r>
              <a:rPr lang="cs-CZ" sz="2400" dirty="0"/>
              <a:t> klíčování nákladů a výnosů mezi hlavní a doplňkovou </a:t>
            </a:r>
            <a:r>
              <a:rPr lang="cs-CZ" sz="2400" dirty="0" smtClean="0"/>
              <a:t>činnost platí pro </a:t>
            </a:r>
            <a:r>
              <a:rPr lang="cs-CZ" sz="2400" u="sng" dirty="0" smtClean="0"/>
              <a:t>široký i úzký základ daně</a:t>
            </a:r>
            <a:endParaRPr lang="cs-CZ" sz="2400" u="sng" dirty="0"/>
          </a:p>
          <a:p>
            <a:endParaRPr lang="cs-CZ" sz="2400" dirty="0" smtClean="0"/>
          </a:p>
          <a:p>
            <a:pPr marL="109728" indent="0">
              <a:buNone/>
            </a:pPr>
            <a:r>
              <a:rPr lang="cs-CZ" sz="2400" b="1" u="sng" dirty="0" smtClean="0"/>
              <a:t>Daňové</a:t>
            </a:r>
            <a:r>
              <a:rPr lang="cs-CZ" sz="2400" dirty="0" smtClean="0"/>
              <a:t> </a:t>
            </a:r>
            <a:r>
              <a:rPr lang="cs-CZ" sz="2400" dirty="0" smtClean="0"/>
              <a:t>klíčování nákladů a výnosů uvnitř hlavní činnosti mezi jednotlivými </a:t>
            </a:r>
            <a:r>
              <a:rPr lang="cs-CZ" sz="2400" dirty="0"/>
              <a:t>činnostmi </a:t>
            </a:r>
            <a:r>
              <a:rPr lang="cs-CZ" sz="2400" dirty="0" smtClean="0"/>
              <a:t>v hlavní činnosti v</a:t>
            </a:r>
            <a:r>
              <a:rPr lang="cs-CZ" sz="2400" dirty="0"/>
              <a:t> rámci téhož druhu </a:t>
            </a:r>
            <a:r>
              <a:rPr lang="cs-CZ" sz="2400" dirty="0" smtClean="0"/>
              <a:t>činnosti platí pouze pro </a:t>
            </a:r>
            <a:r>
              <a:rPr lang="cs-CZ" sz="2400" u="sng" dirty="0" smtClean="0"/>
              <a:t>úzký základ daně</a:t>
            </a:r>
            <a:endParaRPr lang="cs-CZ" sz="2400" u="sng" dirty="0" smtClean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71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effectLst/>
              </a:rPr>
              <a:t>Účetnictví (vazba na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DzPPO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)</a:t>
            </a:r>
            <a:endParaRPr lang="cs-CZ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4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64704"/>
            <a:ext cx="9906000" cy="6093296"/>
          </a:xfrm>
        </p:spPr>
        <p:txBody>
          <a:bodyPr>
            <a:normAutofit/>
          </a:bodyPr>
          <a:lstStyle/>
          <a:p>
            <a:r>
              <a:rPr lang="cs-CZ" dirty="0" smtClean="0"/>
              <a:t>Úzký </a:t>
            </a:r>
            <a:r>
              <a:rPr lang="cs-CZ" dirty="0" smtClean="0"/>
              <a:t>ZD</a:t>
            </a:r>
          </a:p>
          <a:p>
            <a:pPr lvl="1"/>
            <a:r>
              <a:rPr lang="cs-CZ" dirty="0" smtClean="0"/>
              <a:t>církevní </a:t>
            </a:r>
            <a:r>
              <a:rPr lang="cs-CZ" dirty="0" smtClean="0"/>
              <a:t>organizace</a:t>
            </a:r>
          </a:p>
          <a:p>
            <a:pPr lvl="4"/>
            <a:r>
              <a:rPr lang="cs-CZ" dirty="0"/>
              <a:t>Když nejsou poskytovateli zdravotních služeb</a:t>
            </a:r>
          </a:p>
          <a:p>
            <a:pPr lvl="1"/>
            <a:r>
              <a:rPr lang="cs-CZ" dirty="0" smtClean="0"/>
              <a:t>spolky</a:t>
            </a:r>
            <a:endParaRPr lang="cs-CZ" dirty="0" smtClean="0"/>
          </a:p>
          <a:p>
            <a:pPr lvl="4"/>
            <a:r>
              <a:rPr lang="cs-CZ" dirty="0" smtClean="0"/>
              <a:t>Když nejsou </a:t>
            </a:r>
            <a:r>
              <a:rPr lang="cs-CZ" dirty="0"/>
              <a:t>poskytovateli zdravotních služeb</a:t>
            </a:r>
          </a:p>
          <a:p>
            <a:pPr lvl="1"/>
            <a:r>
              <a:rPr lang="cs-CZ" dirty="0" smtClean="0"/>
              <a:t>příspěvkové </a:t>
            </a:r>
            <a:r>
              <a:rPr lang="cs-CZ" dirty="0" smtClean="0"/>
              <a:t>organizace</a:t>
            </a:r>
          </a:p>
          <a:p>
            <a:pPr lvl="4"/>
            <a:r>
              <a:rPr lang="cs-CZ" dirty="0" smtClean="0"/>
              <a:t>Když nejsou poskytovateli zdravotních služeb</a:t>
            </a:r>
          </a:p>
          <a:p>
            <a:endParaRPr lang="cs-CZ" dirty="0" smtClean="0"/>
          </a:p>
          <a:p>
            <a:r>
              <a:rPr lang="cs-CZ" dirty="0" smtClean="0"/>
              <a:t>Široký ZD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bchodní </a:t>
            </a:r>
            <a:r>
              <a:rPr lang="cs-CZ" dirty="0" smtClean="0"/>
              <a:t>korporace</a:t>
            </a:r>
          </a:p>
          <a:p>
            <a:pPr lvl="1"/>
            <a:r>
              <a:rPr lang="cs-CZ" dirty="0" smtClean="0"/>
              <a:t>ústavy</a:t>
            </a:r>
            <a:endParaRPr lang="cs-CZ" dirty="0" smtClean="0"/>
          </a:p>
          <a:p>
            <a:pPr lvl="1"/>
            <a:r>
              <a:rPr lang="cs-CZ" dirty="0" smtClean="0"/>
              <a:t>o.p.s.</a:t>
            </a:r>
          </a:p>
          <a:p>
            <a:pPr lvl="1"/>
            <a:r>
              <a:rPr lang="cs-CZ" sz="2000" dirty="0" smtClean="0"/>
              <a:t>poskytovatelé </a:t>
            </a:r>
            <a:r>
              <a:rPr lang="cs-CZ" sz="2000" dirty="0"/>
              <a:t>zdravotních služeb, </a:t>
            </a:r>
            <a:r>
              <a:rPr lang="cs-CZ" sz="2000" dirty="0" smtClean="0"/>
              <a:t>kteří mají </a:t>
            </a:r>
            <a:r>
              <a:rPr lang="cs-CZ" sz="2000" dirty="0"/>
              <a:t>oprávnění k poskytování zdravotních služeb podle zákona upravujícího zdravotní </a:t>
            </a:r>
            <a:r>
              <a:rPr lang="cs-CZ" sz="2000" dirty="0" smtClean="0"/>
              <a:t>služby (</a:t>
            </a:r>
            <a:r>
              <a:rPr lang="cs-CZ" sz="2000" b="1" u="sng" dirty="0" smtClean="0"/>
              <a:t>bez ohledu na právní formu</a:t>
            </a:r>
            <a:r>
              <a:rPr lang="cs-CZ" sz="2000" dirty="0" smtClean="0"/>
              <a:t>)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 smtClean="0">
                <a:effectLst/>
              </a:rPr>
              <a:t>Úzký/široký základ daně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22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64704"/>
            <a:ext cx="9906000" cy="5642607"/>
          </a:xfrm>
        </p:spPr>
        <p:txBody>
          <a:bodyPr>
            <a:normAutofit/>
          </a:bodyPr>
          <a:lstStyle/>
          <a:p>
            <a:r>
              <a:rPr lang="cs-CZ" dirty="0" smtClean="0"/>
              <a:t>Úzký ZD</a:t>
            </a:r>
          </a:p>
          <a:p>
            <a:pPr lvl="1"/>
            <a:r>
              <a:rPr lang="cs-CZ" dirty="0" smtClean="0"/>
              <a:t>Klíčování jednotlivých činností v rámci jednoho druhu činnosti (klíčuje se v hlavní činnosti)</a:t>
            </a:r>
          </a:p>
          <a:p>
            <a:pPr lvl="1"/>
            <a:r>
              <a:rPr lang="cs-CZ" dirty="0" smtClean="0"/>
              <a:t>Zdaňují se pouze ziskové </a:t>
            </a:r>
            <a:r>
              <a:rPr lang="cs-CZ" dirty="0" smtClean="0"/>
              <a:t>výnosy z jednotlivých činností</a:t>
            </a:r>
            <a:endParaRPr lang="cs-CZ" dirty="0" smtClean="0"/>
          </a:p>
          <a:p>
            <a:pPr lvl="1"/>
            <a:r>
              <a:rPr lang="cs-CZ" dirty="0" smtClean="0"/>
              <a:t>Nezdaňují se ztrátové </a:t>
            </a:r>
            <a:r>
              <a:rPr lang="cs-CZ" dirty="0" smtClean="0"/>
              <a:t>výnosy z jednotlivých činností </a:t>
            </a:r>
            <a:r>
              <a:rPr lang="cs-CZ" i="1" dirty="0" smtClean="0">
                <a:solidFill>
                  <a:srgbClr val="FF0000"/>
                </a:solidFill>
              </a:rPr>
              <a:t>(ř. 101)</a:t>
            </a:r>
          </a:p>
          <a:p>
            <a:pPr lvl="1"/>
            <a:r>
              <a:rPr lang="cs-CZ" dirty="0" smtClean="0"/>
              <a:t>Zdaňují se vždy </a:t>
            </a:r>
            <a:r>
              <a:rPr lang="cs-CZ" dirty="0" smtClean="0"/>
              <a:t>výnosy </a:t>
            </a:r>
            <a:r>
              <a:rPr lang="cs-CZ" sz="2400" dirty="0" smtClean="0"/>
              <a:t>z reklamy, </a:t>
            </a:r>
            <a:r>
              <a:rPr lang="cs-CZ" sz="2400" i="1" dirty="0" smtClean="0"/>
              <a:t>z </a:t>
            </a:r>
            <a:r>
              <a:rPr lang="cs-CZ" sz="2400" i="1" dirty="0"/>
              <a:t>členského příspěvku</a:t>
            </a:r>
            <a:r>
              <a:rPr lang="cs-CZ" sz="2400" dirty="0" smtClean="0"/>
              <a:t>, </a:t>
            </a:r>
            <a:r>
              <a:rPr lang="cs-CZ" sz="2400" i="1" dirty="0" smtClean="0"/>
              <a:t>z úroku</a:t>
            </a:r>
            <a:r>
              <a:rPr lang="cs-CZ" sz="2400" dirty="0" smtClean="0"/>
              <a:t>, z nájemného </a:t>
            </a:r>
            <a:r>
              <a:rPr lang="cs-CZ" sz="2400" dirty="0"/>
              <a:t>s výjimkou nájmu státního </a:t>
            </a:r>
            <a:r>
              <a:rPr lang="cs-CZ" sz="2400" dirty="0" smtClean="0"/>
              <a:t>majetku</a:t>
            </a:r>
          </a:p>
          <a:p>
            <a:pPr lvl="1"/>
            <a:r>
              <a:rPr lang="cs-CZ" sz="2400" dirty="0" smtClean="0"/>
              <a:t>Nezdaňují se dotace </a:t>
            </a:r>
            <a:r>
              <a:rPr lang="cs-CZ" sz="2400" i="1" dirty="0" smtClean="0">
                <a:solidFill>
                  <a:srgbClr val="FF0000"/>
                </a:solidFill>
              </a:rPr>
              <a:t>(ř. 101)</a:t>
            </a:r>
            <a:endParaRPr lang="cs-CZ" sz="2400" i="1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Široký ZD</a:t>
            </a:r>
          </a:p>
          <a:p>
            <a:pPr lvl="1"/>
            <a:r>
              <a:rPr lang="cs-CZ" dirty="0" smtClean="0"/>
              <a:t>„Všechno proti všemu“ (neklíčuje se v hlavní činnosti)</a:t>
            </a:r>
          </a:p>
          <a:p>
            <a:pPr lvl="1"/>
            <a:r>
              <a:rPr lang="cs-CZ" dirty="0" smtClean="0"/>
              <a:t>Zdaňují se všechny </a:t>
            </a:r>
            <a:r>
              <a:rPr lang="cs-CZ" dirty="0" smtClean="0"/>
              <a:t>výnosy z činností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 smtClean="0">
                <a:effectLst/>
              </a:rPr>
              <a:t>Úzký/široký základ daně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824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64704"/>
            <a:ext cx="9906000" cy="60932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Úzký ZD</a:t>
            </a:r>
          </a:p>
          <a:p>
            <a:pPr lvl="1"/>
            <a:r>
              <a:rPr lang="cs-CZ" dirty="0"/>
              <a:t>Předmětem daně </a:t>
            </a:r>
            <a:r>
              <a:rPr lang="cs-CZ" sz="4000" b="1" u="sng" dirty="0" smtClean="0"/>
              <a:t>nejsou</a:t>
            </a:r>
            <a:r>
              <a:rPr lang="cs-CZ" dirty="0" smtClean="0"/>
              <a:t> dotace </a:t>
            </a:r>
            <a:r>
              <a:rPr lang="cs-CZ" dirty="0"/>
              <a:t>z veřejných rozpočtů, včetně příspěvku na provoz od zřizovatele</a:t>
            </a:r>
          </a:p>
          <a:p>
            <a:endParaRPr lang="cs-CZ" dirty="0" smtClean="0"/>
          </a:p>
          <a:p>
            <a:r>
              <a:rPr lang="cs-CZ" dirty="0" smtClean="0"/>
              <a:t>Široký ZD</a:t>
            </a:r>
          </a:p>
          <a:p>
            <a:pPr lvl="1"/>
            <a:r>
              <a:rPr lang="cs-CZ" dirty="0" smtClean="0"/>
              <a:t>Předmětem daně </a:t>
            </a:r>
            <a:r>
              <a:rPr lang="cs-CZ" sz="4000" b="1" u="sng" dirty="0" smtClean="0"/>
              <a:t>jsou</a:t>
            </a:r>
            <a:r>
              <a:rPr lang="cs-CZ" dirty="0" smtClean="0"/>
              <a:t> i dotace z veřejných rozpočtů, včetně příspěvku na provoz od zřizovatele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cs-CZ" dirty="0" smtClean="0">
                <a:effectLst/>
              </a:rPr>
              <a:t>Úzký/široký základ daně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508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953000" y="0"/>
            <a:ext cx="4952999" cy="6858000"/>
          </a:xfrm>
        </p:spPr>
        <p:txBody>
          <a:bodyPr/>
          <a:lstStyle/>
          <a:p>
            <a:r>
              <a:rPr lang="cs-CZ" dirty="0" smtClean="0"/>
              <a:t>Ř. 03</a:t>
            </a:r>
          </a:p>
          <a:p>
            <a:pPr lvl="1"/>
            <a:r>
              <a:rPr lang="cs-CZ" dirty="0" smtClean="0"/>
              <a:t>...</a:t>
            </a:r>
          </a:p>
          <a:p>
            <a:pPr marL="393192" lvl="1" indent="0">
              <a:buNone/>
            </a:pPr>
            <a:endParaRPr lang="cs-CZ" dirty="0" smtClean="0"/>
          </a:p>
          <a:p>
            <a:r>
              <a:rPr lang="cs-CZ" dirty="0" smtClean="0"/>
              <a:t>Ř. 04</a:t>
            </a:r>
          </a:p>
          <a:p>
            <a:pPr lvl="1"/>
            <a:r>
              <a:rPr lang="cs-CZ" dirty="0"/>
              <a:t>3x VPP</a:t>
            </a:r>
          </a:p>
          <a:p>
            <a:pPr lvl="1"/>
            <a:r>
              <a:rPr lang="cs-CZ" dirty="0"/>
              <a:t>1x ostatní (s.r.o., </a:t>
            </a:r>
            <a:r>
              <a:rPr lang="cs-CZ" dirty="0" smtClean="0"/>
              <a:t>…)</a:t>
            </a:r>
            <a:endParaRPr lang="cs-CZ" dirty="0"/>
          </a:p>
          <a:p>
            <a:pPr lvl="1"/>
            <a:r>
              <a:rPr lang="cs-CZ" dirty="0" err="1"/>
              <a:t>xA</a:t>
            </a:r>
            <a:r>
              <a:rPr lang="cs-CZ" dirty="0"/>
              <a:t> za zdaňovací </a:t>
            </a:r>
            <a:r>
              <a:rPr lang="cs-CZ" dirty="0" smtClean="0"/>
              <a:t>období</a:t>
            </a:r>
          </a:p>
          <a:p>
            <a:pPr marL="393192" lvl="1" indent="0">
              <a:buNone/>
            </a:pPr>
            <a:endParaRPr lang="cs-CZ" dirty="0"/>
          </a:p>
          <a:p>
            <a:r>
              <a:rPr lang="cs-CZ" dirty="0" smtClean="0"/>
              <a:t>Ř. 08</a:t>
            </a:r>
          </a:p>
          <a:p>
            <a:pPr lvl="1"/>
            <a:r>
              <a:rPr lang="cs-CZ" dirty="0" smtClean="0"/>
              <a:t>při dalším prodloužení lhůty, např. do 30.9.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54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5934" cy="6858000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953001" y="0"/>
            <a:ext cx="4953000" cy="68579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 smtClean="0"/>
              <a:t>Ř. </a:t>
            </a:r>
            <a:r>
              <a:rPr lang="cs-CZ" dirty="0"/>
              <a:t>20 </a:t>
            </a:r>
            <a:endParaRPr lang="cs-CZ" dirty="0" smtClean="0"/>
          </a:p>
          <a:p>
            <a:pPr lvl="1"/>
            <a:r>
              <a:rPr lang="cs-CZ" dirty="0" smtClean="0"/>
              <a:t>částky </a:t>
            </a:r>
            <a:r>
              <a:rPr lang="cs-CZ" dirty="0"/>
              <a:t>neoprávněně zkracující </a:t>
            </a:r>
            <a:r>
              <a:rPr lang="cs-CZ" dirty="0" smtClean="0"/>
              <a:t>příjmy</a:t>
            </a:r>
          </a:p>
          <a:p>
            <a:pPr lvl="1"/>
            <a:r>
              <a:rPr lang="cs-CZ" dirty="0" smtClean="0"/>
              <a:t>u VPP ve </a:t>
            </a:r>
            <a:r>
              <a:rPr lang="cs-CZ" dirty="0"/>
              <a:t>výši ocenění převzatého od účetní jednotky, která o tomto majetku naposledy účtovala, v případě bezúplatného převodu nebo přechodu majetku mezi vybranými účetními jednotkami </a:t>
            </a:r>
            <a:r>
              <a:rPr lang="cs-CZ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3680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864</Words>
  <Application>Microsoft Office PowerPoint</Application>
  <PresentationFormat>A4 (210 x 297 mm)</PresentationFormat>
  <Paragraphs>173</Paragraphs>
  <Slides>24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Lucida Sans Unicode</vt:lpstr>
      <vt:lpstr>Tahoma</vt:lpstr>
      <vt:lpstr>Verdana</vt:lpstr>
      <vt:lpstr>Wingdings</vt:lpstr>
      <vt:lpstr>Wingdings 2</vt:lpstr>
      <vt:lpstr>Wingdings 3</vt:lpstr>
      <vt:lpstr>Shluk</vt:lpstr>
      <vt:lpstr>Přiznání k dani z příjmů právnických osob</vt:lpstr>
      <vt:lpstr> </vt:lpstr>
      <vt:lpstr>Prezentace aplikace PowerPoint</vt:lpstr>
      <vt:lpstr>Účetnictví (vazba na DzPPO)</vt:lpstr>
      <vt:lpstr>Úzký/široký základ daně</vt:lpstr>
      <vt:lpstr>Úzký/široký základ daně</vt:lpstr>
      <vt:lpstr>Úzký/široký základ daně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Široký ZD/Úzký ZD se „ziskovými„ výnosy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</dc:creator>
  <cp:lastModifiedBy>Pavel Lampa</cp:lastModifiedBy>
  <cp:revision>251</cp:revision>
  <cp:lastPrinted>2017-10-03T17:57:47Z</cp:lastPrinted>
  <dcterms:created xsi:type="dcterms:W3CDTF">2008-03-30T11:41:16Z</dcterms:created>
  <dcterms:modified xsi:type="dcterms:W3CDTF">2018-01-29T20:21:46Z</dcterms:modified>
</cp:coreProperties>
</file>