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55A7E-509B-4406-9409-1830B6A76C7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EC9C85-6E49-40D9-9216-6DBA61682D9B}">
      <dgm:prSet phldrT="[Text]"/>
      <dgm:spPr/>
      <dgm:t>
        <a:bodyPr/>
        <a:lstStyle/>
        <a:p>
          <a:r>
            <a:rPr lang="cs-CZ" dirty="0" smtClean="0"/>
            <a:t>Ošetření akutního stavu a </a:t>
          </a:r>
          <a:r>
            <a:rPr lang="cs-CZ" dirty="0" smtClean="0"/>
            <a:t>hospitalizace</a:t>
          </a:r>
          <a:endParaRPr lang="cs-CZ" dirty="0"/>
        </a:p>
      </dgm:t>
    </dgm:pt>
    <dgm:pt modelId="{4C61EDEA-C155-4F6C-93F5-5E9C1B47BEAA}" type="parTrans" cxnId="{2DF086EB-E723-4FB2-A893-63DC446ED93F}">
      <dgm:prSet/>
      <dgm:spPr/>
      <dgm:t>
        <a:bodyPr/>
        <a:lstStyle/>
        <a:p>
          <a:endParaRPr lang="cs-CZ"/>
        </a:p>
      </dgm:t>
    </dgm:pt>
    <dgm:pt modelId="{7E0619FA-BAAA-4606-9130-A0C1E836011E}" type="sibTrans" cxnId="{2DF086EB-E723-4FB2-A893-63DC446ED93F}">
      <dgm:prSet/>
      <dgm:spPr/>
      <dgm:t>
        <a:bodyPr/>
        <a:lstStyle/>
        <a:p>
          <a:endParaRPr lang="cs-CZ"/>
        </a:p>
      </dgm:t>
    </dgm:pt>
    <dgm:pt modelId="{EFF81118-C1F3-400E-B629-B1F2077BCC36}">
      <dgm:prSet phldrT="[Text]"/>
      <dgm:spPr/>
      <dgm:t>
        <a:bodyPr/>
        <a:lstStyle/>
        <a:p>
          <a:r>
            <a:rPr lang="cs-CZ" dirty="0" smtClean="0"/>
            <a:t>Propuštění z nemocnice k doléčení do tzv. domácí péče (ulice)</a:t>
          </a:r>
          <a:endParaRPr lang="cs-CZ" dirty="0"/>
        </a:p>
      </dgm:t>
    </dgm:pt>
    <dgm:pt modelId="{92CACE9A-166A-4314-ADD9-CE18D00ACA56}" type="parTrans" cxnId="{16DC6C0F-7313-499F-9660-356374BF794D}">
      <dgm:prSet/>
      <dgm:spPr/>
      <dgm:t>
        <a:bodyPr/>
        <a:lstStyle/>
        <a:p>
          <a:endParaRPr lang="cs-CZ"/>
        </a:p>
      </dgm:t>
    </dgm:pt>
    <dgm:pt modelId="{20F61297-38C0-4499-A1A0-78B917D9CDED}" type="sibTrans" cxnId="{16DC6C0F-7313-499F-9660-356374BF794D}">
      <dgm:prSet/>
      <dgm:spPr/>
      <dgm:t>
        <a:bodyPr/>
        <a:lstStyle/>
        <a:p>
          <a:endParaRPr lang="cs-CZ"/>
        </a:p>
      </dgm:t>
    </dgm:pt>
    <dgm:pt modelId="{1EF122FF-AF4D-42DC-B22F-0ABF89F17E74}">
      <dgm:prSet phldrT="[Text]"/>
      <dgm:spPr/>
      <dgm:t>
        <a:bodyPr/>
        <a:lstStyle/>
        <a:p>
          <a:r>
            <a:rPr lang="cs-CZ" dirty="0" smtClean="0"/>
            <a:t>Zhoršení nedoléčeného stavu až k situaci kdy hrozí nebezpečí z prodlení</a:t>
          </a:r>
          <a:endParaRPr lang="cs-CZ" dirty="0"/>
        </a:p>
      </dgm:t>
    </dgm:pt>
    <dgm:pt modelId="{796B23F2-E563-4A51-982D-0E37C7776783}" type="parTrans" cxnId="{8A875EF9-A56B-488B-89B0-2D7D71E2E808}">
      <dgm:prSet/>
      <dgm:spPr/>
      <dgm:t>
        <a:bodyPr/>
        <a:lstStyle/>
        <a:p>
          <a:endParaRPr lang="cs-CZ"/>
        </a:p>
      </dgm:t>
    </dgm:pt>
    <dgm:pt modelId="{B56AE3DF-5886-4955-A5B6-4EB68D15F33E}" type="sibTrans" cxnId="{8A875EF9-A56B-488B-89B0-2D7D71E2E808}">
      <dgm:prSet/>
      <dgm:spPr/>
      <dgm:t>
        <a:bodyPr/>
        <a:lstStyle/>
        <a:p>
          <a:endParaRPr lang="cs-CZ"/>
        </a:p>
      </dgm:t>
    </dgm:pt>
    <dgm:pt modelId="{DF724534-76D2-4EB6-A670-750B91CA23A5}" type="pres">
      <dgm:prSet presAssocID="{1E055A7E-509B-4406-9409-1830B6A76C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E4EE287-F976-4C3B-92FF-D0D529ECA8B2}" type="pres">
      <dgm:prSet presAssocID="{D1EC9C85-6E49-40D9-9216-6DBA61682D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460E02-8435-41C1-B073-7E339302A284}" type="pres">
      <dgm:prSet presAssocID="{7E0619FA-BAAA-4606-9130-A0C1E836011E}" presName="sibTrans" presStyleLbl="sibTrans2D1" presStyleIdx="0" presStyleCnt="3"/>
      <dgm:spPr/>
      <dgm:t>
        <a:bodyPr/>
        <a:lstStyle/>
        <a:p>
          <a:endParaRPr lang="cs-CZ"/>
        </a:p>
      </dgm:t>
    </dgm:pt>
    <dgm:pt modelId="{91644DBD-23DB-40E7-AD6E-5923A1B4DB62}" type="pres">
      <dgm:prSet presAssocID="{7E0619FA-BAAA-4606-9130-A0C1E836011E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E692146-60C5-487E-BA6E-D842774A739E}" type="pres">
      <dgm:prSet presAssocID="{EFF81118-C1F3-400E-B629-B1F2077BCC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122DD1-AA07-4766-B5A8-E02CCD7759AD}" type="pres">
      <dgm:prSet presAssocID="{20F61297-38C0-4499-A1A0-78B917D9CDED}" presName="sibTrans" presStyleLbl="sibTrans2D1" presStyleIdx="1" presStyleCnt="3"/>
      <dgm:spPr/>
      <dgm:t>
        <a:bodyPr/>
        <a:lstStyle/>
        <a:p>
          <a:endParaRPr lang="cs-CZ"/>
        </a:p>
      </dgm:t>
    </dgm:pt>
    <dgm:pt modelId="{CD18838B-BE54-4FCF-9311-DED65D302E6F}" type="pres">
      <dgm:prSet presAssocID="{20F61297-38C0-4499-A1A0-78B917D9CDED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97D67D2C-4C1A-47AC-B7E5-AAFC42F498D5}" type="pres">
      <dgm:prSet presAssocID="{1EF122FF-AF4D-42DC-B22F-0ABF89F17E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318535-4791-4FEE-904C-399ABCF3DA7F}" type="pres">
      <dgm:prSet presAssocID="{B56AE3DF-5886-4955-A5B6-4EB68D15F33E}" presName="sibTrans" presStyleLbl="sibTrans2D1" presStyleIdx="2" presStyleCnt="3"/>
      <dgm:spPr/>
      <dgm:t>
        <a:bodyPr/>
        <a:lstStyle/>
        <a:p>
          <a:endParaRPr lang="cs-CZ"/>
        </a:p>
      </dgm:t>
    </dgm:pt>
    <dgm:pt modelId="{78788D9C-5A6A-45CC-8E22-9F9929EC5B05}" type="pres">
      <dgm:prSet presAssocID="{B56AE3DF-5886-4955-A5B6-4EB68D15F33E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CB086776-8F55-407B-A30C-E054D2A139DF}" type="presOf" srcId="{20F61297-38C0-4499-A1A0-78B917D9CDED}" destId="{25122DD1-AA07-4766-B5A8-E02CCD7759AD}" srcOrd="0" destOrd="0" presId="urn:microsoft.com/office/officeart/2005/8/layout/cycle7"/>
    <dgm:cxn modelId="{31A88CAC-50BD-4CB3-B526-6789D9AF034C}" type="presOf" srcId="{1EF122FF-AF4D-42DC-B22F-0ABF89F17E74}" destId="{97D67D2C-4C1A-47AC-B7E5-AAFC42F498D5}" srcOrd="0" destOrd="0" presId="urn:microsoft.com/office/officeart/2005/8/layout/cycle7"/>
    <dgm:cxn modelId="{4DF08B84-AC16-430C-81DB-F6A9EAB2B89C}" type="presOf" srcId="{B56AE3DF-5886-4955-A5B6-4EB68D15F33E}" destId="{78788D9C-5A6A-45CC-8E22-9F9929EC5B05}" srcOrd="1" destOrd="0" presId="urn:microsoft.com/office/officeart/2005/8/layout/cycle7"/>
    <dgm:cxn modelId="{7F348118-8461-4463-B466-79B2F418E397}" type="presOf" srcId="{1E055A7E-509B-4406-9409-1830B6A76C79}" destId="{DF724534-76D2-4EB6-A670-750B91CA23A5}" srcOrd="0" destOrd="0" presId="urn:microsoft.com/office/officeart/2005/8/layout/cycle7"/>
    <dgm:cxn modelId="{0848A888-E5C7-45D9-AC7E-93DC25AC9230}" type="presOf" srcId="{D1EC9C85-6E49-40D9-9216-6DBA61682D9B}" destId="{FE4EE287-F976-4C3B-92FF-D0D529ECA8B2}" srcOrd="0" destOrd="0" presId="urn:microsoft.com/office/officeart/2005/8/layout/cycle7"/>
    <dgm:cxn modelId="{E58463A2-5535-4AA1-870D-33F5F7E4B829}" type="presOf" srcId="{B56AE3DF-5886-4955-A5B6-4EB68D15F33E}" destId="{5F318535-4791-4FEE-904C-399ABCF3DA7F}" srcOrd="0" destOrd="0" presId="urn:microsoft.com/office/officeart/2005/8/layout/cycle7"/>
    <dgm:cxn modelId="{4336083C-8F76-4BC2-814A-B11D7A05AC75}" type="presOf" srcId="{EFF81118-C1F3-400E-B629-B1F2077BCC36}" destId="{AE692146-60C5-487E-BA6E-D842774A739E}" srcOrd="0" destOrd="0" presId="urn:microsoft.com/office/officeart/2005/8/layout/cycle7"/>
    <dgm:cxn modelId="{2DF086EB-E723-4FB2-A893-63DC446ED93F}" srcId="{1E055A7E-509B-4406-9409-1830B6A76C79}" destId="{D1EC9C85-6E49-40D9-9216-6DBA61682D9B}" srcOrd="0" destOrd="0" parTransId="{4C61EDEA-C155-4F6C-93F5-5E9C1B47BEAA}" sibTransId="{7E0619FA-BAAA-4606-9130-A0C1E836011E}"/>
    <dgm:cxn modelId="{358173CB-A1E0-4133-9FB6-5FF30170CAE8}" type="presOf" srcId="{7E0619FA-BAAA-4606-9130-A0C1E836011E}" destId="{CB460E02-8435-41C1-B073-7E339302A284}" srcOrd="0" destOrd="0" presId="urn:microsoft.com/office/officeart/2005/8/layout/cycle7"/>
    <dgm:cxn modelId="{5463BCF5-2FD4-4B13-ADAA-0026F9B91C4C}" type="presOf" srcId="{20F61297-38C0-4499-A1A0-78B917D9CDED}" destId="{CD18838B-BE54-4FCF-9311-DED65D302E6F}" srcOrd="1" destOrd="0" presId="urn:microsoft.com/office/officeart/2005/8/layout/cycle7"/>
    <dgm:cxn modelId="{69DC7897-EF59-494F-8116-F19DBFE0EDE0}" type="presOf" srcId="{7E0619FA-BAAA-4606-9130-A0C1E836011E}" destId="{91644DBD-23DB-40E7-AD6E-5923A1B4DB62}" srcOrd="1" destOrd="0" presId="urn:microsoft.com/office/officeart/2005/8/layout/cycle7"/>
    <dgm:cxn modelId="{16DC6C0F-7313-499F-9660-356374BF794D}" srcId="{1E055A7E-509B-4406-9409-1830B6A76C79}" destId="{EFF81118-C1F3-400E-B629-B1F2077BCC36}" srcOrd="1" destOrd="0" parTransId="{92CACE9A-166A-4314-ADD9-CE18D00ACA56}" sibTransId="{20F61297-38C0-4499-A1A0-78B917D9CDED}"/>
    <dgm:cxn modelId="{8A875EF9-A56B-488B-89B0-2D7D71E2E808}" srcId="{1E055A7E-509B-4406-9409-1830B6A76C79}" destId="{1EF122FF-AF4D-42DC-B22F-0ABF89F17E74}" srcOrd="2" destOrd="0" parTransId="{796B23F2-E563-4A51-982D-0E37C7776783}" sibTransId="{B56AE3DF-5886-4955-A5B6-4EB68D15F33E}"/>
    <dgm:cxn modelId="{9E78B787-8CD9-4D0F-8977-BB2B178E7B18}" type="presParOf" srcId="{DF724534-76D2-4EB6-A670-750B91CA23A5}" destId="{FE4EE287-F976-4C3B-92FF-D0D529ECA8B2}" srcOrd="0" destOrd="0" presId="urn:microsoft.com/office/officeart/2005/8/layout/cycle7"/>
    <dgm:cxn modelId="{89D23FB6-9F1B-4035-971D-760EA3259209}" type="presParOf" srcId="{DF724534-76D2-4EB6-A670-750B91CA23A5}" destId="{CB460E02-8435-41C1-B073-7E339302A284}" srcOrd="1" destOrd="0" presId="urn:microsoft.com/office/officeart/2005/8/layout/cycle7"/>
    <dgm:cxn modelId="{9F35A20E-B040-42FD-A2E3-6AF1A972115C}" type="presParOf" srcId="{CB460E02-8435-41C1-B073-7E339302A284}" destId="{91644DBD-23DB-40E7-AD6E-5923A1B4DB62}" srcOrd="0" destOrd="0" presId="urn:microsoft.com/office/officeart/2005/8/layout/cycle7"/>
    <dgm:cxn modelId="{5941FF7F-6444-423F-9375-DB66BED2992F}" type="presParOf" srcId="{DF724534-76D2-4EB6-A670-750B91CA23A5}" destId="{AE692146-60C5-487E-BA6E-D842774A739E}" srcOrd="2" destOrd="0" presId="urn:microsoft.com/office/officeart/2005/8/layout/cycle7"/>
    <dgm:cxn modelId="{399D551D-70BE-4655-93C2-69AE656B1DC1}" type="presParOf" srcId="{DF724534-76D2-4EB6-A670-750B91CA23A5}" destId="{25122DD1-AA07-4766-B5A8-E02CCD7759AD}" srcOrd="3" destOrd="0" presId="urn:microsoft.com/office/officeart/2005/8/layout/cycle7"/>
    <dgm:cxn modelId="{CAB80B7C-0E4F-4BBB-99BD-76B7126B32E5}" type="presParOf" srcId="{25122DD1-AA07-4766-B5A8-E02CCD7759AD}" destId="{CD18838B-BE54-4FCF-9311-DED65D302E6F}" srcOrd="0" destOrd="0" presId="urn:microsoft.com/office/officeart/2005/8/layout/cycle7"/>
    <dgm:cxn modelId="{34D95AEE-98BF-4A99-AD68-811B8BBA6100}" type="presParOf" srcId="{DF724534-76D2-4EB6-A670-750B91CA23A5}" destId="{97D67D2C-4C1A-47AC-B7E5-AAFC42F498D5}" srcOrd="4" destOrd="0" presId="urn:microsoft.com/office/officeart/2005/8/layout/cycle7"/>
    <dgm:cxn modelId="{AC97D235-61FD-4ADE-A4A8-135FD8ECC82A}" type="presParOf" srcId="{DF724534-76D2-4EB6-A670-750B91CA23A5}" destId="{5F318535-4791-4FEE-904C-399ABCF3DA7F}" srcOrd="5" destOrd="0" presId="urn:microsoft.com/office/officeart/2005/8/layout/cycle7"/>
    <dgm:cxn modelId="{DA1D90C6-BA02-415E-88F8-608DB8C45318}" type="presParOf" srcId="{5F318535-4791-4FEE-904C-399ABCF3DA7F}" destId="{78788D9C-5A6A-45CC-8E22-9F9929EC5B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4EE287-F976-4C3B-92FF-D0D529ECA8B2}">
      <dsp:nvSpPr>
        <dsp:cNvPr id="0" name=""/>
        <dsp:cNvSpPr/>
      </dsp:nvSpPr>
      <dsp:spPr>
        <a:xfrm>
          <a:off x="3006899" y="878"/>
          <a:ext cx="2169762" cy="1084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Ošetření akutního stavu a </a:t>
          </a:r>
          <a:r>
            <a:rPr lang="cs-CZ" sz="1400" kern="1200" dirty="0" smtClean="0"/>
            <a:t>hospitalizace</a:t>
          </a:r>
          <a:endParaRPr lang="cs-CZ" sz="1400" kern="1200" dirty="0"/>
        </a:p>
      </dsp:txBody>
      <dsp:txXfrm>
        <a:off x="3006899" y="878"/>
        <a:ext cx="2169762" cy="1084881"/>
      </dsp:txXfrm>
    </dsp:sp>
    <dsp:sp modelId="{CB460E02-8435-41C1-B073-7E339302A284}">
      <dsp:nvSpPr>
        <dsp:cNvPr id="0" name=""/>
        <dsp:cNvSpPr/>
      </dsp:nvSpPr>
      <dsp:spPr>
        <a:xfrm rot="3600000">
          <a:off x="4422544" y="1904058"/>
          <a:ext cx="1128942" cy="3797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3600000">
        <a:off x="4422544" y="1904058"/>
        <a:ext cx="1128942" cy="379708"/>
      </dsp:txXfrm>
    </dsp:sp>
    <dsp:sp modelId="{AE692146-60C5-487E-BA6E-D842774A739E}">
      <dsp:nvSpPr>
        <dsp:cNvPr id="0" name=""/>
        <dsp:cNvSpPr/>
      </dsp:nvSpPr>
      <dsp:spPr>
        <a:xfrm>
          <a:off x="4797370" y="3102064"/>
          <a:ext cx="2169762" cy="1084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Propuštění z nemocnice k doléčení do tzv. domácí péče (ulice)</a:t>
          </a:r>
          <a:endParaRPr lang="cs-CZ" sz="1400" kern="1200" dirty="0"/>
        </a:p>
      </dsp:txBody>
      <dsp:txXfrm>
        <a:off x="4797370" y="3102064"/>
        <a:ext cx="2169762" cy="1084881"/>
      </dsp:txXfrm>
    </dsp:sp>
    <dsp:sp modelId="{25122DD1-AA07-4766-B5A8-E02CCD7759AD}">
      <dsp:nvSpPr>
        <dsp:cNvPr id="0" name=""/>
        <dsp:cNvSpPr/>
      </dsp:nvSpPr>
      <dsp:spPr>
        <a:xfrm rot="10800000">
          <a:off x="3527309" y="3454651"/>
          <a:ext cx="1128942" cy="3797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10800000">
        <a:off x="3527309" y="3454651"/>
        <a:ext cx="1128942" cy="379708"/>
      </dsp:txXfrm>
    </dsp:sp>
    <dsp:sp modelId="{97D67D2C-4C1A-47AC-B7E5-AAFC42F498D5}">
      <dsp:nvSpPr>
        <dsp:cNvPr id="0" name=""/>
        <dsp:cNvSpPr/>
      </dsp:nvSpPr>
      <dsp:spPr>
        <a:xfrm>
          <a:off x="1216429" y="3102064"/>
          <a:ext cx="2169762" cy="1084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Zhoršení nedoléčeného stavu až k situaci kdy hrozí nebezpečí z prodlení</a:t>
          </a:r>
          <a:endParaRPr lang="cs-CZ" sz="1400" kern="1200" dirty="0"/>
        </a:p>
      </dsp:txBody>
      <dsp:txXfrm>
        <a:off x="1216429" y="3102064"/>
        <a:ext cx="2169762" cy="1084881"/>
      </dsp:txXfrm>
    </dsp:sp>
    <dsp:sp modelId="{5F318535-4791-4FEE-904C-399ABCF3DA7F}">
      <dsp:nvSpPr>
        <dsp:cNvPr id="0" name=""/>
        <dsp:cNvSpPr/>
      </dsp:nvSpPr>
      <dsp:spPr>
        <a:xfrm rot="18000000">
          <a:off x="2632074" y="1904058"/>
          <a:ext cx="1128942" cy="3797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18000000">
        <a:off x="2632074" y="1904058"/>
        <a:ext cx="1128942" cy="379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95C7AC-4EDB-41E6-BB8A-9D070E02EAA9}" type="datetimeFigureOut">
              <a:rPr lang="cs-CZ" smtClean="0"/>
              <a:pPr/>
              <a:t>24.11.2010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41C296-77AD-4F76-A99E-C94A96DA86A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ktualne.centrum.cz/volby-2010/cssd/" TargetMode="External"/><Relationship Id="rId7" Type="http://schemas.openxmlformats.org/officeDocument/2006/relationships/hyperlink" Target="http://wiki.aktualne.centrum.cz/volby-2010/vv/" TargetMode="External"/><Relationship Id="rId2" Type="http://schemas.openxmlformats.org/officeDocument/2006/relationships/hyperlink" Target="http://wiki.aktualne.centrum.cz/volby-2010/o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aktualne.centrum.cz/volby-2010/kdu-csl/" TargetMode="External"/><Relationship Id="rId5" Type="http://schemas.openxmlformats.org/officeDocument/2006/relationships/hyperlink" Target="http://wiki.aktualne.centrum.cz/volby-2010/top09/" TargetMode="External"/><Relationship Id="rId4" Type="http://schemas.openxmlformats.org/officeDocument/2006/relationships/hyperlink" Target="http://wiki.aktualne.centrum.cz/volby-2010/ksc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Zdravotní péče o bezdomovce v České republice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Výsledky průzkumu a aktuální informace </a:t>
            </a:r>
          </a:p>
          <a:p>
            <a:endParaRPr lang="cs-CZ" dirty="0" smtClean="0"/>
          </a:p>
          <a:p>
            <a:r>
              <a:rPr lang="cs-CZ" i="1" dirty="0" smtClean="0"/>
              <a:t>PhDr. Danuše </a:t>
            </a:r>
            <a:r>
              <a:rPr lang="cs-CZ" i="1" dirty="0" err="1" smtClean="0"/>
              <a:t>Šupková</a:t>
            </a:r>
            <a:endParaRPr lang="cs-CZ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Stále trvající problémy v péči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zdravotníky: zejména administrativní a finanční (např. složitá identifikace; složitá úhrada)</a:t>
            </a:r>
          </a:p>
          <a:p>
            <a:r>
              <a:rPr lang="cs-CZ" dirty="0" smtClean="0"/>
              <a:t>Pro sociální pracovníky pracující s bezdomovci: přístup lékařů; přístup </a:t>
            </a:r>
            <a:r>
              <a:rPr lang="cs-CZ" dirty="0" smtClean="0"/>
              <a:t>klientů</a:t>
            </a:r>
            <a:endParaRPr lang="cs-CZ" dirty="0" smtClean="0"/>
          </a:p>
          <a:p>
            <a:r>
              <a:rPr lang="cs-CZ" sz="2000" i="1" dirty="0" smtClean="0"/>
              <a:t>Jednotlivé problémy mohou souviset. Přístup lékařů, na který si z valné části stěžují sociální pracovníci, bývá ovlivněn zkušeností lékařů z obtížnou administrativou a tlakem z vedení ohledně obtížné úhrady zákroků.</a:t>
            </a:r>
            <a:endParaRPr lang="cs-CZ" sz="20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Závažný zdravotní 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závažný zdravotní stav musí být řešen a zpravidla řešen bývá. Bezdomovec je hospitalizován a léčen. Největší problém nastává v okamžiku nutného propuštění do domácí péče.</a:t>
            </a:r>
          </a:p>
          <a:p>
            <a:r>
              <a:rPr lang="cs-CZ" dirty="0" smtClean="0"/>
              <a:t>Často dochází k opakující se situaci (viz následující obrázek)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Fungující systém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Návrhy z </a:t>
            </a:r>
            <a:r>
              <a:rPr lang="cs-CZ" dirty="0" err="1" smtClean="0"/>
              <a:t>proběhlého</a:t>
            </a:r>
            <a:r>
              <a:rPr lang="cs-CZ" dirty="0" smtClean="0"/>
              <a:t> průzkumu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Zdravotníci i sociální pracovníci se shodují na nutnosti existence lůžek následné péče</a:t>
            </a:r>
          </a:p>
          <a:p>
            <a:r>
              <a:rPr lang="cs-CZ" dirty="0" smtClean="0"/>
              <a:t>Dle návrhů by šlo o místo, kam by se mohl uchýlit pacient právě propuštěný z nemocnice se svými léky a kde by měl zároveň možnost zdravotnické kontroly svého </a:t>
            </a:r>
            <a:r>
              <a:rPr lang="cs-CZ" dirty="0" smtClean="0"/>
              <a:t>stavu</a:t>
            </a:r>
          </a:p>
          <a:p>
            <a:r>
              <a:rPr lang="cs-CZ" dirty="0" smtClean="0"/>
              <a:t>Toto zařízení by přispělo k vyšší efektivitě léčby jednotlivého člověka a zároveň by celá péče byla ekonomicky šetrnější pro zdravotnický systém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Vzhledem k ekonomické situaci všech evropských států není možné čekat vyšší podporu státu.</a:t>
            </a:r>
          </a:p>
          <a:p>
            <a:r>
              <a:rPr lang="cs-CZ" dirty="0" smtClean="0"/>
              <a:t>Existence uvedených zařízení bude záviset na entusiasmu konkrétních lidí pracujících v oboru, ale také na možnostech a specifických problémech jednotlivých regionů.</a:t>
            </a:r>
          </a:p>
          <a:p>
            <a:r>
              <a:rPr lang="cs-CZ" dirty="0" smtClean="0"/>
              <a:t>Je třeba naučit se lépe získávat finance od </a:t>
            </a:r>
            <a:r>
              <a:rPr lang="cs-CZ" smtClean="0"/>
              <a:t>konkrétních donátorů.</a:t>
            </a: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dobré praxe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Jednou z cest, jak předcházet situaci, kdy u člověka žijícího na ulici (tzn. bezdomovce, který nedostatečně využívá možností stávajících denních center, příp. nocleháren a azylových domů) hrozí nebezpečí z prodlení, je prevence.</a:t>
            </a:r>
          </a:p>
          <a:p>
            <a:r>
              <a:rPr lang="cs-CZ" dirty="0" smtClean="0"/>
              <a:t>Preventivní opatření v tomto smyslu znamená přímý kontakt s klienty a kontrola jejich zdravotního stavu s případným adekvátním zásahem.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dobré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Na základě průzkumu, který proběhl v rámci projektu SAD v letech 2005-2007 se podařilo díky šetření zdravotního stavu bezdomovců přímo v terénu zahájit nepravidelnou zdravotnickou péči dobrovolných zdravotníků v místech, kde se bezdomovci nenavštěvující pravidelně zařízení pro ně určená nachází.</a:t>
            </a:r>
          </a:p>
          <a:p>
            <a:r>
              <a:rPr lang="cs-CZ" dirty="0" smtClean="0"/>
              <a:t>Tato služba byla velmi dobře přijata klienty, ale i sociálními pracovníky a zdravotníky zabývající se touto problematikou.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dobré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Na základě těchto zkušeností byla zahájena spolupráce mezi Nadějí Praha a ČČK. Zdravotní péče přímo v terénu probíhala v rámci terénní práce Naděje. Tým tvořili zpravidla dva terénní sociální pracovníci a jeden zdravotník.</a:t>
            </a:r>
          </a:p>
          <a:p>
            <a:r>
              <a:rPr lang="cs-CZ" dirty="0" smtClean="0"/>
              <a:t>Postupně se tato dobrovolná činnost transformovala. Ve fázi, kdy původně úspěšná a vyhledávaná služba začala stagnovat, byla transformována služba Mobilní sociální jednotka (vůz),v jejíž posádce začal jezdit vyškolený zdravotník.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dobré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Stejně jako dosud, se i tato služba bude postupně přetvářet podle aktuálních okolností. </a:t>
            </a:r>
          </a:p>
          <a:p>
            <a:r>
              <a:rPr lang="cs-CZ" dirty="0" smtClean="0"/>
              <a:t>Zatím se jeví jako nástroj</a:t>
            </a:r>
          </a:p>
          <a:p>
            <a:r>
              <a:rPr lang="cs-CZ" dirty="0" smtClean="0"/>
              <a:t>-popularizace hygienických opatření v konkrétní lokalitě,</a:t>
            </a:r>
          </a:p>
          <a:p>
            <a:r>
              <a:rPr lang="cs-CZ" dirty="0" smtClean="0"/>
              <a:t>-zvyšování důvěry v organizace pomáhající bezdomovcům,</a:t>
            </a:r>
          </a:p>
          <a:p>
            <a:r>
              <a:rPr lang="cs-CZ" dirty="0" smtClean="0"/>
              <a:t>-lepší informovanosti o symptomech konkrétních nemocí,</a:t>
            </a:r>
          </a:p>
          <a:p>
            <a:r>
              <a:rPr lang="cs-CZ" dirty="0" smtClean="0"/>
              <a:t>-řešení aktuálních problémů, vč. následné péče</a:t>
            </a:r>
          </a:p>
          <a:p>
            <a:r>
              <a:rPr lang="cs-CZ" dirty="0" smtClean="0"/>
              <a:t>-k včasnému zachycení příp. epidemiologicky závažného onemocnění a na tomto základě přijmutí opatření.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dobré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tyto služby, které může nabízet nezisková organizace, mohou vznikat vždy jen na základě konkrétních zkušeností a přesvědčovacích schopností jednotlivých lidí, kteří jsou ochotni sbírat expertní data a těmi posléze argumentovat na adekvátních místech.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Platná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Listina základních práv a svobod obsažena v Ústavním zákonu č.23/1991 Sb., ve které je deklarováno právo každého občana na ochranu zdraví. </a:t>
            </a:r>
          </a:p>
          <a:p>
            <a:r>
              <a:rPr lang="cs-CZ" dirty="0" smtClean="0"/>
              <a:t>Zákon č.48/1997 Sb., o veřejném zdravotním pojištění.</a:t>
            </a:r>
          </a:p>
          <a:p>
            <a:r>
              <a:rPr lang="cs-CZ" dirty="0" smtClean="0"/>
              <a:t>Zákon č.108/2006 Sb., o sociálních službách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aj.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sz="2700" i="1" dirty="0" smtClean="0"/>
              <a:t>Vaše dotazy a připomínky můžete zaslat na adresu: </a:t>
            </a:r>
            <a:r>
              <a:rPr lang="cs-CZ" sz="2700" i="1" dirty="0" err="1" smtClean="0"/>
              <a:t>danuse.s</a:t>
            </a:r>
            <a:r>
              <a:rPr lang="cs-CZ" sz="2700" i="1" dirty="0" smtClean="0"/>
              <a:t>@centrum.</a:t>
            </a:r>
            <a:r>
              <a:rPr lang="cs-CZ" sz="2700" i="1" dirty="0" err="1" smtClean="0"/>
              <a:t>cz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závěr nabízím témata k následné diskuzi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Psychiatrická onemocnění a poruchy osobnosti u bezdomovců a problémy s péčí o ně v denních centrech, noclehárnách a azylových domech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Příklady dobré praxe zdravotní péče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Nové pohledy na péči o bezdomovce v situaci světové ekonomické krize</a:t>
            </a: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lze čekat v následujících letech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Veřejné zdravotní pojištění bude zachováno a modernizováno. Budou navýšeny prostředky přísunem soukromých zdrojů, zprůhledněno právní prostředí a podporována rovná soutěž poskytovatelů i plátců.</a:t>
            </a:r>
          </a:p>
          <a:p>
            <a:r>
              <a:rPr lang="cs-CZ" dirty="0" smtClean="0"/>
              <a:t>Vláda definuje rozsah péče hrazené z veřejného zdravotního pojištění na základě medicínských kritérií, stupně zdravotního postižení a v rozsahu možností veřejného zdravotního pojištění.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lze čekat v následujících letech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Společně s odborníky vláda vymezí dlouhodobou zdravotně-sociální péči a navrhne zavedení uceleného systému zdravotnických a sociálních služeb, včetně způsobu financování. Bude podporovat dlouhodobou péči v domácnostech pacientů, terénní a ambulantní služby přizpůsobené potřebám pacienta jako alternativu ústavní dlouhodobé péče. Podpoří rozvoj paliativní a hospicové péče.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2195736" y="6035040"/>
            <a:ext cx="6491064" cy="49030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Napříč politickým spektrem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76672"/>
            <a:ext cx="8219256" cy="5400600"/>
          </a:xfrm>
        </p:spPr>
        <p:txBody>
          <a:bodyPr>
            <a:noAutofit/>
          </a:bodyPr>
          <a:lstStyle/>
          <a:p>
            <a:r>
              <a:rPr lang="cs-CZ" sz="1400" dirty="0" smtClean="0"/>
              <a:t>Jednoznačně nejmenší podporu mezi stranami má poplatek 30 Kč za položku na receptu.</a:t>
            </a:r>
          </a:p>
          <a:p>
            <a:r>
              <a:rPr lang="cs-CZ" sz="1400" b="1" dirty="0" smtClean="0">
                <a:hlinkClick r:id="rId2"/>
              </a:rPr>
              <a:t>ODS</a:t>
            </a:r>
            <a:r>
              <a:rPr lang="cs-CZ" sz="1400" b="1" dirty="0" smtClean="0"/>
              <a:t>:</a:t>
            </a:r>
            <a:r>
              <a:rPr lang="cs-CZ" sz="1400" dirty="0" smtClean="0"/>
              <a:t> Se spoluúčastí pacientů a s hrazením poplatků ve svém programu počítá. Chce odstranit odlišnosti, které v poplatcích fungují v jednotlivých krajích.</a:t>
            </a:r>
          </a:p>
          <a:p>
            <a:r>
              <a:rPr lang="cs-CZ" sz="1400" b="1" dirty="0" smtClean="0">
                <a:hlinkClick r:id="rId3"/>
              </a:rPr>
              <a:t>ČSSD</a:t>
            </a:r>
            <a:r>
              <a:rPr lang="cs-CZ" sz="1400" b="1" dirty="0" smtClean="0"/>
              <a:t>:</a:t>
            </a:r>
            <a:r>
              <a:rPr lang="cs-CZ" sz="1400" dirty="0" smtClean="0"/>
              <a:t> Strana navrhuje všechny poplatky zrušit, a to včetně poplatku za pobyt v nemocnici, o kterém dříve uvažovala.</a:t>
            </a:r>
          </a:p>
          <a:p>
            <a:r>
              <a:rPr lang="cs-CZ" sz="1400" b="1" dirty="0" smtClean="0">
                <a:hlinkClick r:id="rId4"/>
              </a:rPr>
              <a:t>KSČM</a:t>
            </a:r>
            <a:r>
              <a:rPr lang="cs-CZ" sz="1400" b="1" dirty="0" smtClean="0"/>
              <a:t>:</a:t>
            </a:r>
            <a:r>
              <a:rPr lang="cs-CZ" sz="1400" dirty="0" smtClean="0"/>
              <a:t> Navrhuje zcela zrušit tzv. regulační zdravotnické poplatky a nezvyšovat spoluúčast pacientů.</a:t>
            </a:r>
          </a:p>
          <a:p>
            <a:r>
              <a:rPr lang="cs-CZ" sz="1400" b="1" dirty="0" smtClean="0">
                <a:hlinkClick r:id="rId5"/>
              </a:rPr>
              <a:t>TOP 09</a:t>
            </a:r>
            <a:r>
              <a:rPr lang="cs-CZ" sz="1400" b="1" dirty="0" smtClean="0"/>
              <a:t>:</a:t>
            </a:r>
            <a:r>
              <a:rPr lang="cs-CZ" sz="1400" dirty="0" smtClean="0"/>
              <a:t> Nehovoří přímo o poplatcích, ale zdůrazňuje nutnost spoluúčasti pacienta. Strana chce, aby spoluúčast byla dána zákonem v souladu s ústavou, spravedlivá a sociálně únosná. V žádném případě nesmí snižovat dostupnost zdravotní péče. Vláda garantuje, že spoluúčast bude vyloučena u život ohrožujících stavů a dalších závažných onemocnění. Nárůst spoluúčasti nebude skokový, ale bude realizován postupnými kroky. Důležitým nástrojem má být stanovování ročního limitu maximální spoluúčasti občanů a ročního procentního růstu spoluúčasti na celkových výdajích systému. </a:t>
            </a:r>
          </a:p>
          <a:p>
            <a:r>
              <a:rPr lang="cs-CZ" sz="1400" b="1" dirty="0" smtClean="0">
                <a:hlinkClick r:id="rId6"/>
              </a:rPr>
              <a:t>KDU-ČSL</a:t>
            </a:r>
            <a:r>
              <a:rPr lang="cs-CZ" sz="1400" b="1" dirty="0" smtClean="0"/>
              <a:t>:</a:t>
            </a:r>
            <a:r>
              <a:rPr lang="cs-CZ" sz="1400" dirty="0" smtClean="0"/>
              <a:t> Namísto regulačních poplatků za položky na receptu lidovci navrhují vynětí levných léků na banální onemocnění z úhrad ze zdravotního pojištění.</a:t>
            </a:r>
          </a:p>
          <a:p>
            <a:r>
              <a:rPr lang="cs-CZ" sz="1400" b="1" dirty="0" smtClean="0">
                <a:hlinkClick r:id="rId7"/>
              </a:rPr>
              <a:t>VV</a:t>
            </a:r>
            <a:r>
              <a:rPr lang="cs-CZ" sz="1400" b="1" dirty="0" smtClean="0"/>
              <a:t>:</a:t>
            </a:r>
            <a:r>
              <a:rPr lang="cs-CZ" sz="1400" dirty="0" smtClean="0"/>
              <a:t> Strana navrhuje nejprve zrušit poplatky v lékárnách a následně i u lékaře. Poplatky u lékaře by se ale měly zrušit až poté, co projde celý systém reformou.</a:t>
            </a:r>
          </a:p>
          <a:p>
            <a:pPr>
              <a:buNone/>
            </a:pPr>
            <a:endParaRPr lang="cs-CZ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vláda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Ministr zdravotnictví Leoš Heger (TOP 09) připravuje novelu zákona o veřejném zdravotním pojištění, která by měla vejít v platnost r. 2012</a:t>
            </a:r>
          </a:p>
          <a:p>
            <a:r>
              <a:rPr lang="cs-CZ" dirty="0" smtClean="0"/>
              <a:t>Vláda i do budoucna garantuje, že spoluúčast pacienta na finanční úhradě péče bude vyloučena u život ohrožujících stavů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lékařů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 českých nemocnicích se v současnosti potýkají s nedostatkem lékařů zvláště v některých oborech (např. anesteziolog)</a:t>
            </a:r>
          </a:p>
          <a:p>
            <a:r>
              <a:rPr lang="cs-CZ" dirty="0" smtClean="0"/>
              <a:t>Přesto určitá část, zejména mladých lékařů, uvažuje o odchodu do zahraničí (např. nábor </a:t>
            </a:r>
            <a:r>
              <a:rPr lang="cs-CZ" dirty="0" smtClean="0"/>
              <a:t>několika nemocnic z Německa ve </a:t>
            </a:r>
            <a:r>
              <a:rPr lang="cs-CZ" dirty="0" smtClean="0"/>
              <a:t>Slovanském domě letos v </a:t>
            </a:r>
            <a:r>
              <a:rPr lang="cs-CZ" dirty="0" smtClean="0"/>
              <a:t>říjnu</a:t>
            </a:r>
            <a:endParaRPr lang="cs-CZ" dirty="0" smtClean="0"/>
          </a:p>
          <a:p>
            <a:r>
              <a:rPr lang="cs-CZ" dirty="0" smtClean="0"/>
              <a:t>Většina zavedených lékařů </a:t>
            </a:r>
            <a:r>
              <a:rPr lang="cs-CZ" dirty="0" smtClean="0"/>
              <a:t>zůstane u nás</a:t>
            </a:r>
            <a:r>
              <a:rPr lang="cs-CZ" dirty="0" smtClean="0"/>
              <a:t> </a:t>
            </a:r>
            <a:r>
              <a:rPr lang="cs-CZ" dirty="0" smtClean="0"/>
              <a:t>i za cenu neúměrných přesčasů (přesahují 416 hodin ročně)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Člověk bez domova v systému existujících služeb pro jeho zdraví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Zdravotní stav bezdomovců je adekvátní životnímu stylu a prostředí, ve kterém žije.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50" b="11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onemocnění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Bezdomovec své biologické potřeby uspokojuje jen příležitostně a často náhradním způsobem. Z takové situace logicky vyplývá, že udržitelnost zdravotního stavu je značně ztížená.</a:t>
            </a:r>
          </a:p>
          <a:p>
            <a:r>
              <a:rPr lang="cs-CZ" dirty="0" smtClean="0"/>
              <a:t>V letech 2005 – 2007 jsme shromáždili data z ordinace praktického lékaře pro bezdomovce  Naděje v Praze. Z těchto dat vyplývá následující výčet deseti nejčastějších skupin onemocnění, se kterými pacienti ordinaci navštívili.</a:t>
            </a:r>
          </a:p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9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Diagnostická skupina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Nemoci dýchací soustavy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Nemoci kůže a podkožního</a:t>
                      </a:r>
                      <a:r>
                        <a:rPr lang="cs-CZ" baseline="0" dirty="0" smtClean="0"/>
                        <a:t> vaziva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Nemoci oběhové soustavy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Nemoci svalové a kosterní soustavy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Poranění, otravy apod.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Infekční a parazitární nemoci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Nemoci trávicí soustavy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Nemoci duševní</a:t>
                      </a:r>
                      <a:r>
                        <a:rPr lang="cs-CZ" baseline="0" dirty="0" smtClean="0"/>
                        <a:t> a poruchy chování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Nemoci močové</a:t>
                      </a:r>
                      <a:r>
                        <a:rPr lang="cs-CZ" baseline="0" dirty="0" smtClean="0"/>
                        <a:t> a pohlavní soustavy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Nemoci nervové soustavy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1260</Words>
  <Application>Microsoft Office PowerPoint</Application>
  <PresentationFormat>Předvádění na obrazovce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Aspekt</vt:lpstr>
      <vt:lpstr>Zdravotní péče o bezdomovce v České republice</vt:lpstr>
      <vt:lpstr>Platná legislativa</vt:lpstr>
      <vt:lpstr>Co lze čekat v následujících letech</vt:lpstr>
      <vt:lpstr>Co lze čekat v následujících letech</vt:lpstr>
      <vt:lpstr>Napříč politickým spektrem</vt:lpstr>
      <vt:lpstr>Současná vláda</vt:lpstr>
      <vt:lpstr>Pohled lékařů</vt:lpstr>
      <vt:lpstr>Člověk bez domova v systému existujících služeb pro jeho zdraví</vt:lpstr>
      <vt:lpstr>Nejčastější onemocnění</vt:lpstr>
      <vt:lpstr>Stále trvající problémy v péči</vt:lpstr>
      <vt:lpstr>Závažný zdravotní stav</vt:lpstr>
      <vt:lpstr>Fungující systém</vt:lpstr>
      <vt:lpstr>Návrhy z proběhlého průzkumu</vt:lpstr>
      <vt:lpstr>Současné možnosti</vt:lpstr>
      <vt:lpstr>Příklad dobré praxe</vt:lpstr>
      <vt:lpstr>Příklad dobré praxe</vt:lpstr>
      <vt:lpstr>Příklad dobré praxe</vt:lpstr>
      <vt:lpstr>Příklad dobré praxe</vt:lpstr>
      <vt:lpstr>Příklad dobré praxe</vt:lpstr>
      <vt:lpstr>Děkuji za pozornost Vaše dotazy a připomínky můžete zaslat na adresu: danuse.s@centrum.cz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 péče o bezdomovce v České republice</dc:title>
  <dc:creator>uzivatel</dc:creator>
  <cp:lastModifiedBy>uzivatel</cp:lastModifiedBy>
  <cp:revision>19</cp:revision>
  <dcterms:created xsi:type="dcterms:W3CDTF">2010-11-24T11:39:45Z</dcterms:created>
  <dcterms:modified xsi:type="dcterms:W3CDTF">2010-11-24T15:36:08Z</dcterms:modified>
</cp:coreProperties>
</file>