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27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20CB-A116-4490-B32F-AAB0900DABBF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5D450-C302-4D36-878E-CD67093FEC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227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836712"/>
            <a:ext cx="2057400" cy="528945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836712"/>
            <a:ext cx="6019800" cy="528945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132856"/>
            <a:ext cx="4038600" cy="39933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038600" cy="39933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4040188" cy="72008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852936"/>
            <a:ext cx="4040188" cy="32732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2060848"/>
            <a:ext cx="4041775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852936"/>
            <a:ext cx="4041775" cy="32732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3008313" cy="8740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836712"/>
            <a:ext cx="5111750" cy="52894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908721"/>
            <a:ext cx="5486400" cy="38188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445224"/>
            <a:ext cx="5486400" cy="72697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CDA12-9BED-44CE-98FF-BB9D12CA7D8F}" type="datetimeFigureOut">
              <a:rPr lang="cs-CZ" smtClean="0"/>
              <a:pPr/>
              <a:t>20.2.2014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BD3D6-7ABF-467C-A5A7-2FB43BFFBB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1979712" cy="836712"/>
          </a:xfrm>
          <a:prstGeom prst="rect">
            <a:avLst/>
          </a:prstGeom>
          <a:gradFill flip="none" rotWithShape="1">
            <a:gsLst>
              <a:gs pos="100000">
                <a:srgbClr val="003D96">
                  <a:alpha val="74000"/>
                </a:srgbClr>
              </a:gs>
              <a:gs pos="50000">
                <a:srgbClr val="104086">
                  <a:shade val="67500"/>
                  <a:satMod val="115000"/>
                </a:srgbClr>
              </a:gs>
              <a:gs pos="100000">
                <a:srgbClr val="104086">
                  <a:shade val="100000"/>
                  <a:satMod val="115000"/>
                </a:srgbClr>
              </a:gs>
            </a:gsLst>
            <a:lin ang="54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7164288" y="0"/>
            <a:ext cx="1979712" cy="836712"/>
          </a:xfrm>
          <a:prstGeom prst="rect">
            <a:avLst/>
          </a:prstGeom>
          <a:gradFill flip="none" rotWithShape="1">
            <a:gsLst>
              <a:gs pos="100000">
                <a:srgbClr val="003D96">
                  <a:alpha val="74000"/>
                </a:srgbClr>
              </a:gs>
              <a:gs pos="50000">
                <a:srgbClr val="104086">
                  <a:shade val="67500"/>
                  <a:satMod val="115000"/>
                </a:srgbClr>
              </a:gs>
              <a:gs pos="100000">
                <a:srgbClr val="104086">
                  <a:shade val="100000"/>
                  <a:satMod val="115000"/>
                </a:srgbClr>
              </a:gs>
            </a:gsLst>
            <a:lin ang="54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 descr="logolink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555776" y="0"/>
            <a:ext cx="3960440" cy="998500"/>
          </a:xfrm>
          <a:prstGeom prst="rect">
            <a:avLst/>
          </a:prstGeom>
          <a:solidFill>
            <a:srgbClr val="000000"/>
          </a:solidFill>
        </p:spPr>
      </p:pic>
      <p:sp>
        <p:nvSpPr>
          <p:cNvPr id="10" name="Obdélník 9"/>
          <p:cNvSpPr/>
          <p:nvPr userDrawn="1"/>
        </p:nvSpPr>
        <p:spPr>
          <a:xfrm>
            <a:off x="0" y="6381328"/>
            <a:ext cx="8172400" cy="476672"/>
          </a:xfrm>
          <a:prstGeom prst="rect">
            <a:avLst/>
          </a:prstGeom>
          <a:gradFill flip="none" rotWithShape="1">
            <a:gsLst>
              <a:gs pos="0">
                <a:srgbClr val="104086">
                  <a:shade val="30000"/>
                  <a:satMod val="115000"/>
                </a:srgbClr>
              </a:gs>
              <a:gs pos="50000">
                <a:srgbClr val="104086">
                  <a:shade val="67500"/>
                  <a:satMod val="115000"/>
                </a:srgbClr>
              </a:gs>
              <a:gs pos="100000">
                <a:srgbClr val="104086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sz="1100" b="1" dirty="0" smtClean="0">
              <a:solidFill>
                <a:srgbClr val="FFC000"/>
              </a:solidFill>
            </a:endParaRPr>
          </a:p>
          <a:p>
            <a:pPr marL="0" indent="0"/>
            <a:r>
              <a:rPr lang="cs-CZ" sz="1100" b="1" dirty="0" smtClean="0">
                <a:solidFill>
                  <a:srgbClr val="FFC000"/>
                </a:solidFill>
              </a:rPr>
              <a:t>„Přírodovědné a technické vzdělávání Ústeckého kraje“</a:t>
            </a:r>
          </a:p>
          <a:p>
            <a:pPr marL="0" indent="92075"/>
            <a:r>
              <a:rPr lang="cs-CZ" sz="1100" i="1" dirty="0" smtClean="0">
                <a:solidFill>
                  <a:srgbClr val="FFC000"/>
                </a:solidFill>
              </a:rPr>
              <a:t>CZ.1.07/1.1.00/44.0005</a:t>
            </a:r>
          </a:p>
          <a:p>
            <a:pPr algn="ctr"/>
            <a:endParaRPr lang="cs-CZ" sz="1100" dirty="0"/>
          </a:p>
        </p:txBody>
      </p:sp>
      <p:sp>
        <p:nvSpPr>
          <p:cNvPr id="11" name="Zástupný symbol pro číslo snímku 15"/>
          <p:cNvSpPr txBox="1">
            <a:spLocks/>
          </p:cNvSpPr>
          <p:nvPr userDrawn="1"/>
        </p:nvSpPr>
        <p:spPr>
          <a:xfrm>
            <a:off x="8172400" y="6381328"/>
            <a:ext cx="971600" cy="476672"/>
          </a:xfrm>
          <a:prstGeom prst="rect">
            <a:avLst/>
          </a:prstGeom>
          <a:solidFill>
            <a:srgbClr val="104086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6A4B7-76C5-4EFD-98F7-89980EC66B22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Přímá spojovací čára 11"/>
          <p:cNvCxnSpPr/>
          <p:nvPr userDrawn="1"/>
        </p:nvCxnSpPr>
        <p:spPr>
          <a:xfrm>
            <a:off x="0" y="6309320"/>
            <a:ext cx="9144000" cy="0"/>
          </a:xfrm>
          <a:prstGeom prst="line">
            <a:avLst/>
          </a:prstGeom>
          <a:ln w="69850" cmpd="thickThin">
            <a:solidFill>
              <a:srgbClr val="1040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donat.p\Documents\Donát\Práce - ÚK\logo final\Untitled-1j copy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9060" y="6177854"/>
            <a:ext cx="1133872" cy="6801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70145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Projekt: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„Přírodovědné a technické vzdělávání Ústeckého kraje“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b="1" dirty="0" smtClean="0"/>
              <a:t>Děkuji za pozornost</a:t>
            </a:r>
          </a:p>
          <a:p>
            <a:pPr algn="ctr">
              <a:buNone/>
            </a:pPr>
            <a:endParaRPr lang="cs-CZ" sz="3600" b="1" dirty="0" smtClean="0"/>
          </a:p>
          <a:p>
            <a:pPr algn="ctr">
              <a:buNone/>
            </a:pPr>
            <a:r>
              <a:rPr lang="cs-CZ" sz="3600" b="1" dirty="0" smtClean="0"/>
              <a:t>Ing. Alexandra Zdeňková</a:t>
            </a:r>
            <a:endParaRPr lang="cs-CZ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b="1" dirty="0" smtClean="0"/>
              <a:t>Přírodovědné a technické vzdělávání Ústeckého kraje: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cs-CZ" sz="2400" dirty="0" smtClean="0"/>
              <a:t>Číslo výzvy:		44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 smtClean="0"/>
              <a:t>Oblast podpory:	1.1 Zvyšování kvality ve vzdělávání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 smtClean="0"/>
              <a:t>Vyhlašovatel:		MŠMT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 smtClean="0"/>
              <a:t>Příjemce projektu:	Ústecký kraj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 smtClean="0"/>
              <a:t>Termín realizace:	1. 9. 2013 – 30. 6. 2015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 smtClean="0"/>
              <a:t>Celkové náklady:	146.435.435,61 Kč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2024"/>
          </a:xfrm>
        </p:spPr>
        <p:txBody>
          <a:bodyPr>
            <a:normAutofit/>
          </a:bodyPr>
          <a:lstStyle/>
          <a:p>
            <a:pPr algn="just"/>
            <a:r>
              <a:rPr lang="cs-CZ" sz="3200" b="1" dirty="0" smtClean="0"/>
              <a:t>Obsah a cíle projektu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R</a:t>
            </a:r>
            <a:r>
              <a:rPr lang="cs-CZ" sz="2800" dirty="0" smtClean="0"/>
              <a:t>ozvoj a zvýšení kvality počátečního vzdělávání v oblasti přírodovědných a technických oborů</a:t>
            </a:r>
          </a:p>
          <a:p>
            <a:r>
              <a:rPr lang="cs-CZ" sz="2800" dirty="0" smtClean="0"/>
              <a:t>Podpora vzdělávání technického směru</a:t>
            </a:r>
          </a:p>
          <a:p>
            <a:r>
              <a:rPr lang="cs-CZ" sz="2800" dirty="0" smtClean="0"/>
              <a:t>Projekt řeší také spolupráci institucí počátečního vzdělávání se zaměstnavateli</a:t>
            </a:r>
          </a:p>
          <a:p>
            <a:r>
              <a:rPr lang="cs-CZ" sz="2800" dirty="0" smtClean="0"/>
              <a:t>Motivace žáků ke studiu a profesní volbě směrem k technickým a přírodovědným oborům</a:t>
            </a:r>
          </a:p>
          <a:p>
            <a:r>
              <a:rPr lang="cs-CZ" sz="2800" dirty="0" smtClean="0"/>
              <a:t>Na každou partnerskou SŠ je napojeno několik ZŠ (4 -15, celkem 61 ZŠ)</a:t>
            </a:r>
          </a:p>
          <a:p>
            <a:r>
              <a:rPr lang="cs-CZ" sz="2800" dirty="0" smtClean="0"/>
              <a:t>V rámci projektu bude podpořeno min. 9.246 žáků a 790 pedagogických pracovníků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63462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Partneři projektu – 12 středních škol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800" dirty="0" smtClean="0"/>
              <a:t>Hotelová škola, Obchodní akademie a Střední </a:t>
            </a:r>
            <a:r>
              <a:rPr lang="cs-CZ" sz="1800" dirty="0" err="1" smtClean="0"/>
              <a:t>prumyslová</a:t>
            </a:r>
            <a:r>
              <a:rPr lang="cs-CZ" sz="1800" dirty="0" smtClean="0"/>
              <a:t> škola Teplice, Benešovo náměstí 1,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/>
              <a:t>Střední škola lodní dopravy a technických řemesel Děčín VI,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/>
              <a:t>Vyšší odborná škola a Střední průmyslová škola strojní, stavební a dopravní, Děčín,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/>
              <a:t>Střední průmyslová škola a Střední odborná škola gastronomie a služeb, Most,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/>
              <a:t>Střední škola zahradnická a zemědělská </a:t>
            </a:r>
            <a:r>
              <a:rPr lang="cs-CZ" sz="1800" dirty="0" err="1" smtClean="0"/>
              <a:t>A</a:t>
            </a:r>
            <a:r>
              <a:rPr lang="cs-CZ" sz="1800" dirty="0" smtClean="0"/>
              <a:t>.</a:t>
            </a:r>
            <a:r>
              <a:rPr lang="cs-CZ" sz="1800" dirty="0" err="1" smtClean="0"/>
              <a:t>E.Komerse</a:t>
            </a:r>
            <a:r>
              <a:rPr lang="cs-CZ" sz="1800" dirty="0" smtClean="0"/>
              <a:t>, Děčín – </a:t>
            </a:r>
            <a:r>
              <a:rPr lang="cs-CZ" sz="1800" dirty="0" err="1" smtClean="0"/>
              <a:t>Libverda</a:t>
            </a:r>
            <a:r>
              <a:rPr lang="cs-CZ" sz="1800" dirty="0" smtClean="0"/>
              <a:t>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800" dirty="0" smtClean="0"/>
              <a:t>Gymnázium a Střední odborná škola dr. Václava Šmejkala, Ústí nad Labem,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cs-CZ" sz="1800" dirty="0" smtClean="0"/>
              <a:t>Gymnázium, Chomutov, Mostecká 3000,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cs-CZ" sz="1800" dirty="0" smtClean="0"/>
              <a:t>Střední průmyslová škola, Ústí nad Labem, </a:t>
            </a:r>
            <a:r>
              <a:rPr lang="cs-CZ" sz="1800" dirty="0" err="1" smtClean="0"/>
              <a:t>Resslova</a:t>
            </a:r>
            <a:r>
              <a:rPr lang="cs-CZ" sz="1800" dirty="0" smtClean="0"/>
              <a:t> 5,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cs-CZ" sz="1800" dirty="0" smtClean="0"/>
              <a:t>Střední škola stavební, Teplice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cs-CZ" sz="1800" dirty="0" smtClean="0"/>
              <a:t>Střední průmyslová škola a Vyšší odborná škola, Chomutov, Školní 50,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cs-CZ" sz="1800" dirty="0" smtClean="0"/>
              <a:t>Střední technická, gastronomická a automobilní, Chomutov,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cs-CZ" sz="1800" dirty="0" smtClean="0"/>
              <a:t>Gymnázium a Střední odborná škola, Podbořany, </a:t>
            </a:r>
            <a:r>
              <a:rPr lang="cs-CZ" sz="1800" dirty="0" err="1" smtClean="0"/>
              <a:t>p.o</a:t>
            </a:r>
            <a:r>
              <a:rPr lang="cs-CZ" sz="18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2024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Klíčové aktivity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4116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b="1" dirty="0" smtClean="0"/>
              <a:t>A1a</a:t>
            </a:r>
            <a:r>
              <a:rPr lang="cs-CZ" sz="1600" dirty="0" smtClean="0"/>
              <a:t> - Vybavení pro laboratoře, odborné učebny, školní 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hospodářství </a:t>
            </a:r>
            <a:r>
              <a:rPr lang="cs-CZ" sz="1600" dirty="0" smtClean="0"/>
              <a:t>a střediska praktického vyučování</a:t>
            </a:r>
            <a:r>
              <a:rPr lang="cs-CZ" sz="1600" dirty="0" smtClean="0"/>
              <a:t>.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A2a</a:t>
            </a:r>
            <a:r>
              <a:rPr lang="cs-CZ" sz="1600" dirty="0" smtClean="0"/>
              <a:t> - Vybavení  prostor pro výuku hmotným neinvestičním 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majetkem </a:t>
            </a:r>
            <a:r>
              <a:rPr lang="cs-CZ" sz="1600" dirty="0" smtClean="0"/>
              <a:t>a spotřebním materiálem pro přírodovědné 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a </a:t>
            </a:r>
            <a:r>
              <a:rPr lang="cs-CZ" sz="1600" dirty="0" smtClean="0"/>
              <a:t>technické vzdělávání. 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A2b</a:t>
            </a:r>
            <a:r>
              <a:rPr lang="cs-CZ" sz="1600" dirty="0" smtClean="0"/>
              <a:t> - Vzdělávání pedagogických pracovníků k obsluze strojů 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a </a:t>
            </a:r>
            <a:r>
              <a:rPr lang="cs-CZ" sz="1600" dirty="0" smtClean="0"/>
              <a:t>zařízení, které byly zakoupené v rámci </a:t>
            </a:r>
            <a:r>
              <a:rPr lang="cs-CZ" sz="1600" dirty="0" smtClean="0"/>
              <a:t>projektu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A2c</a:t>
            </a:r>
            <a:r>
              <a:rPr lang="cs-CZ" sz="1600" dirty="0" smtClean="0"/>
              <a:t> - Vzdělávání pedagogických pracovníků v metodách a formách 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práce </a:t>
            </a:r>
            <a:r>
              <a:rPr lang="cs-CZ" sz="1600" dirty="0" smtClean="0"/>
              <a:t>vedoucích k využití výstupů projektů OP VK doporučených </a:t>
            </a:r>
            <a:endParaRPr lang="cs-CZ" sz="1600" dirty="0" smtClean="0"/>
          </a:p>
          <a:p>
            <a:pPr>
              <a:buNone/>
            </a:pPr>
            <a:r>
              <a:rPr lang="cs-CZ" sz="1600" dirty="0" smtClean="0"/>
              <a:t>v </a:t>
            </a:r>
            <a:r>
              <a:rPr lang="cs-CZ" sz="1600" dirty="0" smtClean="0"/>
              <a:t>příloze výzvy č. 6, nebo výstupů jiných projektů OP </a:t>
            </a:r>
            <a:r>
              <a:rPr lang="cs-CZ" sz="1600" dirty="0" smtClean="0"/>
              <a:t>VK</a:t>
            </a:r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</p:txBody>
      </p:sp>
      <p:pic>
        <p:nvPicPr>
          <p:cNvPr id="6" name="Obrázek 5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1785926"/>
            <a:ext cx="2611976" cy="1738151"/>
          </a:xfrm>
          <a:prstGeom prst="rect">
            <a:avLst/>
          </a:prstGeom>
        </p:spPr>
      </p:pic>
      <p:pic>
        <p:nvPicPr>
          <p:cNvPr id="9" name="Obrázek 8" descr="images (4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43636" y="3786190"/>
            <a:ext cx="2659513" cy="17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2024"/>
          </a:xfrm>
        </p:spPr>
        <p:txBody>
          <a:bodyPr>
            <a:normAutofit/>
          </a:bodyPr>
          <a:lstStyle/>
          <a:p>
            <a:pPr algn="l"/>
            <a:r>
              <a:rPr lang="cs-CZ" sz="2800" b="1" dirty="0" smtClean="0"/>
              <a:t>Klíčové aktivity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1600" b="1" dirty="0" smtClean="0"/>
              <a:t>A2d</a:t>
            </a:r>
            <a:r>
              <a:rPr lang="cs-CZ" sz="1600" dirty="0" smtClean="0"/>
              <a:t> - Celoroční, pravidelně se opakující volnočasové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aktivity</a:t>
            </a:r>
            <a:r>
              <a:rPr lang="cs-CZ" sz="1600" dirty="0" smtClean="0"/>
              <a:t>, </a:t>
            </a:r>
            <a:r>
              <a:rPr lang="cs-CZ" sz="1600" dirty="0" smtClean="0"/>
              <a:t>zaměřené </a:t>
            </a:r>
            <a:r>
              <a:rPr lang="cs-CZ" sz="1600" dirty="0" smtClean="0"/>
              <a:t>na přírodovědné a technické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vzdělávání žáků SŠ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A2e</a:t>
            </a:r>
            <a:r>
              <a:rPr lang="cs-CZ" sz="1600" dirty="0" smtClean="0"/>
              <a:t> - Vytvoření sítí spolupracujících škol na principu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burzy středoškolských </a:t>
            </a:r>
            <a:r>
              <a:rPr lang="cs-CZ" sz="1600" dirty="0" smtClean="0"/>
              <a:t>služeb s cílem vzájemné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výměny zkušeností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A2f </a:t>
            </a:r>
            <a:r>
              <a:rPr lang="cs-CZ" sz="1600" dirty="0" smtClean="0"/>
              <a:t>- Dlouhodobá spolupráce SŠ a VŠ vedoucí k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udržení </a:t>
            </a:r>
            <a:r>
              <a:rPr lang="cs-CZ" sz="1600" dirty="0" smtClean="0"/>
              <a:t>/zvýšení </a:t>
            </a:r>
            <a:r>
              <a:rPr lang="cs-CZ" sz="1600" dirty="0" smtClean="0"/>
              <a:t>zájmu </a:t>
            </a:r>
            <a:r>
              <a:rPr lang="cs-CZ" sz="1600" dirty="0" smtClean="0"/>
              <a:t>žáků středních škol o </a:t>
            </a:r>
            <a:r>
              <a:rPr lang="cs-CZ" sz="1600" dirty="0" smtClean="0"/>
              <a:t>studium</a:t>
            </a:r>
          </a:p>
          <a:p>
            <a:pPr lvl="0">
              <a:buNone/>
            </a:pPr>
            <a:r>
              <a:rPr lang="cs-CZ" sz="1600" dirty="0" smtClean="0"/>
              <a:t>technických </a:t>
            </a:r>
            <a:r>
              <a:rPr lang="cs-CZ" sz="1600" dirty="0" smtClean="0"/>
              <a:t>a přírodovědných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oborů</a:t>
            </a:r>
            <a:endParaRPr lang="cs-CZ" sz="1600" dirty="0" smtClean="0"/>
          </a:p>
          <a:p>
            <a:pPr>
              <a:buNone/>
            </a:pPr>
            <a:endParaRPr lang="cs-CZ" sz="1800" dirty="0"/>
          </a:p>
        </p:txBody>
      </p:sp>
      <p:pic>
        <p:nvPicPr>
          <p:cNvPr id="4" name="Obrázek 3" descr="20131202_1522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1928802"/>
            <a:ext cx="3905277" cy="29289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2024"/>
          </a:xfrm>
        </p:spPr>
        <p:txBody>
          <a:bodyPr>
            <a:noAutofit/>
          </a:bodyPr>
          <a:lstStyle/>
          <a:p>
            <a:pPr algn="l"/>
            <a:r>
              <a:rPr lang="cs-CZ" sz="2800" b="1" dirty="0" smtClean="0"/>
              <a:t>Klíčové aktivity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1600" b="1" dirty="0" smtClean="0"/>
              <a:t>A2g -</a:t>
            </a:r>
            <a:r>
              <a:rPr lang="cs-CZ" sz="1600" dirty="0" smtClean="0"/>
              <a:t> Zapojení odborníků z praxe do výuky </a:t>
            </a:r>
            <a:r>
              <a:rPr lang="cs-CZ" sz="1600" dirty="0" smtClean="0"/>
              <a:t>technických</a:t>
            </a:r>
          </a:p>
          <a:p>
            <a:pPr lvl="0">
              <a:buNone/>
            </a:pPr>
            <a:r>
              <a:rPr lang="cs-CZ" sz="1600" dirty="0" smtClean="0"/>
              <a:t> </a:t>
            </a:r>
            <a:r>
              <a:rPr lang="cs-CZ" sz="1600" dirty="0" smtClean="0"/>
              <a:t>a přírodovědných </a:t>
            </a:r>
            <a:r>
              <a:rPr lang="cs-CZ" sz="1600" dirty="0" smtClean="0"/>
              <a:t>předmětů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A2i</a:t>
            </a:r>
            <a:r>
              <a:rPr lang="cs-CZ" sz="1600" dirty="0" smtClean="0"/>
              <a:t> - Využívání technických památek a interaktivních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expozic </a:t>
            </a:r>
            <a:r>
              <a:rPr lang="cs-CZ" sz="1600" dirty="0" smtClean="0"/>
              <a:t>technického a přírodovědného charakter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k přípravě </a:t>
            </a:r>
            <a:r>
              <a:rPr lang="cs-CZ" sz="1600" dirty="0" smtClean="0"/>
              <a:t>školních/žákovských projektů zaměřených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na </a:t>
            </a:r>
            <a:r>
              <a:rPr lang="cs-CZ" sz="1600" dirty="0" smtClean="0"/>
              <a:t>popularizaci tohoto typu </a:t>
            </a:r>
            <a:r>
              <a:rPr lang="cs-CZ" sz="1600" dirty="0" smtClean="0"/>
              <a:t>vzdělávání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A2j</a:t>
            </a:r>
            <a:r>
              <a:rPr lang="cs-CZ" sz="1600" dirty="0" smtClean="0"/>
              <a:t> - Stavební úpravy škol, které budou nezbytné pro rozvoj přírodovědného a technického vzdělávání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B1a</a:t>
            </a:r>
            <a:r>
              <a:rPr lang="cs-CZ" sz="1600" dirty="0" smtClean="0"/>
              <a:t> - Sdílení učeben /dílen /laboratoří SŠ pro povinnou výuku žáků ZŠ a spolupráce se zaměstnavateli nebo jejich zástupci v oblasti přírodovědné a technického vzdělávání</a:t>
            </a:r>
            <a:endParaRPr lang="cs-CZ" sz="1600" dirty="0"/>
          </a:p>
        </p:txBody>
      </p:sp>
      <p:pic>
        <p:nvPicPr>
          <p:cNvPr id="4" name="Obrázek 3" descr="CIMG21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928670"/>
            <a:ext cx="3540121" cy="26550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1600" b="1" dirty="0" smtClean="0"/>
              <a:t>B1b</a:t>
            </a:r>
            <a:r>
              <a:rPr lang="cs-CZ" sz="1600" dirty="0" smtClean="0"/>
              <a:t> - Celoroční, pravidelně se opakující volnočasové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aktivity </a:t>
            </a:r>
            <a:r>
              <a:rPr lang="cs-CZ" sz="1600" dirty="0" smtClean="0"/>
              <a:t>zaměřené na přírodovědné a technické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vzdělávání </a:t>
            </a:r>
            <a:r>
              <a:rPr lang="cs-CZ" sz="1600" dirty="0" smtClean="0"/>
              <a:t>pro žáky ZŠ s využitím moderních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učeben </a:t>
            </a:r>
            <a:r>
              <a:rPr lang="cs-CZ" sz="1600" dirty="0" smtClean="0"/>
              <a:t>/dílen/laboratoří </a:t>
            </a:r>
            <a:r>
              <a:rPr lang="cs-CZ" sz="1600" dirty="0" smtClean="0"/>
              <a:t>SŠ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B1c</a:t>
            </a:r>
            <a:r>
              <a:rPr lang="cs-CZ" sz="1600" dirty="0" smtClean="0"/>
              <a:t> - Programy vzájemného učení, kde žáci SŠ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připravují a </a:t>
            </a:r>
            <a:r>
              <a:rPr lang="cs-CZ" sz="1600" dirty="0" smtClean="0"/>
              <a:t>realizují pro žáky ZŠ vzdělávací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aktivity/projekty </a:t>
            </a:r>
            <a:r>
              <a:rPr lang="cs-CZ" sz="1600" dirty="0" smtClean="0"/>
              <a:t>zaměřené </a:t>
            </a:r>
            <a:r>
              <a:rPr lang="cs-CZ" sz="1600" dirty="0" smtClean="0"/>
              <a:t>na </a:t>
            </a:r>
            <a:r>
              <a:rPr lang="cs-CZ" sz="1600" dirty="0" smtClean="0"/>
              <a:t>přírodovědné </a:t>
            </a:r>
            <a:endParaRPr lang="cs-CZ" sz="1600" dirty="0" smtClean="0"/>
          </a:p>
          <a:p>
            <a:pPr lvl="0">
              <a:buNone/>
            </a:pPr>
            <a:r>
              <a:rPr lang="cs-CZ" sz="1600" dirty="0" smtClean="0"/>
              <a:t>a </a:t>
            </a:r>
            <a:r>
              <a:rPr lang="cs-CZ" sz="1600" dirty="0" smtClean="0"/>
              <a:t>technické </a:t>
            </a:r>
            <a:r>
              <a:rPr lang="cs-CZ" sz="1600" dirty="0" smtClean="0"/>
              <a:t>vzdělávání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B1d</a:t>
            </a:r>
            <a:r>
              <a:rPr lang="cs-CZ" sz="1600" dirty="0" smtClean="0"/>
              <a:t> - Spolupráce středních a základních škol se zaměstnavateli v rámci komunitního </a:t>
            </a:r>
            <a:r>
              <a:rPr lang="cs-CZ" sz="1600" dirty="0" smtClean="0"/>
              <a:t>rozvoje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B1e</a:t>
            </a:r>
            <a:r>
              <a:rPr lang="cs-CZ" sz="1600" dirty="0" smtClean="0"/>
              <a:t> - Využití výstupů vzniklých v rámci </a:t>
            </a:r>
            <a:r>
              <a:rPr lang="cs-CZ" sz="1600" dirty="0" err="1" smtClean="0"/>
              <a:t>IPo</a:t>
            </a:r>
            <a:r>
              <a:rPr lang="cs-CZ" sz="1600" dirty="0" smtClean="0"/>
              <a:t> a </a:t>
            </a:r>
            <a:r>
              <a:rPr lang="cs-CZ" sz="1600" dirty="0" err="1" smtClean="0"/>
              <a:t>IPn</a:t>
            </a:r>
            <a:r>
              <a:rPr lang="cs-CZ" sz="1600" dirty="0" smtClean="0"/>
              <a:t> na podporu badatelsky orientovaného vzdělávání s přírodovědným a technickým zaměřením</a:t>
            </a:r>
          </a:p>
          <a:p>
            <a:pPr>
              <a:buNone/>
            </a:pPr>
            <a:endParaRPr lang="cs-CZ" sz="16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592024"/>
          </a:xfrm>
        </p:spPr>
        <p:txBody>
          <a:bodyPr>
            <a:noAutofit/>
          </a:bodyPr>
          <a:lstStyle/>
          <a:p>
            <a:pPr algn="l"/>
            <a:r>
              <a:rPr lang="cs-CZ" sz="2800" b="1" dirty="0" smtClean="0"/>
              <a:t>Klíčové aktivity</a:t>
            </a:r>
            <a:endParaRPr lang="cs-CZ" sz="2800" b="1" dirty="0"/>
          </a:p>
        </p:txBody>
      </p:sp>
      <p:pic>
        <p:nvPicPr>
          <p:cNvPr id="5" name="Obrázek 4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1571612"/>
            <a:ext cx="3757717" cy="2500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1600" b="1" dirty="0" smtClean="0"/>
              <a:t>B1f</a:t>
            </a:r>
            <a:r>
              <a:rPr lang="cs-CZ" sz="1600" dirty="0" smtClean="0"/>
              <a:t> - Stáže pedagogických pracovníků SŠ na </a:t>
            </a:r>
            <a:r>
              <a:rPr lang="cs-CZ" sz="1600" dirty="0" smtClean="0"/>
              <a:t>ZŠ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B2</a:t>
            </a:r>
            <a:r>
              <a:rPr lang="cs-CZ" sz="1600" dirty="0" smtClean="0"/>
              <a:t> - Krajská setkání metodiků, vedoucích předmětových komisí a pedagogických pracovníků v oblasti přírodovědného a technického vzdělávání - společná pro ZŠ a SŠ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C1a</a:t>
            </a:r>
            <a:r>
              <a:rPr lang="cs-CZ" sz="1600" dirty="0" smtClean="0"/>
              <a:t> </a:t>
            </a:r>
            <a:r>
              <a:rPr lang="cs-CZ" sz="1600" dirty="0" smtClean="0"/>
              <a:t>- Podpora výuky přírodovědných a technických předmětů na SŠ metodou CLIL,včetně tvorby učebnic a vzdělávacích materiálů pro </a:t>
            </a:r>
            <a:r>
              <a:rPr lang="cs-CZ" sz="1600" dirty="0" smtClean="0"/>
              <a:t>žáky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C1b</a:t>
            </a:r>
            <a:r>
              <a:rPr lang="cs-CZ" sz="1600" dirty="0" smtClean="0"/>
              <a:t> - Tvorba cizojazyčných slovníků, které budou následně využity ve výuce technických a přírodovědných předmětů na </a:t>
            </a:r>
            <a:r>
              <a:rPr lang="cs-CZ" sz="1600" dirty="0" smtClean="0"/>
              <a:t>SŠ</a:t>
            </a:r>
          </a:p>
          <a:p>
            <a:pPr lvl="0">
              <a:buNone/>
            </a:pPr>
            <a:endParaRPr lang="cs-CZ" sz="1600" dirty="0" smtClean="0"/>
          </a:p>
          <a:p>
            <a:pPr lvl="0">
              <a:buNone/>
            </a:pPr>
            <a:r>
              <a:rPr lang="cs-CZ" sz="1600" b="1" dirty="0" smtClean="0"/>
              <a:t>C1c</a:t>
            </a:r>
            <a:r>
              <a:rPr lang="cs-CZ" sz="1600" dirty="0" smtClean="0"/>
              <a:t> </a:t>
            </a:r>
            <a:r>
              <a:rPr lang="cs-CZ" sz="1600" dirty="0" smtClean="0"/>
              <a:t>- Zapojení rodilého mluvčího/odborníka z praxe do výuky technických a přírodovědných předmětů na SŠ jako druhého pedagoga ve výuce</a:t>
            </a:r>
          </a:p>
          <a:p>
            <a:pPr>
              <a:buNone/>
            </a:pPr>
            <a:endParaRPr lang="cs-CZ" sz="16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7544" y="836712"/>
            <a:ext cx="8229600" cy="592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Klíčové aktivity</a:t>
            </a:r>
            <a:endParaRPr kumimoji="0" lang="cs-CZ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647</Words>
  <Application>Microsoft Office PowerPoint</Application>
  <PresentationFormat>Předvádění na obrazovce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Projekt:  „Přírodovědné a technické vzdělávání Ústeckého kraje“</vt:lpstr>
      <vt:lpstr>Přírodovědné a technické vzdělávání Ústeckého kraje:</vt:lpstr>
      <vt:lpstr>Obsah a cíle projektu</vt:lpstr>
      <vt:lpstr>Partneři projektu – 12 středních škol</vt:lpstr>
      <vt:lpstr>Klíčové aktivity</vt:lpstr>
      <vt:lpstr>Klíčové aktivity</vt:lpstr>
      <vt:lpstr>Klíčové aktivity</vt:lpstr>
      <vt:lpstr>Klíčové aktivity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donat.p</dc:creator>
  <cp:lastModifiedBy>donat.p</cp:lastModifiedBy>
  <cp:revision>14</cp:revision>
  <dcterms:created xsi:type="dcterms:W3CDTF">2013-10-30T12:00:26Z</dcterms:created>
  <dcterms:modified xsi:type="dcterms:W3CDTF">2014-02-20T07:22:53Z</dcterms:modified>
</cp:coreProperties>
</file>