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7"/>
  </p:notesMasterIdLst>
  <p:handoutMasterIdLst>
    <p:handoutMasterId r:id="rId18"/>
  </p:handoutMasterIdLst>
  <p:sldIdLst>
    <p:sldId id="268" r:id="rId6"/>
    <p:sldId id="287" r:id="rId7"/>
    <p:sldId id="292" r:id="rId8"/>
    <p:sldId id="290" r:id="rId9"/>
    <p:sldId id="288" r:id="rId10"/>
    <p:sldId id="296" r:id="rId11"/>
    <p:sldId id="291" r:id="rId12"/>
    <p:sldId id="294" r:id="rId13"/>
    <p:sldId id="289" r:id="rId14"/>
    <p:sldId id="293" r:id="rId15"/>
    <p:sldId id="256" r:id="rId16"/>
  </p:sldIdLst>
  <p:sldSz cx="9144000" cy="6858000" type="screen4x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A1A7"/>
    <a:srgbClr val="375D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4" autoAdjust="0"/>
    <p:restoredTop sz="94660"/>
  </p:normalViewPr>
  <p:slideViewPr>
    <p:cSldViewPr>
      <p:cViewPr>
        <p:scale>
          <a:sx n="142" d="100"/>
          <a:sy n="142" d="100"/>
        </p:scale>
        <p:origin x="-132" y="7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0CC0235-6ADB-4709-A384-7434EACAC745}" type="datetimeFigureOut">
              <a:rPr lang="cs-CZ"/>
              <a:pPr>
                <a:defRPr/>
              </a:pPr>
              <a:t>18.5.2016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0873FB3-B4A9-470F-BA76-CA59E825335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092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D2DB4D8-0277-4F83-B567-F7CF464957F8}" type="datetimeFigureOut">
              <a:rPr lang="cs-CZ"/>
              <a:pPr>
                <a:defRPr/>
              </a:pPr>
              <a:t>18.5.2016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BD3BE0-20CC-4A77-9456-D034F323AF3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871567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Priorita 36 podporovat rychlý  a efektivní postup rekultivace a revitalizace území s ukončenou těžbou hnědého uhlí</a:t>
            </a:r>
          </a:p>
          <a:p>
            <a:r>
              <a:rPr lang="cs-CZ" smtClean="0"/>
              <a:t>46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BD3BE0-20CC-4A77-9456-D034F323AF3F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6455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71604" y="2130425"/>
            <a:ext cx="71438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71604" y="3886200"/>
            <a:ext cx="7143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9A9CA-7E59-4F23-A1D7-D9E053F4B2A2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FCC979-3F3A-452C-89FB-2CAA2747850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049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83C44D-66ED-4487-92C7-2F4B7BE6C894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B78C5-4BDA-4168-B4F7-ECBF422CDB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9194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1928802"/>
            <a:ext cx="2057400" cy="4197361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643042" y="1928802"/>
            <a:ext cx="4833958" cy="4197361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93CB54-2433-4D66-866C-DC12526D6ACF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CD3339-36FB-4BF4-A014-205FA3B09CD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7022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6FA997-5362-4B97-8248-101711F17284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5A306-AB54-463A-A4FD-90500F66DA4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8264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1603" y="4406900"/>
            <a:ext cx="71438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3" y="2906713"/>
            <a:ext cx="71438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E95FF-B6C8-40FB-A66E-72380AA93168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5FFD23-26B6-4E0D-98D8-689A4100C65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6034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571604" y="3214686"/>
            <a:ext cx="3500462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14942" y="3214686"/>
            <a:ext cx="3471858" cy="291147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B217D-42EA-4D51-8F2C-C2A438A6C56A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2DC1E6-0695-472A-ABCC-C86297386D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640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571604" y="3214686"/>
            <a:ext cx="3500462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571604" y="4000503"/>
            <a:ext cx="3500462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214942" y="3214686"/>
            <a:ext cx="347185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214942" y="4000503"/>
            <a:ext cx="3471858" cy="2125659"/>
          </a:xfrm>
        </p:spPr>
        <p:txBody>
          <a:bodyPr/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5FE7C-35B8-4B59-AF68-B5ED52F1CC00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78C461-0A54-4C5C-9C47-F54E93DDD27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6016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B3F04-7BCE-4E47-BCD6-F7B455CC2681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BA1868-F7CF-4AEB-BCD6-40F3F1C927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562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5123B9-1710-424B-BBDB-32EA5751B23F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D057E-0D86-4B25-BBF5-2CD1E523327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8541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9" y="1928802"/>
            <a:ext cx="285048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43438" y="1928802"/>
            <a:ext cx="4043362" cy="419736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9" y="3286124"/>
            <a:ext cx="2850486" cy="28400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4A338E-749E-40A8-8655-3C658B9717D3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7F27A-12E7-4DEC-BD0A-93DCABCF691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8883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8638" y="4800600"/>
            <a:ext cx="7136766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78638" y="1928801"/>
            <a:ext cx="7136766" cy="279877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578638" y="5367338"/>
            <a:ext cx="7136766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7F6A9D-D616-40EE-A91B-E96754834950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CF69F8-2B03-4556-A9A4-EE0F5E025F5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848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1571625" y="1928813"/>
            <a:ext cx="71151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1571625" y="3214688"/>
            <a:ext cx="7115175" cy="291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1581150" y="6356350"/>
            <a:ext cx="34909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CE50C5-C312-4F45-80EB-58FFD64E4003}" type="datetime1">
              <a:rPr lang="cs-CZ"/>
              <a:pPr>
                <a:defRPr/>
              </a:pPr>
              <a:t>18.5.2016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468813" y="1042988"/>
            <a:ext cx="4532312" cy="5000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2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cs-CZ"/>
              <a:t>Téma prezentace</a:t>
            </a:r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5214938" y="6356350"/>
            <a:ext cx="34718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rgbClr val="89A1A7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5F58E58-4505-41E2-9EC2-8FC1A5344E7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Obrázek 7" descr="uk_logo.wmf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92100"/>
            <a:ext cx="3475038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 kern="1200">
          <a:solidFill>
            <a:srgbClr val="375D67"/>
          </a:solidFill>
          <a:latin typeface="Arial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375D67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8"/>
            <a:ext cx="8151862" cy="4032447"/>
          </a:xfrm>
        </p:spPr>
        <p:txBody>
          <a:bodyPr/>
          <a:lstStyle/>
          <a:p>
            <a:pPr algn="ctr"/>
            <a:r>
              <a:rPr lang="cs-CZ" u="sng" dirty="0" smtClean="0">
                <a:solidFill>
                  <a:schemeClr val="tx1"/>
                </a:solidFill>
              </a:rPr>
              <a:t>Nadřazená ÚPD a její aktualizace</a:t>
            </a:r>
            <a:br>
              <a:rPr lang="cs-CZ" u="sng" dirty="0" smtClean="0">
                <a:solidFill>
                  <a:schemeClr val="tx1"/>
                </a:solidFill>
              </a:rPr>
            </a:br>
            <a:r>
              <a:rPr lang="cs-CZ" dirty="0" smtClean="0">
                <a:solidFill>
                  <a:schemeClr val="tx1"/>
                </a:solidFill>
              </a:rPr>
              <a:t>ÚAP průběžná aktualizace</a:t>
            </a:r>
            <a:endParaRPr lang="cs-CZ" altLang="cs-CZ" sz="2400" dirty="0" smtClean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19.5.2016</a:t>
            </a:r>
          </a:p>
        </p:txBody>
      </p:sp>
    </p:spTree>
    <p:extLst>
      <p:ext uri="{BB962C8B-B14F-4D97-AF65-F5344CB8AC3E}">
        <p14:creationId xmlns:p14="http://schemas.microsoft.com/office/powerpoint/2010/main" val="144343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864095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Těžená území a jejich následná ochrana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391847" cy="50405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ÚP Záluží – nová plocha navrhující stav po vytěžení DP 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3075" name="Picture 3" descr="C:\Users\jurackova.d\Desktop\záluží výř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841" y="2852936"/>
            <a:ext cx="6553844" cy="38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jurackova.d\Desktop\palec-nahoru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831974"/>
            <a:ext cx="1267341" cy="792088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C:\Users\jurackova.d\Desktop\vodní plochy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996952"/>
            <a:ext cx="5018617" cy="2642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jurackova.d\Desktop\ochranná zeleň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501008"/>
            <a:ext cx="5000269" cy="246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3344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72816"/>
            <a:ext cx="8151862" cy="2736304"/>
          </a:xfrm>
        </p:spPr>
        <p:txBody>
          <a:bodyPr/>
          <a:lstStyle/>
          <a:p>
            <a:pPr algn="ctr"/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Děkuji za pozornost.</a:t>
            </a:r>
            <a:br>
              <a:rPr lang="cs-CZ" dirty="0" smtClean="0"/>
            </a:br>
            <a:r>
              <a:rPr lang="cs-CZ" dirty="0" smtClean="0">
                <a:solidFill>
                  <a:srgbClr val="FF0000"/>
                </a:solidFill>
              </a:rPr>
              <a:t>Loučím se s přáním krásného léta!</a:t>
            </a:r>
            <a:br>
              <a:rPr lang="cs-CZ" dirty="0" smtClean="0">
                <a:solidFill>
                  <a:srgbClr val="FF0000"/>
                </a:solidFill>
              </a:rPr>
            </a:br>
            <a:r>
              <a:rPr lang="cs-CZ" dirty="0" smtClean="0">
                <a:solidFill>
                  <a:srgbClr val="FF0000"/>
                </a:solidFill>
              </a:rPr>
              <a:t/>
            </a:r>
            <a:br>
              <a:rPr lang="cs-CZ" dirty="0" smtClean="0">
                <a:solidFill>
                  <a:srgbClr val="FF0000"/>
                </a:solidFill>
              </a:rPr>
            </a:br>
            <a:endParaRPr lang="cs-CZ" altLang="cs-CZ" sz="2400" dirty="0" smtClean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4725144"/>
            <a:ext cx="8391847" cy="1944216"/>
          </a:xfrm>
        </p:spPr>
        <p:txBody>
          <a:bodyPr rtlCol="0">
            <a:normAutofit lnSpcReduction="1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cs-CZ" b="1" dirty="0">
                <a:solidFill>
                  <a:schemeClr val="tx1"/>
                </a:solidFill>
              </a:rPr>
              <a:t>Krajský úřad Ústeckého </a:t>
            </a:r>
            <a:r>
              <a:rPr lang="cs-CZ" b="1" dirty="0" smtClean="0">
                <a:solidFill>
                  <a:schemeClr val="tx1"/>
                </a:solidFill>
              </a:rPr>
              <a:t>kraje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tx1"/>
                </a:solidFill>
              </a:rPr>
              <a:t>Odbor územního plánování a stavebního řádu</a:t>
            </a:r>
          </a:p>
          <a:p>
            <a:pPr algn="r" fontAlgn="auto">
              <a:spcAft>
                <a:spcPts val="0"/>
              </a:spcAft>
              <a:defRPr/>
            </a:pPr>
            <a:r>
              <a:rPr lang="cs-CZ" sz="1900" dirty="0" smtClean="0">
                <a:solidFill>
                  <a:schemeClr val="tx1"/>
                </a:solidFill>
              </a:rPr>
              <a:t>- oddělení územního plánování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b="1" dirty="0" smtClean="0">
                <a:solidFill>
                  <a:schemeClr val="tx1"/>
                </a:solidFill>
              </a:rPr>
              <a:t>Ing. arch. Diana Juračková </a:t>
            </a:r>
          </a:p>
          <a:p>
            <a:pPr algn="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cs-CZ" sz="1700" dirty="0" smtClean="0">
                <a:solidFill>
                  <a:schemeClr val="tx1"/>
                </a:solidFill>
              </a:rPr>
              <a:t>Tel. +420 475 657 296, jurackova.d@kr-ustecky.cz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10.12.2015</a:t>
            </a:r>
          </a:p>
        </p:txBody>
      </p:sp>
      <p:pic>
        <p:nvPicPr>
          <p:cNvPr id="1026" name="Picture 2" descr="C:\Users\jurackova.d\Desktop\images8IIFFHN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509120"/>
            <a:ext cx="3312368" cy="2083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1080120"/>
          </a:xfrm>
        </p:spPr>
        <p:txBody>
          <a:bodyPr/>
          <a:lstStyle/>
          <a:p>
            <a:pPr algn="ctr"/>
            <a:r>
              <a:rPr lang="cs-CZ" sz="2800" dirty="0" smtClean="0"/>
              <a:t>Aktualizace PÚR + aktualizace ZÚR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51520" y="2564904"/>
            <a:ext cx="8391847" cy="4293096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Nutno </a:t>
            </a:r>
            <a:r>
              <a:rPr lang="cs-CZ" sz="2400" dirty="0" smtClean="0">
                <a:solidFill>
                  <a:srgbClr val="FF0000"/>
                </a:solidFill>
              </a:rPr>
              <a:t>zapracovat veškeré změny </a:t>
            </a:r>
            <a:r>
              <a:rPr lang="cs-CZ" sz="2400" dirty="0" smtClean="0">
                <a:solidFill>
                  <a:schemeClr val="tx1"/>
                </a:solidFill>
              </a:rPr>
              <a:t>do ÚP, a to jak </a:t>
            </a:r>
            <a:r>
              <a:rPr lang="cs-CZ" sz="2400" dirty="0" smtClean="0">
                <a:solidFill>
                  <a:srgbClr val="FF0000"/>
                </a:solidFill>
              </a:rPr>
              <a:t>přidané</a:t>
            </a:r>
            <a:r>
              <a:rPr lang="cs-CZ" sz="2400" dirty="0" smtClean="0">
                <a:solidFill>
                  <a:schemeClr val="tx1"/>
                </a:solidFill>
              </a:rPr>
              <a:t> tak i </a:t>
            </a:r>
            <a:r>
              <a:rPr lang="cs-CZ" sz="2400" dirty="0" smtClean="0">
                <a:solidFill>
                  <a:srgbClr val="FF0000"/>
                </a:solidFill>
              </a:rPr>
              <a:t>vypouštěné</a:t>
            </a:r>
            <a:r>
              <a:rPr lang="cs-CZ" sz="2400" dirty="0" smtClean="0">
                <a:solidFill>
                  <a:schemeClr val="tx1"/>
                </a:solidFill>
              </a:rPr>
              <a:t> záměry, problémy, limity. Např. VVTL plynovod Gazela, který je již zrealizován – nutno vypustit záměr, zakreslit limit.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Kdy? Ideálně ihned, reálně při nejbližší změně ÚP.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accent1"/>
                </a:solidFill>
              </a:rPr>
              <a:t>Zpráva o uplatňování ÚP </a:t>
            </a:r>
            <a:r>
              <a:rPr lang="cs-CZ" sz="2400" dirty="0" smtClean="0">
                <a:solidFill>
                  <a:schemeClr val="tx1"/>
                </a:solidFill>
              </a:rPr>
              <a:t>na rozpory s nadřazenou ÚPD poukáže se závěrem, že je nutné pořídit změnu či nový ÚP.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u="sng" dirty="0" smtClean="0">
                <a:solidFill>
                  <a:schemeClr val="tx1"/>
                </a:solidFill>
              </a:rPr>
              <a:t>Samospráva nemusí pořízení schválit</a:t>
            </a:r>
            <a:r>
              <a:rPr lang="cs-CZ" sz="2400" dirty="0" smtClean="0">
                <a:solidFill>
                  <a:schemeClr val="tx1"/>
                </a:solidFill>
              </a:rPr>
              <a:t>, pro tento případ doporučujeme úzkou součinnost se </a:t>
            </a:r>
            <a:r>
              <a:rPr lang="cs-CZ" sz="2400" u="sng" dirty="0" smtClean="0">
                <a:solidFill>
                  <a:schemeClr val="tx1"/>
                </a:solidFill>
              </a:rPr>
              <a:t>stavebním úřadem</a:t>
            </a:r>
            <a:r>
              <a:rPr lang="cs-CZ" sz="2400" dirty="0" smtClean="0">
                <a:solidFill>
                  <a:schemeClr val="tx1"/>
                </a:solidFill>
              </a:rPr>
              <a:t>.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Práce na ZOU není zbytečná!!!</a:t>
            </a:r>
            <a:endParaRPr lang="cs-CZ" sz="2400" dirty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</p:spTree>
    <p:extLst>
      <p:ext uri="{BB962C8B-B14F-4D97-AF65-F5344CB8AC3E}">
        <p14:creationId xmlns:p14="http://schemas.microsoft.com/office/powerpoint/2010/main" val="4260303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1080120"/>
          </a:xfrm>
        </p:spPr>
        <p:txBody>
          <a:bodyPr/>
          <a:lstStyle/>
          <a:p>
            <a:pPr algn="ctr"/>
            <a:r>
              <a:rPr lang="cs-CZ" sz="2800" dirty="0" smtClean="0"/>
              <a:t>Aktualizace č.1 PÚR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391847" cy="33123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úkol </a:t>
            </a:r>
            <a:r>
              <a:rPr lang="cs-CZ" sz="2400" b="1" dirty="0">
                <a:solidFill>
                  <a:schemeClr val="tx1"/>
                </a:solidFill>
              </a:rPr>
              <a:t>(167) </a:t>
            </a:r>
            <a:r>
              <a:rPr lang="cs-CZ" sz="2400" b="1" dirty="0" smtClean="0">
                <a:solidFill>
                  <a:schemeClr val="tx1"/>
                </a:solidFill>
              </a:rPr>
              <a:t>LAPV - Kryry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400" u="sng" dirty="0">
                <a:solidFill>
                  <a:schemeClr val="tx1"/>
                </a:solidFill>
              </a:rPr>
              <a:t>Zajištění dlouhodobé územní ochrany lokalit vhodných pro akumulaci povrchových vod (LAPV) před jinými aktivitami, které by mohly podstatně ztížit nebo znemožnit jejich budoucí využití</a:t>
            </a:r>
            <a:r>
              <a:rPr lang="cs-CZ" sz="2400" dirty="0">
                <a:solidFill>
                  <a:schemeClr val="tx1"/>
                </a:solidFill>
              </a:rPr>
              <a:t> pro tento účel se provádí na základě zpracovaného </a:t>
            </a:r>
            <a:r>
              <a:rPr lang="cs-CZ" sz="2400" i="1" dirty="0">
                <a:solidFill>
                  <a:srgbClr val="FF0000"/>
                </a:solidFill>
              </a:rPr>
              <a:t>Generelu území chráněných pro akumulaci povrchových vod a základních zásad využití území</a:t>
            </a:r>
            <a:r>
              <a:rPr lang="cs-CZ" sz="2400" dirty="0">
                <a:solidFill>
                  <a:schemeClr val="tx1"/>
                </a:solidFill>
              </a:rPr>
              <a:t>. </a:t>
            </a:r>
            <a:endParaRPr lang="cs-CZ" sz="24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2"/>
                </a:solidFill>
              </a:rPr>
              <a:t>ÚP musí respektovat tento generel.</a:t>
            </a:r>
            <a:endParaRPr lang="cs-CZ" sz="2400" dirty="0">
              <a:solidFill>
                <a:schemeClr val="tx2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</p:spTree>
    <p:extLst>
      <p:ext uri="{BB962C8B-B14F-4D97-AF65-F5344CB8AC3E}">
        <p14:creationId xmlns:p14="http://schemas.microsoft.com/office/powerpoint/2010/main" val="83293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7992888" cy="504055"/>
          </a:xfrm>
        </p:spPr>
        <p:txBody>
          <a:bodyPr/>
          <a:lstStyle/>
          <a:p>
            <a:pPr algn="ctr"/>
            <a:r>
              <a:rPr lang="cs-CZ" sz="2800" dirty="0" smtClean="0"/>
              <a:t>Jak je zakreslena v ZÚR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228184" y="2138516"/>
            <a:ext cx="2592288" cy="4170804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Výřez z koordinačního výkresu platných ZÚR ÚK.</a:t>
            </a:r>
          </a:p>
          <a:p>
            <a:pPr fontAlgn="auto">
              <a:spcAft>
                <a:spcPts val="0"/>
              </a:spcAft>
              <a:defRPr/>
            </a:pPr>
            <a:endParaRPr lang="cs-CZ" sz="1600" dirty="0" smtClean="0">
              <a:solidFill>
                <a:schemeClr val="tx1"/>
              </a:solidFill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cs-CZ" sz="2400" dirty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chemeClr val="tx1"/>
                </a:solidFill>
              </a:rPr>
              <a:t>  Platný limit    využití území!!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 LAPV Kryry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cs-CZ" sz="1800" dirty="0" smtClean="0">
                <a:solidFill>
                  <a:schemeClr val="tx1"/>
                </a:solidFill>
              </a:rPr>
              <a:t>Aktualizace č.2 ZÚR – se LAPV dostane do návrhových ploch.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2" name="Picture 2" descr="C:\Users\jurackova.d\Desktop\koordinák zúr výřez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8516"/>
            <a:ext cx="6048672" cy="4404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ál 3"/>
          <p:cNvSpPr/>
          <p:nvPr/>
        </p:nvSpPr>
        <p:spPr>
          <a:xfrm>
            <a:off x="3779912" y="3501008"/>
            <a:ext cx="914400" cy="914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4572000" y="4149080"/>
            <a:ext cx="2232248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85776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864095"/>
          </a:xfrm>
        </p:spPr>
        <p:txBody>
          <a:bodyPr/>
          <a:lstStyle/>
          <a:p>
            <a:pPr algn="ctr"/>
            <a:r>
              <a:rPr lang="cs-CZ" sz="2800" dirty="0">
                <a:solidFill>
                  <a:schemeClr val="tx1"/>
                </a:solidFill>
              </a:rPr>
              <a:t>LAPV - </a:t>
            </a:r>
            <a:r>
              <a:rPr lang="cs-CZ" sz="2800" dirty="0" smtClean="0">
                <a:solidFill>
                  <a:schemeClr val="tx1"/>
                </a:solidFill>
              </a:rPr>
              <a:t>Kryry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996952"/>
            <a:ext cx="8391847" cy="331236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cs-CZ" sz="2400" b="1" dirty="0" smtClean="0">
              <a:solidFill>
                <a:schemeClr val="tx1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1026" name="Picture 2" descr="C:\Users\jurackova.d\Desktop\ORPy+pracovní různé\Podbořany\5 Kryry\LAPV Kryry\Bez názvu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48880"/>
            <a:ext cx="5492463" cy="3243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rackova.d\Desktop\výřez Kryry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077072"/>
            <a:ext cx="4797951" cy="2495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796136" y="234888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&lt;</a:t>
            </a:r>
            <a:r>
              <a:rPr lang="cs-CZ" dirty="0"/>
              <a:t> &lt; &lt; </a:t>
            </a:r>
            <a:r>
              <a:rPr lang="cs-CZ" dirty="0" smtClean="0"/>
              <a:t> ÚAP ORP Podbořany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755576" y="5625122"/>
            <a:ext cx="31795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ÚP Kryry výřez  &gt;&gt;&gt;</a:t>
            </a:r>
          </a:p>
          <a:p>
            <a:r>
              <a:rPr lang="cs-CZ" dirty="0" smtClean="0"/>
              <a:t>kolize dvou stávajících</a:t>
            </a:r>
          </a:p>
          <a:p>
            <a:r>
              <a:rPr lang="cs-CZ" dirty="0" smtClean="0"/>
              <a:t>ploch</a:t>
            </a:r>
            <a:endParaRPr lang="cs-CZ" dirty="0"/>
          </a:p>
        </p:txBody>
      </p:sp>
      <p:sp>
        <p:nvSpPr>
          <p:cNvPr id="5" name="Ovál 4"/>
          <p:cNvSpPr/>
          <p:nvPr/>
        </p:nvSpPr>
        <p:spPr>
          <a:xfrm rot="18635115">
            <a:off x="4948182" y="4312668"/>
            <a:ext cx="634319" cy="854465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07504" y="5329390"/>
            <a:ext cx="8668601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cs-CZ" sz="2000" dirty="0" smtClean="0">
                <a:solidFill>
                  <a:srgbClr val="FF0000"/>
                </a:solidFill>
              </a:rPr>
              <a:t>Nerespektování nadřazené ÚPD není možné. Stávající ÚP jev neobsahuje, je tedy nutno pořídit změnu ÚP a zajistit, že nedojde ke změnám, které by znemožnily umístění záměru (výše uvedené musí být vtěleno do ZOU a doporučujeme dát na vědomí stavebnímu úřadu).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11" name="Ovál 10"/>
          <p:cNvSpPr/>
          <p:nvPr/>
        </p:nvSpPr>
        <p:spPr>
          <a:xfrm rot="18635115">
            <a:off x="1927233" y="2469251"/>
            <a:ext cx="634319" cy="11018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 smtClean="0"/>
          </a:p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31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864095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Těžená území a jejich následná ochrana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07504" y="2348880"/>
            <a:ext cx="8856984" cy="432048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600" dirty="0" smtClean="0">
                <a:solidFill>
                  <a:schemeClr val="tx1"/>
                </a:solidFill>
              </a:rPr>
              <a:t>Račiněves – výřez </a:t>
            </a:r>
            <a:r>
              <a:rPr lang="cs-CZ" sz="2600" dirty="0">
                <a:solidFill>
                  <a:schemeClr val="tx1"/>
                </a:solidFill>
              </a:rPr>
              <a:t>z ÚP a </a:t>
            </a:r>
            <a:r>
              <a:rPr lang="cs-CZ" sz="2600" dirty="0" smtClean="0">
                <a:solidFill>
                  <a:schemeClr val="tx1"/>
                </a:solidFill>
              </a:rPr>
              <a:t>regulativy</a:t>
            </a:r>
            <a:endParaRPr lang="cs-CZ" sz="2600" dirty="0" smtClean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1026" name="Picture 2" descr="C:\Users\jurackova.d\Desktop\z račiněvsi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809" y="2708920"/>
            <a:ext cx="5688632" cy="4274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jurackova.d\Desktop\račin tex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708920"/>
            <a:ext cx="3816424" cy="230835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836440" y="5085184"/>
            <a:ext cx="29120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cs-CZ" dirty="0" smtClean="0"/>
              <a:t>Řešení v ÚP umožňuje umístění</a:t>
            </a:r>
          </a:p>
          <a:p>
            <a:pPr algn="r"/>
            <a:r>
              <a:rPr lang="cs-CZ" dirty="0" smtClean="0"/>
              <a:t>široké škály staveb a záměrů. Není zde prostorová regulace.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6928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864095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Těžená území a jejich následná ochrana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496944" cy="43204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Račiněves v ÚP není zcela řešena ochrana území po těžbě</a:t>
            </a: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4098" name="Picture 2" descr="C:\Users\jurackova.d\Desktop\Račiněves-místo po bývalém DP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2" y="2924944"/>
            <a:ext cx="4387153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284068" y="2708919"/>
            <a:ext cx="3240360" cy="38625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1700" dirty="0"/>
              <a:t>Regulace umožňuje stavět, 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1700" dirty="0"/>
              <a:t>za podmínek daných v ÚP.</a:t>
            </a:r>
          </a:p>
          <a:p>
            <a:r>
              <a:rPr lang="cs-CZ" sz="1700" dirty="0" smtClean="0"/>
              <a:t>Ochrana daná územním plánem je nedostačující. </a:t>
            </a:r>
          </a:p>
          <a:p>
            <a:r>
              <a:rPr lang="cs-CZ" sz="2400" u="sng" dirty="0" smtClean="0">
                <a:solidFill>
                  <a:srgbClr val="FF0000"/>
                </a:solidFill>
              </a:rPr>
              <a:t>Co dělat?</a:t>
            </a:r>
          </a:p>
          <a:p>
            <a:r>
              <a:rPr lang="cs-CZ" sz="1700" dirty="0" smtClean="0"/>
              <a:t>Opřít se o plán rekultivací a veškeré hodnoty dané lokality vložit, co nejdříve do ÚAP ORP, tak je nebude možné </a:t>
            </a:r>
            <a:r>
              <a:rPr lang="cs-CZ" sz="1700" dirty="0"/>
              <a:t>o</a:t>
            </a:r>
            <a:r>
              <a:rPr lang="cs-CZ" sz="1700" dirty="0" smtClean="0"/>
              <a:t>pomenout, přistoupit k regulaci změnou ÚP.</a:t>
            </a:r>
          </a:p>
          <a:p>
            <a:r>
              <a:rPr lang="cs-CZ" sz="1700" dirty="0" smtClean="0"/>
              <a:t>Schválit pořízení změny a poté vyhlásit stavební uzávěru do doby pořízení změny. </a:t>
            </a:r>
            <a:endParaRPr lang="cs-CZ" sz="17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00082" y="2924944"/>
            <a:ext cx="4411433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b="1" u="sng" dirty="0" smtClean="0">
                <a:solidFill>
                  <a:srgbClr val="FF0000"/>
                </a:solidFill>
              </a:rPr>
              <a:t>Podpora v ZÚR:</a:t>
            </a:r>
          </a:p>
          <a:p>
            <a:r>
              <a:rPr lang="cs-CZ" u="sng" dirty="0" smtClean="0">
                <a:solidFill>
                  <a:srgbClr val="FF0000"/>
                </a:solidFill>
              </a:rPr>
              <a:t>Priority</a:t>
            </a:r>
            <a:r>
              <a:rPr lang="cs-CZ" dirty="0" smtClean="0">
                <a:solidFill>
                  <a:srgbClr val="FF0000"/>
                </a:solidFill>
              </a:rPr>
              <a:t> č.: 4 pokračovat v trendu nápravy poškozených a narušených složek život. prostředí(voda, půda, ekosystémy)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5 chránit nezastupitelné přírodní hodnoty, 10 Plán dobývání x rekultivační opatření,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33 zamezovat fragmentaci krajiny</a:t>
            </a:r>
          </a:p>
          <a:p>
            <a:r>
              <a:rPr lang="cs-CZ" dirty="0" smtClean="0">
                <a:solidFill>
                  <a:srgbClr val="FF0000"/>
                </a:solidFill>
              </a:rPr>
              <a:t>46 zajistit ochranu ploch a koridorů….pro umisťování protipovodňových opatření</a:t>
            </a:r>
          </a:p>
          <a:p>
            <a:r>
              <a:rPr lang="cs-CZ" u="sng" dirty="0" smtClean="0">
                <a:solidFill>
                  <a:srgbClr val="FF0000"/>
                </a:solidFill>
              </a:rPr>
              <a:t>OS2 rozvojová osa Praha-UL hranice SRN</a:t>
            </a:r>
            <a:r>
              <a:rPr lang="cs-CZ" dirty="0" smtClean="0">
                <a:solidFill>
                  <a:srgbClr val="FF0000"/>
                </a:solidFill>
              </a:rPr>
              <a:t>- úkol č. 6 vytvářet podmínky pro řešení </a:t>
            </a:r>
            <a:r>
              <a:rPr lang="cs-CZ" dirty="0" err="1" smtClean="0">
                <a:solidFill>
                  <a:srgbClr val="FF0000"/>
                </a:solidFill>
              </a:rPr>
              <a:t>negat.dopadů</a:t>
            </a:r>
            <a:r>
              <a:rPr lang="cs-CZ" dirty="0" smtClean="0">
                <a:solidFill>
                  <a:srgbClr val="FF0000"/>
                </a:solidFill>
              </a:rPr>
              <a:t> velkoplošné a pohledově exponované těžby surovin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883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107504" y="1700809"/>
            <a:ext cx="2448272" cy="2304255"/>
          </a:xfrm>
        </p:spPr>
        <p:txBody>
          <a:bodyPr/>
          <a:lstStyle/>
          <a:p>
            <a:r>
              <a:rPr lang="cs-CZ" sz="2800" dirty="0" smtClean="0">
                <a:solidFill>
                  <a:schemeClr val="tx1"/>
                </a:solidFill>
              </a:rPr>
              <a:t>Těžená území a jejich následná ochrana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79513" y="5085184"/>
            <a:ext cx="1512168" cy="1603930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cs-CZ" sz="2400" dirty="0" smtClean="0">
                <a:solidFill>
                  <a:schemeClr val="tx1"/>
                </a:solidFill>
              </a:rPr>
              <a:t>Území obce </a:t>
            </a:r>
            <a:r>
              <a:rPr lang="cs-CZ" sz="3600" dirty="0" smtClean="0">
                <a:solidFill>
                  <a:srgbClr val="FF0000"/>
                </a:solidFill>
              </a:rPr>
              <a:t>Záluží</a:t>
            </a: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1026" name="Picture 2" descr="C:\Users\jurackova.d\Desktop\záluží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00808"/>
            <a:ext cx="7056784" cy="498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232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>
          <a:xfrm>
            <a:off x="467544" y="1700809"/>
            <a:ext cx="8151862" cy="864095"/>
          </a:xfrm>
        </p:spPr>
        <p:txBody>
          <a:bodyPr/>
          <a:lstStyle/>
          <a:p>
            <a:pPr algn="ctr"/>
            <a:r>
              <a:rPr lang="cs-CZ" sz="2800" dirty="0" smtClean="0">
                <a:solidFill>
                  <a:schemeClr val="tx1"/>
                </a:solidFill>
              </a:rPr>
              <a:t>Těžená území a jejich následná ochrana</a:t>
            </a:r>
            <a:endParaRPr lang="cs-CZ" altLang="cs-CZ" sz="2800" dirty="0" smtClean="0">
              <a:latin typeface="Arial" charset="0"/>
              <a:cs typeface="Arial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23528" y="2348880"/>
            <a:ext cx="8391847" cy="432048"/>
          </a:xfrm>
        </p:spPr>
        <p:txBody>
          <a:bodyPr rtlCol="0">
            <a:normAutofit fontScale="70000" lnSpcReduction="2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400" dirty="0" err="1" smtClean="0">
                <a:solidFill>
                  <a:schemeClr val="tx1"/>
                </a:solidFill>
              </a:rPr>
              <a:t>ÚPnSÚ</a:t>
            </a:r>
            <a:r>
              <a:rPr lang="cs-CZ" sz="2400" dirty="0" smtClean="0">
                <a:solidFill>
                  <a:schemeClr val="tx1"/>
                </a:solidFill>
              </a:rPr>
              <a:t> </a:t>
            </a:r>
            <a:r>
              <a:rPr lang="cs-CZ" sz="2400" dirty="0" smtClean="0">
                <a:solidFill>
                  <a:srgbClr val="FF0000"/>
                </a:solidFill>
              </a:rPr>
              <a:t>Záluží</a:t>
            </a:r>
            <a:r>
              <a:rPr lang="cs-CZ" sz="2400" dirty="0" smtClean="0">
                <a:solidFill>
                  <a:schemeClr val="tx1"/>
                </a:solidFill>
              </a:rPr>
              <a:t>, Račiněves, </a:t>
            </a:r>
            <a:r>
              <a:rPr lang="cs-CZ" sz="2400" dirty="0" err="1" smtClean="0">
                <a:solidFill>
                  <a:schemeClr val="tx1"/>
                </a:solidFill>
              </a:rPr>
              <a:t>Předonín</a:t>
            </a:r>
            <a:r>
              <a:rPr lang="cs-CZ" sz="2400" dirty="0" smtClean="0">
                <a:solidFill>
                  <a:schemeClr val="tx1"/>
                </a:solidFill>
              </a:rPr>
              <a:t> – platný plán sídelního útvaru pro Záluží</a:t>
            </a:r>
          </a:p>
          <a:p>
            <a:pPr fontAlgn="auto">
              <a:spcAft>
                <a:spcPts val="0"/>
              </a:spcAft>
              <a:defRPr/>
            </a:pPr>
            <a:endParaRPr lang="cs-CZ" sz="2400" dirty="0" smtClean="0">
              <a:solidFill>
                <a:schemeClr val="tx1"/>
              </a:solidFill>
            </a:endParaRPr>
          </a:p>
        </p:txBody>
      </p:sp>
      <p:sp>
        <p:nvSpPr>
          <p:cNvPr id="2052" name="Zástupný symbol pro zápatí 3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2200" dirty="0" smtClean="0">
                <a:solidFill>
                  <a:schemeClr val="bg1"/>
                </a:solidFill>
              </a:rPr>
              <a:t>KÚÚK porada, </a:t>
            </a:r>
            <a:r>
              <a:rPr lang="cs-CZ" altLang="cs-CZ" sz="2200" dirty="0">
                <a:solidFill>
                  <a:schemeClr val="bg1"/>
                </a:solidFill>
              </a:rPr>
              <a:t>19.5.2016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80928"/>
            <a:ext cx="4536504" cy="3402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ál 1"/>
          <p:cNvSpPr/>
          <p:nvPr/>
        </p:nvSpPr>
        <p:spPr>
          <a:xfrm rot="19558745">
            <a:off x="1464753" y="4070780"/>
            <a:ext cx="625885" cy="6073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ál 6"/>
          <p:cNvSpPr/>
          <p:nvPr/>
        </p:nvSpPr>
        <p:spPr>
          <a:xfrm rot="19558745">
            <a:off x="362072" y="4973944"/>
            <a:ext cx="553143" cy="56441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2123728" y="2708920"/>
            <a:ext cx="6779474" cy="3693319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SM-SR smíšené území sportu a rekreace</a:t>
            </a:r>
          </a:p>
          <a:p>
            <a:r>
              <a:rPr lang="cs-CZ" dirty="0" smtClean="0"/>
              <a:t>a)slouží pro rekreaci a lázeňství, bydlení</a:t>
            </a:r>
          </a:p>
          <a:p>
            <a:r>
              <a:rPr lang="cs-CZ" dirty="0" smtClean="0"/>
              <a:t>b)přípustné </a:t>
            </a:r>
          </a:p>
          <a:p>
            <a:r>
              <a:rPr lang="cs-CZ" dirty="0" smtClean="0"/>
              <a:t>– zařízení individuální i hromadné rekreace,</a:t>
            </a:r>
          </a:p>
          <a:p>
            <a:r>
              <a:rPr lang="cs-CZ" dirty="0"/>
              <a:t> </a:t>
            </a:r>
            <a:r>
              <a:rPr lang="cs-CZ" dirty="0" smtClean="0"/>
              <a:t>  veřejné stravování a ubytování, maloobchod</a:t>
            </a:r>
          </a:p>
          <a:p>
            <a:r>
              <a:rPr lang="cs-CZ" dirty="0" smtClean="0"/>
              <a:t>-   sportovní zařízení 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lázeňská zařízení všeho druhu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obytné domy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kulturní a zdravotnická zařízení</a:t>
            </a:r>
          </a:p>
          <a:p>
            <a:r>
              <a:rPr lang="cs-CZ" dirty="0" smtClean="0"/>
              <a:t>c) Výjimečně přípustné </a:t>
            </a:r>
          </a:p>
          <a:p>
            <a:r>
              <a:rPr lang="cs-CZ" dirty="0" smtClean="0"/>
              <a:t>-sociální zařízení</a:t>
            </a:r>
          </a:p>
          <a:p>
            <a:r>
              <a:rPr lang="cs-CZ" dirty="0" smtClean="0"/>
              <a:t>-nerušící zařízení služeb a drobné výroby, sloužící pro obsluhu tohoto území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131359" y="2738845"/>
            <a:ext cx="6779474" cy="397031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b="1" dirty="0" smtClean="0"/>
              <a:t>VS-Ž území výroby, výrobních a nevýrobních služeb</a:t>
            </a:r>
            <a:endParaRPr lang="cs-CZ" b="1" dirty="0"/>
          </a:p>
          <a:p>
            <a:pPr marL="342900" indent="-342900">
              <a:buAutoNum type="alphaLcParenR"/>
            </a:pPr>
            <a:r>
              <a:rPr lang="cs-CZ" dirty="0" smtClean="0"/>
              <a:t>Slouží pro umístění obtěžujících zařízení drobné výroby a služeb</a:t>
            </a:r>
          </a:p>
          <a:p>
            <a:pPr marL="342900" indent="-342900">
              <a:buAutoNum type="alphaLcParenR"/>
            </a:pPr>
            <a:r>
              <a:rPr lang="cs-CZ" dirty="0" smtClean="0"/>
              <a:t>Přípustné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zařízení drobné výroby a služeb všeho druhu, sklady, veřejné provozy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sklady a skládky materiálu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obchodní a administrativní a správní budovy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sportovní zařízení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motoristické služby vč. Čerpacích stanic pohonných hmot</a:t>
            </a:r>
          </a:p>
          <a:p>
            <a:r>
              <a:rPr lang="cs-CZ" dirty="0" smtClean="0"/>
              <a:t>c) Výjimečně přípustné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byty služební, pohotovostní a majitelů zařízení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kulturní, zdravotnická a sociální zařízení</a:t>
            </a:r>
          </a:p>
          <a:p>
            <a:pPr marL="285750" indent="-285750">
              <a:buFontTx/>
              <a:buChar char="-"/>
            </a:pPr>
            <a:r>
              <a:rPr lang="cs-CZ" dirty="0" smtClean="0"/>
              <a:t>nákupní centra</a:t>
            </a:r>
          </a:p>
        </p:txBody>
      </p:sp>
    </p:spTree>
    <p:extLst>
      <p:ext uri="{BB962C8B-B14F-4D97-AF65-F5344CB8AC3E}">
        <p14:creationId xmlns:p14="http://schemas.microsoft.com/office/powerpoint/2010/main" val="245049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Územní plánování a legislativní rámec pro ochranu vod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LongProperties xmlns="http://schemas.microsoft.com/office/2006/metadata/longProperties"/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2AC8A32A294A24D92A111A87B178C33" ma:contentTypeVersion="8" ma:contentTypeDescription="Vytvoří nový dokument" ma:contentTypeScope="" ma:versionID="2c2d495ce2e96be08558f88c3d209193">
  <xsd:schema xmlns:xsd="http://www.w3.org/2001/XMLSchema" xmlns:xs="http://www.w3.org/2001/XMLSchema" xmlns:p="http://schemas.microsoft.com/office/2006/metadata/properties" xmlns:ns2="2d632ede-d24e-494b-b407-b19ccbe77e6c" targetNamespace="http://schemas.microsoft.com/office/2006/metadata/properties" ma:root="true" ma:fieldsID="bdad6afa7a074953918e3d9ae465010e" ns2:_="">
    <xsd:import namespace="2d632ede-d24e-494b-b407-b19ccbe77e6c"/>
    <xsd:element name="properties">
      <xsd:complexType>
        <xsd:sequence>
          <xsd:element name="documentManagement">
            <xsd:complexType>
              <xsd:all>
                <xsd:element ref="ns2:Typ_x0020_formul_x00e1__x0159_e" minOccurs="0"/>
                <xsd:element ref="ns2:Pozn_x00e1_mka" minOccurs="0"/>
                <xsd:element ref="ns2:Vnit_x0159_n_x00ed__x0020_p_x0159_edpi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632ede-d24e-494b-b407-b19ccbe77e6c" elementFormDefault="qualified">
    <xsd:import namespace="http://schemas.microsoft.com/office/2006/documentManagement/types"/>
    <xsd:import namespace="http://schemas.microsoft.com/office/infopath/2007/PartnerControls"/>
    <xsd:element name="Typ_x0020_formul_x00e1__x0159_e" ma:index="8" nillable="true" ma:displayName="Typ formuláře" ma:internalName="Typ_x0020_formul_x00e1__x0159_e">
      <xsd:simpleType>
        <xsd:restriction base="dms:Choice">
          <xsd:enumeration value="Symboly Ústeckého kraje"/>
          <xsd:enumeration value="Vzory smluv"/>
          <xsd:enumeration value="Personální"/>
          <xsd:enumeration value="Veřejné zakázky nedosahující 250 tis. ‎Kč bez DPH"/>
          <xsd:enumeration value="Šablony logomanuálu"/>
          <xsd:enumeration value="Veřejné zakázky od 1 mil. Kč nedosahující 3 mil. Kč bez DPH stavební práce"/>
          <xsd:enumeration value="Veřejné zakázky – Zjednodušené podlimitní řízení"/>
          <xsd:enumeration value="Zřizovací listiny"/>
          <xsd:enumeration value="Kontrolní činnost"/>
          <xsd:enumeration value="Powerpoint prezentace"/>
          <xsd:enumeration value="Veřejné zakázky od 250 tis. Kč nedosahující 1 mil. ‎Kč bez DPH"/>
          <xsd:enumeration value="Služební cesty"/>
          <xsd:enumeration value="Ekonomická činnost"/>
          <xsd:enumeration value="Rada a zastupitelstvo"/>
          <xsd:enumeration value="Archivace a skartace"/>
          <xsd:enumeration value="Správní řád"/>
          <xsd:enumeration value="Plná moc, pověření, zmocnění"/>
          <xsd:enumeration value="Jmenovky a vizitky"/>
          <xsd:enumeration value="Ostatní - nezařazené"/>
          <xsd:enumeration value="Nákup"/>
          <xsd:enumeration value="Veřejné zakázky od 1 mil.Kč nedosahující 2 mil.Kč (dodávky, služby), od 3 mil.Kč nedosahující 6 mil.Kč (stavební práce) ‎"/>
          <xsd:enumeration value="Veřejné zakázky od 250 tis.Kč nedosahující 1 mil.Kč (dodávky, služby), od 250 tis.Kč nedosahující 3 mil.Kč (stavební práce)"/>
          <xsd:enumeration value="Veřejné zakázky od 1 mil.Kč nedosahující 2 mil.Kč (dodávky, služby), od 3 mil.Kč nedosahující 6 mil.Kč (stavební práce)"/>
        </xsd:restriction>
      </xsd:simpleType>
    </xsd:element>
    <xsd:element name="Pozn_x00e1_mka" ma:index="9" nillable="true" ma:displayName="Poznámka" ma:internalName="Pozn_x00e1_mka">
      <xsd:simpleType>
        <xsd:restriction base="dms:Note">
          <xsd:maxLength value="255"/>
        </xsd:restriction>
      </xsd:simpleType>
    </xsd:element>
    <xsd:element name="Vnit_x0159_n_x00ed__x0020_p_x0159_edpis" ma:index="10" nillable="true" ma:displayName="Vnitřní předpis" ma:list="{90dd1e70-125a-4334-99db-a2a6450ed166}" ma:internalName="Vnit_x0159_n_x00ed__x0020_p_x0159_edpis" ma:showField="_x010c__x00ed_slo_x0020_p_x0159_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nit_x0159_n_x00ed__x0020_p_x0159_edpis xmlns="2d632ede-d24e-494b-b407-b19ccbe77e6c" xsi:nil="true"/>
    <Pozn_x00e1_mka xmlns="2d632ede-d24e-494b-b407-b19ccbe77e6c" xsi:nil="true"/>
    <Typ_x0020_formul_x00e1__x0159_e xmlns="2d632ede-d24e-494b-b407-b19ccbe77e6c">Powerpoint prezentace</Typ_x0020_formul_x00e1__x0159_e>
  </documentManagement>
</p:properties>
</file>

<file path=customXml/itemProps1.xml><?xml version="1.0" encoding="utf-8"?>
<ds:datastoreItem xmlns:ds="http://schemas.openxmlformats.org/officeDocument/2006/customXml" ds:itemID="{B2D262E7-64C5-455B-BFD9-4E48B04FE5A3}">
  <ds:schemaRefs>
    <ds:schemaRef ds:uri="http://schemas.microsoft.com/office/2006/metadata/longProperties"/>
  </ds:schemaRefs>
</ds:datastoreItem>
</file>

<file path=customXml/itemProps2.xml><?xml version="1.0" encoding="utf-8"?>
<ds:datastoreItem xmlns:ds="http://schemas.openxmlformats.org/officeDocument/2006/customXml" ds:itemID="{1F413026-E627-431F-9F11-72982EA0E6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632ede-d24e-494b-b407-b19ccbe77e6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7007606D-7B56-4F6E-BB37-62FF48F3D134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CB693876-E272-420F-B010-135F6861E92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purl.org/dc/terms/"/>
    <ds:schemaRef ds:uri="http://purl.org/dc/elements/1.1/"/>
    <ds:schemaRef ds:uri="2d632ede-d24e-494b-b407-b19ccbe77e6c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Územní plánování a legislativní rámec pro ochranu vod</Template>
  <TotalTime>2883</TotalTime>
  <Words>708</Words>
  <Application>Microsoft Office PowerPoint</Application>
  <PresentationFormat>Předvádění na obrazovce (4:3)</PresentationFormat>
  <Paragraphs>91</Paragraphs>
  <Slides>11</Slides>
  <Notes>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Územní plánování a legislativní rámec pro ochranu vod</vt:lpstr>
      <vt:lpstr>Nadřazená ÚPD a její aktualizace ÚAP průběžná aktualizace</vt:lpstr>
      <vt:lpstr>Aktualizace PÚR + aktualizace ZÚR</vt:lpstr>
      <vt:lpstr>Aktualizace č.1 PÚR</vt:lpstr>
      <vt:lpstr>Jak je zakreslena v ZÚR</vt:lpstr>
      <vt:lpstr>LAPV - Kryry</vt:lpstr>
      <vt:lpstr>Těžená území a jejich následná ochrana</vt:lpstr>
      <vt:lpstr>Těžená území a jejich následná ochrana</vt:lpstr>
      <vt:lpstr>Těžená území a jejich následná ochrana</vt:lpstr>
      <vt:lpstr>Těžená území a jejich následná ochrana</vt:lpstr>
      <vt:lpstr>Těžená území a jejich následná ochrana</vt:lpstr>
      <vt:lpstr> Děkuji za pozornost. Loučím se s přáním krásného léta!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Krajský úřad Ústeckého kraje</dc:title>
  <dc:creator>Juračková Diana</dc:creator>
  <cp:lastModifiedBy>Novotná Jolana</cp:lastModifiedBy>
  <cp:revision>108</cp:revision>
  <cp:lastPrinted>2014-10-10T09:28:50Z</cp:lastPrinted>
  <dcterms:created xsi:type="dcterms:W3CDTF">2014-10-07T09:50:43Z</dcterms:created>
  <dcterms:modified xsi:type="dcterms:W3CDTF">2016-05-18T14:53:46Z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rder">
    <vt:lpwstr>64300.0000000000</vt:lpwstr>
  </property>
  <property fmtid="{D5CDD505-2E9C-101B-9397-08002B2CF9AE}" pid="3" name="Typ formuláře">
    <vt:lpwstr>Powerpoint prezentace</vt:lpwstr>
  </property>
  <property fmtid="{D5CDD505-2E9C-101B-9397-08002B2CF9AE}" pid="4" name="Vnitřní předpis">
    <vt:lpwstr/>
  </property>
  <property fmtid="{D5CDD505-2E9C-101B-9397-08002B2CF9AE}" pid="5" name="Poznámka">
    <vt:lpwstr/>
  </property>
</Properties>
</file>