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69" r:id="rId3"/>
    <p:sldId id="273" r:id="rId4"/>
    <p:sldId id="300" r:id="rId5"/>
    <p:sldId id="274" r:id="rId6"/>
    <p:sldId id="301" r:id="rId7"/>
    <p:sldId id="302" r:id="rId8"/>
    <p:sldId id="303" r:id="rId9"/>
    <p:sldId id="304" r:id="rId10"/>
    <p:sldId id="272" r:id="rId11"/>
    <p:sldId id="305" r:id="rId12"/>
    <p:sldId id="306" r:id="rId13"/>
    <p:sldId id="323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261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27FF"/>
    <a:srgbClr val="000DFF"/>
    <a:srgbClr val="010FFF"/>
    <a:srgbClr val="9B9DF3"/>
    <a:srgbClr val="4F53E9"/>
    <a:srgbClr val="4C5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63" autoAdjust="0"/>
    <p:restoredTop sz="94660"/>
  </p:normalViewPr>
  <p:slideViewPr>
    <p:cSldViewPr snapToGrid="0">
      <p:cViewPr varScale="1">
        <p:scale>
          <a:sx n="76" d="100"/>
          <a:sy n="76" d="100"/>
        </p:scale>
        <p:origin x="7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F0D86-656B-4472-8896-B9205A5EE9B6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E39AA-C04E-4BA5-B9DF-2C32A4010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E39AA-C04E-4BA5-B9DF-2C32A40100C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03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04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64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29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24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4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7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4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5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9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7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02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F5881-60BC-4503-B5C4-5F5A774FF41F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6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agri.cz/public/app/RDM/Porta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-ustecky.cz/" TargetMode="External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epodatelna@kr-ustecky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639532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5A5D91AB-8E10-E8AF-D3EB-103A53CAECFF}"/>
              </a:ext>
            </a:extLst>
          </p:cNvPr>
          <p:cNvSpPr txBox="1">
            <a:spLocks/>
          </p:cNvSpPr>
          <p:nvPr/>
        </p:nvSpPr>
        <p:spPr>
          <a:xfrm>
            <a:off x="632254" y="681037"/>
            <a:ext cx="10348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dotace</a:t>
            </a:r>
            <a:endParaRPr lang="cs-CZ" sz="3600" dirty="0">
              <a:solidFill>
                <a:srgbClr val="0000FF"/>
              </a:solidFill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D563FADA-EB77-D9CF-CDBA-0CB04D2CF391}"/>
              </a:ext>
            </a:extLst>
          </p:cNvPr>
          <p:cNvSpPr txBox="1">
            <a:spLocks/>
          </p:cNvSpPr>
          <p:nvPr/>
        </p:nvSpPr>
        <p:spPr>
          <a:xfrm>
            <a:off x="632254" y="1690687"/>
            <a:ext cx="11048884" cy="48021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  <a:tabLst>
                <a:tab pos="2871788" algn="l"/>
              </a:tabLst>
            </a:pPr>
            <a:r>
              <a:rPr lang="cs-CZ" sz="2400" dirty="0">
                <a:latin typeface="Century Gothic" panose="020B0502020202020204" pitchFamily="34" charset="0"/>
              </a:rPr>
              <a:t>Minimální výše dotace:	    </a:t>
            </a:r>
            <a:r>
              <a:rPr lang="cs-CZ" sz="2400" b="1" dirty="0">
                <a:latin typeface="Century Gothic" panose="020B0502020202020204" pitchFamily="34" charset="0"/>
              </a:rPr>
              <a:t>50 000 Kč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>
                <a:latin typeface="Century Gothic" panose="020B0502020202020204" pitchFamily="34" charset="0"/>
              </a:rPr>
              <a:t>Maximální výše dotace:	  </a:t>
            </a:r>
            <a:r>
              <a:rPr lang="cs-CZ" sz="2400" b="1" dirty="0">
                <a:latin typeface="Century Gothic" panose="020B0502020202020204" pitchFamily="34" charset="0"/>
              </a:rPr>
              <a:t>200 000 Kč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300" b="1" dirty="0">
              <a:latin typeface="Century Gothic" panose="020B0502020202020204" pitchFamily="34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Century Gothic" panose="020B0502020202020204" pitchFamily="34" charset="0"/>
              </a:rPr>
              <a:t>Procentuální podíl dotace na celkových uznatelných nákladech projektu může tvořit </a:t>
            </a:r>
            <a:r>
              <a:rPr lang="cs-CZ" sz="2400" b="1" dirty="0">
                <a:latin typeface="Century Gothic" panose="020B0502020202020204" pitchFamily="34" charset="0"/>
              </a:rPr>
              <a:t>maximálně</a:t>
            </a:r>
            <a:r>
              <a:rPr lang="cs-CZ" sz="2400" dirty="0">
                <a:latin typeface="Century Gothic" panose="020B0502020202020204" pitchFamily="34" charset="0"/>
              </a:rPr>
              <a:t> </a:t>
            </a:r>
            <a:r>
              <a:rPr lang="cs-CZ" sz="2400" b="1" dirty="0">
                <a:latin typeface="Century Gothic" panose="020B0502020202020204" pitchFamily="34" charset="0"/>
              </a:rPr>
              <a:t>70 %</a:t>
            </a:r>
            <a:r>
              <a:rPr lang="cs-CZ" sz="2400" dirty="0">
                <a:latin typeface="Century Gothic" panose="020B0502020202020204" pitchFamily="34" charset="0"/>
              </a:rPr>
              <a:t> celkových uznatelných nákladů projektu.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cs-CZ" sz="1100" dirty="0">
              <a:latin typeface="Century Gothic" panose="020B0502020202020204" pitchFamily="34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Century Gothic" panose="020B0502020202020204" pitchFamily="34" charset="0"/>
              </a:rPr>
              <a:t>Procentní podíl dotace na celkových nákladech je </a:t>
            </a:r>
            <a:r>
              <a:rPr lang="cs-CZ" sz="2400" b="1" dirty="0">
                <a:latin typeface="Century Gothic" panose="020B0502020202020204" pitchFamily="34" charset="0"/>
              </a:rPr>
              <a:t>závazný finanční ukazatel, </a:t>
            </a:r>
            <a:r>
              <a:rPr lang="cs-CZ" sz="2400" dirty="0">
                <a:latin typeface="Century Gothic" panose="020B0502020202020204" pitchFamily="34" charset="0"/>
              </a:rPr>
              <a:t>je uvedený ve smlouvě.</a:t>
            </a:r>
            <a:r>
              <a:rPr lang="cs-CZ" sz="2400" b="1" dirty="0">
                <a:latin typeface="Century Gothic" panose="020B0502020202020204" pitchFamily="34" charset="0"/>
              </a:rPr>
              <a:t> </a:t>
            </a:r>
            <a:r>
              <a:rPr lang="cs-CZ" sz="2400" dirty="0">
                <a:latin typeface="Century Gothic" panose="020B0502020202020204" pitchFamily="34" charset="0"/>
              </a:rPr>
              <a:t> Nesmí být překročen, aniž by byla jeho změna odsouhlasena Radou Ústeckého kraje a byl uzavřen dodatek ke smlouvě.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Century Gothic" panose="020B0502020202020204" pitchFamily="34" charset="0"/>
              </a:rPr>
              <a:t>Pokud dojde k jeho překročení (je vyšší než uvádí smlouva), musí být část dotace, o kterou byl procentní podíl překročen vrácena.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1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>
                <a:latin typeface="Century Gothic" panose="020B0502020202020204" pitchFamily="34" charset="0"/>
              </a:rPr>
              <a:t>Celková částka dotace v Kč se zaokrouhlí vždy na celé desetikoruny směrem dolů</a:t>
            </a:r>
            <a:r>
              <a:rPr lang="cs-CZ" sz="2400" dirty="0">
                <a:latin typeface="Century Gothic" panose="020B0502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100" b="1" dirty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>
                <a:latin typeface="Century Gothic" panose="020B0502020202020204" pitchFamily="34" charset="0"/>
              </a:rPr>
              <a:t>Celková finanční alokace pro dotační program je 4 400 000 Kč.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705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5A5D91AB-8E10-E8AF-D3EB-103A53CAECFF}"/>
              </a:ext>
            </a:extLst>
          </p:cNvPr>
          <p:cNvSpPr txBox="1">
            <a:spLocks/>
          </p:cNvSpPr>
          <p:nvPr/>
        </p:nvSpPr>
        <p:spPr>
          <a:xfrm>
            <a:off x="632254" y="681037"/>
            <a:ext cx="10348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dotace</a:t>
            </a:r>
            <a:endParaRPr lang="cs-CZ" sz="3600" dirty="0">
              <a:solidFill>
                <a:srgbClr val="0000FF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34C2A56-4C88-3A4A-FD19-04607B6F1848}"/>
              </a:ext>
            </a:extLst>
          </p:cNvPr>
          <p:cNvSpPr txBox="1"/>
          <p:nvPr/>
        </p:nvSpPr>
        <p:spPr>
          <a:xfrm>
            <a:off x="623919" y="1690687"/>
            <a:ext cx="1025002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Investiční dotace 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– dotace </a:t>
            </a:r>
            <a:r>
              <a:rPr lang="cs-CZ" sz="2000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pouze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 na náklady </a:t>
            </a:r>
            <a:r>
              <a:rPr lang="cs-CZ" sz="2000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na pořízení dlouhodobého (investičního) majetku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20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algn="just"/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Dlouhodobý hmotný majetek = majetek s pořizovací cenou vyšší než 80 tis. Kč (jednotková cena = cena za 1 kus*) a dobou použitelnosti delší než 1 rok včetně nákladů souvisejících s jeho pořízením (doprava, poštovné apod.).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20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algn="just"/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*Přesahuje-li pořizovací cena </a:t>
            </a:r>
            <a:r>
              <a:rPr lang="cs-CZ" sz="2000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více kusů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 částku 80 tis. Kč NEJEDNÁ SE  o investiční náklad.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sz="2000" i="1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Neinvestiční dotace 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– dotace </a:t>
            </a:r>
            <a:r>
              <a:rPr lang="cs-CZ" sz="2000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pouze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 na </a:t>
            </a:r>
            <a:r>
              <a:rPr lang="cs-CZ" sz="2000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náklady na pořízení neinvestičního majetku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 (např. materiál, drobný hmotný majetek – jednotková pořizovací cena nižší než 80 tis. Kč , služby, software apod.)</a:t>
            </a:r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1169988" algn="l"/>
              </a:tabLst>
            </a:pPr>
            <a:endParaRPr lang="cs-CZ" sz="20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1169988" algn="l"/>
              </a:tabLst>
            </a:pPr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Dotace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 – dotace </a:t>
            </a:r>
            <a:r>
              <a:rPr lang="cs-CZ" sz="2000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na oba typy nákladů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 - část dotace na investiční náklady a část dotace na neinvestiční náklady </a:t>
            </a:r>
          </a:p>
        </p:txBody>
      </p:sp>
    </p:spTree>
    <p:extLst>
      <p:ext uri="{BB962C8B-B14F-4D97-AF65-F5344CB8AC3E}">
        <p14:creationId xmlns:p14="http://schemas.microsoft.com/office/powerpoint/2010/main" val="3956668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5A5D91AB-8E10-E8AF-D3EB-103A53CAECFF}"/>
              </a:ext>
            </a:extLst>
          </p:cNvPr>
          <p:cNvSpPr txBox="1">
            <a:spLocks/>
          </p:cNvSpPr>
          <p:nvPr/>
        </p:nvSpPr>
        <p:spPr>
          <a:xfrm>
            <a:off x="632254" y="681037"/>
            <a:ext cx="10348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dotace</a:t>
            </a:r>
            <a:endParaRPr lang="cs-CZ" sz="3600" dirty="0">
              <a:solidFill>
                <a:srgbClr val="0000FF"/>
              </a:solidFill>
            </a:endParaRPr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7B0451F8-1163-E97C-AF88-327E0B629629}"/>
              </a:ext>
            </a:extLst>
          </p:cNvPr>
          <p:cNvSpPr txBox="1">
            <a:spLocks/>
          </p:cNvSpPr>
          <p:nvPr/>
        </p:nvSpPr>
        <p:spPr>
          <a:xfrm>
            <a:off x="632254" y="1825625"/>
            <a:ext cx="10843517" cy="4184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Dotaci lze poskytnout jednomu žadateli pouze na jeden projekt.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Žadatel nemůže být podpořen opakovaně ve stejném předmětu podnikání.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Na poskytnutí dotace není právní nárok.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Dotace může být použita jen na úhradu uznatelných nákladů vzniklých a uhrazených v rámci termínu realizace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Dotace není převoditelná na jiný právní subjekt.</a:t>
            </a:r>
            <a:r>
              <a:rPr lang="cs-CZ" sz="2000" dirty="0">
                <a:solidFill>
                  <a:srgbClr val="FF0000"/>
                </a:solidFill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Dotace bude vyplacena do 30 dnů od nabytí účinnosti smlouvy. Účinnost smlouva nabývá zveřejněním v registru smluv (zveřejnění zajišťuje poskytovatel dotace).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Příjemci dotace, který je plátcem DPH s nárokem na uplatnění odpočtu této daně, bude   dotace poskytnuta na plnění bez DPH.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Plátcům DPH bude dotace poskytnuta </a:t>
            </a:r>
            <a:r>
              <a:rPr lang="cs-CZ" sz="2000" b="1" dirty="0">
                <a:latin typeface="Century Gothic" panose="020B0502020202020204" pitchFamily="34" charset="0"/>
              </a:rPr>
              <a:t>pouze na účet zveřejněný v registru plátců</a:t>
            </a:r>
            <a:r>
              <a:rPr lang="cs-CZ" sz="2000" dirty="0">
                <a:latin typeface="Century Gothic" panose="020B0502020202020204" pitchFamily="34" charset="0"/>
              </a:rPr>
              <a:t> vedeném u FÚ.</a:t>
            </a:r>
          </a:p>
        </p:txBody>
      </p:sp>
    </p:spTree>
    <p:extLst>
      <p:ext uri="{BB962C8B-B14F-4D97-AF65-F5344CB8AC3E}">
        <p14:creationId xmlns:p14="http://schemas.microsoft.com/office/powerpoint/2010/main" val="3914228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9" y="0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5A5D91AB-8E10-E8AF-D3EB-103A53CAECFF}"/>
              </a:ext>
            </a:extLst>
          </p:cNvPr>
          <p:cNvSpPr txBox="1">
            <a:spLocks/>
          </p:cNvSpPr>
          <p:nvPr/>
        </p:nvSpPr>
        <p:spPr>
          <a:xfrm>
            <a:off x="632254" y="681037"/>
            <a:ext cx="10348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dotace</a:t>
            </a:r>
            <a:endParaRPr lang="cs-CZ" sz="3600" dirty="0">
              <a:solidFill>
                <a:srgbClr val="0000FF"/>
              </a:solidFill>
            </a:endParaRPr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7B0451F8-1163-E97C-AF88-327E0B629629}"/>
              </a:ext>
            </a:extLst>
          </p:cNvPr>
          <p:cNvSpPr txBox="1">
            <a:spLocks/>
          </p:cNvSpPr>
          <p:nvPr/>
        </p:nvSpPr>
        <p:spPr>
          <a:xfrm>
            <a:off x="632254" y="1825625"/>
            <a:ext cx="10843517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latin typeface="Century Gothic" panose="020B0502020202020204" pitchFamily="34" charset="0"/>
              </a:rPr>
              <a:t>Dotace je poskytnuta v režimu de minimis dle nařízení </a:t>
            </a:r>
            <a:r>
              <a:rPr lang="pt-BR" sz="2000" dirty="0">
                <a:latin typeface="Century Gothic" panose="020B0502020202020204" pitchFamily="34" charset="0"/>
              </a:rPr>
              <a:t>Komise (EU) o použití čl. 107 a 108 Smlouvy o fungování Evropské unie na podporu „de minimis“</a:t>
            </a:r>
            <a:r>
              <a:rPr lang="cs-CZ" sz="2000" dirty="0">
                <a:latin typeface="Century Gothic" panose="020B0502020202020204" pitchFamily="34" charset="0"/>
              </a:rPr>
              <a:t> .</a:t>
            </a:r>
          </a:p>
          <a:p>
            <a:pPr marL="0" indent="0">
              <a:buNone/>
            </a:pPr>
            <a:endParaRPr lang="cs-CZ" sz="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entury Gothic" panose="020B0502020202020204" pitchFamily="34" charset="0"/>
              </a:rPr>
              <a:t>3 oblasti: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Obecná podpora – limit 300 000 EUR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Odvětví zemědělství – limit 20 000 EUR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Odvětví rybolovu a akvakultury – limit 40 000 EUR</a:t>
            </a:r>
          </a:p>
          <a:p>
            <a:pPr marL="0" indent="0">
              <a:buNone/>
            </a:pPr>
            <a:endParaRPr lang="cs-CZ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entury Gothic" panose="020B0502020202020204" pitchFamily="34" charset="0"/>
              </a:rPr>
              <a:t>Sleduje se za předchozí 3 roky. </a:t>
            </a:r>
          </a:p>
          <a:p>
            <a:pPr marL="0" indent="0">
              <a:buNone/>
            </a:pPr>
            <a:r>
              <a:rPr lang="cs-CZ" sz="2000" dirty="0">
                <a:latin typeface="Century Gothic" panose="020B0502020202020204" pitchFamily="34" charset="0"/>
              </a:rPr>
              <a:t>Přehled poskytnutých podpor de minimis k nahlédnutí bez registrace – webové stránky Ministerstva zemědělství: </a:t>
            </a:r>
            <a:r>
              <a:rPr lang="cs-CZ" sz="2000" b="0" i="0" dirty="0">
                <a:solidFill>
                  <a:srgbClr val="104B86"/>
                </a:solidFill>
                <a:effectLst/>
                <a:latin typeface="Frutiger CE"/>
                <a:hlinkClick r:id="rId3"/>
              </a:rPr>
              <a:t>agri.cz/public/</a:t>
            </a:r>
            <a:r>
              <a:rPr lang="cs-CZ" sz="2000" b="0" i="0" dirty="0" err="1">
                <a:solidFill>
                  <a:srgbClr val="104B86"/>
                </a:solidFill>
                <a:effectLst/>
                <a:latin typeface="Frutiger CE"/>
                <a:hlinkClick r:id="rId3"/>
              </a:rPr>
              <a:t>app</a:t>
            </a:r>
            <a:r>
              <a:rPr lang="cs-CZ" sz="2000" b="0" i="0" dirty="0">
                <a:solidFill>
                  <a:srgbClr val="104B86"/>
                </a:solidFill>
                <a:effectLst/>
                <a:latin typeface="Frutiger CE"/>
                <a:hlinkClick r:id="rId3"/>
              </a:rPr>
              <a:t>/RDM/</a:t>
            </a:r>
            <a:r>
              <a:rPr lang="cs-CZ" sz="2000" b="0" i="0" dirty="0" err="1">
                <a:solidFill>
                  <a:srgbClr val="104B86"/>
                </a:solidFill>
                <a:effectLst/>
                <a:latin typeface="Frutiger CE"/>
                <a:hlinkClick r:id="rId3"/>
              </a:rPr>
              <a:t>Portal</a:t>
            </a:r>
            <a:endParaRPr lang="cs-CZ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570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5A5D91AB-8E10-E8AF-D3EB-103A53CAECFF}"/>
              </a:ext>
            </a:extLst>
          </p:cNvPr>
          <p:cNvSpPr txBox="1">
            <a:spLocks/>
          </p:cNvSpPr>
          <p:nvPr/>
        </p:nvSpPr>
        <p:spPr>
          <a:xfrm>
            <a:off x="632254" y="681037"/>
            <a:ext cx="10348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Uznatelné náklady </a:t>
            </a:r>
            <a:endParaRPr lang="cs-CZ" sz="3600" dirty="0">
              <a:solidFill>
                <a:srgbClr val="0000FF"/>
              </a:solidFill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39A623E3-F495-C396-7ED9-83FB52DC4B12}"/>
              </a:ext>
            </a:extLst>
          </p:cNvPr>
          <p:cNvSpPr txBox="1">
            <a:spLocks/>
          </p:cNvSpPr>
          <p:nvPr/>
        </p:nvSpPr>
        <p:spPr>
          <a:xfrm>
            <a:off x="632254" y="1651050"/>
            <a:ext cx="10721546" cy="484733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000" indent="-23400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80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Uznatelný náklad musí splňovat všechny následující podmínky:</a:t>
            </a:r>
          </a:p>
          <a:p>
            <a:pPr marL="27051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32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vynaložený efektivně, účelně a hospodárně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32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80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přímo souvisí s realizací projektu </a:t>
            </a: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= je uvedený v rozpočtu projektu, vzniklý a uhrazený nejdříve v den zahájení realizace projektu a nejpozději v den ukončení realizace projektu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32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80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vznikl nejdříve 1. 1. 2024 </a:t>
            </a: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(byl-li projekt zahájen 1. 1. 2024)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32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8000" b="1" dirty="0">
                <a:latin typeface="Century Gothic" panose="020B0502020202020204" pitchFamily="34" charset="0"/>
              </a:rPr>
              <a:t>vznikl</a:t>
            </a:r>
            <a:r>
              <a:rPr lang="cs-CZ" sz="8000" dirty="0">
                <a:latin typeface="Century Gothic" panose="020B0502020202020204" pitchFamily="34" charset="0"/>
              </a:rPr>
              <a:t> </a:t>
            </a:r>
            <a:r>
              <a:rPr lang="cs-CZ" sz="8000" b="1" dirty="0">
                <a:latin typeface="Century Gothic" panose="020B0502020202020204" pitchFamily="34" charset="0"/>
              </a:rPr>
              <a:t>až po získání podnikatelského oprávnění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3200" b="1" dirty="0">
              <a:latin typeface="Century Gothic" panose="020B0502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skutečně vynaložený, prokazatelně uhrazený a zachycený v účetnictví nebo daňové evidenci (pokud podnikatel vede), na účetních dokladech, je identifikovatelný, ověřitelný a podložené prvotními účetními doklady.</a:t>
            </a:r>
          </a:p>
          <a:p>
            <a:pPr marL="457200" lvl="1" indent="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32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Celkové uznatelné náklady jsou souhrnnou sumou nákladů (tj. náklady hrazené z dotace + náklady hrazené z vlastních zdrojů žadatele), které příjemce dotace vynaloží na realizaci projektu.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469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5A5D91AB-8E10-E8AF-D3EB-103A53CAECFF}"/>
              </a:ext>
            </a:extLst>
          </p:cNvPr>
          <p:cNvSpPr txBox="1">
            <a:spLocks/>
          </p:cNvSpPr>
          <p:nvPr/>
        </p:nvSpPr>
        <p:spPr>
          <a:xfrm>
            <a:off x="632254" y="681037"/>
            <a:ext cx="10348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Uznatelné náklady s omezením </a:t>
            </a:r>
            <a:endParaRPr lang="cs-CZ" sz="3600" dirty="0">
              <a:solidFill>
                <a:srgbClr val="0000FF"/>
              </a:solidFill>
            </a:endParaRP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BDC53130-74D7-1305-6B19-58F4909A7FB1}"/>
              </a:ext>
            </a:extLst>
          </p:cNvPr>
          <p:cNvSpPr txBox="1">
            <a:spLocks/>
          </p:cNvSpPr>
          <p:nvPr/>
        </p:nvSpPr>
        <p:spPr>
          <a:xfrm>
            <a:off x="465338" y="1729601"/>
            <a:ext cx="10515600" cy="4246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000" u="sng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R</a:t>
            </a:r>
            <a:r>
              <a:rPr lang="cs-CZ" sz="2000" u="sng" dirty="0">
                <a:latin typeface="Century Gothic" panose="020B0502020202020204" pitchFamily="34" charset="0"/>
              </a:rPr>
              <a:t>ežijní a administrativní náklady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000" dirty="0">
                <a:latin typeface="Century Gothic" panose="020B0502020202020204" pitchFamily="34" charset="0"/>
              </a:rPr>
              <a:t>     maximálně do výše </a:t>
            </a:r>
            <a:r>
              <a:rPr lang="cs-CZ" sz="2000" b="1" dirty="0">
                <a:latin typeface="Century Gothic" panose="020B0502020202020204" pitchFamily="34" charset="0"/>
              </a:rPr>
              <a:t>20  % z celkových uznatelných nákladů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000" b="1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u="sng" dirty="0">
                <a:latin typeface="Century Gothic" panose="020B0502020202020204" pitchFamily="34" charset="0"/>
              </a:rPr>
              <a:t>Pořízení použitého majetku </a:t>
            </a:r>
            <a:br>
              <a:rPr lang="cs-CZ" sz="2000" u="sng" dirty="0">
                <a:latin typeface="Century Gothic" panose="020B0502020202020204" pitchFamily="34" charset="0"/>
              </a:rPr>
            </a:br>
            <a:r>
              <a:rPr lang="cs-CZ" sz="2000" b="1" dirty="0">
                <a:latin typeface="Century Gothic" panose="020B0502020202020204" pitchFamily="34" charset="0"/>
              </a:rPr>
              <a:t>pouze dlouhodobý majetek (investiční), </a:t>
            </a:r>
            <a:r>
              <a:rPr lang="cs-CZ" sz="2000" dirty="0">
                <a:latin typeface="Century Gothic" panose="020B0502020202020204" pitchFamily="34" charset="0"/>
              </a:rPr>
              <a:t>pořizovací  cena podložena znaleckým posudkem v ceně obvyklé nebo tržním oceněním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607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5A5D91AB-8E10-E8AF-D3EB-103A53CAECFF}"/>
              </a:ext>
            </a:extLst>
          </p:cNvPr>
          <p:cNvSpPr txBox="1">
            <a:spLocks/>
          </p:cNvSpPr>
          <p:nvPr/>
        </p:nvSpPr>
        <p:spPr>
          <a:xfrm>
            <a:off x="632254" y="681037"/>
            <a:ext cx="10348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cap="all" dirty="0" err="1">
                <a:solidFill>
                  <a:srgbClr val="0000FF"/>
                </a:solidFill>
                <a:latin typeface="Century Gothic" panose="020B0502020202020204" pitchFamily="34" charset="0"/>
              </a:rPr>
              <a:t>neUznatelné</a:t>
            </a:r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 náklady </a:t>
            </a:r>
            <a:endParaRPr lang="cs-CZ" sz="3600" dirty="0">
              <a:solidFill>
                <a:srgbClr val="0000FF"/>
              </a:solidFill>
            </a:endParaRP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5DB1C6B9-FC0A-0E55-D397-70C3B2BC84A4}"/>
              </a:ext>
            </a:extLst>
          </p:cNvPr>
          <p:cNvSpPr txBox="1">
            <a:spLocks/>
          </p:cNvSpPr>
          <p:nvPr/>
        </p:nvSpPr>
        <p:spPr>
          <a:xfrm>
            <a:off x="605358" y="1825624"/>
            <a:ext cx="10954387" cy="487059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9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mzdy včetně odvodů 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9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náhrady mzdy za dobu nepřítomnosti (dovolená, nepřítomnost, nemoc, svátek)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9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sociální a zdravotní pojištění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9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odměny členů orgánů a společníků právnické osoby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9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osobní potřebu podnikatele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9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nákup zboží (tj. hmotný/nehmotný statek určený k dalšímu prodeji)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9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nákup pozemků nebo budov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9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nákup silničních vozidel, kromě přípojných vozidel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9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uzavřené leasingové smlouvy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9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pojištění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9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splátky půjček a úvěrů, výdaje na záruky, pojištění, úroky, bankovní poplatky, kursové ztráty, celní a správní poplatky, daně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9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ztráty z devizových kurzů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290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5A5D91AB-8E10-E8AF-D3EB-103A53CAECFF}"/>
              </a:ext>
            </a:extLst>
          </p:cNvPr>
          <p:cNvSpPr txBox="1">
            <a:spLocks/>
          </p:cNvSpPr>
          <p:nvPr/>
        </p:nvSpPr>
        <p:spPr>
          <a:xfrm>
            <a:off x="632254" y="681037"/>
            <a:ext cx="10348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cap="all" dirty="0" err="1">
                <a:solidFill>
                  <a:srgbClr val="0000FF"/>
                </a:solidFill>
                <a:latin typeface="Century Gothic" panose="020B0502020202020204" pitchFamily="34" charset="0"/>
              </a:rPr>
              <a:t>neUznatelné</a:t>
            </a:r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 náklady </a:t>
            </a:r>
            <a:endParaRPr lang="cs-CZ" sz="3600" dirty="0">
              <a:solidFill>
                <a:srgbClr val="0000FF"/>
              </a:solidFill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180841DC-0C03-C348-0E29-45DC0E5D7C93}"/>
              </a:ext>
            </a:extLst>
          </p:cNvPr>
          <p:cNvSpPr txBox="1">
            <a:spLocks/>
          </p:cNvSpPr>
          <p:nvPr/>
        </p:nvSpPr>
        <p:spPr>
          <a:xfrm>
            <a:off x="632253" y="1690687"/>
            <a:ext cx="11311217" cy="4802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pořízení použitého </a:t>
            </a:r>
            <a:r>
              <a:rPr lang="cs-CZ" sz="1600" dirty="0" err="1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dlouhodob</a:t>
            </a:r>
            <a:r>
              <a:rPr lang="cs-CZ" sz="16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 majetku, které překročí cenu obvyklou dle znal. posudku nebo tržního  ocenění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úhradu zálohových plateb bez doložení konečného vyúčtování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pořízení dlouhodobého a krátkodobého finančního majetku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úroky, penále, pokuty a jiné sankce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zvířata a jejich skupiny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pohoštění, alkohol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cestovné nad rámec úpravy v zákoně č. 262/2006 Sb., zákoník práce, ve znění pozdějších předpisů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opatření pro možné budoucí ztráty nebo dluhy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úhradu DPH, pokud je žadatel/příjemce dotace plátcem DPH s nárokem na uplatnění odpočtu této daně</a:t>
            </a:r>
            <a:endParaRPr lang="cs-CZ" sz="16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přípravu a zpracování projektové žádosti, výdaje spojené s administrací projektu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výdaje, na které již byla poskytnuta jiná veřejná podpora nebo podpora de minimis</a:t>
            </a:r>
          </a:p>
          <a:p>
            <a:pPr marL="0" indent="0">
              <a:buNone/>
            </a:pPr>
            <a:r>
              <a:rPr lang="cs-CZ" sz="1600" b="1" dirty="0">
                <a:effectLst/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Není povolena duplicitní úhrada stejných nákladů z různých finančních zdrojů</a:t>
            </a:r>
          </a:p>
        </p:txBody>
      </p:sp>
    </p:spTree>
    <p:extLst>
      <p:ext uri="{BB962C8B-B14F-4D97-AF65-F5344CB8AC3E}">
        <p14:creationId xmlns:p14="http://schemas.microsoft.com/office/powerpoint/2010/main" val="3438862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5A5D91AB-8E10-E8AF-D3EB-103A53CAECFF}"/>
              </a:ext>
            </a:extLst>
          </p:cNvPr>
          <p:cNvSpPr txBox="1">
            <a:spLocks/>
          </p:cNvSpPr>
          <p:nvPr/>
        </p:nvSpPr>
        <p:spPr>
          <a:xfrm>
            <a:off x="632254" y="681037"/>
            <a:ext cx="10348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Udržitelnost projektu </a:t>
            </a:r>
            <a:endParaRPr lang="cs-CZ" sz="3600" dirty="0">
              <a:solidFill>
                <a:srgbClr val="0000FF"/>
              </a:solidFill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4B18C3DC-CB4F-7DBD-BE93-59A520A92033}"/>
              </a:ext>
            </a:extLst>
          </p:cNvPr>
          <p:cNvSpPr txBox="1">
            <a:spLocks/>
          </p:cNvSpPr>
          <p:nvPr/>
        </p:nvSpPr>
        <p:spPr>
          <a:xfrm>
            <a:off x="677662" y="1825625"/>
            <a:ext cx="1093553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200" b="1" cap="all" dirty="0">
                <a:latin typeface="Century Gothic" panose="020B0502020202020204" pitchFamily="34" charset="0"/>
              </a:rPr>
              <a:t>UDRŽITELNOST -</a:t>
            </a:r>
            <a:r>
              <a:rPr lang="cs-CZ" sz="2200" b="1" cap="all" dirty="0">
                <a:solidFill>
                  <a:srgbClr val="375D67"/>
                </a:solidFill>
                <a:latin typeface="Century Gothic" panose="020B0502020202020204" pitchFamily="34" charset="0"/>
              </a:rPr>
              <a:t> </a:t>
            </a:r>
            <a:r>
              <a:rPr lang="cs-CZ" sz="2200" b="1" dirty="0">
                <a:latin typeface="Century Gothic" panose="020B0502020202020204" pitchFamily="34" charset="0"/>
              </a:rPr>
              <a:t>24 měsíců od ukončení projektu</a:t>
            </a:r>
            <a:br>
              <a:rPr lang="cs-CZ" sz="2200" b="1" dirty="0">
                <a:latin typeface="Century Gothic" panose="020B0502020202020204" pitchFamily="34" charset="0"/>
              </a:rPr>
            </a:br>
            <a:endParaRPr lang="cs-CZ" sz="2200" b="1" dirty="0">
              <a:latin typeface="Century Gothic" panose="020B0502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b="1" dirty="0">
                <a:latin typeface="Century Gothic" panose="020B0502020202020204" pitchFamily="34" charset="0"/>
              </a:rPr>
              <a:t>Příjemce po dobu 24 měsíců od ukončení projektu NESMÍ: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2200" b="1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Ukončit nebo přerušit svou podnikatelskou činnost, na kterou byla poskytnuta tato dotace.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 Majetek pořízený v rámci projektu prodat, převést na jinou FO nebo PO, pronajmout, dát za předmět zástavy nebo zatížit jinými věcnými právy třetích osob nebo  darovat. </a:t>
            </a:r>
            <a:br>
              <a:rPr lang="cs-CZ" sz="2000" dirty="0">
                <a:latin typeface="Century Gothic" panose="020B0502020202020204" pitchFamily="34" charset="0"/>
              </a:rPr>
            </a:br>
            <a:br>
              <a:rPr lang="cs-CZ" sz="2000" dirty="0">
                <a:latin typeface="Century Gothic" panose="020B0502020202020204" pitchFamily="34" charset="0"/>
              </a:rPr>
            </a:br>
            <a:r>
              <a:rPr lang="cs-CZ" sz="2000" dirty="0">
                <a:latin typeface="Century Gothic" panose="020B0502020202020204" pitchFamily="34" charset="0"/>
              </a:rPr>
              <a:t>V případě zničení, poškození, ztráty, odcizení nebo jiné škodné události na majetku - tento majetek opětovně pořídit nebo uvést do původního stavu nejpozději k datu ukončení udržitelnosti.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1800" dirty="0">
              <a:latin typeface="Century Gothic" panose="020B0502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22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352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5A5D91AB-8E10-E8AF-D3EB-103A53CAECFF}"/>
              </a:ext>
            </a:extLst>
          </p:cNvPr>
          <p:cNvSpPr txBox="1">
            <a:spLocks/>
          </p:cNvSpPr>
          <p:nvPr/>
        </p:nvSpPr>
        <p:spPr>
          <a:xfrm>
            <a:off x="632254" y="681037"/>
            <a:ext cx="10348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Udržitelnost projektu </a:t>
            </a:r>
            <a:endParaRPr lang="cs-CZ" sz="3600" dirty="0">
              <a:solidFill>
                <a:srgbClr val="0000FF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6516959-F96E-63D0-2EB8-E3751BD1E5E9}"/>
              </a:ext>
            </a:extLst>
          </p:cNvPr>
          <p:cNvSpPr txBox="1"/>
          <p:nvPr/>
        </p:nvSpPr>
        <p:spPr>
          <a:xfrm>
            <a:off x="632254" y="1842195"/>
            <a:ext cx="1117962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Příjemce po dobu 24 měsíců od ukončení projektu JE POVINEN:</a:t>
            </a:r>
          </a:p>
          <a:p>
            <a:endParaRPr lang="cs-CZ" sz="20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endParaRPr lang="cs-CZ" sz="20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podávat písemnou zprávu o zajištění udržitelnosti projektu </a:t>
            </a:r>
            <a:b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</a:b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1 x ročně po dobu dvou let – formulář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umožnit provádět veřejnosprávní kontrolu – fyzická kontrola na místě </a:t>
            </a:r>
            <a:b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</a:b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+ nahlížení do účetní evidence,</a:t>
            </a:r>
            <a:b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</a:br>
            <a:endParaRPr lang="cs-CZ" sz="20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Neprodleně informovat administrátora dotačního programu o  skutečnostech, které mají vliv na udržitelnost projektu.</a:t>
            </a:r>
          </a:p>
          <a:p>
            <a:endParaRPr lang="cs-CZ" sz="2000" b="1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V případě nedodržení udržitelnosti – porušení rozpočtové kázně = vrácení části dotace</a:t>
            </a:r>
            <a:r>
              <a:rPr lang="cs-CZ" sz="2000" b="1" dirty="0">
                <a:latin typeface="Poppins Light" panose="00000400000000000000" pitchFamily="2" charset="-18"/>
                <a:cs typeface="Poppins Light" panose="00000400000000000000" pitchFamily="2" charset="-1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216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AB2DCC88-AC74-6BAA-4CFE-F31447AB8D5D}"/>
              </a:ext>
            </a:extLst>
          </p:cNvPr>
          <p:cNvSpPr txBox="1">
            <a:spLocks/>
          </p:cNvSpPr>
          <p:nvPr/>
        </p:nvSpPr>
        <p:spPr>
          <a:xfrm>
            <a:off x="838198" y="692944"/>
            <a:ext cx="10918371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l-PL" sz="3100" b="1" dirty="0">
                <a:solidFill>
                  <a:srgbClr val="0000FF"/>
                </a:solidFill>
                <a:latin typeface="Century Gothic" panose="020B0502020202020204" pitchFamily="34" charset="0"/>
              </a:rPr>
            </a:br>
            <a:r>
              <a:rPr lang="pl-PL" sz="3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DOTAČNÍ PROGRAM</a:t>
            </a:r>
          </a:p>
          <a:p>
            <a:br>
              <a:rPr lang="pl-PL" sz="2800" b="1" dirty="0">
                <a:solidFill>
                  <a:schemeClr val="bg1"/>
                </a:solidFill>
              </a:rPr>
            </a:br>
            <a:r>
              <a:rPr lang="pl-PL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PODPORA ZAČÍNAJÍCÍCH PODNIKATELŮ </a:t>
            </a:r>
            <a:br>
              <a:rPr lang="pl-PL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l-PL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V ÚSTECKÉM KRAJI PRO ROK 2024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51B22CE9-48AF-E230-2AF0-669CEADF1EB7}"/>
              </a:ext>
            </a:extLst>
          </p:cNvPr>
          <p:cNvSpPr txBox="1">
            <a:spLocks/>
          </p:cNvSpPr>
          <p:nvPr/>
        </p:nvSpPr>
        <p:spPr>
          <a:xfrm>
            <a:off x="838198" y="4061112"/>
            <a:ext cx="9392575" cy="2242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endParaRPr lang="cs-CZ" sz="1900" dirty="0">
              <a:latin typeface="Century Gothic" panose="020B0502020202020204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cs-CZ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Mgr. Martina Želinová Langweilová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cs-CZ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Krajský úřad Ústeckého kraje,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cs-CZ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Odbor podpory podnikání, inovací a transformace,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cs-CZ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Oddělení lidských zdrojů, podpory průmyslu a podnikání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179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058"/>
            <a:ext cx="12192002" cy="6858001"/>
          </a:xfrm>
        </p:spPr>
      </p:pic>
      <p:sp>
        <p:nvSpPr>
          <p:cNvPr id="7" name="TextovéPole 6"/>
          <p:cNvSpPr txBox="1"/>
          <p:nvPr/>
        </p:nvSpPr>
        <p:spPr>
          <a:xfrm>
            <a:off x="632254" y="877634"/>
            <a:ext cx="10721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cap="all" dirty="0">
                <a:solidFill>
                  <a:srgbClr val="010FFF"/>
                </a:solidFill>
                <a:latin typeface="Century Gothic" panose="020B0502020202020204" pitchFamily="34" charset="0"/>
              </a:rPr>
              <a:t>Žádost o dotaci a povinné přílohy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06967" y="1590815"/>
            <a:ext cx="109721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00FF"/>
                </a:solidFill>
                <a:latin typeface="Poppins Light" panose="00000400000000000000" pitchFamily="2" charset="-18"/>
                <a:cs typeface="Poppins Light" panose="00000400000000000000" pitchFamily="2" charset="-18"/>
                <a:hlinkClick r:id="rId3"/>
              </a:rPr>
              <a:t>www.kr-ustecky.cz</a:t>
            </a:r>
            <a:endParaRPr lang="cs-CZ" sz="2000" b="1" dirty="0">
              <a:solidFill>
                <a:srgbClr val="0000FF"/>
              </a:solidFill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endParaRPr lang="cs-CZ" sz="2000" dirty="0">
              <a:solidFill>
                <a:srgbClr val="0000FF"/>
              </a:solidFill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endParaRPr lang="cs-CZ" sz="2000" dirty="0">
              <a:solidFill>
                <a:srgbClr val="0000FF"/>
              </a:solidFill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endParaRPr lang="cs-CZ" sz="2000" dirty="0">
              <a:solidFill>
                <a:srgbClr val="0000FF"/>
              </a:solidFill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endParaRPr lang="cs-CZ" sz="2000" dirty="0">
              <a:solidFill>
                <a:srgbClr val="0000FF"/>
              </a:solidFill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složka „DP – Podpora začínajících podnikatelů v Ústeckém kraji pro rok 2024“</a:t>
            </a:r>
          </a:p>
          <a:p>
            <a:endParaRPr lang="cs-CZ" sz="2000" b="1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r>
              <a:rPr lang="cs-CZ" sz="2000" b="1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ŽÁDOST O DOTACI </a:t>
            </a:r>
          </a:p>
          <a:p>
            <a:endParaRPr lang="cs-CZ" sz="20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elektronická žádost dostupná </a:t>
            </a:r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od 21. 5. 2024 pro předvyplnění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podání elektronické žádosti </a:t>
            </a:r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27. 5. – 28. 6. 2024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po vyplnění elektronické žádosti žádost doručena žadateli ve formátu .</a:t>
            </a:r>
            <a:r>
              <a:rPr lang="cs-CZ" sz="2000" dirty="0" err="1">
                <a:latin typeface="Century Gothic" panose="020B0502020202020204" pitchFamily="34" charset="0"/>
              </a:rPr>
              <a:t>pdf</a:t>
            </a:r>
            <a:r>
              <a:rPr lang="cs-CZ" sz="2000" dirty="0">
                <a:latin typeface="Century Gothic" panose="020B0502020202020204" pitchFamily="34" charset="0"/>
              </a:rPr>
              <a:t> na emailovou adresu uvedenou v žádosti 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Century Gothic" panose="020B0502020202020204" pitchFamily="34" charset="0"/>
              </a:rPr>
              <a:t>nejpozději do 10 pracovních dnů </a:t>
            </a:r>
            <a:r>
              <a:rPr lang="cs-CZ" sz="2000" dirty="0">
                <a:latin typeface="Century Gothic" panose="020B0502020202020204" pitchFamily="34" charset="0"/>
              </a:rPr>
              <a:t>od podání elektronické žádosti </a:t>
            </a:r>
            <a:r>
              <a:rPr lang="cs-CZ" sz="2000" b="1" dirty="0">
                <a:latin typeface="Century Gothic" panose="020B0502020202020204" pitchFamily="34" charset="0"/>
              </a:rPr>
              <a:t>doručit žádost + přílohy na Krajský úřad Ústeckého kraje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1 vyhotovení – originál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b="1" u="sng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254" y="2274997"/>
            <a:ext cx="1785839" cy="55573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6216" y="2274997"/>
            <a:ext cx="1562646" cy="667609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2274997"/>
            <a:ext cx="1810593" cy="555733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50123" y="2274997"/>
            <a:ext cx="1856948" cy="560032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>
            <a:off x="2548103" y="2608801"/>
            <a:ext cx="7351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257832" y="2608801"/>
            <a:ext cx="7351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8100998" y="2608801"/>
            <a:ext cx="7351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C3E055-7F80-170F-55E9-2E7E4AD7BD09}"/>
              </a:ext>
            </a:extLst>
          </p:cNvPr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6910B0D-380A-8B59-C357-B009124DCFCB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708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058"/>
            <a:ext cx="12192002" cy="6858001"/>
          </a:xfrm>
        </p:spPr>
      </p:pic>
      <p:sp>
        <p:nvSpPr>
          <p:cNvPr id="7" name="TextovéPole 6"/>
          <p:cNvSpPr txBox="1"/>
          <p:nvPr/>
        </p:nvSpPr>
        <p:spPr>
          <a:xfrm>
            <a:off x="632254" y="877634"/>
            <a:ext cx="10721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cap="all" dirty="0">
                <a:solidFill>
                  <a:srgbClr val="010FFF"/>
                </a:solidFill>
                <a:latin typeface="Century Gothic" panose="020B0502020202020204" pitchFamily="34" charset="0"/>
              </a:rPr>
              <a:t>Doručení žádosti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C3E055-7F80-170F-55E9-2E7E4AD7BD09}"/>
              </a:ext>
            </a:extLst>
          </p:cNvPr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6910B0D-380A-8B59-C357-B009124DCFCB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C769989D-CBB5-189F-81FB-293EEFEEC4D2}"/>
              </a:ext>
            </a:extLst>
          </p:cNvPr>
          <p:cNvSpPr txBox="1">
            <a:spLocks/>
          </p:cNvSpPr>
          <p:nvPr/>
        </p:nvSpPr>
        <p:spPr>
          <a:xfrm>
            <a:off x="546652" y="1866507"/>
            <a:ext cx="10515600" cy="443059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Žádost je možné doručit: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80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do datové schránky Ústeckého kraje s uplatněním fikce podpisu</a:t>
            </a: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ID datové schránky Ústeckého kraje: t9zbsva;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80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emailem se zaručeným elektronickým podpisem </a:t>
            </a: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na </a:t>
            </a:r>
            <a:r>
              <a:rPr lang="cs-CZ" sz="8000" dirty="0" err="1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epodatelnu</a:t>
            </a: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: </a:t>
            </a:r>
            <a:r>
              <a:rPr lang="cs-CZ" sz="8000" u="sng" dirty="0">
                <a:solidFill>
                  <a:srgbClr val="0000FF"/>
                </a:solidFill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  <a:hlinkClick r:id="rId3"/>
              </a:rPr>
              <a:t>epodatelna@kr-ustecky.cz</a:t>
            </a: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80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poštou nebo osobně s vlastnoručním podpisem žádosti</a:t>
            </a: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a to na podatelnu Krajského úřadu Ústeckého kraje, musí být v zalepené obálce označené: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   -   názvem dotačního programu,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   -   plným jménem (názvem) žadatele o dotaci a jeho adresou (bydliště/sídlo),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   -   textem „</a:t>
            </a:r>
            <a:r>
              <a:rPr lang="cs-CZ" sz="80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NEOTEVÍRAT</a:t>
            </a:r>
            <a:r>
              <a:rPr lang="cs-CZ" sz="8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“.</a:t>
            </a:r>
          </a:p>
          <a:p>
            <a:pPr marL="311785" indent="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cs-CZ" sz="72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885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058"/>
            <a:ext cx="12192002" cy="6858001"/>
          </a:xfrm>
        </p:spPr>
      </p:pic>
      <p:sp>
        <p:nvSpPr>
          <p:cNvPr id="7" name="TextovéPole 6"/>
          <p:cNvSpPr txBox="1"/>
          <p:nvPr/>
        </p:nvSpPr>
        <p:spPr>
          <a:xfrm>
            <a:off x="632254" y="877634"/>
            <a:ext cx="10721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cap="all" dirty="0">
                <a:solidFill>
                  <a:srgbClr val="010FFF"/>
                </a:solidFill>
                <a:latin typeface="Century Gothic" panose="020B0502020202020204" pitchFamily="34" charset="0"/>
              </a:rPr>
              <a:t>Doručení žádosti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C3E055-7F80-170F-55E9-2E7E4AD7BD09}"/>
              </a:ext>
            </a:extLst>
          </p:cNvPr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6910B0D-380A-8B59-C357-B009124DCFCB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61A7F2A2-1DFA-E2A8-902C-5624B26EB69A}"/>
              </a:ext>
            </a:extLst>
          </p:cNvPr>
          <p:cNvSpPr txBox="1">
            <a:spLocks/>
          </p:cNvSpPr>
          <p:nvPr/>
        </p:nvSpPr>
        <p:spPr>
          <a:xfrm>
            <a:off x="632254" y="175947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000" indent="-23400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2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Adresa doručení  - žádosti doručované poštou nebo osobně: </a:t>
            </a:r>
          </a:p>
          <a:p>
            <a:pPr marL="540385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3600" b="1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540385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6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Krajský úřad Ústeckého kraje</a:t>
            </a:r>
          </a:p>
          <a:p>
            <a:pPr marL="540385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6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Velká Hradební 3118/48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6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     400 01 Ústí nad Labem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3600" b="1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Pro čas podání žádosti o dotaci je rozhodující datum a čas přijetí online žádosti.</a:t>
            </a:r>
            <a:endParaRPr lang="cs-CZ" sz="22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9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4533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058"/>
            <a:ext cx="12192002" cy="6858001"/>
          </a:xfrm>
        </p:spPr>
      </p:pic>
      <p:sp>
        <p:nvSpPr>
          <p:cNvPr id="7" name="TextovéPole 6"/>
          <p:cNvSpPr txBox="1"/>
          <p:nvPr/>
        </p:nvSpPr>
        <p:spPr>
          <a:xfrm>
            <a:off x="632254" y="877634"/>
            <a:ext cx="10721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Povinné přílohy žádosti</a:t>
            </a:r>
            <a:endParaRPr lang="cs-CZ" sz="3600" b="1" cap="all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C3E055-7F80-170F-55E9-2E7E4AD7BD09}"/>
              </a:ext>
            </a:extLst>
          </p:cNvPr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6910B0D-380A-8B59-C357-B009124DCFCB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66D22089-55F6-3613-D59C-8162B238210B}"/>
              </a:ext>
            </a:extLst>
          </p:cNvPr>
          <p:cNvSpPr txBox="1">
            <a:spLocks/>
          </p:cNvSpPr>
          <p:nvPr/>
        </p:nvSpPr>
        <p:spPr>
          <a:xfrm>
            <a:off x="632253" y="1759475"/>
            <a:ext cx="109200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sz="900" dirty="0"/>
          </a:p>
          <a:p>
            <a:pPr marL="0" indent="0" algn="just">
              <a:buFont typeface="Arial" panose="020B0604020202020204" pitchFamily="34" charset="0"/>
              <a:buNone/>
              <a:tabLst>
                <a:tab pos="361950" algn="l"/>
              </a:tabLst>
            </a:pPr>
            <a:r>
              <a:rPr lang="cs-CZ" sz="2200" b="1" dirty="0">
                <a:latin typeface="Century Gothic" panose="020B0502020202020204" pitchFamily="34" charset="0"/>
              </a:rPr>
              <a:t>Povinnými přílohami k žádosti o dotaci jsou: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sz="2200" b="1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cs-CZ" sz="2000" b="1" dirty="0">
                <a:latin typeface="Century Gothic" panose="020B0502020202020204" pitchFamily="34" charset="0"/>
              </a:rPr>
              <a:t>Doklady o zřízení běžného účtu </a:t>
            </a:r>
            <a:r>
              <a:rPr lang="cs-CZ" sz="2000" dirty="0">
                <a:latin typeface="Century Gothic" panose="020B0502020202020204" pitchFamily="34" charset="0"/>
              </a:rPr>
              <a:t>u peněžního ústavu (smlouva) nebo potvrzení o vedení účtu žadatele a jeho čísle, a to v kopii</a:t>
            </a:r>
          </a:p>
          <a:p>
            <a:pPr marL="0" indent="0" algn="just">
              <a:buNone/>
              <a:tabLst>
                <a:tab pos="361950" algn="l"/>
              </a:tabLst>
            </a:pPr>
            <a:endParaRPr lang="cs-CZ" sz="9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cs-CZ" sz="2000" b="1" dirty="0">
                <a:latin typeface="Century Gothic" panose="020B0502020202020204" pitchFamily="34" charset="0"/>
              </a:rPr>
              <a:t>Projekt</a:t>
            </a:r>
            <a:r>
              <a:rPr lang="cs-CZ" sz="2000" dirty="0">
                <a:latin typeface="Century Gothic" panose="020B0502020202020204" pitchFamily="34" charset="0"/>
              </a:rPr>
              <a:t> zpracovaný do předepsaného formuláře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cs-CZ" sz="9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cs-CZ" sz="2000" dirty="0">
                <a:latin typeface="Century Gothic" panose="020B0502020202020204" pitchFamily="34" charset="0"/>
              </a:rPr>
              <a:t>Plánovaný nákladový </a:t>
            </a:r>
            <a:r>
              <a:rPr lang="cs-CZ" sz="2000" b="1" dirty="0">
                <a:latin typeface="Century Gothic" panose="020B0502020202020204" pitchFamily="34" charset="0"/>
              </a:rPr>
              <a:t>rozpočet projektu </a:t>
            </a:r>
            <a:r>
              <a:rPr lang="cs-CZ" sz="2000" dirty="0">
                <a:latin typeface="Century Gothic" panose="020B0502020202020204" pitchFamily="34" charset="0"/>
              </a:rPr>
              <a:t>zpracovaný do předepsaného formuláře</a:t>
            </a:r>
          </a:p>
          <a:p>
            <a:pPr marL="0" indent="0" algn="just">
              <a:buNone/>
              <a:tabLst>
                <a:tab pos="361950" algn="l"/>
              </a:tabLst>
            </a:pPr>
            <a:endParaRPr lang="cs-CZ" sz="9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cs-CZ" sz="2000" b="1" dirty="0">
                <a:latin typeface="Century Gothic" panose="020B0502020202020204" pitchFamily="34" charset="0"/>
              </a:rPr>
              <a:t>Čestné prohlášení žadatele o podpoře de minimis </a:t>
            </a:r>
            <a:r>
              <a:rPr lang="cs-CZ" sz="2000" dirty="0">
                <a:latin typeface="Century Gothic" panose="020B0502020202020204" pitchFamily="34" charset="0"/>
              </a:rPr>
              <a:t>na předepsaném formuláři</a:t>
            </a:r>
          </a:p>
          <a:p>
            <a:pPr marL="0" indent="0" algn="just">
              <a:buNone/>
              <a:tabLst>
                <a:tab pos="361950" algn="l"/>
              </a:tabLst>
            </a:pPr>
            <a:endParaRPr lang="cs-CZ" sz="9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cs-CZ" sz="2000" b="1" dirty="0">
                <a:latin typeface="Century Gothic" panose="020B0502020202020204" pitchFamily="34" charset="0"/>
              </a:rPr>
              <a:t>Čestné prohlášení žadatele o dotaci </a:t>
            </a:r>
            <a:r>
              <a:rPr lang="cs-CZ" sz="2000" dirty="0">
                <a:latin typeface="Century Gothic" panose="020B0502020202020204" pitchFamily="34" charset="0"/>
              </a:rPr>
              <a:t>na předepsaném formuláři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949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058"/>
            <a:ext cx="12192002" cy="6858001"/>
          </a:xfrm>
        </p:spPr>
      </p:pic>
      <p:sp>
        <p:nvSpPr>
          <p:cNvPr id="7" name="TextovéPole 6"/>
          <p:cNvSpPr txBox="1"/>
          <p:nvPr/>
        </p:nvSpPr>
        <p:spPr>
          <a:xfrm>
            <a:off x="632254" y="877634"/>
            <a:ext cx="10721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Konzultační místo</a:t>
            </a:r>
            <a:endParaRPr lang="cs-CZ" sz="3600" b="1" cap="all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C3E055-7F80-170F-55E9-2E7E4AD7BD09}"/>
              </a:ext>
            </a:extLst>
          </p:cNvPr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6910B0D-380A-8B59-C357-B009124DCFCB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2FE2FA0B-E5E6-9DE9-48B1-CC1F89B275A6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486275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cs-CZ" sz="7200" b="1" dirty="0">
                <a:latin typeface="Century Gothic" panose="020B0502020202020204" pitchFamily="34" charset="0"/>
              </a:rPr>
              <a:t>Krajský úřad Ústeckého kraje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cs-CZ" sz="7200" b="1" dirty="0"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cs-CZ" sz="7200" b="1" dirty="0">
                <a:latin typeface="Century Gothic" panose="020B0502020202020204" pitchFamily="34" charset="0"/>
              </a:rPr>
              <a:t>Velká Hradební 3118/48,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cs-CZ" sz="7200" b="1" dirty="0">
                <a:latin typeface="Century Gothic" panose="020B0502020202020204" pitchFamily="34" charset="0"/>
              </a:rPr>
              <a:t>400 02 Ústí nad Labem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6400" dirty="0">
              <a:latin typeface="Century Gothic" panose="020B0502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6400" b="1" u="sng" dirty="0">
                <a:latin typeface="Century Gothic" panose="020B0502020202020204" pitchFamily="34" charset="0"/>
              </a:rPr>
              <a:t>Kontaktní osoby: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6400" dirty="0">
              <a:latin typeface="Century Gothic" panose="020B0502020202020204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6400" dirty="0">
                <a:latin typeface="Century Gothic" panose="020B0502020202020204" pitchFamily="34" charset="0"/>
              </a:rPr>
              <a:t>Lenka Jelačičová, tel.: +420 475 657 544, e-mail: jelacicova.l@kr-ustecky.cz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6400" dirty="0">
                <a:latin typeface="Century Gothic" panose="020B0502020202020204" pitchFamily="34" charset="0"/>
              </a:rPr>
              <a:t>Bc. Nikola Suchá, tel.: +420 475 657 360, e-mail: sucha.n@kr-ustecky.cz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944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058"/>
            <a:ext cx="12192002" cy="6858001"/>
          </a:xfrm>
        </p:spPr>
      </p:pic>
      <p:sp>
        <p:nvSpPr>
          <p:cNvPr id="7" name="TextovéPole 6"/>
          <p:cNvSpPr txBox="1"/>
          <p:nvPr/>
        </p:nvSpPr>
        <p:spPr>
          <a:xfrm>
            <a:off x="632254" y="877634"/>
            <a:ext cx="10721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cap="all" dirty="0">
                <a:solidFill>
                  <a:srgbClr val="010FFF"/>
                </a:solidFill>
                <a:latin typeface="Century Gothic" panose="020B0502020202020204" pitchFamily="34" charset="0"/>
              </a:rPr>
              <a:t>hodnocení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C3E055-7F80-170F-55E9-2E7E4AD7BD09}"/>
              </a:ext>
            </a:extLst>
          </p:cNvPr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6910B0D-380A-8B59-C357-B009124DCFCB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00E4909B-FDF2-EB65-8105-700DD3068C86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300" b="1" dirty="0">
                <a:latin typeface="Century Gothic" panose="020B0502020202020204" pitchFamily="34" charset="0"/>
              </a:rPr>
              <a:t>Hodnocení žádosti – 2 fáze: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000" dirty="0">
                <a:latin typeface="Century Gothic" panose="020B0502020202020204" pitchFamily="34" charset="0"/>
              </a:rPr>
              <a:t>Hodnoceny jsou pouze úplné a správné žádosti oprávněných žadatelů</a:t>
            </a:r>
            <a:endParaRPr lang="cs-CZ" sz="20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645795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630555" algn="l"/>
              </a:tabLst>
            </a:pP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Posouzení oprávněnosti žadatele o dotaci a kontrola formálních náležitostí žádosti a povinných příloh – provádí </a:t>
            </a:r>
            <a:r>
              <a:rPr lang="cs-CZ" sz="2000" dirty="0" err="1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administrující</a:t>
            </a: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odbor, možnost odstranění nedostatků v určené lhůtě</a:t>
            </a:r>
          </a:p>
          <a:p>
            <a:pPr marL="360045" indent="0">
              <a:lnSpc>
                <a:spcPct val="150000"/>
              </a:lnSpc>
              <a:spcBef>
                <a:spcPts val="0"/>
              </a:spcBef>
              <a:buNone/>
              <a:tabLst>
                <a:tab pos="630555" algn="l"/>
              </a:tabLst>
            </a:pPr>
            <a:endParaRPr lang="cs-CZ" sz="9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645795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630555" algn="l"/>
              </a:tabLst>
            </a:pP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Hodnocení žádostí dle hodnotících kritérií – hodnotí komise.</a:t>
            </a:r>
            <a:endParaRPr lang="cs-CZ" sz="20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000" dirty="0">
                <a:latin typeface="Century Gothic" panose="020B0502020202020204" pitchFamily="34" charset="0"/>
              </a:rPr>
              <a:t>V případě shodného hodnocení je pro určení pořadí projektu rozhodující datum a čas podání elektronické žádosti.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0978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058"/>
            <a:ext cx="12192002" cy="6858001"/>
          </a:xfrm>
        </p:spPr>
      </p:pic>
      <p:sp>
        <p:nvSpPr>
          <p:cNvPr id="7" name="TextovéPole 6"/>
          <p:cNvSpPr txBox="1"/>
          <p:nvPr/>
        </p:nvSpPr>
        <p:spPr>
          <a:xfrm>
            <a:off x="632254" y="877634"/>
            <a:ext cx="10721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cap="all" dirty="0">
                <a:solidFill>
                  <a:srgbClr val="010FFF"/>
                </a:solidFill>
                <a:latin typeface="Century Gothic" panose="020B0502020202020204" pitchFamily="34" charset="0"/>
              </a:rPr>
              <a:t>Hodnotící kritéria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C3E055-7F80-170F-55E9-2E7E4AD7BD09}"/>
              </a:ext>
            </a:extLst>
          </p:cNvPr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6910B0D-380A-8B59-C357-B009124DCFCB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6C474F1F-6728-6F52-BF8E-7CCEF87084E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1170305" algn="l"/>
              </a:tabLst>
            </a:pP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Realizovatelnost projektu: 0 – 10 bodů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1170305" algn="l"/>
              </a:tabLst>
            </a:pP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Přiměřenost a relevance rozpočtu: 0 – 10 bodů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1170305" algn="l"/>
              </a:tabLst>
            </a:pP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Přínos a uplatnitelnost projektu: 0 – 10 bodů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1170305" algn="l"/>
              </a:tabLst>
            </a:pP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Udržitelnost projektu: 0 – 10 bodů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1170305" algn="l"/>
              </a:tabLst>
            </a:pP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Specifická hodnotící kritéria: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180975" algn="l"/>
                <a:tab pos="1169988" algn="l"/>
              </a:tabLst>
            </a:pP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	- žadatel – student: 3 body (prezenční forma studia, věk do 26 let – doložit potvrzení o studiu)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180975" algn="l"/>
                <a:tab pos="360363" algn="l"/>
                <a:tab pos="1169988" algn="l"/>
                <a:tab pos="2514600" algn="l"/>
              </a:tabLst>
            </a:pP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	-	žadatel – absolvent: 3 body (ukončení nejvyššího dosažené vzdělání max. 2 roky před 					podáním žádosti, doložit doklad o dosaženém vzdělání)</a:t>
            </a:r>
          </a:p>
          <a:p>
            <a:pPr marL="0" indent="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None/>
              <a:tabLst>
                <a:tab pos="1170305" algn="l"/>
              </a:tabLst>
            </a:pPr>
            <a:r>
              <a:rPr lang="cs-CZ" sz="18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15000"/>
              </a:lnSpc>
              <a:spcAft>
                <a:spcPts val="600"/>
              </a:spcAft>
              <a:buNone/>
              <a:tabLst>
                <a:tab pos="1170305" algn="l"/>
              </a:tabLst>
            </a:pPr>
            <a:r>
              <a:rPr lang="cs-CZ" sz="18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Podrobný popis hodnotících kritérií je přílohou dotačního programu a je zveřejněno na webových stránkách</a:t>
            </a:r>
            <a:endParaRPr lang="cs-CZ" sz="18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5573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058"/>
            <a:ext cx="12192002" cy="6858001"/>
          </a:xfrm>
        </p:spPr>
      </p:pic>
      <p:sp>
        <p:nvSpPr>
          <p:cNvPr id="7" name="TextovéPole 6"/>
          <p:cNvSpPr txBox="1"/>
          <p:nvPr/>
        </p:nvSpPr>
        <p:spPr>
          <a:xfrm>
            <a:off x="632254" y="877634"/>
            <a:ext cx="10721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cap="all" dirty="0">
                <a:solidFill>
                  <a:srgbClr val="010FFF"/>
                </a:solidFill>
                <a:latin typeface="Century Gothic" panose="020B0502020202020204" pitchFamily="34" charset="0"/>
              </a:rPr>
              <a:t>Přehled termínů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C3E055-7F80-170F-55E9-2E7E4AD7BD09}"/>
              </a:ext>
            </a:extLst>
          </p:cNvPr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6910B0D-380A-8B59-C357-B009124DCFCB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6B01CED1-B06A-EEB5-9DC4-AD54B96BA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602157"/>
              </p:ext>
            </p:extLst>
          </p:nvPr>
        </p:nvGraphicFramePr>
        <p:xfrm>
          <a:off x="707750" y="1793445"/>
          <a:ext cx="10646049" cy="3271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46049">
                  <a:extLst>
                    <a:ext uri="{9D8B030D-6E8A-4147-A177-3AD203B41FA5}">
                      <a16:colId xmlns:a16="http://schemas.microsoft.com/office/drawing/2014/main" val="3956123295"/>
                    </a:ext>
                  </a:extLst>
                </a:gridCol>
              </a:tblGrid>
              <a:tr h="12576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 dirty="0">
                          <a:effectLst/>
                        </a:rPr>
                        <a:t>Vyhlášení dotačního programu a zveřejnění na úřední desce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 dirty="0">
                          <a:effectLst/>
                          <a:latin typeface="Calibri" panose="020F050202020403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                                                                                         23. 4. 2024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221881" marR="221881" marT="0" marB="0"/>
                </a:tc>
                <a:extLst>
                  <a:ext uri="{0D108BD9-81ED-4DB2-BD59-A6C34878D82A}">
                    <a16:rowId xmlns:a16="http://schemas.microsoft.com/office/drawing/2014/main" val="3564723913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 dirty="0">
                          <a:effectLst/>
                        </a:rPr>
                        <a:t>Zahájení příjmu žádostí                                                27. 5. 2024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221881" marR="221881" marT="0" marB="0"/>
                </a:tc>
                <a:extLst>
                  <a:ext uri="{0D108BD9-81ED-4DB2-BD59-A6C34878D82A}">
                    <a16:rowId xmlns:a16="http://schemas.microsoft.com/office/drawing/2014/main" val="4042374176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 dirty="0">
                          <a:effectLst/>
                        </a:rPr>
                        <a:t>Ukončení příjmu žádostí                                              28. 6. 2024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221881" marR="221881" marT="0" marB="0"/>
                </a:tc>
                <a:extLst>
                  <a:ext uri="{0D108BD9-81ED-4DB2-BD59-A6C34878D82A}">
                    <a16:rowId xmlns:a16="http://schemas.microsoft.com/office/drawing/2014/main" val="2506509418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 dirty="0">
                          <a:effectLst/>
                        </a:rPr>
                        <a:t>Lhůta pro rozhodnutí o žádostech                             2. 10. 2024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221881" marR="221881" marT="0" marB="0"/>
                </a:tc>
                <a:extLst>
                  <a:ext uri="{0D108BD9-81ED-4DB2-BD59-A6C34878D82A}">
                    <a16:rowId xmlns:a16="http://schemas.microsoft.com/office/drawing/2014/main" val="213197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0959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058"/>
            <a:ext cx="12192002" cy="6858001"/>
          </a:xfrm>
        </p:spPr>
      </p:pic>
      <p:sp>
        <p:nvSpPr>
          <p:cNvPr id="7" name="TextovéPole 6"/>
          <p:cNvSpPr txBox="1"/>
          <p:nvPr/>
        </p:nvSpPr>
        <p:spPr>
          <a:xfrm>
            <a:off x="632254" y="877634"/>
            <a:ext cx="10721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cap="all" dirty="0">
                <a:solidFill>
                  <a:srgbClr val="010FFF"/>
                </a:solidFill>
                <a:latin typeface="Century Gothic" panose="020B0502020202020204" pitchFamily="34" charset="0"/>
              </a:rPr>
              <a:t>Uzavření smlouvy a poskytnutí dotace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C3E055-7F80-170F-55E9-2E7E4AD7BD09}"/>
              </a:ext>
            </a:extLst>
          </p:cNvPr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6910B0D-380A-8B59-C357-B009124DCFCB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4CAF5343-702B-598D-377B-92CC6AC4679F}"/>
              </a:ext>
            </a:extLst>
          </p:cNvPr>
          <p:cNvSpPr txBox="1">
            <a:spLocks/>
          </p:cNvSpPr>
          <p:nvPr/>
        </p:nvSpPr>
        <p:spPr>
          <a:xfrm>
            <a:off x="674531" y="1759475"/>
            <a:ext cx="10842938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Ověřené a zveřejněné usnesení</a:t>
            </a:r>
            <a:r>
              <a:rPr lang="cs-CZ" sz="2200" dirty="0">
                <a:latin typeface="Century Gothic" panose="020B0502020202020204" pitchFamily="34" charset="0"/>
              </a:rPr>
              <a:t> - nejpozději 12. října 2024 </a:t>
            </a:r>
          </a:p>
          <a:p>
            <a:pPr fontAlgn="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dirty="0">
                <a:latin typeface="Century Gothic" panose="020B0502020202020204" pitchFamily="34" charset="0"/>
              </a:rPr>
              <a:t>Zveřejnění výsledků na webu Ústeckého kraje – nejpozději 14. října 2024</a:t>
            </a:r>
          </a:p>
          <a:p>
            <a:pPr fontAlgn="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Uzavření smluv</a:t>
            </a:r>
            <a:r>
              <a:rPr lang="cs-CZ" sz="2200" dirty="0">
                <a:latin typeface="Century Gothic" panose="020B0502020202020204" pitchFamily="34" charset="0"/>
              </a:rPr>
              <a:t> – listopad/prosinec</a:t>
            </a:r>
            <a:r>
              <a:rPr lang="cs-CZ" sz="2200" dirty="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2024 </a:t>
            </a:r>
          </a:p>
          <a:p>
            <a:pPr marL="0" indent="0" fontAlgn="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2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200" dirty="0">
              <a:latin typeface="Century Gothic" panose="020B0502020202020204" pitchFamily="34" charset="0"/>
            </a:endParaRPr>
          </a:p>
          <a:p>
            <a:pPr marL="234000" indent="-234000" algn="just">
              <a:buFont typeface="Wingdings" panose="05000000000000000000" pitchFamily="2" charset="2"/>
              <a:buChar char="§"/>
            </a:pPr>
            <a:r>
              <a:rPr lang="cs-CZ" sz="22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Dotace bude poskytnuta na základě veřejnoprávní smlouvy o poskytnutí dotace</a:t>
            </a:r>
          </a:p>
          <a:p>
            <a:pPr marL="234000" indent="-234000" algn="just">
              <a:buFont typeface="Wingdings" panose="05000000000000000000" pitchFamily="2" charset="2"/>
              <a:buChar char="§"/>
            </a:pPr>
            <a:endParaRPr lang="cs-CZ" sz="9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234000" indent="-2340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Před podpisem smlouvy žadatel doloží čestné prohlášení</a:t>
            </a:r>
            <a:r>
              <a:rPr lang="cs-CZ" sz="22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cs-CZ" sz="22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že podnikatelské oprávnění</a:t>
            </a:r>
            <a:r>
              <a:rPr lang="cs-CZ" sz="22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k předmětu podnikání, které je předmětem dotace, </a:t>
            </a:r>
            <a:r>
              <a:rPr lang="cs-CZ" sz="2200" b="1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není pozastaveno nebo přerušeno, a že došlo ke skutečnému zahájení podnikatelské činnosti </a:t>
            </a:r>
            <a:r>
              <a:rPr lang="cs-CZ" sz="22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- </a:t>
            </a:r>
            <a:r>
              <a:rPr lang="cs-CZ" sz="2200" u="sng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formulář</a:t>
            </a:r>
          </a:p>
          <a:p>
            <a:pPr marL="234000" indent="-2340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269875" algn="l"/>
              </a:tabLst>
            </a:pPr>
            <a:r>
              <a:rPr lang="cs-CZ" sz="22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	</a:t>
            </a:r>
            <a:br>
              <a:rPr lang="cs-CZ" sz="22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cs-CZ" sz="22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V případě nedoložení čestného prohlášení nebude s žadatelem smlouva o poskytnutí dotace uzavřena.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0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</a:t>
            </a:r>
            <a:r>
              <a:rPr lang="pl-PL" sz="2200" dirty="0">
                <a:latin typeface="Century Gothic" panose="020B0502020202020204" pitchFamily="34" charset="0"/>
              </a:rPr>
              <a:t>oskytnutí dotace – jednorázově, na bankovní účet příjemce, do 30 dnů od nabytí účinnosti smlouvy (zveřejnění v registru smluv) - </a:t>
            </a:r>
            <a:r>
              <a:rPr lang="cs-CZ" sz="22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listopad/prosinec 2024</a:t>
            </a:r>
            <a:r>
              <a:rPr lang="cs-CZ" sz="22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2200" dirty="0">
              <a:latin typeface="Century Gothic" panose="020B0502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2579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058"/>
            <a:ext cx="12192002" cy="6858001"/>
          </a:xfrm>
        </p:spPr>
      </p:pic>
      <p:sp>
        <p:nvSpPr>
          <p:cNvPr id="7" name="TextovéPole 6"/>
          <p:cNvSpPr txBox="1"/>
          <p:nvPr/>
        </p:nvSpPr>
        <p:spPr>
          <a:xfrm>
            <a:off x="632254" y="877634"/>
            <a:ext cx="10721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cap="all" dirty="0">
                <a:solidFill>
                  <a:srgbClr val="010FFF"/>
                </a:solidFill>
                <a:latin typeface="Century Gothic" panose="020B0502020202020204" pitchFamily="34" charset="0"/>
              </a:rPr>
              <a:t>Realizace projektu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5C3E055-7F80-170F-55E9-2E7E4AD7BD09}"/>
              </a:ext>
            </a:extLst>
          </p:cNvPr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6910B0D-380A-8B59-C357-B009124DCFCB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4CAF5343-702B-598D-377B-92CC6AC4679F}"/>
              </a:ext>
            </a:extLst>
          </p:cNvPr>
          <p:cNvSpPr txBox="1">
            <a:spLocks/>
          </p:cNvSpPr>
          <p:nvPr/>
        </p:nvSpPr>
        <p:spPr>
          <a:xfrm>
            <a:off x="674531" y="1523965"/>
            <a:ext cx="11161154" cy="52919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100" dirty="0">
                <a:latin typeface="Century Gothic" panose="020B0502020202020204" pitchFamily="34" charset="0"/>
              </a:rPr>
              <a:t>realizovat projekt v souladu s žádostí, projektem a rozpočtem</a:t>
            </a:r>
          </a:p>
          <a:p>
            <a:r>
              <a:rPr lang="cs-CZ" sz="2100" dirty="0">
                <a:latin typeface="Century Gothic" panose="020B0502020202020204" pitchFamily="34" charset="0"/>
              </a:rPr>
              <a:t>změny realizovat dle pravidel dotačního programu: </a:t>
            </a:r>
          </a:p>
          <a:p>
            <a:pPr>
              <a:buFontTx/>
              <a:buChar char="-"/>
            </a:pPr>
            <a:r>
              <a:rPr lang="cs-CZ" sz="2100" dirty="0">
                <a:latin typeface="Century Gothic" panose="020B0502020202020204" pitchFamily="34" charset="0"/>
              </a:rPr>
              <a:t>nepodstatné změny – informování administrátora</a:t>
            </a:r>
          </a:p>
          <a:p>
            <a:pPr>
              <a:buFontTx/>
              <a:buChar char="-"/>
            </a:pPr>
            <a:r>
              <a:rPr lang="cs-CZ" sz="2100" dirty="0">
                <a:latin typeface="Century Gothic" panose="020B0502020202020204" pitchFamily="34" charset="0"/>
              </a:rPr>
              <a:t>podstatné změny vyžadující předchozí souhlas, ale nevyžadující změnu smlouvy – např. obsahová změna položky (druh, typ, počet jednotek), druhové členění rozpočtu</a:t>
            </a:r>
          </a:p>
          <a:p>
            <a:pPr>
              <a:buFontTx/>
              <a:buChar char="-"/>
            </a:pPr>
            <a:r>
              <a:rPr lang="cs-CZ" sz="2100" dirty="0">
                <a:latin typeface="Century Gothic" panose="020B0502020202020204" pitchFamily="34" charset="0"/>
              </a:rPr>
              <a:t>podstatné změny vyžadují souhlas Rady ÚK a uzavření dodatku – např. změna závazných ukazatelů, změna výše investiční a neinvestiční dotace</a:t>
            </a:r>
          </a:p>
          <a:p>
            <a:r>
              <a:rPr lang="cs-CZ" sz="2100" dirty="0">
                <a:latin typeface="Century Gothic" panose="020B0502020202020204" pitchFamily="34" charset="0"/>
              </a:rPr>
              <a:t>uchovávat veškeré doklady (zejména doklady o vzniku a úhradě nákladů projektu), sledovat příjmy a výdaje projektu, vést oddělené účetnictví/daňovou evidenci (pokud žadatel vede)</a:t>
            </a:r>
          </a:p>
          <a:p>
            <a:r>
              <a:rPr lang="cs-CZ" sz="2100" dirty="0">
                <a:latin typeface="Century Gothic" panose="020B0502020202020204" pitchFamily="34" charset="0"/>
              </a:rPr>
              <a:t>označovat doklady informací o spolufinancování projektu Ústeckým krajem a číslem smlouvy </a:t>
            </a:r>
          </a:p>
          <a:p>
            <a:r>
              <a:rPr lang="cs-CZ" sz="2100" dirty="0">
                <a:latin typeface="Century Gothic" panose="020B0502020202020204" pitchFamily="34" charset="0"/>
              </a:rPr>
              <a:t>předložit závěrečnou zprávu a finanční vypořádání na předepsaném formuláři do 30 dnů od termínu ukončení realizace poskytovateli</a:t>
            </a:r>
          </a:p>
          <a:p>
            <a:r>
              <a:rPr lang="cs-CZ" sz="2100" dirty="0">
                <a:latin typeface="Century Gothic" panose="020B0502020202020204" pitchFamily="34" charset="0"/>
              </a:rPr>
              <a:t>nevyčerpanou dotací poukázat zpět na účet Ústeckého kraje</a:t>
            </a:r>
          </a:p>
          <a:p>
            <a:r>
              <a:rPr lang="cs-CZ" sz="2100" dirty="0">
                <a:latin typeface="Century Gothic" panose="020B0502020202020204" pitchFamily="34" charset="0"/>
              </a:rPr>
              <a:t>umožnit poskytovateli dotace provést veřejnosprávní kontrolu </a:t>
            </a:r>
          </a:p>
          <a:p>
            <a:r>
              <a:rPr lang="cs-CZ" sz="2100" dirty="0">
                <a:latin typeface="Century Gothic" panose="020B0502020202020204" pitchFamily="34" charset="0"/>
              </a:rPr>
              <a:t>dodržovat pravidla publicity – zejména informační cedulka na investičním majetku pořízeném z dotace, logo Ústeckého kraje umístěné v místě realizace/sídle, odkaz na webové stránky Ústeckého kraje na webových stránkách související s realizací projektu </a:t>
            </a:r>
            <a:r>
              <a:rPr lang="cs-CZ" sz="2100">
                <a:latin typeface="Century Gothic" panose="020B0502020202020204" pitchFamily="34" charset="0"/>
              </a:rPr>
              <a:t>(existují-li</a:t>
            </a:r>
            <a:r>
              <a:rPr lang="cs-CZ" sz="2100" dirty="0">
                <a:latin typeface="Century Gothic" panose="020B0502020202020204" pitchFamily="34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10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68D152C6-7419-E074-287A-90403F2DEB98}"/>
              </a:ext>
            </a:extLst>
          </p:cNvPr>
          <p:cNvSpPr txBox="1">
            <a:spLocks/>
          </p:cNvSpPr>
          <p:nvPr/>
        </p:nvSpPr>
        <p:spPr>
          <a:xfrm>
            <a:off x="632254" y="7302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</a:br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žadatel O dotaci</a:t>
            </a:r>
            <a:br>
              <a:rPr lang="cs-CZ" b="1" cap="all" dirty="0">
                <a:solidFill>
                  <a:srgbClr val="375D67"/>
                </a:solidFill>
                <a:latin typeface="Century Gothic" panose="020B0502020202020204" pitchFamily="34" charset="0"/>
              </a:rPr>
            </a:br>
            <a:endParaRPr lang="cs-CZ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32B71001-3C9D-D0B2-7521-D1D0713B4B7C}"/>
              </a:ext>
            </a:extLst>
          </p:cNvPr>
          <p:cNvSpPr txBox="1">
            <a:spLocks/>
          </p:cNvSpPr>
          <p:nvPr/>
        </p:nvSpPr>
        <p:spPr>
          <a:xfrm>
            <a:off x="632254" y="1657507"/>
            <a:ext cx="11168270" cy="45306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Century Gothic" panose="020B0502020202020204" pitchFamily="34" charset="0"/>
              </a:rPr>
              <a:t>Fyzická osoba podnikající </a:t>
            </a:r>
            <a:r>
              <a:rPr lang="cs-CZ" sz="2000" dirty="0">
                <a:latin typeface="Century Gothic" panose="020B0502020202020204" pitchFamily="34" charset="0"/>
              </a:rPr>
              <a:t>(živnostník, zemědělský podnikatel apod.)</a:t>
            </a:r>
            <a:endParaRPr lang="cs-CZ" sz="2000" b="1" dirty="0">
              <a:latin typeface="Century Gothic" panose="020B0502020202020204" pitchFamily="34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Century Gothic" panose="020B0502020202020204" pitchFamily="34" charset="0"/>
              </a:rPr>
              <a:t>Mikropodnik</a:t>
            </a:r>
            <a:r>
              <a:rPr lang="cs-CZ" sz="2000" dirty="0">
                <a:latin typeface="Century Gothic" panose="020B0502020202020204" pitchFamily="34" charset="0"/>
              </a:rPr>
              <a:t> - dle Přílohy. č. 1 NAŘÍZENÍ KOMISE EU č. 651/2014 k obecnému nařízení o blokových výjimkách. </a:t>
            </a:r>
            <a:r>
              <a:rPr lang="cs-CZ" sz="2000" dirty="0">
                <a:latin typeface="Century Gothic" panose="020B0502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To znamená, že je podnikatelem bez zaměstnanců nebo podnikatel, který zaměstnává méně než 10 osob, jeho roční obrat nebo bilanční suma roční rozvahy nepřesahuje 2 miliony EUR. </a:t>
            </a:r>
            <a:r>
              <a:rPr lang="cs-CZ" sz="2000" dirty="0">
                <a:latin typeface="Century Gothic" panose="020B0502020202020204" pitchFamily="34" charset="0"/>
              </a:rPr>
              <a:t>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Sídlo v </a:t>
            </a:r>
            <a:r>
              <a:rPr lang="cs-CZ" sz="2000" b="1" dirty="0">
                <a:latin typeface="Century Gothic" panose="020B0502020202020204" pitchFamily="34" charset="0"/>
              </a:rPr>
              <a:t>Ústeckém kraji.</a:t>
            </a:r>
            <a:endParaRPr lang="cs-CZ" sz="2000" dirty="0">
              <a:latin typeface="Century Gothic" panose="020B0502020202020204" pitchFamily="34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</a:rPr>
              <a:t>Trvalé bydliště v </a:t>
            </a:r>
            <a:r>
              <a:rPr lang="cs-CZ" sz="2000" b="1" dirty="0">
                <a:latin typeface="Century Gothic" panose="020B0502020202020204" pitchFamily="34" charset="0"/>
              </a:rPr>
              <a:t>Ústeckém kraji.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b="1" dirty="0">
                <a:latin typeface="Century Gothic" panose="020B0502020202020204" pitchFamily="34" charset="0"/>
              </a:rPr>
              <a:t>Platné a aktivní (nepozastavené) podnikatelské oprávnění v době podání žádosti, během realizace projektu a minimálně po dobu dvouleté udržitelnosti</a:t>
            </a:r>
            <a:endParaRPr lang="cs-CZ" sz="20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8649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66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68D152C6-7419-E074-287A-90403F2DEB98}"/>
              </a:ext>
            </a:extLst>
          </p:cNvPr>
          <p:cNvSpPr txBox="1">
            <a:spLocks/>
          </p:cNvSpPr>
          <p:nvPr/>
        </p:nvSpPr>
        <p:spPr>
          <a:xfrm>
            <a:off x="632254" y="7302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</a:br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žadatel O dotaci</a:t>
            </a:r>
            <a:br>
              <a:rPr lang="cs-CZ" b="1" cap="all" dirty="0">
                <a:solidFill>
                  <a:srgbClr val="375D67"/>
                </a:solidFill>
                <a:latin typeface="Century Gothic" panose="020B0502020202020204" pitchFamily="34" charset="0"/>
              </a:rPr>
            </a:br>
            <a:endParaRPr lang="cs-CZ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32B71001-3C9D-D0B2-7521-D1D0713B4B7C}"/>
              </a:ext>
            </a:extLst>
          </p:cNvPr>
          <p:cNvSpPr txBox="1">
            <a:spLocks/>
          </p:cNvSpPr>
          <p:nvPr/>
        </p:nvSpPr>
        <p:spPr>
          <a:xfrm>
            <a:off x="632254" y="1735456"/>
            <a:ext cx="11168270" cy="4530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cs-CZ" sz="18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695A5B5-E720-8F98-92F9-76B5A31B9839}"/>
              </a:ext>
            </a:extLst>
          </p:cNvPr>
          <p:cNvSpPr txBox="1"/>
          <p:nvPr/>
        </p:nvSpPr>
        <p:spPr>
          <a:xfrm>
            <a:off x="632254" y="1702275"/>
            <a:ext cx="982290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Registrace k  </a:t>
            </a:r>
            <a:r>
              <a:rPr lang="cs-CZ" sz="2000" b="1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danému předmětu podnikání 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vznikla v roce podání žádosti nebo v roce předcházejícím, tj. </a:t>
            </a:r>
            <a:r>
              <a:rPr lang="cs-CZ" sz="2000" b="1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2023, 2024.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2000" b="1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Rozhodující je datum vzniku podnikatelského oprávnění </a:t>
            </a:r>
            <a:r>
              <a:rPr lang="cs-CZ" sz="2000" b="1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dle data v příslušném registru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 (živnostenský rejstřík, obchodní rejstřík apod.).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20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Registrace k předmětu podnikání, </a:t>
            </a:r>
            <a:r>
              <a:rPr lang="cs-CZ" sz="2000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na který je požadovaná 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dotace,  je učiněna </a:t>
            </a:r>
            <a:r>
              <a:rPr lang="cs-CZ" sz="2000" b="1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poprvé</a:t>
            </a:r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2000" b="1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Registrace </a:t>
            </a:r>
            <a:r>
              <a:rPr lang="cs-CZ" sz="2000" b="1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je aktivní </a:t>
            </a:r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(nepřerušená, nepozastavená).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20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Rozšíření předmětu podnikání o nový obor činnosti není považováno za splnění podmínky začínajícího podnikatele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 (nejčastěji u tzv. živnosti volné)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2000" b="1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Je přímo odpovědný za přípravu a realizaci projektu a nepůsobí jako prostředník</a:t>
            </a:r>
          </a:p>
        </p:txBody>
      </p:sp>
    </p:spTree>
    <p:extLst>
      <p:ext uri="{BB962C8B-B14F-4D97-AF65-F5344CB8AC3E}">
        <p14:creationId xmlns:p14="http://schemas.microsoft.com/office/powerpoint/2010/main" val="134947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Zástupný symbol pro obsah 4">
            <a:extLst>
              <a:ext uri="{FF2B5EF4-FFF2-40B4-BE49-F238E27FC236}">
                <a16:creationId xmlns:a16="http://schemas.microsoft.com/office/drawing/2014/main" id="{1728BD3A-9ECD-B82C-6AE5-57032F3A7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779" y="972818"/>
            <a:ext cx="7410734" cy="584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0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68D152C6-7419-E074-287A-90403F2DEB98}"/>
              </a:ext>
            </a:extLst>
          </p:cNvPr>
          <p:cNvSpPr txBox="1">
            <a:spLocks/>
          </p:cNvSpPr>
          <p:nvPr/>
        </p:nvSpPr>
        <p:spPr>
          <a:xfrm>
            <a:off x="632254" y="7302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</a:br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Mikropodnik</a:t>
            </a:r>
            <a:br>
              <a:rPr lang="cs-CZ" b="1" cap="all" dirty="0">
                <a:solidFill>
                  <a:srgbClr val="375D67"/>
                </a:solidFill>
                <a:latin typeface="Century Gothic" panose="020B0502020202020204" pitchFamily="34" charset="0"/>
              </a:rPr>
            </a:br>
            <a:endParaRPr lang="cs-CZ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32B71001-3C9D-D0B2-7521-D1D0713B4B7C}"/>
              </a:ext>
            </a:extLst>
          </p:cNvPr>
          <p:cNvSpPr txBox="1">
            <a:spLocks/>
          </p:cNvSpPr>
          <p:nvPr/>
        </p:nvSpPr>
        <p:spPr>
          <a:xfrm>
            <a:off x="632254" y="1735456"/>
            <a:ext cx="11168270" cy="4530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cs-CZ" sz="18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695A5B5-E720-8F98-92F9-76B5A31B9839}"/>
              </a:ext>
            </a:extLst>
          </p:cNvPr>
          <p:cNvSpPr txBox="1"/>
          <p:nvPr/>
        </p:nvSpPr>
        <p:spPr>
          <a:xfrm>
            <a:off x="632254" y="1702275"/>
            <a:ext cx="98229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Podnik = každý subjekt vykonávající hospodářskou (podnikatelskou) činnost bez ohledu na právní formu, tj. i fyzická osoba podnikající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20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Sledované údaje při posouzení, zda jde o mikropodnik: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20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360363" lvl="1" algn="just">
              <a:tabLst>
                <a:tab pos="360363" algn="l"/>
              </a:tabLst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- počet zaměstnanců méně než 10 (tj. 0 – 9 zaměstnanců),</a:t>
            </a:r>
          </a:p>
          <a:p>
            <a:pPr marL="360363" lvl="1" algn="just">
              <a:tabLst>
                <a:tab pos="360363" algn="l"/>
              </a:tabLst>
            </a:pPr>
            <a:endParaRPr lang="cs-CZ" sz="20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marL="360363" lvl="1" algn="just">
              <a:tabLst>
                <a:tab pos="360363" algn="l"/>
              </a:tabLst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- roční obrat nebo bilanční suma roční rozvahy  menší nebo rovno 2 mil. EUR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algn="just"/>
            <a:endParaRPr lang="cs-CZ" b="1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420E6AA-5178-19E8-408D-632DA1EE924E}"/>
              </a:ext>
            </a:extLst>
          </p:cNvPr>
          <p:cNvSpPr txBox="1"/>
          <p:nvPr/>
        </p:nvSpPr>
        <p:spPr>
          <a:xfrm>
            <a:off x="632254" y="4788791"/>
            <a:ext cx="111682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Prohlášení o tom, že žadatel splňuje všechny podmínky oprávněnosti dle dotačního programu (tedy i to, že je mikropodnikem) je </a:t>
            </a:r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součástí Čestného prohlášení žadatele o dotaci – povinná příloha žádosti (formulář).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4005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68D152C6-7419-E074-287A-90403F2DEB98}"/>
              </a:ext>
            </a:extLst>
          </p:cNvPr>
          <p:cNvSpPr txBox="1">
            <a:spLocks/>
          </p:cNvSpPr>
          <p:nvPr/>
        </p:nvSpPr>
        <p:spPr>
          <a:xfrm>
            <a:off x="632254" y="7302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</a:br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Mikropodnik</a:t>
            </a:r>
            <a:br>
              <a:rPr lang="cs-CZ" b="1" cap="all" dirty="0">
                <a:solidFill>
                  <a:srgbClr val="375D67"/>
                </a:solidFill>
                <a:latin typeface="Century Gothic" panose="020B0502020202020204" pitchFamily="34" charset="0"/>
              </a:rPr>
            </a:br>
            <a:endParaRPr lang="cs-CZ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32B71001-3C9D-D0B2-7521-D1D0713B4B7C}"/>
              </a:ext>
            </a:extLst>
          </p:cNvPr>
          <p:cNvSpPr txBox="1">
            <a:spLocks/>
          </p:cNvSpPr>
          <p:nvPr/>
        </p:nvSpPr>
        <p:spPr>
          <a:xfrm>
            <a:off x="632254" y="1735456"/>
            <a:ext cx="11168270" cy="4530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cs-CZ" sz="18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7FB362F-F92C-7580-2246-89A326BFA4A2}"/>
              </a:ext>
            </a:extLst>
          </p:cNvPr>
          <p:cNvSpPr txBox="1"/>
          <p:nvPr/>
        </p:nvSpPr>
        <p:spPr>
          <a:xfrm>
            <a:off x="469251" y="1637219"/>
            <a:ext cx="3176341" cy="286232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ctr">
              <a:buAutoNum type="arabicParenR"/>
            </a:pPr>
            <a:r>
              <a:rPr lang="cs-CZ" b="1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SAMOSTATNÝ PODNIK</a:t>
            </a:r>
          </a:p>
          <a:p>
            <a:pPr algn="just"/>
            <a:endParaRPr lang="cs-CZ" b="1" dirty="0">
              <a:solidFill>
                <a:schemeClr val="tx1"/>
              </a:solidFill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pPr algn="just"/>
            <a:r>
              <a:rPr lang="cs-CZ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= Podnik, který vlastní </a:t>
            </a:r>
            <a:r>
              <a:rPr lang="cs-CZ" b="1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méně než 25 % </a:t>
            </a:r>
            <a:r>
              <a:rPr lang="cs-CZ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základního kapitálu nebo hlasovacích práv jiného podniku.</a:t>
            </a:r>
          </a:p>
          <a:p>
            <a:pPr algn="just"/>
            <a:endParaRPr lang="cs-CZ" dirty="0">
              <a:solidFill>
                <a:schemeClr val="tx1"/>
              </a:solidFill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pPr algn="just"/>
            <a:r>
              <a:rPr lang="cs-CZ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Údaje se do výpočtu pro posouzení statutu mikropodniku </a:t>
            </a:r>
            <a:r>
              <a:rPr lang="cs-CZ" b="1" i="1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nezahrnují.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25466B2-DAE3-A612-9913-89A9C1712982}"/>
              </a:ext>
            </a:extLst>
          </p:cNvPr>
          <p:cNvSpPr txBox="1"/>
          <p:nvPr/>
        </p:nvSpPr>
        <p:spPr>
          <a:xfrm>
            <a:off x="3744447" y="1632250"/>
            <a:ext cx="3607359" cy="34163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2)</a:t>
            </a:r>
            <a:r>
              <a:rPr lang="cs-CZ" b="1" dirty="0">
                <a:solidFill>
                  <a:srgbClr val="0000FF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 </a:t>
            </a:r>
            <a:r>
              <a:rPr lang="cs-CZ" b="1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PARTNERSKÝ PODNIK</a:t>
            </a:r>
          </a:p>
          <a:p>
            <a:pPr algn="ctr"/>
            <a:endParaRPr lang="cs-CZ" b="1" dirty="0">
              <a:solidFill>
                <a:schemeClr val="tx1"/>
              </a:solidFill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pPr algn="just"/>
            <a:r>
              <a:rPr lang="cs-CZ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= Podnik, který vlastní </a:t>
            </a:r>
            <a:r>
              <a:rPr lang="cs-CZ" b="1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25 % - 50 % </a:t>
            </a:r>
            <a:r>
              <a:rPr lang="cs-CZ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základního kapitálu nebo hlasovacích práv (např. v podobě podílu) jiného podniku.</a:t>
            </a:r>
          </a:p>
          <a:p>
            <a:pPr algn="just"/>
            <a:endParaRPr lang="cs-CZ" dirty="0">
              <a:solidFill>
                <a:schemeClr val="tx1"/>
              </a:solidFill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pPr algn="just"/>
            <a:r>
              <a:rPr lang="cs-CZ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Údaje (počet zaměstnanců, roční obrat/bilanční suma) se přičtou </a:t>
            </a:r>
            <a:r>
              <a:rPr lang="cs-CZ" b="1" i="1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ve výši procentuálního vlastnického podílu.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172BB17-67E6-2466-3354-7846EB084778}"/>
              </a:ext>
            </a:extLst>
          </p:cNvPr>
          <p:cNvSpPr txBox="1"/>
          <p:nvPr/>
        </p:nvSpPr>
        <p:spPr>
          <a:xfrm>
            <a:off x="7450662" y="1622892"/>
            <a:ext cx="4203648" cy="39703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3) PROPOJENÝ PODNIK</a:t>
            </a:r>
          </a:p>
          <a:p>
            <a:pPr algn="just"/>
            <a:endParaRPr lang="cs-CZ" b="1" dirty="0">
              <a:solidFill>
                <a:schemeClr val="tx1"/>
              </a:solidFill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pPr algn="just"/>
            <a:r>
              <a:rPr lang="cs-CZ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= Podnik, který vlastní </a:t>
            </a:r>
            <a:r>
              <a:rPr lang="cs-CZ" b="1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více než 50 % </a:t>
            </a:r>
            <a:r>
              <a:rPr lang="cs-CZ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hlasovacích práv (podílu) nebo má právo </a:t>
            </a:r>
            <a:r>
              <a:rPr lang="cs-CZ" b="1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uplatňovat rozhodující vliv</a:t>
            </a:r>
            <a:r>
              <a:rPr lang="cs-CZ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 (právo jmenovat a odvolávat členy orgánů, uplatňovat rozhodující vliv na základě smlouvy apod.) v jiném podniku.</a:t>
            </a:r>
          </a:p>
          <a:p>
            <a:pPr algn="just"/>
            <a:endParaRPr lang="cs-CZ" dirty="0">
              <a:solidFill>
                <a:schemeClr val="tx1"/>
              </a:solidFill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pPr algn="just"/>
            <a:r>
              <a:rPr lang="cs-CZ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Údaje (počet zaměstnanců, roční obrat/bilanční suma) </a:t>
            </a:r>
            <a:r>
              <a:rPr lang="cs-CZ" b="1" i="1" dirty="0">
                <a:solidFill>
                  <a:schemeClr val="tx1"/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se přičtou za celý podnik ve 100% výši, bez ohledu na skutečný podíl.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87E7DE8-CC2A-F4C4-FAE3-22DEA3B91A1B}"/>
              </a:ext>
            </a:extLst>
          </p:cNvPr>
          <p:cNvSpPr txBox="1"/>
          <p:nvPr/>
        </p:nvSpPr>
        <p:spPr>
          <a:xfrm>
            <a:off x="469251" y="5809459"/>
            <a:ext cx="111850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Century Gothic" panose="020B0502020202020204" pitchFamily="34" charset="0"/>
                <a:cs typeface="Poppins Light" panose="00000400000000000000" pitchFamily="2" charset="-18"/>
              </a:rPr>
              <a:t>Prohlášení o tom, že žadatel splňuje všechny podmínky oprávněnosti dle dotačního programu (tedy i to, že je mikropodnikem) je </a:t>
            </a:r>
            <a:r>
              <a:rPr lang="cs-CZ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součástí Čestného prohlášení žadatele o dotaci – povinná příloha žádosti (formulář).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912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68D152C6-7419-E074-287A-90403F2DEB98}"/>
              </a:ext>
            </a:extLst>
          </p:cNvPr>
          <p:cNvSpPr txBox="1">
            <a:spLocks/>
          </p:cNvSpPr>
          <p:nvPr/>
        </p:nvSpPr>
        <p:spPr>
          <a:xfrm>
            <a:off x="632254" y="7302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</a:br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projekt</a:t>
            </a:r>
            <a:br>
              <a:rPr lang="cs-CZ" b="1" cap="all" dirty="0">
                <a:solidFill>
                  <a:srgbClr val="375D67"/>
                </a:solidFill>
                <a:latin typeface="Century Gothic" panose="020B0502020202020204" pitchFamily="34" charset="0"/>
              </a:rPr>
            </a:br>
            <a:endParaRPr lang="cs-CZ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32B71001-3C9D-D0B2-7521-D1D0713B4B7C}"/>
              </a:ext>
            </a:extLst>
          </p:cNvPr>
          <p:cNvSpPr txBox="1">
            <a:spLocks/>
          </p:cNvSpPr>
          <p:nvPr/>
        </p:nvSpPr>
        <p:spPr>
          <a:xfrm>
            <a:off x="632254" y="1735456"/>
            <a:ext cx="11168270" cy="4530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cs-CZ" sz="18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6E4F6A1-B7EA-3A83-784C-2B62991E2F5D}"/>
              </a:ext>
            </a:extLst>
          </p:cNvPr>
          <p:cNvSpPr txBox="1"/>
          <p:nvPr/>
        </p:nvSpPr>
        <p:spPr>
          <a:xfrm>
            <a:off x="632252" y="1581904"/>
            <a:ext cx="1092749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>
                <a:latin typeface="Poppins Light" panose="00000400000000000000" pitchFamily="2" charset="-18"/>
                <a:cs typeface="Poppins Light" panose="00000400000000000000" pitchFamily="2" charset="-18"/>
              </a:rPr>
              <a:t>= vymezená část podnikatelské činnosti, na kterou je požadována dotace </a:t>
            </a:r>
          </a:p>
          <a:p>
            <a:pPr algn="just"/>
            <a:r>
              <a:rPr lang="cs-CZ" sz="2000" dirty="0">
                <a:latin typeface="Poppins Light" panose="00000400000000000000" pitchFamily="2" charset="-18"/>
                <a:cs typeface="Poppins Light" panose="00000400000000000000" pitchFamily="2" charset="-18"/>
              </a:rPr>
              <a:t>= konkrétní aktivity realizované v přesně časově ohraničeném období </a:t>
            </a:r>
          </a:p>
          <a:p>
            <a:pPr algn="just"/>
            <a:endParaRPr lang="cs-CZ" sz="2000" dirty="0"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pPr algn="just"/>
            <a:endParaRPr lang="cs-CZ" sz="2000" dirty="0"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pPr algn="just"/>
            <a:r>
              <a:rPr lang="cs-CZ" sz="2000" dirty="0">
                <a:latin typeface="Poppins Light" panose="00000400000000000000" pitchFamily="2" charset="-18"/>
                <a:cs typeface="Poppins Light" panose="00000400000000000000" pitchFamily="2" charset="-18"/>
              </a:rPr>
              <a:t>Maximální délka realizace projektu:</a:t>
            </a:r>
          </a:p>
          <a:p>
            <a:pPr algn="just"/>
            <a:endParaRPr lang="cs-CZ" sz="2000" dirty="0"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u="sng" dirty="0">
                <a:latin typeface="Poppins Light" panose="00000400000000000000" pitchFamily="2" charset="-18"/>
                <a:cs typeface="Poppins Light" panose="00000400000000000000" pitchFamily="2" charset="-18"/>
              </a:rPr>
              <a:t> 12 měsíců</a:t>
            </a:r>
            <a:r>
              <a:rPr lang="cs-CZ" sz="2000" dirty="0">
                <a:latin typeface="Poppins Light" panose="00000400000000000000" pitchFamily="2" charset="-18"/>
                <a:cs typeface="Poppins Light" panose="00000400000000000000" pitchFamily="2" charset="-18"/>
              </a:rPr>
              <a:t> = základní délka realizace projektu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u="sng" dirty="0">
                <a:latin typeface="Poppins Light" panose="00000400000000000000" pitchFamily="2" charset="-18"/>
                <a:cs typeface="Poppins Light" panose="00000400000000000000" pitchFamily="2" charset="-18"/>
              </a:rPr>
              <a:t>24 měsíců</a:t>
            </a:r>
            <a:r>
              <a:rPr lang="cs-CZ" sz="2000" b="1" dirty="0">
                <a:latin typeface="Poppins Light" panose="00000400000000000000" pitchFamily="2" charset="-18"/>
                <a:cs typeface="Poppins Light" panose="00000400000000000000" pitchFamily="2" charset="-18"/>
              </a:rPr>
              <a:t> </a:t>
            </a:r>
            <a:r>
              <a:rPr lang="cs-CZ" sz="2000" dirty="0">
                <a:latin typeface="Poppins Light" panose="00000400000000000000" pitchFamily="2" charset="-18"/>
                <a:cs typeface="Poppins Light" panose="00000400000000000000" pitchFamily="2" charset="-18"/>
              </a:rPr>
              <a:t>=</a:t>
            </a:r>
            <a:r>
              <a:rPr lang="cs-CZ" sz="2000" b="1" dirty="0">
                <a:latin typeface="Poppins Light" panose="00000400000000000000" pitchFamily="2" charset="-18"/>
                <a:cs typeface="Poppins Light" panose="00000400000000000000" pitchFamily="2" charset="-18"/>
              </a:rPr>
              <a:t> </a:t>
            </a:r>
            <a:r>
              <a:rPr lang="cs-CZ" sz="2000" dirty="0">
                <a:latin typeface="Poppins Light" panose="00000400000000000000" pitchFamily="2" charset="-18"/>
                <a:cs typeface="Poppins Light" panose="00000400000000000000" pitchFamily="2" charset="-18"/>
              </a:rPr>
              <a:t>projekty zahrnující rozhodnutí správních orgánů (kolaudace, hygiena, hasiči apod.)</a:t>
            </a:r>
          </a:p>
          <a:p>
            <a:pPr algn="just">
              <a:buFontTx/>
              <a:buChar char="-"/>
            </a:pPr>
            <a:endParaRPr lang="cs-CZ" sz="2000" dirty="0">
              <a:latin typeface="Poppins Light" panose="00000400000000000000" pitchFamily="2" charset="-18"/>
              <a:cs typeface="Poppins Light" panose="00000400000000000000" pitchFamily="2" charset="-18"/>
            </a:endParaRPr>
          </a:p>
          <a:p>
            <a:pPr algn="just">
              <a:tabLst>
                <a:tab pos="355600" algn="l"/>
              </a:tabLst>
            </a:pPr>
            <a:r>
              <a:rPr lang="cs-CZ" sz="2000" u="sng" dirty="0">
                <a:latin typeface="Poppins Light" panose="00000400000000000000" pitchFamily="2" charset="-18"/>
                <a:cs typeface="Poppins Light" panose="00000400000000000000" pitchFamily="2" charset="-18"/>
              </a:rPr>
              <a:t>Toto rozhodnutí je nutné po ukončení projektu doložit v rámci vyúčtování (po ukončení realizace projektu) </a:t>
            </a:r>
          </a:p>
        </p:txBody>
      </p:sp>
    </p:spTree>
    <p:extLst>
      <p:ext uri="{BB962C8B-B14F-4D97-AF65-F5344CB8AC3E}">
        <p14:creationId xmlns:p14="http://schemas.microsoft.com/office/powerpoint/2010/main" val="3471597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646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„Podpora začínajících podnikatelů v Ústeckém kraji pro rok 2024“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32B71001-3C9D-D0B2-7521-D1D0713B4B7C}"/>
              </a:ext>
            </a:extLst>
          </p:cNvPr>
          <p:cNvSpPr txBox="1">
            <a:spLocks/>
          </p:cNvSpPr>
          <p:nvPr/>
        </p:nvSpPr>
        <p:spPr>
          <a:xfrm>
            <a:off x="632254" y="1735456"/>
            <a:ext cx="11168270" cy="4530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cs-CZ" sz="1800" dirty="0">
              <a:latin typeface="Century Gothic" panose="020B0502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169C9FC-037C-7D85-93A3-A0FAADBB4C83}"/>
              </a:ext>
            </a:extLst>
          </p:cNvPr>
          <p:cNvSpPr txBox="1"/>
          <p:nvPr/>
        </p:nvSpPr>
        <p:spPr>
          <a:xfrm>
            <a:off x="632254" y="1735456"/>
            <a:ext cx="10927492" cy="504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Termín zahájení realizace projektu</a:t>
            </a:r>
          </a:p>
          <a:p>
            <a:pPr algn="just">
              <a:tabLst>
                <a:tab pos="355600" algn="l"/>
              </a:tabLst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Přesné datum (den, měsíc a rok), kdy je zahájena realizace projektu a kdy začnou vznikat a být hrazeny náklady projektu.</a:t>
            </a:r>
          </a:p>
          <a:p>
            <a:pPr algn="just">
              <a:tabLst>
                <a:tab pos="355600" algn="l"/>
              </a:tabLst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Nejdříve: 	 </a:t>
            </a:r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1. 1. 2024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Nejpozději: </a:t>
            </a:r>
            <a:r>
              <a:rPr lang="cs-CZ" sz="2000" b="1" dirty="0">
                <a:latin typeface="Century Gothic" panose="020B0502020202020204" pitchFamily="34" charset="0"/>
                <a:cs typeface="Poppins Light" panose="00000400000000000000" pitchFamily="2" charset="-18"/>
              </a:rPr>
              <a:t>31. 10. 2024</a:t>
            </a:r>
          </a:p>
          <a:p>
            <a:pPr algn="just"/>
            <a:endParaRPr lang="cs-CZ" sz="8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algn="just"/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Konkrétní datum stanovuje žadatel v žádosti.</a:t>
            </a:r>
          </a:p>
          <a:p>
            <a:pPr algn="just"/>
            <a:endParaRPr lang="cs-CZ" sz="800" b="1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algn="just"/>
            <a:r>
              <a:rPr lang="cs-CZ" sz="2000" b="1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Termín ukončení realizace projektu</a:t>
            </a:r>
          </a:p>
          <a:p>
            <a:pPr algn="just">
              <a:tabLst>
                <a:tab pos="355600" algn="l"/>
              </a:tabLst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Přesné datum (den, měsíc, rok), do kdy musí být projekt ukončen a všechny jeho  </a:t>
            </a:r>
            <a:r>
              <a:rPr lang="cs-CZ" sz="2000" u="sng" dirty="0">
                <a:latin typeface="Century Gothic" panose="020B0502020202020204" pitchFamily="34" charset="0"/>
                <a:cs typeface="Poppins Light" panose="00000400000000000000" pitchFamily="2" charset="-18"/>
              </a:rPr>
              <a:t>náklady uhrazeny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.</a:t>
            </a:r>
          </a:p>
          <a:p>
            <a:pPr algn="just">
              <a:tabLst>
                <a:tab pos="355600" algn="l"/>
              </a:tabLst>
            </a:pPr>
            <a:endParaRPr lang="cs-CZ" sz="800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algn="just">
              <a:tabLst>
                <a:tab pos="355600" algn="l"/>
              </a:tabLst>
            </a:pP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Konkrétní datum stanovuje žadatel v žádosti.</a:t>
            </a:r>
          </a:p>
          <a:p>
            <a:pPr algn="just">
              <a:tabLst>
                <a:tab pos="355600" algn="l"/>
              </a:tabLst>
            </a:pPr>
            <a:endParaRPr lang="cs-CZ" sz="800" b="1" u="sng" dirty="0">
              <a:latin typeface="Century Gothic" panose="020B0502020202020204" pitchFamily="34" charset="0"/>
              <a:cs typeface="Poppins Light" panose="00000400000000000000" pitchFamily="2" charset="-18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tabLst>
                <a:tab pos="355600" algn="l"/>
              </a:tabLst>
            </a:pPr>
            <a:r>
              <a:rPr lang="cs-CZ" sz="2000" b="1" dirty="0">
                <a:latin typeface="Century Gothic" panose="020B0502020202020204" pitchFamily="34" charset="0"/>
              </a:rPr>
              <a:t>Termín ukončení realizace projektu je závazný časový ukazatel, který nesmí být překročen,</a:t>
            </a:r>
            <a:r>
              <a:rPr lang="cs-CZ" sz="2000" dirty="0">
                <a:latin typeface="Century Gothic" panose="020B0502020202020204" pitchFamily="34" charset="0"/>
                <a:cs typeface="Poppins Light" panose="00000400000000000000" pitchFamily="2" charset="-18"/>
              </a:rPr>
              <a:t> aniž by byla jeho změna odsouhlasena Radou Ústeckého kraje a byl uzavřen dodatek ke smlouvě.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E4AFB85C-D39F-C8D4-97BA-8BD3A9FF6E9C}"/>
              </a:ext>
            </a:extLst>
          </p:cNvPr>
          <p:cNvSpPr txBox="1">
            <a:spLocks/>
          </p:cNvSpPr>
          <p:nvPr/>
        </p:nvSpPr>
        <p:spPr>
          <a:xfrm>
            <a:off x="632254" y="7302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</a:br>
            <a:r>
              <a:rPr lang="cs-CZ" sz="3600" b="1" cap="all" dirty="0">
                <a:solidFill>
                  <a:srgbClr val="0000FF"/>
                </a:solidFill>
                <a:latin typeface="Century Gothic" panose="020B0502020202020204" pitchFamily="34" charset="0"/>
              </a:rPr>
              <a:t>projekt - termíny</a:t>
            </a:r>
            <a:br>
              <a:rPr lang="cs-CZ" b="1" cap="all" dirty="0">
                <a:solidFill>
                  <a:srgbClr val="375D67"/>
                </a:solidFill>
                <a:latin typeface="Century Gothic" panose="020B0502020202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1578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3173</Words>
  <Application>Microsoft Office PowerPoint</Application>
  <PresentationFormat>Širokoúhlá obrazovka</PresentationFormat>
  <Paragraphs>340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Century Gothic</vt:lpstr>
      <vt:lpstr>Frutiger CE</vt:lpstr>
      <vt:lpstr>Poppins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Nový Jan</dc:creator>
  <cp:lastModifiedBy>Jelačičová Lenka</cp:lastModifiedBy>
  <cp:revision>74</cp:revision>
  <dcterms:created xsi:type="dcterms:W3CDTF">2023-01-12T13:43:47Z</dcterms:created>
  <dcterms:modified xsi:type="dcterms:W3CDTF">2024-05-21T08:45:48Z</dcterms:modified>
</cp:coreProperties>
</file>