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62" r:id="rId5"/>
    <p:sldId id="263" r:id="rId6"/>
    <p:sldId id="283" r:id="rId7"/>
    <p:sldId id="279" r:id="rId8"/>
    <p:sldId id="272" r:id="rId9"/>
    <p:sldId id="269" r:id="rId10"/>
    <p:sldId id="270" r:id="rId11"/>
    <p:sldId id="267" r:id="rId12"/>
    <p:sldId id="268" r:id="rId13"/>
    <p:sldId id="261" r:id="rId14"/>
    <p:sldId id="266" r:id="rId1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25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74675" autoAdjust="0"/>
  </p:normalViewPr>
  <p:slideViewPr>
    <p:cSldViewPr>
      <p:cViewPr varScale="1">
        <p:scale>
          <a:sx n="87" d="100"/>
          <a:sy n="87" d="100"/>
        </p:scale>
        <p:origin x="231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B4DD31-AC1D-4C74-ABD7-AAE60740521E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FF3B5F-1A18-4C9F-921E-77FC368D0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39599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80D69C-470A-4B5A-A93C-A66E6520291D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45A17-A1D9-4E94-9FAB-9431F0DB15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77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45A17-A1D9-4E94-9FAB-9431F0DB157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29016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</a:rPr>
              <a:t>podle zákona č. 320/2001 Sb., o finanční kontrole ve veřejné správě a o změně některých zákonů, ve znění pozdějších předpisů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45A17-A1D9-4E94-9FAB-9431F0DB1574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72331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45A17-A1D9-4E94-9FAB-9431F0DB1574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13144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45A17-A1D9-4E94-9FAB-9431F0DB1574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012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Vzhledem k tomu, že se jedná o projekt z prostředků Evropské</a:t>
            </a:r>
            <a:r>
              <a:rPr lang="cs-CZ" baseline="0" dirty="0" smtClean="0"/>
              <a:t> unie, je potřeba dodržovat pravidla pro poskytnutí finančních prostředků. Zejména se jedná o pravidla o informování a komunikaci a vizuální identitu OPZ. </a:t>
            </a:r>
          </a:p>
          <a:p>
            <a:endParaRPr lang="cs-CZ" baseline="0" dirty="0" smtClean="0"/>
          </a:p>
          <a:p>
            <a:r>
              <a:rPr lang="cs-CZ" dirty="0" smtClean="0"/>
              <a:t>Během realizace projektu je příjemce povinen informovat</a:t>
            </a:r>
            <a:r>
              <a:rPr lang="cs-CZ" baseline="0" dirty="0" smtClean="0"/>
              <a:t> veřejnost o podpoře získané z ESI fontů tím, že:</a:t>
            </a:r>
          </a:p>
          <a:p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zveřejní na své internetové stránce, pokud taková stránka existuje, stručný popis projektu úměrný míře podpory včetně jeho cílů a výsledků a zdůrazní, že je na daný projekt poskytována finanční podpora EU; popis je doporučeno vložit při zahájení realizace projektu a následně jej dle potřeby aktualizovat; </a:t>
            </a:r>
          </a:p>
          <a:p>
            <a:endParaRPr lang="cs-CZ" baseline="0" dirty="0" smtClean="0"/>
          </a:p>
          <a:p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umístí alespoň 1 povinný plakát velikosti minimálně A3 s informacemi o projektu v místě realizace projektu snadno viditelném pro veřejnost, jako jsou vstupní prostory budovy; umístění zajistí v návaznosti na zahájení realizace projektu a bude jej udržovat do termínu dokončení realizace projektu uvedeného v právním aktu; </a:t>
            </a:r>
          </a:p>
          <a:p>
            <a:endParaRPr lang="cs-CZ" baseline="0" dirty="0" smtClean="0"/>
          </a:p>
          <a:p>
            <a:endParaRPr lang="cs-CZ" baseline="0" dirty="0" smtClean="0"/>
          </a:p>
          <a:p>
            <a:r>
              <a:rPr lang="cs-CZ" baseline="0" dirty="0" smtClean="0"/>
              <a:t> 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Vizuální identitu OPZ (viz kap. 19.3) je nutné dodržovat u následujících případů: 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 povinný plakát, dočasná deska, stálá deska nebo billboard (viz kap. 19.1, bod 1c) a 1d); 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 webové stránky,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microsity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sociální média informující o projektu; 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 propagační tiskoviny (brožury, letáky, plakáty, publikace, školicí materiály) a propagační předměty;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 propagační audiovizuální materiály (reklamní spoty,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product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placement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sponzorské vzkazy, reportáže, pořady); 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 inzerce (internet, tisk,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outdoor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); 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 soutěže (s výjimkou cen do soutěží); 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 komunikační akce (semináře, workshopy, konference, tiskové konference, výstavy, veletrhy);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 PR výstupy při jejich distribuci (tiskové zprávy, informace pro média); 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 dokumenty určené pro veřejnost či cílové skupiny projektu (vstupní, výstupní/závěrečné zprávy, analýzy, certifikáty,98 prezenční listiny apod.).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45A17-A1D9-4E94-9FAB-9431F0DB1574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4183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45A17-A1D9-4E94-9FAB-9431F0DB157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088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45A17-A1D9-4E94-9FAB-9431F0DB157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8778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Cílem projektu je podpora vybraných cílových skupin: bezdomovci a osoby žijící v nevyhovujícím nebo nejistém ubytování (azylové domy), osoby se zdravotním postižením (osobní asistence, podpora samostatného bydlení)</a:t>
            </a:r>
            <a:r>
              <a:rPr lang="cs-CZ" baseline="0" dirty="0" smtClean="0"/>
              <a:t>, osoby ohrožené domácím násilím a závislostmi (intervenční centrum), jejich zapojení do společnosti (do sociálního, kulturního a ekonomického života), jejich podpora při uplatnění se na trhu práce, pomoc při předcházení a snižování nežádoucích společenských jevů.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45A17-A1D9-4E94-9FAB-9431F0DB1574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7602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Obdrží tedy pověření ústeckého kraje na celou dobu projektu.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45A17-A1D9-4E94-9FAB-9431F0DB157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30695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Finanční prostředky</a:t>
            </a:r>
            <a:r>
              <a:rPr lang="cs-CZ" baseline="0" dirty="0" smtClean="0"/>
              <a:t> jsou určeny na částečné krytí vyrovnávací platby. Lze financovat základní činnosti dle zákona, nelze tedy financovat fakultativní činnost.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45A17-A1D9-4E94-9FAB-9431F0DB1574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7574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Zajištění financování sociálních služeb na dobu 3 let</a:t>
            </a:r>
          </a:p>
          <a:p>
            <a:r>
              <a:rPr lang="cs-CZ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Zvýšená metodická podpora poskytovatelům zapojených do projektu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Poskytovatelům sociálních služeb zapojených do projektu bude ze strany Ústeckého kraje zajištěna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zvýšená metodická podpora. </a:t>
            </a:r>
            <a:r>
              <a:rPr lang="cs-CZ" sz="1200" b="0" i="0" u="none" strike="noStrike" kern="1200" baseline="0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Poskytovatelé se v rámci vybraných druhů sociálních služeb budou</a:t>
            </a:r>
          </a:p>
          <a:p>
            <a:r>
              <a:rPr lang="cs-CZ" sz="1200" b="0" i="0" u="none" strike="noStrike" kern="1200" baseline="0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pravidelně dle předem stanoveného harmonogramu setkávat, předávat si příklady dobré praxe a</a:t>
            </a:r>
          </a:p>
          <a:p>
            <a:r>
              <a:rPr lang="cs-CZ" sz="1200" b="0" i="0" u="none" strike="noStrike" kern="1200" baseline="0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zkušenosti.</a:t>
            </a:r>
          </a:p>
          <a:p>
            <a:r>
              <a:rPr lang="cs-CZ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 Zajištění potřebné kapacity sociálních služeb na celém území Ústeckého kraje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Možnost podání žádosti služeb působících na celém území kraje zařazených v základní síti kraje.</a:t>
            </a:r>
          </a:p>
          <a:p>
            <a:r>
              <a:rPr lang="cs-CZ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 Sociální pracovník na hlavní pracovní poměr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Sociální služby zařazené do projektu musí mít sociálního pracovníka na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hlavní pracovní poměr, nikoliv pouze na dohodu o pracovní činnosti nebo dohodu o provedení práce,</a:t>
            </a:r>
          </a:p>
          <a:p>
            <a:r>
              <a:rPr lang="pl-P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to v návaznosti na okamžitou kapacitu.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45A17-A1D9-4E94-9FAB-9431F0DB1574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7010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45A17-A1D9-4E94-9FAB-9431F0DB1574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19061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45A17-A1D9-4E94-9FAB-9431F0DB1574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6582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9868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810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728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248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873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284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2569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068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21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565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300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00000">
              <a:srgbClr val="F9FAFD"/>
            </a:gs>
            <a:gs pos="12913">
              <a:srgbClr val="FEFEFF"/>
            </a:gs>
            <a:gs pos="9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687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kosinova.k@kr-ustecky.cz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macakova.m@kr-ustecky.cz" TargetMode="External"/><Relationship Id="rId4" Type="http://schemas.openxmlformats.org/officeDocument/2006/relationships/hyperlink" Target="mailto:cermakova.j@kr-ustecky.cz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kubecova.j@kr-ustecky.cz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mailto:houdova.e@kr-ustecky.cz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sihelnikova.m@kr-ustecky.cz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chytra.k@kr-ustecky.cz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:\PUBLICITA\VIZUÁLNÍ_IDENTITA\loga\OPZ\logo_OPZ_barevn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4436" y="473243"/>
            <a:ext cx="5191125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73798" y="24928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PODPORA SOCIÁLNÍCH SLUŽEB V ÚSTECKÉM KRAJI 3</a:t>
            </a:r>
            <a:b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- POSOSUK 3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76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Projektový tým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Finanční manažer: 	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Bc. Kateřina Kosinová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			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  <a:hlinkClick r:id="rId3"/>
              </a:rPr>
              <a:t>kosinova.k@kr-ustecky.cz</a:t>
            </a:r>
            <a:endParaRPr lang="cs-CZ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		475 657 423</a:t>
            </a:r>
            <a:endParaRPr lang="cs-CZ" sz="24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2400" b="1" dirty="0" smtClean="0">
                <a:solidFill>
                  <a:schemeClr val="tx2">
                    <a:lumMod val="50000"/>
                  </a:schemeClr>
                </a:solidFill>
              </a:rPr>
              <a:t>Kdy voláme: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-   finanční stránka zpráv o realizaci</a:t>
            </a:r>
            <a:endParaRPr lang="cs-CZ" sz="2400" dirty="0">
              <a:solidFill>
                <a:schemeClr val="tx2">
                  <a:lumMod val="50000"/>
                </a:schemeClr>
              </a:solidFill>
            </a:endParaRPr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5606817"/>
            <a:ext cx="3821320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47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5606817"/>
            <a:ext cx="3821320" cy="79208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Projektový tým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Koordinátoři kvality: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	 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    </a:t>
            </a:r>
            <a:r>
              <a:rPr lang="cs-CZ" sz="2200" dirty="0" smtClean="0">
                <a:solidFill>
                  <a:schemeClr val="tx2">
                    <a:lumMod val="50000"/>
                  </a:schemeClr>
                </a:solidFill>
              </a:rPr>
              <a:t>Bc</a:t>
            </a:r>
            <a:r>
              <a:rPr lang="cs-CZ" sz="2200" dirty="0">
                <a:solidFill>
                  <a:schemeClr val="tx2">
                    <a:lumMod val="50000"/>
                  </a:schemeClr>
                </a:solidFill>
              </a:rPr>
              <a:t>. Jana </a:t>
            </a:r>
            <a:r>
              <a:rPr lang="cs-CZ" sz="2200" dirty="0" smtClean="0">
                <a:solidFill>
                  <a:schemeClr val="tx2">
                    <a:lumMod val="50000"/>
                  </a:schemeClr>
                </a:solidFill>
              </a:rPr>
              <a:t>Čermáková		   Bc. Martina Macáková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2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cs-CZ" sz="2200" dirty="0" smtClean="0">
                <a:solidFill>
                  <a:schemeClr val="tx2">
                    <a:lumMod val="50000"/>
                  </a:schemeClr>
                </a:solidFill>
              </a:rPr>
              <a:t>      </a:t>
            </a:r>
            <a:r>
              <a:rPr lang="cs-CZ" sz="2200" dirty="0" smtClean="0">
                <a:solidFill>
                  <a:schemeClr val="tx2">
                    <a:lumMod val="50000"/>
                  </a:schemeClr>
                </a:solidFill>
                <a:hlinkClick r:id="rId4"/>
              </a:rPr>
              <a:t>cermakova.j@kr-ustecky.cz</a:t>
            </a:r>
            <a:r>
              <a:rPr lang="cs-CZ" sz="22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cs-CZ" sz="2200" dirty="0" smtClean="0">
                <a:solidFill>
                  <a:schemeClr val="tx2">
                    <a:lumMod val="50000"/>
                  </a:schemeClr>
                </a:solidFill>
              </a:rPr>
              <a:t>   </a:t>
            </a:r>
            <a:r>
              <a:rPr lang="cs-CZ" sz="2200" dirty="0" smtClean="0">
                <a:solidFill>
                  <a:schemeClr val="tx2">
                    <a:lumMod val="50000"/>
                  </a:schemeClr>
                </a:solidFill>
                <a:hlinkClick r:id="rId5"/>
              </a:rPr>
              <a:t>macakova.m@kr-ustecky.cz</a:t>
            </a:r>
            <a:r>
              <a:rPr lang="cs-CZ" sz="22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cs-CZ" sz="22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cs-CZ" sz="2200" dirty="0" smtClean="0">
                <a:solidFill>
                  <a:schemeClr val="tx2">
                    <a:lumMod val="50000"/>
                  </a:schemeClr>
                </a:solidFill>
              </a:rPr>
              <a:t>      475 657 283			   475 657 350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2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2400" b="1" dirty="0" smtClean="0">
                <a:solidFill>
                  <a:schemeClr val="tx2">
                    <a:lumMod val="50000"/>
                  </a:schemeClr>
                </a:solidFill>
              </a:rPr>
              <a:t>Kdy voláme: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-    výpočet výše vyrovnávací platby sociálních služeb</a:t>
            </a:r>
          </a:p>
          <a:p>
            <a:pPr>
              <a:buFontTx/>
              <a:buChar char="-"/>
            </a:pPr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k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ontrola čerpání vyrovnávací platby</a:t>
            </a:r>
          </a:p>
          <a:p>
            <a:pPr>
              <a:buFontTx/>
              <a:buChar char="-"/>
            </a:pPr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k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ontrola nadměrného vyrovnání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-    veřejnosprávní kontrola sociálních služeb</a:t>
            </a:r>
            <a:endParaRPr lang="cs-CZ" sz="2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64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Projektový tým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Odborný 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pracovník - garant kvality poskytovaní sociálních služeb: </a:t>
            </a:r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endParaRPr lang="cs-CZ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cs-CZ" sz="2200" dirty="0" smtClean="0">
                <a:solidFill>
                  <a:schemeClr val="tx2">
                    <a:lumMod val="50000"/>
                  </a:schemeClr>
                </a:solidFill>
              </a:rPr>
              <a:t>Mgr</a:t>
            </a:r>
            <a:r>
              <a:rPr lang="cs-CZ" sz="2200" dirty="0">
                <a:solidFill>
                  <a:schemeClr val="tx2">
                    <a:lumMod val="50000"/>
                  </a:schemeClr>
                </a:solidFill>
              </a:rPr>
              <a:t>. Jana </a:t>
            </a:r>
            <a:r>
              <a:rPr lang="cs-CZ" sz="2200" dirty="0" smtClean="0">
                <a:solidFill>
                  <a:schemeClr val="tx2">
                    <a:lumMod val="50000"/>
                  </a:schemeClr>
                </a:solidFill>
              </a:rPr>
              <a:t>Kubecová		Mgr. Eva Houdová</a:t>
            </a:r>
          </a:p>
          <a:p>
            <a:pPr marL="0" indent="0">
              <a:buNone/>
            </a:pPr>
            <a:r>
              <a:rPr lang="cs-CZ" sz="22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cs-CZ" sz="2200" dirty="0" smtClean="0">
                <a:solidFill>
                  <a:schemeClr val="tx2">
                    <a:lumMod val="50000"/>
                  </a:schemeClr>
                </a:solidFill>
                <a:hlinkClick r:id="rId3"/>
              </a:rPr>
              <a:t>kubecova.j@kr-ustecky.cz</a:t>
            </a:r>
            <a:r>
              <a:rPr lang="cs-CZ" sz="22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cs-CZ" sz="2200" dirty="0" smtClean="0">
                <a:solidFill>
                  <a:schemeClr val="tx2">
                    <a:lumMod val="50000"/>
                  </a:schemeClr>
                </a:solidFill>
                <a:hlinkClick r:id="rId4"/>
              </a:rPr>
              <a:t>houdova.e@kr-ustecky.cz</a:t>
            </a:r>
            <a:r>
              <a:rPr lang="cs-CZ" sz="22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cs-CZ" sz="22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cs-CZ" sz="2200" dirty="0" smtClean="0">
                <a:solidFill>
                  <a:schemeClr val="tx2">
                    <a:lumMod val="50000"/>
                  </a:schemeClr>
                </a:solidFill>
              </a:rPr>
              <a:t>475 657 497			475 657 444</a:t>
            </a:r>
            <a:endParaRPr lang="cs-CZ" sz="22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2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2400" b="1" dirty="0" smtClean="0">
                <a:solidFill>
                  <a:schemeClr val="tx2">
                    <a:lumMod val="50000"/>
                  </a:schemeClr>
                </a:solidFill>
              </a:rPr>
              <a:t>Kdy voláme:</a:t>
            </a:r>
          </a:p>
          <a:p>
            <a:pPr>
              <a:buFontTx/>
              <a:buChar char="-"/>
            </a:pP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metodická podpora sociálních služeb zapojených do projektu</a:t>
            </a:r>
          </a:p>
          <a:p>
            <a:pPr>
              <a:buFontTx/>
              <a:buChar char="-"/>
            </a:pPr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k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ontrola plnění podmínek Smlouvy, Pověření a indikátorů</a:t>
            </a:r>
          </a:p>
          <a:p>
            <a:pPr marL="0" indent="0">
              <a:buNone/>
            </a:pPr>
            <a:endParaRPr lang="cs-CZ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chemeClr val="tx2">
                  <a:lumMod val="50000"/>
                </a:schemeClr>
              </a:solidFill>
            </a:endParaRP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5606817"/>
            <a:ext cx="3821320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24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Projektový tým</a:t>
            </a:r>
            <a:endParaRPr lang="cs-CZ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0253" y="187294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Metodik: 		Mgr. Milena Sihelníková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  <a:hlinkClick r:id="rId3"/>
              </a:rPr>
              <a:t>sihelnikova.m@kr-ustecky.cz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			475 657 908</a:t>
            </a:r>
          </a:p>
          <a:p>
            <a:pPr marL="0" indent="0">
              <a:buNone/>
            </a:pPr>
            <a:endParaRPr lang="cs-CZ" sz="24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2400" b="1" dirty="0" smtClean="0">
                <a:solidFill>
                  <a:schemeClr val="tx2">
                    <a:lumMod val="50000"/>
                  </a:schemeClr>
                </a:solidFill>
              </a:rPr>
              <a:t>Kdy voláme:</a:t>
            </a:r>
          </a:p>
          <a:p>
            <a:pPr>
              <a:buFontTx/>
              <a:buChar char="-"/>
            </a:pP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Pověření</a:t>
            </a:r>
          </a:p>
          <a:p>
            <a:pPr>
              <a:buFontTx/>
              <a:buChar char="-"/>
            </a:pP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Vzdělávání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5606817"/>
            <a:ext cx="3821320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7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Pravidla pro informování a komunikaci a vizuální identita OPZ</a:t>
            </a:r>
            <a:endParaRPr lang="cs-CZ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nformace na internetové stránce</a:t>
            </a:r>
          </a:p>
          <a:p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povinný plakát </a:t>
            </a:r>
          </a:p>
          <a:p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p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ropagační tiskoviny</a:t>
            </a:r>
          </a:p>
          <a:p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p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ropagační audiovizuální materiály</a:t>
            </a:r>
          </a:p>
          <a:p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nzerce</a:t>
            </a:r>
          </a:p>
          <a:p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s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outěže</a:t>
            </a:r>
          </a:p>
          <a:p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k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omunikační akce</a:t>
            </a:r>
          </a:p>
          <a:p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t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iskové zprávy, informace pro média</a:t>
            </a:r>
          </a:p>
          <a:p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d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okumenty určené pro veřejnost či cílové skupiny projektu</a:t>
            </a:r>
          </a:p>
          <a:p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v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še na 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  <a:hlinkClick r:id="rId3"/>
              </a:rPr>
              <a:t>www.esfcr.cz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5606817"/>
            <a:ext cx="3821320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05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PODPORA SOCIÁLNÍCH SLUŽEB V ÚSTECKÉM KRAJI </a:t>
            </a:r>
            <a:r>
              <a:rPr lang="cs-CZ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cs-CZ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3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Registrační číslo projektu: CZ.03.2.60/0.0/0.0/15_005/0014509</a:t>
            </a:r>
          </a:p>
          <a:p>
            <a:pPr marL="0" indent="0">
              <a:buNone/>
            </a:pPr>
            <a:endParaRPr lang="cs-CZ" sz="2300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3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Termín realizace: 1.10.2019 – 30.6.2022</a:t>
            </a:r>
          </a:p>
          <a:p>
            <a:pPr marL="0" indent="0">
              <a:buNone/>
            </a:pPr>
            <a:endParaRPr lang="cs-CZ" sz="23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3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Finanční podpora služeb: 1.1.2020 – 31.12.2021</a:t>
            </a:r>
          </a:p>
          <a:p>
            <a:pPr marL="0" indent="0">
              <a:buNone/>
            </a:pPr>
            <a:endParaRPr lang="cs-CZ" sz="23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3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5606817"/>
            <a:ext cx="3821320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00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PODPORA SOCIÁLNÍCH SLUŽEB V ÚSTECKÉM KRAJI </a:t>
            </a:r>
            <a:r>
              <a:rPr lang="cs-CZ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cs-CZ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Celkový objem finančních prostředků: 499.036.468,- Kč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z toho: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85% - 424.180.998,- Kč z EU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10% - 49.903.647,- Kč ze státního rozpočtu ČR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5% - 24.951.823,- Kč Ústeckého kraje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Finanční prostředky určené na podporu sociálních služeb: 483.000.000,- Kč</a:t>
            </a:r>
            <a:endParaRPr lang="cs-CZ" sz="24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Financování sociálních služeb je vícezdrojové a maximální možný podíl dotace z tohoto programu tvoří 92 %/95 % z celkových nákladů sociální služby.</a:t>
            </a:r>
            <a:endParaRPr lang="cs-CZ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5606817"/>
            <a:ext cx="3821320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26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podpora vybraných cílových skupin:</a:t>
            </a:r>
          </a:p>
          <a:p>
            <a:pPr marL="1371600" lvl="3" indent="0">
              <a:buNone/>
            </a:pP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 bezdomovci a osoby žijící v nevyhovujícím nebo 	nejistém ubytování</a:t>
            </a:r>
          </a:p>
          <a:p>
            <a:pPr lvl="3">
              <a:buFontTx/>
              <a:buChar char="-"/>
            </a:pP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osoby </a:t>
            </a:r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se zdravotním postižením</a:t>
            </a:r>
          </a:p>
          <a:p>
            <a:pPr marL="1371600" lvl="3" indent="0">
              <a:buNone/>
            </a:pP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-  osoby </a:t>
            </a:r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ohrožené domácím násilím a závislostmi</a:t>
            </a:r>
          </a:p>
          <a:p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snížení sociálního vyloučení cílových skupin</a:t>
            </a:r>
          </a:p>
          <a:p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zajištění </a:t>
            </a:r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dostupnosti 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a kvality poskytování </a:t>
            </a:r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a rozvoje vybraných druhů sociálních služeb sociální prevence na území ÚK</a:t>
            </a:r>
          </a:p>
          <a:p>
            <a:endParaRPr lang="cs-CZ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cs-CZ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Hlavní cíle projektu</a:t>
            </a:r>
            <a:endParaRPr lang="cs-CZ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5606817"/>
            <a:ext cx="3821320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44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5606817"/>
            <a:ext cx="3821320" cy="79208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lvl="1" algn="l" rtl="0">
              <a:spcBef>
                <a:spcPct val="20000"/>
              </a:spcBef>
            </a:pPr>
            <a:r>
              <a:rPr lang="cs-CZ" sz="4400" kern="1200" dirty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Služby podporované z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p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rojekt </a:t>
            </a:r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podporuje služby, 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které mají registraci a jsou součástí </a:t>
            </a:r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Základní sítě sociálních služeb Ústeckého kraje na období 2016-2018</a:t>
            </a:r>
          </a:p>
          <a:p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tyto </a:t>
            </a:r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sociální služby budou pověřeny k poskytování služeb obecného hospodářského 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zájmu</a:t>
            </a:r>
            <a:endParaRPr lang="cs-CZ" sz="2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s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lužby </a:t>
            </a:r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podporované z projektu:</a:t>
            </a:r>
          </a:p>
          <a:p>
            <a:pPr lvl="1">
              <a:buFontTx/>
              <a:buChar char="-"/>
            </a:pP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azylové domy</a:t>
            </a:r>
          </a:p>
          <a:p>
            <a:pPr lvl="1">
              <a:buFontTx/>
              <a:buChar char="-"/>
            </a:pP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osobní asistence</a:t>
            </a:r>
          </a:p>
          <a:p>
            <a:pPr lvl="1">
              <a:buFontTx/>
              <a:buChar char="-"/>
            </a:pPr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podpora samostatného 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bydlení</a:t>
            </a:r>
            <a:endParaRPr lang="cs-CZ" sz="2400" dirty="0">
              <a:solidFill>
                <a:schemeClr val="tx2">
                  <a:lumMod val="50000"/>
                </a:schemeClr>
              </a:solidFill>
            </a:endParaRPr>
          </a:p>
          <a:p>
            <a:pPr lvl="1">
              <a:buFontTx/>
              <a:buChar char="-"/>
            </a:pPr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ntervenční centra</a:t>
            </a:r>
            <a:endParaRPr lang="cs-CZ" sz="2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04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aktivity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u="sng" dirty="0">
                <a:solidFill>
                  <a:schemeClr val="tx2">
                    <a:lumMod val="50000"/>
                  </a:schemeClr>
                </a:solidFill>
              </a:rPr>
              <a:t>Poskytování sociálních služeb</a:t>
            </a:r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 – 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proběhne prostřednictvím  	dotačního řízení</a:t>
            </a:r>
          </a:p>
          <a:p>
            <a:pPr marL="0" indent="0">
              <a:buNone/>
            </a:pPr>
            <a:endParaRPr lang="cs-CZ" sz="2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cs-CZ" sz="2400" u="sng" dirty="0">
                <a:solidFill>
                  <a:schemeClr val="tx2">
                    <a:lumMod val="50000"/>
                  </a:schemeClr>
                </a:solidFill>
              </a:rPr>
              <a:t>Evaluace </a:t>
            </a:r>
            <a:r>
              <a:rPr lang="cs-CZ" sz="2400" u="sng" dirty="0" smtClean="0">
                <a:solidFill>
                  <a:schemeClr val="tx2">
                    <a:lumMod val="50000"/>
                  </a:schemeClr>
                </a:solidFill>
              </a:rPr>
              <a:t>projektu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 – formou veřejné zakázky bude vybrán externí zpracovatel</a:t>
            </a:r>
          </a:p>
          <a:p>
            <a:pPr marL="0" indent="0">
              <a:buNone/>
            </a:pPr>
            <a:endParaRPr lang="cs-CZ" sz="2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cs-CZ" sz="2400" u="sng" dirty="0">
                <a:solidFill>
                  <a:schemeClr val="tx2">
                    <a:lumMod val="50000"/>
                  </a:schemeClr>
                </a:solidFill>
              </a:rPr>
              <a:t>Vzdělávání</a:t>
            </a:r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 – pro pracovníky v přímé péči poskytovatelů sociálních služeb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5606817"/>
            <a:ext cx="3821320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96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Účel finanční podpory</a:t>
            </a:r>
            <a:endParaRPr lang="cs-CZ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f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inanční prostředky jsou určené na částečné krytí vyrovnávací platby, která se týká financování běžných výdajů souvisejících poskytování základních druhů a forem sociálních služeb           v rozsahu stanoveném základními činnostmi dle zákona            č. 108/2006 Sb., o sociálních službách, ve znění pozdějších předpisů</a:t>
            </a:r>
          </a:p>
          <a:p>
            <a:endParaRPr lang="cs-CZ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elze financovat fakultativní činnosti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5606817"/>
            <a:ext cx="3821320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20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Inovace</a:t>
            </a:r>
            <a:endParaRPr lang="cs-CZ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chemeClr val="tx2">
                    <a:lumMod val="50000"/>
                  </a:schemeClr>
                </a:solidFill>
              </a:rPr>
              <a:t>z</a:t>
            </a:r>
            <a:r>
              <a:rPr lang="cs-CZ" sz="2800" dirty="0" smtClean="0">
                <a:solidFill>
                  <a:schemeClr val="tx2">
                    <a:lumMod val="50000"/>
                  </a:schemeClr>
                </a:solidFill>
              </a:rPr>
              <a:t>ajištění financování sociálních služeb na dobu 2 let</a:t>
            </a:r>
          </a:p>
          <a:p>
            <a:r>
              <a:rPr lang="cs-CZ" sz="2800" dirty="0" smtClean="0">
                <a:solidFill>
                  <a:schemeClr val="tx2">
                    <a:lumMod val="50000"/>
                  </a:schemeClr>
                </a:solidFill>
              </a:rPr>
              <a:t>zvýšená metodická podpora poskytovatelům zapojených do projektu</a:t>
            </a:r>
          </a:p>
          <a:p>
            <a:r>
              <a:rPr lang="cs-CZ" sz="2800" dirty="0">
                <a:solidFill>
                  <a:schemeClr val="tx2">
                    <a:lumMod val="50000"/>
                  </a:schemeClr>
                </a:solidFill>
              </a:rPr>
              <a:t>z</a:t>
            </a:r>
            <a:r>
              <a:rPr lang="cs-CZ" sz="2800" dirty="0" smtClean="0">
                <a:solidFill>
                  <a:schemeClr val="tx2">
                    <a:lumMod val="50000"/>
                  </a:schemeClr>
                </a:solidFill>
              </a:rPr>
              <a:t>ajištění potřebné kapacity sociálních služeb na celém území ÚK</a:t>
            </a:r>
          </a:p>
          <a:p>
            <a:r>
              <a:rPr lang="cs-CZ" sz="2800" dirty="0">
                <a:solidFill>
                  <a:schemeClr val="tx2">
                    <a:lumMod val="50000"/>
                  </a:schemeClr>
                </a:solidFill>
              </a:rPr>
              <a:t>s</a:t>
            </a:r>
            <a:r>
              <a:rPr lang="cs-CZ" sz="2800" dirty="0" smtClean="0">
                <a:solidFill>
                  <a:schemeClr val="tx2">
                    <a:lumMod val="50000"/>
                  </a:schemeClr>
                </a:solidFill>
              </a:rPr>
              <a:t>ociální pracovník na hlavní pracovní poměr</a:t>
            </a:r>
            <a:endParaRPr lang="cs-CZ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5606817"/>
            <a:ext cx="3821320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83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Projektový tým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Projektový manažer: 	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Bc. Klára Chytrá</a:t>
            </a:r>
            <a:endParaRPr lang="cs-CZ" sz="24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cs-CZ" sz="2400" dirty="0" smtClean="0">
                <a:solidFill>
                  <a:srgbClr val="10253F"/>
                </a:solidFill>
                <a:hlinkClick r:id="rId3"/>
              </a:rPr>
              <a:t>chytra.k@kr-ustec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  <a:hlinkClick r:id="rId3"/>
              </a:rPr>
              <a:t>ky.cz</a:t>
            </a:r>
            <a:endParaRPr lang="cs-CZ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			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475 </a:t>
            </a:r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657 342</a:t>
            </a:r>
          </a:p>
          <a:p>
            <a:pPr marL="0" indent="0">
              <a:buNone/>
            </a:pPr>
            <a:r>
              <a:rPr lang="cs-CZ" sz="2400" b="1" dirty="0">
                <a:solidFill>
                  <a:schemeClr val="tx2">
                    <a:lumMod val="50000"/>
                  </a:schemeClr>
                </a:solidFill>
              </a:rPr>
              <a:t>Kdy voláme: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-   dotazy </a:t>
            </a:r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ohledně administrativního zajištění (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smlouvy)</a:t>
            </a:r>
            <a:endParaRPr lang="cs-CZ" sz="24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-   věcná stránka zpráv o realizaci</a:t>
            </a:r>
            <a:endParaRPr lang="cs-CZ" sz="2400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pravidla </a:t>
            </a:r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pro 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informování, </a:t>
            </a:r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komunikaci a vizuální identita 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OPZ</a:t>
            </a:r>
          </a:p>
          <a:p>
            <a:pPr>
              <a:buFontTx/>
              <a:buChar char="-"/>
            </a:pP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kontrola </a:t>
            </a:r>
            <a:r>
              <a:rPr lang="cs-CZ" sz="2400" dirty="0">
                <a:solidFill>
                  <a:schemeClr val="tx2">
                    <a:lumMod val="50000"/>
                  </a:schemeClr>
                </a:solidFill>
              </a:rPr>
              <a:t>plnění podmínek Smlouvy, Pověření a 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indikátorů</a:t>
            </a:r>
            <a:endParaRPr lang="cs-CZ" sz="24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chemeClr val="tx2">
                  <a:lumMod val="50000"/>
                </a:schemeClr>
              </a:solidFill>
            </a:endParaRP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5606817"/>
            <a:ext cx="3821320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95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1300</TotalTime>
  <Words>925</Words>
  <Application>Microsoft Office PowerPoint</Application>
  <PresentationFormat>Předvádění na obrazovce (4:3)</PresentationFormat>
  <Paragraphs>153</Paragraphs>
  <Slides>14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systému Office</vt:lpstr>
      <vt:lpstr>PODPORA SOCIÁLNÍCH SLUŽEB V ÚSTECKÉM KRAJI 3 - POSOSUK 3</vt:lpstr>
      <vt:lpstr>PODPORA SOCIÁLNÍCH SLUŽEB V ÚSTECKÉM KRAJI 3</vt:lpstr>
      <vt:lpstr>PODPORA SOCIÁLNÍCH SLUŽEB V ÚSTECKÉM KRAJI 3</vt:lpstr>
      <vt:lpstr>Hlavní cíle projektu</vt:lpstr>
      <vt:lpstr>Služby podporované z projektu</vt:lpstr>
      <vt:lpstr>Klíčové aktivity projektu</vt:lpstr>
      <vt:lpstr>Účel finanční podpory</vt:lpstr>
      <vt:lpstr>Inovace</vt:lpstr>
      <vt:lpstr>Projektový tým</vt:lpstr>
      <vt:lpstr>Projektový tým</vt:lpstr>
      <vt:lpstr>Projektový tým</vt:lpstr>
      <vt:lpstr>Projektový tým</vt:lpstr>
      <vt:lpstr>Projektový tým</vt:lpstr>
      <vt:lpstr>Pravidla pro informování a komunikaci a vizuální identita OPZ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Trličíková Michala (MPSV)</dc:creator>
  <cp:lastModifiedBy>Lukáč Štefan</cp:lastModifiedBy>
  <cp:revision>71</cp:revision>
  <cp:lastPrinted>2017-03-08T11:46:10Z</cp:lastPrinted>
  <dcterms:created xsi:type="dcterms:W3CDTF">2015-05-26T11:30:55Z</dcterms:created>
  <dcterms:modified xsi:type="dcterms:W3CDTF">2019-10-29T12:18:31Z</dcterms:modified>
</cp:coreProperties>
</file>