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9"/>
  </p:handoutMasterIdLst>
  <p:sldIdLst>
    <p:sldId id="256" r:id="rId2"/>
    <p:sldId id="258" r:id="rId3"/>
    <p:sldId id="259" r:id="rId4"/>
    <p:sldId id="260" r:id="rId5"/>
    <p:sldId id="261" r:id="rId6"/>
    <p:sldId id="263" r:id="rId7"/>
    <p:sldId id="264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794" y="-5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5" d="100"/>
          <a:sy n="85" d="100"/>
        </p:scale>
        <p:origin x="-3150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DBF6FF-3F99-4A7C-BB81-3105AD5B20BB}" type="datetimeFigureOut">
              <a:rPr lang="cs-CZ" smtClean="0"/>
              <a:t>10.12.2015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48D14E-298D-4FB7-98F8-5CE8992695D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2997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Volný tvar 9"/>
          <p:cNvSpPr/>
          <p:nvPr userDrawn="1"/>
        </p:nvSpPr>
        <p:spPr>
          <a:xfrm>
            <a:off x="-7951" y="-7951"/>
            <a:ext cx="7752521" cy="5049078"/>
          </a:xfrm>
          <a:custGeom>
            <a:avLst/>
            <a:gdLst>
              <a:gd name="connsiteX0" fmla="*/ 0 w 7752521"/>
              <a:gd name="connsiteY0" fmla="*/ 2639833 h 5049078"/>
              <a:gd name="connsiteX1" fmla="*/ 2051436 w 7752521"/>
              <a:gd name="connsiteY1" fmla="*/ 5049078 h 5049078"/>
              <a:gd name="connsiteX2" fmla="*/ 7752521 w 7752521"/>
              <a:gd name="connsiteY2" fmla="*/ 7951 h 5049078"/>
              <a:gd name="connsiteX3" fmla="*/ 0 w 7752521"/>
              <a:gd name="connsiteY3" fmla="*/ 0 h 5049078"/>
              <a:gd name="connsiteX4" fmla="*/ 0 w 7752521"/>
              <a:gd name="connsiteY4" fmla="*/ 2639833 h 50490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752521" h="5049078">
                <a:moveTo>
                  <a:pt x="0" y="2639833"/>
                </a:moveTo>
                <a:lnTo>
                  <a:pt x="2051436" y="5049078"/>
                </a:lnTo>
                <a:lnTo>
                  <a:pt x="7752521" y="7951"/>
                </a:lnTo>
                <a:lnTo>
                  <a:pt x="0" y="0"/>
                </a:lnTo>
                <a:lnTo>
                  <a:pt x="0" y="2639833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Zaoblený obdélník 16"/>
          <p:cNvSpPr/>
          <p:nvPr userDrawn="1"/>
        </p:nvSpPr>
        <p:spPr>
          <a:xfrm rot="19140000">
            <a:off x="578821" y="4539504"/>
            <a:ext cx="1944216" cy="1944216"/>
          </a:xfrm>
          <a:prstGeom prst="roundRect">
            <a:avLst>
              <a:gd name="adj" fmla="val 2732"/>
            </a:avLst>
          </a:prstGeom>
          <a:solidFill>
            <a:schemeClr val="bg1">
              <a:alpha val="50000"/>
            </a:schemeClr>
          </a:solidFill>
          <a:ln>
            <a:solidFill>
              <a:schemeClr val="bg1"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Zaoblený obdélník 19"/>
          <p:cNvSpPr/>
          <p:nvPr userDrawn="1"/>
        </p:nvSpPr>
        <p:spPr>
          <a:xfrm rot="19140000">
            <a:off x="4092320" y="588053"/>
            <a:ext cx="2695537" cy="2594401"/>
          </a:xfrm>
          <a:prstGeom prst="roundRect">
            <a:avLst>
              <a:gd name="adj" fmla="val 2732"/>
            </a:avLst>
          </a:prstGeom>
          <a:solidFill>
            <a:schemeClr val="bg1">
              <a:alpha val="50000"/>
            </a:schemeClr>
          </a:solidFill>
          <a:ln>
            <a:solidFill>
              <a:schemeClr val="bg1"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 userDrawn="1"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Zaoblený obdélník 17"/>
          <p:cNvSpPr/>
          <p:nvPr userDrawn="1"/>
        </p:nvSpPr>
        <p:spPr>
          <a:xfrm rot="19140000">
            <a:off x="410833" y="418986"/>
            <a:ext cx="1944216" cy="1944216"/>
          </a:xfrm>
          <a:prstGeom prst="roundRect">
            <a:avLst>
              <a:gd name="adj" fmla="val 2732"/>
            </a:avLst>
          </a:prstGeom>
          <a:solidFill>
            <a:schemeClr val="bg1">
              <a:alpha val="50000"/>
            </a:schemeClr>
          </a:solidFill>
          <a:ln>
            <a:solidFill>
              <a:schemeClr val="bg1"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Zaoblený obdélník 18"/>
          <p:cNvSpPr/>
          <p:nvPr userDrawn="1"/>
        </p:nvSpPr>
        <p:spPr>
          <a:xfrm rot="19140000">
            <a:off x="1991016" y="1884095"/>
            <a:ext cx="1944216" cy="1944216"/>
          </a:xfrm>
          <a:prstGeom prst="roundRect">
            <a:avLst>
              <a:gd name="adj" fmla="val 2732"/>
            </a:avLst>
          </a:prstGeom>
          <a:solidFill>
            <a:schemeClr val="bg1">
              <a:alpha val="50000"/>
            </a:schemeClr>
          </a:solidFill>
          <a:ln>
            <a:solidFill>
              <a:schemeClr val="bg1"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/>
          <a:lstStyle/>
          <a:p>
            <a:fld id="{95EC1D4A-A796-47C3-A63E-CE236FB377E2}" type="datetimeFigureOut">
              <a:rPr lang="cs-CZ" smtClean="0"/>
              <a:t>10.12.2015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  <a:prstGeom prst="rect">
            <a:avLst/>
          </a:prstGeo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/>
          <a:lstStyle/>
          <a:p>
            <a:fld id="{95EC1D4A-A796-47C3-A63E-CE236FB377E2}" type="datetimeFigureOut">
              <a:rPr lang="cs-CZ" smtClean="0"/>
              <a:t>10.12.2015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  <a:prstGeom prst="rect">
            <a:avLst/>
          </a:prstGeo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/>
          <a:lstStyle/>
          <a:p>
            <a:fld id="{95EC1D4A-A796-47C3-A63E-CE236FB377E2}" type="datetimeFigureOut">
              <a:rPr lang="cs-CZ" smtClean="0"/>
              <a:t>10.12.2015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/>
          <a:lstStyle/>
          <a:p>
            <a:fld id="{95EC1D4A-A796-47C3-A63E-CE236FB377E2}" type="datetimeFigureOut">
              <a:rPr lang="cs-CZ" smtClean="0"/>
              <a:t>10.12.2015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/>
          <a:lstStyle/>
          <a:p>
            <a:fld id="{95EC1D4A-A796-47C3-A63E-CE236FB377E2}" type="datetimeFigureOut">
              <a:rPr lang="cs-CZ" smtClean="0"/>
              <a:t>10.12.2015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/>
          <a:lstStyle/>
          <a:p>
            <a:fld id="{95EC1D4A-A796-47C3-A63E-CE236FB377E2}" type="datetimeFigureOut">
              <a:rPr lang="cs-CZ" smtClean="0"/>
              <a:t>10.12.2015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/>
          <a:lstStyle/>
          <a:p>
            <a:fld id="{95EC1D4A-A796-47C3-A63E-CE236FB377E2}" type="datetimeFigureOut">
              <a:rPr lang="cs-CZ" smtClean="0"/>
              <a:t>10.12.2015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  <a:prstGeom prst="rect">
            <a:avLst/>
          </a:prstGeo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/>
          <a:lstStyle/>
          <a:p>
            <a:fld id="{95EC1D4A-A796-47C3-A63E-CE236FB377E2}" type="datetimeFigureOut">
              <a:rPr lang="cs-CZ" smtClean="0"/>
              <a:t>10.12.2015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  <a:prstGeom prst="rect">
            <a:avLst/>
          </a:prstGeo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/>
          <a:lstStyle/>
          <a:p>
            <a:fld id="{95EC1D4A-A796-47C3-A63E-CE236FB377E2}" type="datetimeFigureOut">
              <a:rPr lang="cs-CZ" smtClean="0"/>
              <a:t>10.12.2015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-2382" y="0"/>
            <a:ext cx="9146382" cy="505063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" name="Zaoblený obdélník 24"/>
          <p:cNvSpPr/>
          <p:nvPr/>
        </p:nvSpPr>
        <p:spPr>
          <a:xfrm rot="19140000">
            <a:off x="578822" y="4548796"/>
            <a:ext cx="1944216" cy="1944216"/>
          </a:xfrm>
          <a:prstGeom prst="roundRect">
            <a:avLst>
              <a:gd name="adj" fmla="val 2732"/>
            </a:avLst>
          </a:prstGeom>
          <a:solidFill>
            <a:schemeClr val="bg1">
              <a:alpha val="50000"/>
            </a:schemeClr>
          </a:solidFill>
          <a:ln>
            <a:solidFill>
              <a:schemeClr val="bg1"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" name="Zaoblený obdélník 25"/>
          <p:cNvSpPr/>
          <p:nvPr/>
        </p:nvSpPr>
        <p:spPr>
          <a:xfrm rot="19140000">
            <a:off x="5331352" y="4514474"/>
            <a:ext cx="1944216" cy="1944216"/>
          </a:xfrm>
          <a:prstGeom prst="roundRect">
            <a:avLst>
              <a:gd name="adj" fmla="val 2732"/>
            </a:avLst>
          </a:prstGeom>
          <a:solidFill>
            <a:schemeClr val="bg1">
              <a:alpha val="50000"/>
            </a:schemeClr>
          </a:solidFill>
          <a:ln>
            <a:solidFill>
              <a:schemeClr val="bg1"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Zaoblený obdélník 19"/>
          <p:cNvSpPr/>
          <p:nvPr/>
        </p:nvSpPr>
        <p:spPr>
          <a:xfrm rot="19140000">
            <a:off x="410833" y="418986"/>
            <a:ext cx="1944216" cy="1944216"/>
          </a:xfrm>
          <a:prstGeom prst="roundRect">
            <a:avLst>
              <a:gd name="adj" fmla="val 2732"/>
            </a:avLst>
          </a:prstGeom>
          <a:solidFill>
            <a:schemeClr val="bg1">
              <a:alpha val="50000"/>
            </a:schemeClr>
          </a:solidFill>
          <a:ln>
            <a:solidFill>
              <a:schemeClr val="bg1"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Zaoblený obdélník 20"/>
          <p:cNvSpPr/>
          <p:nvPr/>
        </p:nvSpPr>
        <p:spPr>
          <a:xfrm rot="19140000">
            <a:off x="1991016" y="1884095"/>
            <a:ext cx="1944216" cy="1944216"/>
          </a:xfrm>
          <a:prstGeom prst="roundRect">
            <a:avLst>
              <a:gd name="adj" fmla="val 2732"/>
            </a:avLst>
          </a:prstGeom>
          <a:solidFill>
            <a:schemeClr val="bg1">
              <a:alpha val="50000"/>
            </a:schemeClr>
          </a:solidFill>
          <a:ln>
            <a:solidFill>
              <a:schemeClr val="bg1"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Zaoblený obdélník 21"/>
          <p:cNvSpPr/>
          <p:nvPr/>
        </p:nvSpPr>
        <p:spPr>
          <a:xfrm rot="19140000">
            <a:off x="4092320" y="588053"/>
            <a:ext cx="2695537" cy="2594401"/>
          </a:xfrm>
          <a:prstGeom prst="roundRect">
            <a:avLst>
              <a:gd name="adj" fmla="val 2732"/>
            </a:avLst>
          </a:prstGeom>
          <a:solidFill>
            <a:schemeClr val="bg1">
              <a:alpha val="50000"/>
            </a:schemeClr>
          </a:solidFill>
          <a:ln>
            <a:solidFill>
              <a:schemeClr val="bg1"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Zaoblený obdélník 22"/>
          <p:cNvSpPr/>
          <p:nvPr/>
        </p:nvSpPr>
        <p:spPr>
          <a:xfrm rot="19140000">
            <a:off x="6411472" y="2532168"/>
            <a:ext cx="1944216" cy="1944216"/>
          </a:xfrm>
          <a:prstGeom prst="roundRect">
            <a:avLst>
              <a:gd name="adj" fmla="val 2732"/>
            </a:avLst>
          </a:prstGeom>
          <a:solidFill>
            <a:schemeClr val="bg1">
              <a:alpha val="50000"/>
            </a:schemeClr>
          </a:solidFill>
          <a:ln>
            <a:solidFill>
              <a:schemeClr val="bg1"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Zaoblený obdélník 23"/>
          <p:cNvSpPr/>
          <p:nvPr/>
        </p:nvSpPr>
        <p:spPr>
          <a:xfrm rot="19140000">
            <a:off x="7176062" y="355564"/>
            <a:ext cx="1626508" cy="1648978"/>
          </a:xfrm>
          <a:prstGeom prst="roundRect">
            <a:avLst>
              <a:gd name="adj" fmla="val 2732"/>
            </a:avLst>
          </a:prstGeom>
          <a:solidFill>
            <a:schemeClr val="bg1">
              <a:alpha val="50000"/>
            </a:schemeClr>
          </a:solidFill>
          <a:ln>
            <a:solidFill>
              <a:schemeClr val="bg1"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1648494" y="2204864"/>
            <a:ext cx="7488832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4000" b="1" dirty="0" smtClean="0">
                <a:ln>
                  <a:solidFill>
                    <a:schemeClr val="accent1"/>
                  </a:solidFill>
                </a:ln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</a:rPr>
              <a:t>Porada úřadů územního plánování a krajského úřadu </a:t>
            </a:r>
          </a:p>
          <a:p>
            <a:pPr algn="r"/>
            <a:r>
              <a:rPr lang="cs-CZ" sz="4000" b="1" dirty="0" smtClean="0">
                <a:ln>
                  <a:solidFill>
                    <a:schemeClr val="accent1"/>
                  </a:solidFill>
                </a:ln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</a:rPr>
              <a:t>10.12.15</a:t>
            </a:r>
          </a:p>
          <a:p>
            <a:pPr algn="r"/>
            <a:endParaRPr lang="cs-CZ" sz="2000" b="1" dirty="0" smtClean="0">
              <a:solidFill>
                <a:schemeClr val="bg1">
                  <a:lumMod val="95000"/>
                </a:schemeClr>
              </a:solidFill>
              <a:latin typeface="Calibri" panose="020F0502020204030204" pitchFamily="34" charset="0"/>
            </a:endParaRPr>
          </a:p>
          <a:p>
            <a:pPr algn="r"/>
            <a:r>
              <a:rPr lang="cs-CZ" b="1" dirty="0" smtClean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</a:rPr>
              <a:t>Ing. Lukáš Morche </a:t>
            </a:r>
            <a:endParaRPr lang="cs-CZ" b="1" dirty="0">
              <a:solidFill>
                <a:schemeClr val="bg1">
                  <a:lumMod val="95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8637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latin typeface="Calibri" panose="020F0502020204030204" pitchFamily="34" charset="0"/>
              </a:rPr>
              <a:t>Datový model </a:t>
            </a:r>
            <a:r>
              <a:rPr lang="cs-CZ" b="1" cap="none" dirty="0" smtClean="0">
                <a:latin typeface="Calibri" panose="020F0502020204030204" pitchFamily="34" charset="0"/>
              </a:rPr>
              <a:t>v</a:t>
            </a:r>
            <a:r>
              <a:rPr lang="cs-CZ" b="1" dirty="0" smtClean="0">
                <a:latin typeface="Calibri" panose="020F0502020204030204" pitchFamily="34" charset="0"/>
              </a:rPr>
              <a:t>3.4</a:t>
            </a:r>
            <a:endParaRPr lang="cs-CZ" dirty="0">
              <a:latin typeface="Calibri" panose="020F050202020403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7584" y="1100628"/>
            <a:ext cx="7516316" cy="3579849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cs-CZ" sz="2000" b="0" dirty="0" smtClean="0">
                <a:latin typeface="Calibri" panose="020F0502020204030204" pitchFamily="34" charset="0"/>
              </a:rPr>
              <a:t>Příprava cca 1 rok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sz="2000" b="0" dirty="0" smtClean="0">
                <a:latin typeface="Calibri" panose="020F0502020204030204" pitchFamily="34" charset="0"/>
              </a:rPr>
              <a:t>Kooperace ÚK, PK, JČK, T-MAPY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sz="2000" b="0" dirty="0" smtClean="0">
                <a:latin typeface="Calibri" panose="020F0502020204030204" pitchFamily="34" charset="0"/>
              </a:rPr>
              <a:t>Pracovní skupina :</a:t>
            </a:r>
          </a:p>
          <a:p>
            <a:pPr lvl="3" algn="just">
              <a:buFont typeface="Wingdings" panose="05000000000000000000" pitchFamily="2" charset="2"/>
              <a:buChar char="q"/>
            </a:pPr>
            <a:r>
              <a:rPr lang="cs-CZ" sz="2000" dirty="0">
                <a:latin typeface="Calibri" panose="020F0502020204030204" pitchFamily="34" charset="0"/>
              </a:rPr>
              <a:t> </a:t>
            </a:r>
            <a:r>
              <a:rPr lang="cs-CZ" sz="2000" dirty="0" smtClean="0">
                <a:latin typeface="Calibri" panose="020F0502020204030204" pitchFamily="34" charset="0"/>
              </a:rPr>
              <a:t>ÚK – </a:t>
            </a:r>
            <a:r>
              <a:rPr lang="cs-CZ" sz="2000" dirty="0" err="1" smtClean="0">
                <a:latin typeface="Calibri" panose="020F0502020204030204" pitchFamily="34" charset="0"/>
              </a:rPr>
              <a:t>Morche</a:t>
            </a:r>
            <a:r>
              <a:rPr lang="cs-CZ" sz="2000" dirty="0" smtClean="0">
                <a:latin typeface="Calibri" panose="020F0502020204030204" pitchFamily="34" charset="0"/>
              </a:rPr>
              <a:t>, Gallová</a:t>
            </a:r>
          </a:p>
          <a:p>
            <a:pPr lvl="3" algn="just">
              <a:buFont typeface="Wingdings" panose="05000000000000000000" pitchFamily="2" charset="2"/>
              <a:buChar char="q"/>
            </a:pPr>
            <a:r>
              <a:rPr lang="cs-CZ" sz="2000" dirty="0" smtClean="0">
                <a:latin typeface="Calibri" panose="020F0502020204030204" pitchFamily="34" charset="0"/>
              </a:rPr>
              <a:t> PK – Souček</a:t>
            </a:r>
          </a:p>
          <a:p>
            <a:pPr marL="808038" lvl="3" indent="-341313" algn="just">
              <a:buFont typeface="Wingdings" panose="05000000000000000000" pitchFamily="2" charset="2"/>
              <a:buChar char="q"/>
            </a:pPr>
            <a:r>
              <a:rPr lang="cs-CZ" sz="2000" b="0" dirty="0" smtClean="0">
                <a:latin typeface="Calibri" panose="020F0502020204030204" pitchFamily="34" charset="0"/>
              </a:rPr>
              <a:t>JČK – Vačkářová, Sochor, Maříková, Körnerová, Bromová, </a:t>
            </a:r>
            <a:endParaRPr lang="cs-CZ" sz="2000" b="0" dirty="0" smtClean="0">
              <a:latin typeface="Calibri" panose="020F0502020204030204" pitchFamily="34" charset="0"/>
            </a:endParaRPr>
          </a:p>
          <a:p>
            <a:pPr marL="808038" lvl="3" indent="-341313" algn="just">
              <a:buNone/>
            </a:pPr>
            <a:r>
              <a:rPr lang="cs-CZ" sz="2000" dirty="0">
                <a:latin typeface="Calibri" panose="020F0502020204030204" pitchFamily="34" charset="0"/>
              </a:rPr>
              <a:t>	</a:t>
            </a:r>
            <a:r>
              <a:rPr lang="cs-CZ" sz="2000" b="0" dirty="0" smtClean="0">
                <a:latin typeface="Calibri" panose="020F0502020204030204" pitchFamily="34" charset="0"/>
              </a:rPr>
              <a:t>….</a:t>
            </a:r>
            <a:r>
              <a:rPr lang="cs-CZ" sz="2000" b="0" dirty="0" smtClean="0">
                <a:latin typeface="Calibri" panose="020F0502020204030204" pitchFamily="34" charset="0"/>
              </a:rPr>
              <a:t>a další</a:t>
            </a:r>
          </a:p>
          <a:p>
            <a:pPr lvl="3" algn="just">
              <a:buFont typeface="Wingdings" panose="05000000000000000000" pitchFamily="2" charset="2"/>
              <a:buChar char="q"/>
            </a:pPr>
            <a:r>
              <a:rPr lang="cs-CZ" sz="2000" dirty="0" smtClean="0">
                <a:latin typeface="Calibri" panose="020F0502020204030204" pitchFamily="34" charset="0"/>
              </a:rPr>
              <a:t> T-MAPY - Antlová</a:t>
            </a:r>
            <a:endParaRPr lang="cs-CZ" sz="2000" b="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2065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b="1" dirty="0">
                <a:latin typeface="Calibri" panose="020F0502020204030204" pitchFamily="34" charset="0"/>
              </a:rPr>
              <a:t>Datový model </a:t>
            </a:r>
            <a:r>
              <a:rPr lang="cs-CZ" b="1" cap="none" dirty="0">
                <a:latin typeface="Calibri" panose="020F0502020204030204" pitchFamily="34" charset="0"/>
              </a:rPr>
              <a:t>v</a:t>
            </a:r>
            <a:r>
              <a:rPr lang="cs-CZ" b="1" dirty="0">
                <a:latin typeface="Calibri" panose="020F0502020204030204" pitchFamily="34" charset="0"/>
              </a:rPr>
              <a:t>3.4</a:t>
            </a:r>
            <a:endParaRPr lang="cs-CZ" dirty="0">
              <a:latin typeface="Calibri" panose="020F0502020204030204" pitchFamily="34" charset="0"/>
            </a:endParaRPr>
          </a:p>
        </p:txBody>
      </p:sp>
      <p:sp>
        <p:nvSpPr>
          <p:cNvPr id="3" name="Zástupný symbol pro obsah 2"/>
          <p:cNvSpPr txBox="1">
            <a:spLocks/>
          </p:cNvSpPr>
          <p:nvPr/>
        </p:nvSpPr>
        <p:spPr>
          <a:xfrm>
            <a:off x="827584" y="1100628"/>
            <a:ext cx="7516316" cy="3579849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ts val="8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73736" indent="-173736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02336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30936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59536" indent="-173736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97280" indent="-173736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53312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81912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92224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Wingdings" panose="05000000000000000000" pitchFamily="2" charset="2"/>
              <a:buChar char="q"/>
            </a:pPr>
            <a:r>
              <a:rPr lang="cs-CZ" sz="2000" b="0" dirty="0" smtClean="0">
                <a:latin typeface="Calibri" panose="020F0502020204030204" pitchFamily="34" charset="0"/>
              </a:rPr>
              <a:t>Hlavní změny:</a:t>
            </a:r>
          </a:p>
          <a:p>
            <a:pPr marL="450850" lvl="2" indent="-212725" algn="just">
              <a:buFont typeface="Wingdings" panose="05000000000000000000" pitchFamily="2" charset="2"/>
              <a:buChar char="q"/>
            </a:pPr>
            <a:r>
              <a:rPr lang="cs-CZ" sz="2000" dirty="0" smtClean="0">
                <a:latin typeface="Calibri" panose="020F0502020204030204" pitchFamily="34" charset="0"/>
              </a:rPr>
              <a:t>13 FC přidáno (např. ÚSES a IP rozdělen do FC podle zdroje)</a:t>
            </a:r>
          </a:p>
          <a:p>
            <a:pPr marL="450850" lvl="2" indent="-212725" algn="just">
              <a:buFont typeface="Wingdings" panose="05000000000000000000" pitchFamily="2" charset="2"/>
              <a:buChar char="q"/>
            </a:pPr>
            <a:r>
              <a:rPr lang="cs-CZ" sz="2000" b="0" dirty="0" smtClean="0">
                <a:latin typeface="Calibri" panose="020F0502020204030204" pitchFamily="34" charset="0"/>
              </a:rPr>
              <a:t>11 FC zrušeno (pro všechny existuje náhrada,, dále zařízení a rozvody vody „ostatní</a:t>
            </a:r>
            <a:r>
              <a:rPr lang="cs-CZ" sz="2000" dirty="0">
                <a:latin typeface="Calibri" panose="020F0502020204030204" pitchFamily="34" charset="0"/>
              </a:rPr>
              <a:t>“ přesunuto do </a:t>
            </a:r>
            <a:r>
              <a:rPr lang="cs-CZ" sz="2000" dirty="0" smtClean="0">
                <a:latin typeface="Calibri" panose="020F0502020204030204" pitchFamily="34" charset="0"/>
              </a:rPr>
              <a:t>zásobování </a:t>
            </a:r>
            <a:r>
              <a:rPr lang="cs-CZ" sz="2000" dirty="0">
                <a:latin typeface="Calibri" panose="020F0502020204030204" pitchFamily="34" charset="0"/>
              </a:rPr>
              <a:t>pitnou vodou</a:t>
            </a:r>
            <a:r>
              <a:rPr lang="cs-CZ" sz="2000" dirty="0" smtClean="0">
                <a:latin typeface="Calibri" panose="020F0502020204030204" pitchFamily="34" charset="0"/>
              </a:rPr>
              <a:t>)</a:t>
            </a:r>
          </a:p>
          <a:p>
            <a:pPr marL="450850" lvl="2" indent="-212725" algn="just">
              <a:buFont typeface="Wingdings" panose="05000000000000000000" pitchFamily="2" charset="2"/>
              <a:buChar char="q"/>
            </a:pPr>
            <a:r>
              <a:rPr lang="cs-CZ" sz="2000" b="0" dirty="0" smtClean="0">
                <a:latin typeface="Calibri" panose="020F0502020204030204" pitchFamily="34" charset="0"/>
              </a:rPr>
              <a:t>Některé jevy nově sloučeny (</a:t>
            </a:r>
            <a:r>
              <a:rPr lang="cs-CZ" sz="2000" dirty="0">
                <a:latin typeface="Calibri" panose="020F0502020204030204" pitchFamily="34" charset="0"/>
              </a:rPr>
              <a:t>např. vedení el. energie sloučeno  nadzemní a podzemní </a:t>
            </a:r>
            <a:r>
              <a:rPr lang="cs-CZ" sz="2000" dirty="0" smtClean="0">
                <a:latin typeface="Calibri" panose="020F0502020204030204" pitchFamily="34" charset="0"/>
              </a:rPr>
              <a:t>vedení)</a:t>
            </a:r>
            <a:endParaRPr lang="cs-CZ" sz="2000" b="0" dirty="0" smtClean="0">
              <a:latin typeface="Calibri" panose="020F0502020204030204" pitchFamily="34" charset="0"/>
            </a:endParaRPr>
          </a:p>
          <a:p>
            <a:pPr marL="450850" lvl="2" indent="-212725" algn="just">
              <a:buFont typeface="Wingdings" panose="05000000000000000000" pitchFamily="2" charset="2"/>
              <a:buChar char="q"/>
            </a:pPr>
            <a:r>
              <a:rPr lang="cs-CZ" sz="2000" dirty="0" smtClean="0">
                <a:latin typeface="Calibri" panose="020F0502020204030204" pitchFamily="34" charset="0"/>
              </a:rPr>
              <a:t>Ve šech ostatních FC úpravy v tabulkách (zejména rozsah hodnot v doménách STAV_ID, u všech hodnota N-nerozlišeno, atribut VPS_VPO)</a:t>
            </a:r>
          </a:p>
          <a:p>
            <a:pPr marL="450850" lvl="2" indent="-212725" algn="just">
              <a:buFont typeface="Wingdings" panose="05000000000000000000" pitchFamily="2" charset="2"/>
              <a:buChar char="q"/>
            </a:pPr>
            <a:r>
              <a:rPr lang="cs-CZ" sz="2000" b="0" dirty="0" smtClean="0">
                <a:latin typeface="Calibri" panose="020F0502020204030204" pitchFamily="34" charset="0"/>
              </a:rPr>
              <a:t>Dalších 25 domén upraveno (přidáno/smazáno/doplněno)</a:t>
            </a:r>
          </a:p>
          <a:p>
            <a:pPr marL="450850" lvl="2" indent="-212725" algn="just">
              <a:buFont typeface="Wingdings" panose="05000000000000000000" pitchFamily="2" charset="2"/>
              <a:buChar char="q"/>
            </a:pPr>
            <a:r>
              <a:rPr lang="cs-CZ" sz="2000" dirty="0" smtClean="0">
                <a:latin typeface="Calibri" panose="020F0502020204030204" pitchFamily="34" charset="0"/>
              </a:rPr>
              <a:t>1 nový okruh – Zásady územního rozvoje</a:t>
            </a:r>
            <a:endParaRPr lang="cs-CZ" sz="2000" b="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3836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b="1" dirty="0">
                <a:latin typeface="Calibri" panose="020F0502020204030204" pitchFamily="34" charset="0"/>
              </a:rPr>
              <a:t>Datový model </a:t>
            </a:r>
            <a:r>
              <a:rPr lang="cs-CZ" b="1" cap="none" dirty="0">
                <a:latin typeface="Calibri" panose="020F0502020204030204" pitchFamily="34" charset="0"/>
              </a:rPr>
              <a:t>v</a:t>
            </a:r>
            <a:r>
              <a:rPr lang="cs-CZ" b="1" dirty="0">
                <a:latin typeface="Calibri" panose="020F0502020204030204" pitchFamily="34" charset="0"/>
              </a:rPr>
              <a:t>3.4</a:t>
            </a:r>
            <a:endParaRPr lang="cs-CZ" dirty="0">
              <a:latin typeface="Calibri" panose="020F0502020204030204" pitchFamily="34" charset="0"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4644008" y="1916832"/>
            <a:ext cx="4176464" cy="280831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ts val="8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73736" indent="-173736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02336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30936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59536" indent="-173736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97280" indent="-173736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53312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81912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92224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3" algn="just"/>
            <a:endParaRPr lang="cs-CZ" b="0" dirty="0">
              <a:latin typeface="Calibri" panose="020F0502020204030204" pitchFamily="34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27584" y="1100628"/>
            <a:ext cx="7516316" cy="3579849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ts val="8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73736" indent="-173736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02336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30936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59536" indent="-173736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97280" indent="-173736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53312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81912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92224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Wingdings" panose="05000000000000000000" pitchFamily="2" charset="2"/>
              <a:buChar char="q"/>
            </a:pPr>
            <a:r>
              <a:rPr lang="cs-CZ" sz="2000" b="0" dirty="0" smtClean="0">
                <a:latin typeface="Calibri" panose="020F0502020204030204" pitchFamily="34" charset="0"/>
              </a:rPr>
              <a:t>Termíny:</a:t>
            </a:r>
          </a:p>
          <a:p>
            <a:pPr marL="450850" lvl="2" indent="-212725" algn="just">
              <a:buFont typeface="Wingdings" panose="05000000000000000000" pitchFamily="2" charset="2"/>
              <a:buChar char="q"/>
            </a:pPr>
            <a:r>
              <a:rPr lang="cs-CZ" sz="2000" b="0" dirty="0" smtClean="0">
                <a:latin typeface="Calibri" panose="020F0502020204030204" pitchFamily="34" charset="0"/>
              </a:rPr>
              <a:t>Do </a:t>
            </a:r>
            <a:r>
              <a:rPr lang="cs-CZ" sz="2000" b="0" dirty="0">
                <a:latin typeface="Calibri" panose="020F0502020204030204" pitchFamily="34" charset="0"/>
              </a:rPr>
              <a:t>15</a:t>
            </a:r>
            <a:r>
              <a:rPr lang="cs-CZ" sz="2000" b="0" dirty="0" smtClean="0">
                <a:latin typeface="Calibri" panose="020F0502020204030204" pitchFamily="34" charset="0"/>
              </a:rPr>
              <a:t>. 12. 2015 </a:t>
            </a:r>
            <a:r>
              <a:rPr lang="cs-CZ" sz="2000" b="0" dirty="0">
                <a:latin typeface="Calibri" panose="020F0502020204030204" pitchFamily="34" charset="0"/>
              </a:rPr>
              <a:t>dodání </a:t>
            </a:r>
            <a:r>
              <a:rPr lang="cs-CZ" sz="2000" b="0" dirty="0" err="1">
                <a:latin typeface="Calibri" panose="020F0502020204030204" pitchFamily="34" charset="0"/>
              </a:rPr>
              <a:t>geodatabáze</a:t>
            </a:r>
            <a:r>
              <a:rPr lang="cs-CZ" sz="2000" b="0" dirty="0">
                <a:latin typeface="Calibri" panose="020F0502020204030204" pitchFamily="34" charset="0"/>
              </a:rPr>
              <a:t> DM </a:t>
            </a:r>
            <a:r>
              <a:rPr lang="cs-CZ" sz="2000" b="0" dirty="0" smtClean="0">
                <a:latin typeface="Calibri" panose="020F0502020204030204" pitchFamily="34" charset="0"/>
              </a:rPr>
              <a:t>v3.4 </a:t>
            </a:r>
            <a:r>
              <a:rPr lang="cs-CZ" sz="2000" b="0" dirty="0">
                <a:latin typeface="Calibri" panose="020F0502020204030204" pitchFamily="34" charset="0"/>
              </a:rPr>
              <a:t>a XML</a:t>
            </a:r>
          </a:p>
          <a:p>
            <a:pPr marL="450850" lvl="2" indent="-212725" algn="just">
              <a:buFont typeface="Wingdings" panose="05000000000000000000" pitchFamily="2" charset="2"/>
              <a:buChar char="q"/>
            </a:pPr>
            <a:r>
              <a:rPr lang="cs-CZ" sz="2000" b="0" dirty="0" smtClean="0">
                <a:latin typeface="Calibri" panose="020F0502020204030204" pitchFamily="34" charset="0"/>
              </a:rPr>
              <a:t>Do </a:t>
            </a:r>
            <a:r>
              <a:rPr lang="cs-CZ" sz="2000" b="0" dirty="0">
                <a:latin typeface="Calibri" panose="020F0502020204030204" pitchFamily="34" charset="0"/>
              </a:rPr>
              <a:t>15</a:t>
            </a:r>
            <a:r>
              <a:rPr lang="cs-CZ" sz="2000" b="0" dirty="0" smtClean="0">
                <a:latin typeface="Calibri" panose="020F0502020204030204" pitchFamily="34" charset="0"/>
              </a:rPr>
              <a:t>. 1. 2016 </a:t>
            </a:r>
            <a:r>
              <a:rPr lang="cs-CZ" sz="2000" b="0" dirty="0">
                <a:latin typeface="Calibri" panose="020F0502020204030204" pitchFamily="34" charset="0"/>
              </a:rPr>
              <a:t>export nové verze v SDM</a:t>
            </a:r>
          </a:p>
          <a:p>
            <a:pPr marL="450850" lvl="2" indent="-212725" algn="just">
              <a:buFont typeface="Wingdings" panose="05000000000000000000" pitchFamily="2" charset="2"/>
              <a:buChar char="q"/>
            </a:pPr>
            <a:r>
              <a:rPr lang="cs-CZ" sz="2000" b="0" dirty="0" smtClean="0">
                <a:latin typeface="Calibri" panose="020F0502020204030204" pitchFamily="34" charset="0"/>
              </a:rPr>
              <a:t>Do </a:t>
            </a:r>
            <a:r>
              <a:rPr lang="cs-CZ" sz="2000" b="0" dirty="0">
                <a:latin typeface="Calibri" panose="020F0502020204030204" pitchFamily="34" charset="0"/>
              </a:rPr>
              <a:t>20</a:t>
            </a:r>
            <a:r>
              <a:rPr lang="cs-CZ" sz="2000" b="0" dirty="0" smtClean="0">
                <a:latin typeface="Calibri" panose="020F0502020204030204" pitchFamily="34" charset="0"/>
              </a:rPr>
              <a:t>. 1. 2016 </a:t>
            </a:r>
            <a:r>
              <a:rPr lang="cs-CZ" sz="2000" b="0" dirty="0">
                <a:latin typeface="Calibri" panose="020F0502020204030204" pitchFamily="34" charset="0"/>
              </a:rPr>
              <a:t>dokument se změnami mezi verzemi DM 3.3 a DM 3.4</a:t>
            </a:r>
          </a:p>
          <a:p>
            <a:pPr marL="450850" lvl="2" indent="-212725" algn="just">
              <a:buFont typeface="Wingdings" panose="05000000000000000000" pitchFamily="2" charset="2"/>
              <a:buChar char="q"/>
            </a:pPr>
            <a:r>
              <a:rPr lang="cs-CZ" sz="2000" b="0" dirty="0" smtClean="0">
                <a:latin typeface="Calibri" panose="020F0502020204030204" pitchFamily="34" charset="0"/>
              </a:rPr>
              <a:t>1. 2. 2016 </a:t>
            </a:r>
            <a:r>
              <a:rPr lang="cs-CZ" sz="2000" b="0" dirty="0">
                <a:latin typeface="Calibri" panose="020F0502020204030204" pitchFamily="34" charset="0"/>
              </a:rPr>
              <a:t>oficiální vydání nové verze DM 3.4</a:t>
            </a:r>
          </a:p>
          <a:p>
            <a:pPr marL="450850" lvl="2" indent="-212725" algn="just">
              <a:buFont typeface="Wingdings" panose="05000000000000000000" pitchFamily="2" charset="2"/>
              <a:buChar char="q"/>
            </a:pPr>
            <a:r>
              <a:rPr lang="cs-CZ" sz="2000" b="0" dirty="0" smtClean="0">
                <a:latin typeface="Calibri" panose="020F0502020204030204" pitchFamily="34" charset="0"/>
              </a:rPr>
              <a:t>V </a:t>
            </a:r>
            <a:r>
              <a:rPr lang="cs-CZ" sz="2000" b="0" dirty="0">
                <a:latin typeface="Calibri" panose="020F0502020204030204" pitchFamily="34" charset="0"/>
              </a:rPr>
              <a:t>1. pololetí bude doplněna </a:t>
            </a:r>
            <a:r>
              <a:rPr lang="cs-CZ" sz="2000" b="0" dirty="0" err="1">
                <a:latin typeface="Calibri" panose="020F0502020204030204" pitchFamily="34" charset="0"/>
              </a:rPr>
              <a:t>symbologie</a:t>
            </a:r>
            <a:endParaRPr lang="cs-CZ" sz="2000" b="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7403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b="1" dirty="0">
                <a:latin typeface="Calibri" panose="020F0502020204030204" pitchFamily="34" charset="0"/>
              </a:rPr>
              <a:t>Datový model </a:t>
            </a:r>
            <a:r>
              <a:rPr lang="cs-CZ" b="1" cap="none" dirty="0">
                <a:latin typeface="Calibri" panose="020F0502020204030204" pitchFamily="34" charset="0"/>
              </a:rPr>
              <a:t>v</a:t>
            </a:r>
            <a:r>
              <a:rPr lang="cs-CZ" b="1" dirty="0">
                <a:latin typeface="Calibri" panose="020F0502020204030204" pitchFamily="34" charset="0"/>
              </a:rPr>
              <a:t>3.4</a:t>
            </a:r>
            <a:endParaRPr lang="cs-CZ" dirty="0">
              <a:latin typeface="Calibri" panose="020F0502020204030204" pitchFamily="34" charset="0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827584" y="1100628"/>
            <a:ext cx="7516316" cy="3579849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ts val="8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73736" indent="-173736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02336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30936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59536" indent="-173736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97280" indent="-173736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53312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81912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92224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Wingdings" panose="05000000000000000000" pitchFamily="2" charset="2"/>
              <a:buChar char="q"/>
            </a:pPr>
            <a:r>
              <a:rPr lang="cs-CZ" sz="2000" b="0" dirty="0" smtClean="0">
                <a:latin typeface="Calibri" panose="020F0502020204030204" pitchFamily="34" charset="0"/>
              </a:rPr>
              <a:t>Migrace datového skladu:</a:t>
            </a:r>
          </a:p>
          <a:p>
            <a:pPr marL="450850" lvl="2" indent="-212725" algn="just">
              <a:buFont typeface="Wingdings" panose="05000000000000000000" pitchFamily="2" charset="2"/>
              <a:buChar char="q"/>
            </a:pPr>
            <a:r>
              <a:rPr lang="cs-CZ" sz="2000" b="0" dirty="0" smtClean="0">
                <a:latin typeface="Calibri" panose="020F0502020204030204" pitchFamily="34" charset="0"/>
              </a:rPr>
              <a:t>Do 31. 1. 2016 naimportovat do DS všechny aktualizace</a:t>
            </a:r>
          </a:p>
          <a:p>
            <a:pPr marL="450850" lvl="2" indent="-212725" algn="just">
              <a:buFont typeface="Wingdings" panose="05000000000000000000" pitchFamily="2" charset="2"/>
              <a:buChar char="q"/>
            </a:pPr>
            <a:r>
              <a:rPr lang="cs-CZ" sz="2000" dirty="0" smtClean="0">
                <a:latin typeface="Calibri" panose="020F0502020204030204" pitchFamily="34" charset="0"/>
              </a:rPr>
              <a:t>V období 1. 2. – 29. 2. 2016 proběhne migrace do DM v3.4</a:t>
            </a:r>
          </a:p>
          <a:p>
            <a:pPr marL="450850" lvl="2" indent="-212725" algn="just">
              <a:buFont typeface="Wingdings" panose="05000000000000000000" pitchFamily="2" charset="2"/>
              <a:buChar char="q"/>
            </a:pPr>
            <a:r>
              <a:rPr lang="cs-CZ" sz="2000" b="0" dirty="0" smtClean="0">
                <a:latin typeface="Calibri" panose="020F0502020204030204" pitchFamily="34" charset="0"/>
              </a:rPr>
              <a:t>Od 1. 3. 2016 data připravena ke stažení v nové verzi DM</a:t>
            </a:r>
            <a:endParaRPr lang="cs-CZ" sz="2000" b="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1321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1"/>
          <p:cNvSpPr txBox="1">
            <a:spLocks/>
          </p:cNvSpPr>
          <p:nvPr/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b="1" dirty="0" smtClean="0">
                <a:latin typeface="Calibri" panose="020F0502020204030204" pitchFamily="34" charset="0"/>
              </a:rPr>
              <a:t>Územní plány na </a:t>
            </a:r>
            <a:r>
              <a:rPr lang="cs-CZ" b="1" dirty="0" err="1" smtClean="0">
                <a:latin typeface="Calibri" panose="020F0502020204030204" pitchFamily="34" charset="0"/>
              </a:rPr>
              <a:t>geoportálu</a:t>
            </a:r>
            <a:endParaRPr lang="cs-CZ" dirty="0">
              <a:latin typeface="Calibri" panose="020F0502020204030204" pitchFamily="34" charset="0"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827584" y="1100628"/>
            <a:ext cx="7516316" cy="3579849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ts val="8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73736" indent="-173736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02336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30936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59536" indent="-173736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97280" indent="-173736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53312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81912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92224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Wingdings" panose="05000000000000000000" pitchFamily="2" charset="2"/>
              <a:buChar char="q"/>
            </a:pPr>
            <a:r>
              <a:rPr lang="cs-CZ" sz="2000" b="0" dirty="0" smtClean="0">
                <a:latin typeface="Calibri" panose="020F0502020204030204" pitchFamily="34" charset="0"/>
              </a:rPr>
              <a:t>Zpracováno cca 206 územních plánů, probíhá postupné zveřejňování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sz="2000" b="0" dirty="0" smtClean="0">
                <a:latin typeface="Calibri" panose="020F0502020204030204" pitchFamily="34" charset="0"/>
              </a:rPr>
              <a:t>Zbývá zpracovat 11 územních plánů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sz="2000" b="0" dirty="0" smtClean="0">
                <a:latin typeface="Calibri" panose="020F0502020204030204" pitchFamily="34" charset="0"/>
              </a:rPr>
              <a:t>Územní plány vydané před 1. 1. 2007 nedostupné v digitální podobě nebudou zveřejňovány z důvodu blížícího se konce jejich platnosti</a:t>
            </a:r>
          </a:p>
          <a:p>
            <a:pPr algn="just">
              <a:buFont typeface="Wingdings" panose="05000000000000000000" pitchFamily="2" charset="2"/>
              <a:buChar char="q"/>
            </a:pPr>
            <a:endParaRPr lang="cs-CZ" b="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4629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811619" y="2924944"/>
            <a:ext cx="7520940" cy="5429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b="1" dirty="0" smtClean="0">
                <a:latin typeface="Calibri" panose="020F0502020204030204" pitchFamily="34" charset="0"/>
              </a:rPr>
              <a:t>Děkuji za pozornost</a:t>
            </a:r>
            <a:endParaRPr lang="cs-CZ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9690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Úhly">
  <a:themeElements>
    <a:clrScheme name="Vlastní 31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FCC66"/>
      </a:accent2>
      <a:accent3>
        <a:srgbClr val="4865C0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Úhly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Úhl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581</TotalTime>
  <Words>304</Words>
  <Application>Microsoft Office PowerPoint</Application>
  <PresentationFormat>Předvádění na obrazovce (4:3)</PresentationFormat>
  <Paragraphs>38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Úhly</vt:lpstr>
      <vt:lpstr>Prezentace aplikace PowerPoint</vt:lpstr>
      <vt:lpstr>Datový model v3.4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Morche Lukáš</dc:creator>
  <cp:lastModifiedBy>Morche Lukáš</cp:lastModifiedBy>
  <cp:revision>53</cp:revision>
  <dcterms:created xsi:type="dcterms:W3CDTF">2015-05-20T11:19:13Z</dcterms:created>
  <dcterms:modified xsi:type="dcterms:W3CDTF">2015-12-10T07:19:20Z</dcterms:modified>
</cp:coreProperties>
</file>