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6" r:id="rId2"/>
    <p:sldId id="322" r:id="rId3"/>
    <p:sldId id="323" r:id="rId4"/>
    <p:sldId id="326" r:id="rId5"/>
    <p:sldId id="327" r:id="rId6"/>
    <p:sldId id="328" r:id="rId7"/>
    <p:sldId id="329" r:id="rId8"/>
    <p:sldId id="330" r:id="rId9"/>
    <p:sldId id="331" r:id="rId1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9A1A7"/>
    <a:srgbClr val="375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04" autoAdjust="0"/>
    <p:restoredTop sz="97536" autoAdjust="0"/>
  </p:normalViewPr>
  <p:slideViewPr>
    <p:cSldViewPr>
      <p:cViewPr>
        <p:scale>
          <a:sx n="85" d="100"/>
          <a:sy n="85" d="100"/>
        </p:scale>
        <p:origin x="-1596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C33F7E-CCAA-4B41-B673-FBFF60EF3EE5}" type="datetimeFigureOut">
              <a:rPr lang="cs-CZ"/>
              <a:pPr>
                <a:defRPr/>
              </a:pPr>
              <a:t>17.5.2016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D393DC-79F5-46A0-8F43-427C5C922A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20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077A37-74C7-4C2D-BEB5-2E42A05EDE81}" type="datetimeFigureOut">
              <a:rPr lang="cs-CZ"/>
              <a:pPr>
                <a:defRPr/>
              </a:pPr>
              <a:t>17.5.2016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7C97DC-1E0F-4EB7-8441-96CB8472D2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787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4C8F55-63B2-4321-96B1-36E663049CD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1604" y="2130425"/>
            <a:ext cx="71438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3886200"/>
            <a:ext cx="7143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BD207-9C33-4555-9515-1851A31B8C56}" type="datetime1">
              <a:rPr lang="cs-CZ"/>
              <a:pPr>
                <a:defRPr/>
              </a:pPr>
              <a:t>17.5.2016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C1E4-35A2-434B-BFCC-CA4C69C9D1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D471-CA66-47DD-98EF-B68484B9D3F6}" type="datetime1">
              <a:rPr lang="cs-CZ"/>
              <a:pPr>
                <a:defRPr/>
              </a:pPr>
              <a:t>17.5.2016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8A92-CD85-4A86-AB71-6A781D1305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785926"/>
            <a:ext cx="2057400" cy="43402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43042" y="1785926"/>
            <a:ext cx="4833958" cy="43402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8F928-67BB-4A40-8406-0035167544E6}" type="datetime1">
              <a:rPr lang="cs-CZ"/>
              <a:pPr>
                <a:defRPr/>
              </a:pPr>
              <a:t>17.5.2016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30D44-8D3D-44D1-8C89-14910684E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5182E-AA52-4637-8A9B-ED1A5030D52E}" type="datetime1">
              <a:rPr lang="cs-CZ"/>
              <a:pPr>
                <a:defRPr/>
              </a:pPr>
              <a:t>17.5.2016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3705E-E6FA-4EFC-AFD0-36B454171A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3" y="4406900"/>
            <a:ext cx="71438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3" y="2906713"/>
            <a:ext cx="71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04D86-31D5-424F-9797-C302832A63FC}" type="datetime1">
              <a:rPr lang="cs-CZ"/>
              <a:pPr>
                <a:defRPr/>
              </a:pPr>
              <a:t>17.5.2016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95CD5-6C06-40F0-90DD-5B38D55627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71604" y="3071810"/>
            <a:ext cx="3500462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14942" y="3071810"/>
            <a:ext cx="3471858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58A46-1986-4DB3-A9A4-B65EE0E64AFF}" type="datetime1">
              <a:rPr lang="cs-CZ"/>
              <a:pPr>
                <a:defRPr/>
              </a:pPr>
              <a:t>17.5.2016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4AEB-8319-46EF-A7C2-48D7FEF9A7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4" y="3071810"/>
            <a:ext cx="3500462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71604" y="3857629"/>
            <a:ext cx="3500462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14942" y="3071810"/>
            <a:ext cx="347185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14942" y="3857629"/>
            <a:ext cx="3471858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1FBF-2368-4C6B-871A-894616FE00A2}" type="datetime1">
              <a:rPr lang="cs-CZ"/>
              <a:pPr>
                <a:defRPr/>
              </a:pPr>
              <a:t>17.5.2016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61F7-22E8-40BE-B4F9-A8F5B2F0D4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8D579-DDF6-444C-8058-97ED1A65A618}" type="datetime1">
              <a:rPr lang="cs-CZ"/>
              <a:pPr>
                <a:defRPr/>
              </a:pPr>
              <a:t>17.5.2016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5A86D-D0FE-4D17-8886-B76320AA8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9057E-B0A7-4AE7-BF93-DBAA9A8985CE}" type="datetime1">
              <a:rPr lang="cs-CZ"/>
              <a:pPr>
                <a:defRPr/>
              </a:pPr>
              <a:t>17.5.2016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F7161-E136-4F0D-9583-BB1FD483F7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9" y="1785926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3438" y="1785926"/>
            <a:ext cx="4043362" cy="4340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9" y="3143248"/>
            <a:ext cx="2850486" cy="29829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CFA69-1C86-466B-825C-71096009ED29}" type="datetime1">
              <a:rPr lang="cs-CZ"/>
              <a:pPr>
                <a:defRPr/>
              </a:pPr>
              <a:t>17.5.2016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2D9E-FAC4-489B-A539-1D1798E52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8" y="4800600"/>
            <a:ext cx="713676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78638" y="1785927"/>
            <a:ext cx="7136766" cy="294164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8" y="5367338"/>
            <a:ext cx="71367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285E-44C8-4106-A521-19A669BCA231}" type="datetime1">
              <a:rPr lang="cs-CZ"/>
              <a:pPr>
                <a:defRPr/>
              </a:pPr>
              <a:t>17.5.2016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D9846-3E57-4E7D-95FE-3B6B99C893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uk_logo.w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292100"/>
            <a:ext cx="34750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71625" y="1785938"/>
            <a:ext cx="7115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71625" y="3071813"/>
            <a:ext cx="7115175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81150" y="6356350"/>
            <a:ext cx="113347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F87E73-ED02-4C23-841B-8D072E679872}" type="datetime1">
              <a:rPr lang="cs-CZ"/>
              <a:pPr>
                <a:defRPr/>
              </a:pPr>
              <a:t>17.5.2016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84488" y="6357938"/>
            <a:ext cx="4530725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cs-CZ" sz="1200" kern="1200">
                <a:solidFill>
                  <a:srgbClr val="89A1A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t>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72375" y="6356350"/>
            <a:ext cx="111442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14BE27A-0B8E-4B67-828D-E3ACF74614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tovicek.p@kr-ustecky.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785818"/>
          </a:xfrm>
        </p:spPr>
        <p:txBody>
          <a:bodyPr/>
          <a:lstStyle/>
          <a:p>
            <a:pPr algn="ctr"/>
            <a:r>
              <a:rPr lang="cs-CZ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Porada ÚP 19.5.2016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643182"/>
            <a:ext cx="7715304" cy="371475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4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Souběžné pořizování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4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změn ÚP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4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4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nového ÚP </a:t>
            </a:r>
            <a:r>
              <a:rPr 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cs-CZ" sz="36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1844824"/>
            <a:ext cx="7715250" cy="475252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Stav: </a:t>
            </a:r>
            <a:endParaRPr lang="cs-CZ" sz="2400" b="1" dirty="0">
              <a:latin typeface="Arial" charset="0"/>
              <a:cs typeface="Arial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zastupitelstvo obce schválilo zprávu o uplatňování ÚP (ZOU)  se závěrem </a:t>
            </a: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pořídit nový ÚP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2000" dirty="0" smtClean="0">
                <a:latin typeface="Arial" charset="0"/>
                <a:cs typeface="Arial" charset="0"/>
              </a:rPr>
              <a:t>v průběhu pořizování nového ÚP četné </a:t>
            </a:r>
            <a:r>
              <a:rPr lang="cs-CZ" sz="2000" b="1" dirty="0" smtClean="0">
                <a:latin typeface="Arial" charset="0"/>
                <a:cs typeface="Arial" charset="0"/>
              </a:rPr>
              <a:t>návrhy na pořízení změn</a:t>
            </a:r>
            <a:r>
              <a:rPr lang="cs-CZ" sz="2000" dirty="0" smtClean="0">
                <a:latin typeface="Arial" charset="0"/>
                <a:cs typeface="Arial" charset="0"/>
              </a:rPr>
              <a:t> </a:t>
            </a:r>
            <a:r>
              <a:rPr lang="cs-CZ" sz="2000" b="1" dirty="0" smtClean="0">
                <a:latin typeface="Arial" charset="0"/>
                <a:cs typeface="Arial" charset="0"/>
              </a:rPr>
              <a:t>platného ÚP</a:t>
            </a:r>
            <a:endParaRPr lang="cs-CZ" sz="2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400" b="1" dirty="0" smtClean="0">
                <a:latin typeface="Arial" charset="0"/>
                <a:cs typeface="Arial" charset="0"/>
              </a:rPr>
              <a:t>Otázky: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2000" dirty="0" smtClean="0">
                <a:latin typeface="Arial" charset="0"/>
                <a:cs typeface="Arial" charset="0"/>
              </a:rPr>
              <a:t>Přijímat návrhy a předkládat je zastupitelstvu?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2000" dirty="0" smtClean="0">
                <a:latin typeface="Arial" charset="0"/>
                <a:cs typeface="Arial" charset="0"/>
              </a:rPr>
              <a:t>Zamítat návrhy z důvodů pořizování nového ÚP?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2000" dirty="0" smtClean="0">
                <a:latin typeface="Arial" charset="0"/>
                <a:cs typeface="Arial" charset="0"/>
              </a:rPr>
              <a:t>Může zastupitelstvo rozhodnout, že pořizovatel nebude přijímat návrhy?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2000" dirty="0" smtClean="0">
                <a:latin typeface="Arial" charset="0"/>
                <a:cs typeface="Arial" charset="0"/>
              </a:rPr>
              <a:t>Může zastupitelstvo přijmou jedno usnesení, že nebudou po dobu pořizování nového ÚP pořizovány změny?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8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1844824"/>
            <a:ext cx="7715250" cy="475252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Poznámka: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4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změny ÚP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lze pořizovat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na základě ZOU</a:t>
            </a:r>
            <a:r>
              <a:rPr lang="cs-CZ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(§ 55 odst. 1 SZ)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b="1" dirty="0">
                <a:latin typeface="Arial" charset="0"/>
                <a:cs typeface="Arial" charset="0"/>
              </a:rPr>
              <a:t>v mezidobí mezi </a:t>
            </a:r>
            <a:r>
              <a:rPr lang="cs-CZ" sz="1800" b="1" dirty="0" smtClean="0">
                <a:latin typeface="Arial" charset="0"/>
                <a:cs typeface="Arial" charset="0"/>
              </a:rPr>
              <a:t>ZOU </a:t>
            </a:r>
            <a:r>
              <a:rPr lang="cs-CZ" sz="1800" dirty="0" smtClean="0">
                <a:latin typeface="Arial" charset="0"/>
                <a:cs typeface="Arial" charset="0"/>
              </a:rPr>
              <a:t>(</a:t>
            </a:r>
            <a:r>
              <a:rPr lang="cs-CZ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§ 55 odst. 2 SZ)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>
                <a:latin typeface="Arial" charset="0"/>
                <a:cs typeface="Arial" charset="0"/>
              </a:rPr>
              <a:t>pořizování nového ÚP – několikaletý proces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>
                <a:latin typeface="Arial" charset="0"/>
                <a:cs typeface="Arial" charset="0"/>
              </a:rPr>
              <a:t>případy, kdy je </a:t>
            </a:r>
            <a:r>
              <a:rPr lang="cs-CZ" sz="2000" b="1" dirty="0" smtClean="0">
                <a:latin typeface="Arial" charset="0"/>
                <a:cs typeface="Arial" charset="0"/>
              </a:rPr>
              <a:t>nezbytné změnit platný ÚP</a:t>
            </a:r>
            <a:r>
              <a:rPr lang="cs-CZ" sz="2000" dirty="0" smtClean="0">
                <a:latin typeface="Arial" charset="0"/>
                <a:cs typeface="Arial" charset="0"/>
              </a:rPr>
              <a:t>                         </a:t>
            </a:r>
            <a:r>
              <a:rPr lang="cs-CZ" sz="1800" dirty="0" smtClean="0">
                <a:latin typeface="Arial" charset="0"/>
                <a:cs typeface="Arial" charset="0"/>
              </a:rPr>
              <a:t>(např. </a:t>
            </a:r>
            <a:r>
              <a:rPr lang="cs-CZ" sz="1800" dirty="0" smtClean="0">
                <a:latin typeface="Arial" charset="0"/>
                <a:cs typeface="Arial" charset="0"/>
              </a:rPr>
              <a:t>návrh oprávněného investora</a:t>
            </a:r>
            <a:r>
              <a:rPr lang="cs-CZ" sz="1800" dirty="0">
                <a:latin typeface="Arial" charset="0"/>
                <a:cs typeface="Arial" charset="0"/>
              </a:rPr>
              <a:t>, </a:t>
            </a:r>
            <a:r>
              <a:rPr lang="cs-CZ" sz="1800" dirty="0" smtClean="0">
                <a:latin typeface="Arial" charset="0"/>
                <a:cs typeface="Arial" charset="0"/>
              </a:rPr>
              <a:t>orgánu </a:t>
            </a:r>
            <a:r>
              <a:rPr lang="cs-CZ" sz="1800" dirty="0">
                <a:latin typeface="Arial" charset="0"/>
                <a:cs typeface="Arial" charset="0"/>
              </a:rPr>
              <a:t>veřejné </a:t>
            </a:r>
            <a:r>
              <a:rPr lang="cs-CZ" sz="1800" dirty="0" smtClean="0">
                <a:latin typeface="Arial" charset="0"/>
                <a:cs typeface="Arial" charset="0"/>
              </a:rPr>
              <a:t>správy, …)  </a:t>
            </a:r>
            <a:endParaRPr lang="cs-CZ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22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1844824"/>
            <a:ext cx="7715250" cy="475252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Postup: </a:t>
            </a:r>
            <a:endParaRPr lang="cs-CZ" sz="2000" b="1" dirty="0">
              <a:latin typeface="Arial" charset="0"/>
              <a:cs typeface="Arial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Pořizovatel je povinen </a:t>
            </a:r>
            <a:r>
              <a:rPr lang="cs-CZ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návrh</a:t>
            </a:r>
            <a:r>
              <a:rPr 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cs-CZ" sz="2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cs-CZ" sz="2000" b="1" dirty="0" smtClean="0">
                <a:latin typeface="Arial" charset="0"/>
                <a:cs typeface="Arial" charset="0"/>
              </a:rPr>
              <a:t>převzít </a:t>
            </a:r>
            <a:r>
              <a:rPr lang="cs-CZ" sz="2000" dirty="0" smtClean="0">
                <a:latin typeface="Arial" charset="0"/>
                <a:cs typeface="Arial" charset="0"/>
              </a:rPr>
              <a:t>a </a:t>
            </a:r>
            <a:r>
              <a:rPr lang="cs-CZ" sz="2000" b="1" dirty="0" smtClean="0">
                <a:latin typeface="Arial" charset="0"/>
                <a:cs typeface="Arial" charset="0"/>
              </a:rPr>
              <a:t>posoudit </a:t>
            </a:r>
            <a:r>
              <a:rPr lang="cs-CZ" sz="2000" dirty="0" smtClean="0">
                <a:latin typeface="Arial" charset="0"/>
                <a:cs typeface="Arial" charset="0"/>
              </a:rPr>
              <a:t>(formálně) - </a:t>
            </a:r>
            <a:r>
              <a:rPr lang="cs-CZ" sz="1800" dirty="0" smtClean="0">
                <a:latin typeface="Arial" charset="0"/>
                <a:cs typeface="Arial" charset="0"/>
              </a:rPr>
              <a:t>úplnost, soulad s právními předpisy</a:t>
            </a:r>
            <a:r>
              <a:rPr lang="cs-CZ" sz="2000" dirty="0" smtClean="0">
                <a:latin typeface="Arial" charset="0"/>
                <a:cs typeface="Arial" charset="0"/>
              </a:rPr>
              <a:t>  				</a:t>
            </a:r>
            <a:r>
              <a:rPr lang="cs-CZ" sz="1600" dirty="0" smtClean="0">
                <a:latin typeface="Arial" charset="0"/>
                <a:cs typeface="Arial" charset="0"/>
              </a:rPr>
              <a:t>§ </a:t>
            </a:r>
            <a:r>
              <a:rPr lang="cs-CZ" sz="1600" dirty="0" smtClean="0">
                <a:latin typeface="Arial" charset="0"/>
                <a:cs typeface="Arial" charset="0"/>
              </a:rPr>
              <a:t>46 odst. 2 SZ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cs-CZ" sz="2000" dirty="0" smtClean="0">
                <a:latin typeface="Arial" charset="0"/>
                <a:cs typeface="Arial" charset="0"/>
              </a:rPr>
              <a:t>splňuje </a:t>
            </a:r>
            <a:r>
              <a:rPr lang="cs-CZ" sz="2000" dirty="0" smtClean="0">
                <a:latin typeface="Arial" charset="0"/>
                <a:cs typeface="Arial" charset="0"/>
              </a:rPr>
              <a:t>- </a:t>
            </a:r>
            <a:r>
              <a:rPr lang="cs-CZ" sz="2000" dirty="0" err="1" smtClean="0">
                <a:latin typeface="Arial" charset="0"/>
                <a:cs typeface="Arial" charset="0"/>
              </a:rPr>
              <a:t>li</a:t>
            </a:r>
            <a:r>
              <a:rPr lang="cs-CZ" sz="2000" dirty="0" smtClean="0">
                <a:latin typeface="Arial" charset="0"/>
                <a:cs typeface="Arial" charset="0"/>
              </a:rPr>
              <a:t> </a:t>
            </a:r>
            <a:r>
              <a:rPr lang="cs-CZ" sz="2000" dirty="0" smtClean="0">
                <a:latin typeface="Arial" charset="0"/>
                <a:cs typeface="Arial" charset="0"/>
              </a:rPr>
              <a:t>náležitosti   </a:t>
            </a:r>
            <a:r>
              <a:rPr lang="cs-CZ" sz="2000" dirty="0" smtClean="0">
                <a:latin typeface="Arial" charset="0"/>
                <a:cs typeface="Arial" charset="0"/>
              </a:rPr>
              <a:t>		</a:t>
            </a:r>
            <a:r>
              <a:rPr lang="cs-CZ" sz="1600" dirty="0" smtClean="0">
                <a:latin typeface="Arial" charset="0"/>
                <a:cs typeface="Arial" charset="0"/>
              </a:rPr>
              <a:t>§ </a:t>
            </a:r>
            <a:r>
              <a:rPr lang="cs-CZ" sz="1600" dirty="0">
                <a:latin typeface="Arial" charset="0"/>
                <a:cs typeface="Arial" charset="0"/>
              </a:rPr>
              <a:t>46, odst. 3 SZ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b="1" dirty="0" smtClean="0">
                <a:latin typeface="Arial" charset="0"/>
                <a:cs typeface="Arial" charset="0"/>
              </a:rPr>
              <a:t>posoudit</a:t>
            </a:r>
            <a:r>
              <a:rPr lang="cs-CZ" sz="1800" dirty="0" smtClean="0">
                <a:latin typeface="Arial" charset="0"/>
                <a:cs typeface="Arial" charset="0"/>
              </a:rPr>
              <a:t> </a:t>
            </a:r>
            <a:r>
              <a:rPr lang="cs-CZ" sz="1800" dirty="0" smtClean="0">
                <a:latin typeface="Arial" charset="0"/>
                <a:cs typeface="Arial" charset="0"/>
              </a:rPr>
              <a:t>(věcně) - „nezbytnost“ změny, možnost koordinace s pořizováním nového ÚP,…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Arial" charset="0"/>
                <a:cs typeface="Arial" charset="0"/>
              </a:rPr>
              <a:t>vydat </a:t>
            </a:r>
            <a:r>
              <a:rPr lang="cs-CZ" sz="1800" b="1" dirty="0" smtClean="0">
                <a:latin typeface="Arial" charset="0"/>
                <a:cs typeface="Arial" charset="0"/>
              </a:rPr>
              <a:t>stanovisko </a:t>
            </a:r>
            <a:r>
              <a:rPr lang="cs-CZ" sz="1800" dirty="0" smtClean="0">
                <a:latin typeface="Arial" charset="0"/>
                <a:cs typeface="Arial" charset="0"/>
              </a:rPr>
              <a:t>(řádně odůvodněné) </a:t>
            </a:r>
            <a:endParaRPr lang="cs-CZ" sz="1800" dirty="0" smtClean="0">
              <a:latin typeface="Arial" charset="0"/>
              <a:cs typeface="Arial" charset="0"/>
            </a:endParaRPr>
          </a:p>
          <a:p>
            <a:pPr lvl="2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1" dirty="0" smtClean="0">
                <a:latin typeface="Arial" charset="0"/>
                <a:cs typeface="Arial" charset="0"/>
              </a:rPr>
              <a:t>kladné</a:t>
            </a:r>
            <a:r>
              <a:rPr lang="cs-CZ" sz="1600" dirty="0" smtClean="0">
                <a:latin typeface="Arial" charset="0"/>
                <a:cs typeface="Arial" charset="0"/>
              </a:rPr>
              <a:t> </a:t>
            </a:r>
            <a:r>
              <a:rPr lang="cs-CZ" sz="1600" dirty="0" smtClean="0">
                <a:latin typeface="Arial" charset="0"/>
                <a:cs typeface="Arial" charset="0"/>
              </a:rPr>
              <a:t>(pořídit změnu), </a:t>
            </a:r>
            <a:endParaRPr lang="cs-CZ" sz="1600" dirty="0" smtClean="0">
              <a:latin typeface="Arial" charset="0"/>
              <a:cs typeface="Arial" charset="0"/>
            </a:endParaRPr>
          </a:p>
          <a:p>
            <a:pPr lvl="2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1" dirty="0" smtClean="0">
                <a:latin typeface="Arial" charset="0"/>
                <a:cs typeface="Arial" charset="0"/>
              </a:rPr>
              <a:t>negativní</a:t>
            </a:r>
            <a:r>
              <a:rPr lang="cs-CZ" sz="1600" dirty="0" smtClean="0">
                <a:latin typeface="Arial" charset="0"/>
                <a:cs typeface="Arial" charset="0"/>
              </a:rPr>
              <a:t> </a:t>
            </a:r>
            <a:r>
              <a:rPr lang="cs-CZ" sz="1600" dirty="0" smtClean="0">
                <a:latin typeface="Arial" charset="0"/>
                <a:cs typeface="Arial" charset="0"/>
              </a:rPr>
              <a:t>(důvod např. odkaz na rozhodnutí o pořízení nového ÚP, obtížná koordinace v souběžném pořizování,…..)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Arial" charset="0"/>
                <a:cs typeface="Arial" charset="0"/>
              </a:rPr>
              <a:t>bezodkladně </a:t>
            </a:r>
            <a:r>
              <a:rPr lang="cs-CZ" sz="1800" b="1" dirty="0" smtClean="0">
                <a:latin typeface="Arial" charset="0"/>
                <a:cs typeface="Arial" charset="0"/>
              </a:rPr>
              <a:t>předložit </a:t>
            </a:r>
            <a:r>
              <a:rPr lang="cs-CZ" sz="1800" dirty="0" smtClean="0">
                <a:latin typeface="Arial" charset="0"/>
                <a:cs typeface="Arial" charset="0"/>
              </a:rPr>
              <a:t>včetně </a:t>
            </a:r>
            <a:r>
              <a:rPr lang="cs-CZ" sz="1800" dirty="0" smtClean="0">
                <a:latin typeface="Arial" charset="0"/>
                <a:cs typeface="Arial" charset="0"/>
              </a:rPr>
              <a:t>svého stanoviska  k </a:t>
            </a:r>
            <a:r>
              <a:rPr lang="cs-CZ" sz="1800" b="1" dirty="0">
                <a:latin typeface="Arial" charset="0"/>
                <a:cs typeface="Arial" charset="0"/>
              </a:rPr>
              <a:t>rozhodnutí </a:t>
            </a:r>
            <a:r>
              <a:rPr lang="cs-CZ" sz="1800" b="1" dirty="0" smtClean="0">
                <a:latin typeface="Arial" charset="0"/>
                <a:cs typeface="Arial" charset="0"/>
              </a:rPr>
              <a:t>zastupitelstvu obce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1800" b="1" dirty="0" smtClean="0">
              <a:latin typeface="Arial" charset="0"/>
              <a:cs typeface="Arial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65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1844824"/>
            <a:ext cx="7715250" cy="475252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Poznámka: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4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bezodkladně 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–</a:t>
            </a: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není dán časový limit</a:t>
            </a: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Arial" charset="0"/>
                <a:cs typeface="Arial" charset="0"/>
              </a:rPr>
              <a:t>bez</a:t>
            </a:r>
            <a:r>
              <a:rPr lang="cs-CZ" b="1" dirty="0">
                <a:latin typeface="Arial" charset="0"/>
                <a:cs typeface="Arial" charset="0"/>
              </a:rPr>
              <a:t> zbytečných průtahů</a:t>
            </a:r>
            <a:r>
              <a:rPr lang="cs-CZ" dirty="0">
                <a:latin typeface="Arial" charset="0"/>
                <a:cs typeface="Arial" charset="0"/>
              </a:rPr>
              <a:t> - 	</a:t>
            </a:r>
            <a:r>
              <a:rPr lang="cs-CZ" sz="1600" dirty="0">
                <a:latin typeface="Arial" charset="0"/>
                <a:cs typeface="Arial" charset="0"/>
              </a:rPr>
              <a:t>§ 6 odst. 1 správního řádu (SŘ)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latin typeface="Arial" charset="0"/>
                <a:cs typeface="Arial" charset="0"/>
              </a:rPr>
              <a:t>zásady procesní </a:t>
            </a:r>
            <a:r>
              <a:rPr lang="cs-CZ" sz="2000" b="1" dirty="0" smtClean="0">
                <a:latin typeface="Arial" charset="0"/>
                <a:cs typeface="Arial" charset="0"/>
              </a:rPr>
              <a:t>ekonomie </a:t>
            </a:r>
            <a:r>
              <a:rPr lang="cs-CZ" sz="2000" dirty="0" smtClean="0">
                <a:latin typeface="Arial" charset="0"/>
                <a:cs typeface="Arial" charset="0"/>
              </a:rPr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charset="0"/>
                <a:cs typeface="Arial" charset="0"/>
              </a:rPr>
              <a:t>aby nikomu nevznikaly </a:t>
            </a:r>
            <a:r>
              <a:rPr lang="cs-CZ" sz="2000" b="1" dirty="0" smtClean="0">
                <a:latin typeface="Arial" charset="0"/>
                <a:cs typeface="Arial" charset="0"/>
              </a:rPr>
              <a:t>zbytečné náklady        </a:t>
            </a:r>
            <a:r>
              <a:rPr lang="cs-CZ" sz="1600" dirty="0" smtClean="0">
                <a:latin typeface="Arial" charset="0"/>
                <a:cs typeface="Arial" charset="0"/>
              </a:rPr>
              <a:t>§ </a:t>
            </a:r>
            <a:r>
              <a:rPr lang="cs-CZ" sz="1600" dirty="0">
                <a:latin typeface="Arial" charset="0"/>
                <a:cs typeface="Arial" charset="0"/>
              </a:rPr>
              <a:t>6 odst. </a:t>
            </a:r>
            <a:r>
              <a:rPr lang="cs-CZ" sz="1600" dirty="0" smtClean="0">
                <a:latin typeface="Arial" charset="0"/>
                <a:cs typeface="Arial" charset="0"/>
              </a:rPr>
              <a:t>2 SŘ</a:t>
            </a:r>
            <a:endParaRPr lang="cs-CZ" sz="1600" dirty="0">
              <a:latin typeface="Arial" charset="0"/>
              <a:cs typeface="Arial" charset="0"/>
            </a:endParaRP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</a:t>
            </a:r>
            <a:r>
              <a:rPr lang="cs-CZ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(předkládání návrhů po skupinách)</a:t>
            </a:r>
            <a:r>
              <a:rPr lang="cs-CZ" sz="1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b="1" dirty="0">
              <a:latin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57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1844824"/>
            <a:ext cx="7715250" cy="475252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Zastupitelstvo obce        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dirty="0" smtClean="0">
                <a:latin typeface="Arial" charset="0"/>
                <a:cs typeface="Arial" charset="0"/>
              </a:rPr>
              <a:t>(rozhoduje v samostatné působnosti </a:t>
            </a:r>
            <a:r>
              <a:rPr lang="cs-CZ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podle § 6 odst. 5 písm. a) SZ)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návrh na pořízení změny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latin typeface="Arial" charset="0"/>
                <a:cs typeface="Arial" charset="0"/>
              </a:rPr>
              <a:t>zamítne </a:t>
            </a:r>
            <a:r>
              <a:rPr lang="cs-CZ" sz="2000" dirty="0" smtClean="0">
                <a:latin typeface="Arial" charset="0"/>
                <a:cs typeface="Arial" charset="0"/>
              </a:rPr>
              <a:t>– </a:t>
            </a:r>
            <a:r>
              <a:rPr lang="cs-CZ" sz="1800" dirty="0" smtClean="0">
                <a:latin typeface="Arial" charset="0"/>
                <a:cs typeface="Arial" charset="0"/>
              </a:rPr>
              <a:t>např. z výše uvedených důvodů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latin typeface="Arial" charset="0"/>
                <a:cs typeface="Arial" charset="0"/>
              </a:rPr>
              <a:t>schválí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latin typeface="Arial" charset="0"/>
                <a:cs typeface="Arial" charset="0"/>
              </a:rPr>
              <a:t>nezařadí </a:t>
            </a:r>
            <a:r>
              <a:rPr lang="cs-CZ" sz="2000" dirty="0" smtClean="0">
                <a:latin typeface="Arial" charset="0"/>
                <a:cs typeface="Arial" charset="0"/>
              </a:rPr>
              <a:t>rozhodnutí o návrhu na program – </a:t>
            </a:r>
            <a:r>
              <a:rPr lang="cs-CZ" sz="1800" dirty="0" smtClean="0">
                <a:latin typeface="Arial" charset="0"/>
                <a:cs typeface="Arial" charset="0"/>
              </a:rPr>
              <a:t>rozhodnutí pozdrží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cs-CZ" sz="1800" dirty="0" smtClean="0">
                <a:latin typeface="Arial" charset="0"/>
                <a:cs typeface="Arial" charset="0"/>
              </a:rPr>
              <a:t>přitom </a:t>
            </a:r>
            <a:r>
              <a:rPr lang="cs-CZ" sz="1800" dirty="0" smtClean="0">
                <a:latin typeface="Arial" charset="0"/>
                <a:cs typeface="Arial" charset="0"/>
              </a:rPr>
              <a:t>má dbát </a:t>
            </a:r>
            <a:r>
              <a:rPr lang="cs-CZ" sz="1800" dirty="0" smtClean="0">
                <a:latin typeface="Arial" charset="0"/>
                <a:cs typeface="Arial" charset="0"/>
              </a:rPr>
              <a:t>mj. na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1800" dirty="0" smtClean="0">
                <a:latin typeface="Arial" charset="0"/>
                <a:cs typeface="Arial" charset="0"/>
              </a:rPr>
              <a:t>soulad s </a:t>
            </a:r>
            <a:r>
              <a:rPr lang="cs-CZ" sz="1800" b="1" dirty="0" smtClean="0">
                <a:latin typeface="Arial" charset="0"/>
                <a:cs typeface="Arial" charset="0"/>
              </a:rPr>
              <a:t>veřejným zájmem</a:t>
            </a:r>
            <a:endParaRPr lang="cs-CZ" sz="18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1800" b="1" dirty="0" smtClean="0">
                <a:latin typeface="Arial" charset="0"/>
                <a:cs typeface="Arial" charset="0"/>
              </a:rPr>
              <a:t>zájmy </a:t>
            </a:r>
            <a:r>
              <a:rPr lang="cs-CZ" sz="1800" b="1" dirty="0" smtClean="0">
                <a:latin typeface="Arial" charset="0"/>
                <a:cs typeface="Arial" charset="0"/>
              </a:rPr>
              <a:t>kontinuity </a:t>
            </a:r>
            <a:r>
              <a:rPr lang="cs-CZ" sz="1800" dirty="0" smtClean="0">
                <a:latin typeface="Arial" charset="0"/>
                <a:cs typeface="Arial" charset="0"/>
              </a:rPr>
              <a:t>a</a:t>
            </a:r>
            <a:r>
              <a:rPr lang="cs-CZ" sz="1800" b="1" dirty="0" smtClean="0">
                <a:latin typeface="Arial" charset="0"/>
                <a:cs typeface="Arial" charset="0"/>
              </a:rPr>
              <a:t> transparentnosti </a:t>
            </a:r>
            <a:r>
              <a:rPr lang="cs-CZ" sz="1800" dirty="0" smtClean="0">
                <a:latin typeface="Arial" charset="0"/>
                <a:cs typeface="Arial" charset="0"/>
              </a:rPr>
              <a:t>rozhodování </a:t>
            </a:r>
            <a:r>
              <a:rPr lang="cs-CZ" sz="1800" dirty="0" smtClean="0">
                <a:latin typeface="Arial" charset="0"/>
                <a:cs typeface="Arial" charset="0"/>
              </a:rPr>
              <a:t>(…</a:t>
            </a:r>
            <a:r>
              <a:rPr lang="cs-CZ" sz="1800" dirty="0" smtClean="0">
                <a:latin typeface="Arial" charset="0"/>
                <a:cs typeface="Arial" charset="0"/>
              </a:rPr>
              <a:t>aby při rozhodování skutkově shodných nebo podobných případů nevznikaly nedůvodné rozdíly….. § 2 odst. 4 SŘ)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3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1844824"/>
            <a:ext cx="7715250" cy="475252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Zastupitelstvo obce        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 smtClean="0">
                <a:latin typeface="Arial" charset="0"/>
                <a:cs typeface="Arial" charset="0"/>
              </a:rPr>
              <a:t>nemůže rozhodnout</a:t>
            </a:r>
            <a:r>
              <a:rPr lang="cs-CZ" sz="2000" dirty="0" smtClean="0">
                <a:latin typeface="Arial" charset="0"/>
                <a:cs typeface="Arial" charset="0"/>
              </a:rPr>
              <a:t>, </a:t>
            </a:r>
            <a:r>
              <a:rPr lang="cs-CZ" sz="2000" b="1" dirty="0" smtClean="0">
                <a:latin typeface="Arial" charset="0"/>
                <a:cs typeface="Arial" charset="0"/>
              </a:rPr>
              <a:t>že návrhy</a:t>
            </a:r>
            <a:r>
              <a:rPr lang="cs-CZ" sz="2000" dirty="0" smtClean="0">
                <a:latin typeface="Arial" charset="0"/>
                <a:cs typeface="Arial" charset="0"/>
              </a:rPr>
              <a:t> na pořízení změny </a:t>
            </a:r>
            <a:r>
              <a:rPr lang="cs-CZ" sz="2000" b="1" dirty="0" smtClean="0">
                <a:latin typeface="Arial" charset="0"/>
                <a:cs typeface="Arial" charset="0"/>
              </a:rPr>
              <a:t>nebudou  </a:t>
            </a:r>
            <a:endParaRPr lang="cs-CZ" sz="2000" b="1" dirty="0">
              <a:latin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000" b="1" dirty="0" smtClean="0">
                <a:latin typeface="Arial" charset="0"/>
                <a:cs typeface="Arial" charset="0"/>
              </a:rPr>
              <a:t>přijímány</a:t>
            </a:r>
            <a:endParaRPr lang="cs-CZ" sz="2000" dirty="0" smtClean="0">
              <a:latin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000" dirty="0" smtClean="0">
                <a:latin typeface="Arial" charset="0"/>
                <a:cs typeface="Arial" charset="0"/>
              </a:rPr>
              <a:t>zastupitelstvu</a:t>
            </a:r>
            <a:r>
              <a:rPr lang="cs-CZ" sz="2000" b="1" dirty="0" smtClean="0">
                <a:latin typeface="Arial" charset="0"/>
                <a:cs typeface="Arial" charset="0"/>
              </a:rPr>
              <a:t> předkládány </a:t>
            </a:r>
          </a:p>
          <a:p>
            <a:pPr marL="0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cs-CZ" sz="2000" b="1" dirty="0" smtClean="0">
                <a:latin typeface="Arial" charset="0"/>
                <a:cs typeface="Arial" charset="0"/>
              </a:rPr>
              <a:t>nepřípustné </a:t>
            </a:r>
            <a:r>
              <a:rPr lang="cs-CZ" sz="2000" b="1" dirty="0" smtClean="0">
                <a:latin typeface="Arial" charset="0"/>
                <a:cs typeface="Arial" charset="0"/>
              </a:rPr>
              <a:t>vyloučení kroků </a:t>
            </a:r>
            <a:r>
              <a:rPr lang="cs-CZ" sz="2000" dirty="0" smtClean="0">
                <a:latin typeface="Arial" charset="0"/>
                <a:cs typeface="Arial" charset="0"/>
              </a:rPr>
              <a:t>podle § 44 a § 46 SZ </a:t>
            </a:r>
            <a:endParaRPr lang="cs-CZ" sz="2000" dirty="0">
              <a:latin typeface="Arial" charset="0"/>
              <a:cs typeface="Arial" charset="0"/>
            </a:endParaRP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cs-CZ" sz="1800" dirty="0" smtClean="0">
                <a:latin typeface="Arial" charset="0"/>
                <a:cs typeface="Arial" charset="0"/>
              </a:rPr>
              <a:t>(podání návrhu na změny, posouzení návrhu pořizovatelem, předložení k rozhodnutí zastupitelstvu)</a:t>
            </a:r>
            <a:endParaRPr lang="cs-CZ" sz="1800" dirty="0">
              <a:latin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16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08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1844824"/>
            <a:ext cx="7715250" cy="475252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Poznámka na závěr: </a:t>
            </a:r>
            <a:endParaRPr lang="cs-CZ" sz="2400" b="1" dirty="0">
              <a:latin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důležitá je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 smtClean="0">
                <a:latin typeface="Arial" charset="0"/>
                <a:cs typeface="Arial" charset="0"/>
              </a:rPr>
              <a:t>informovanost </a:t>
            </a:r>
            <a:r>
              <a:rPr lang="cs-CZ" sz="2000" dirty="0" smtClean="0">
                <a:latin typeface="Arial" charset="0"/>
                <a:cs typeface="Arial" charset="0"/>
              </a:rPr>
              <a:t>veřejnosti (odborné, laické)</a:t>
            </a:r>
            <a:endParaRPr lang="cs-CZ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 pořizování nového ÚP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>
                <a:latin typeface="Arial" charset="0"/>
                <a:cs typeface="Arial" charset="0"/>
              </a:rPr>
              <a:t>o přístupu zastupitelstva k návrhům na změny platného ÚP </a:t>
            </a:r>
            <a:r>
              <a:rPr lang="cs-CZ" sz="1800" dirty="0" smtClean="0">
                <a:latin typeface="Arial" charset="0"/>
                <a:cs typeface="Arial" charset="0"/>
              </a:rPr>
              <a:t>(např. že bude návrhy na změny zamítat z důvodů pořizování nového ÚP)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dirty="0">
                <a:latin typeface="Arial" charset="0"/>
                <a:cs typeface="Arial" charset="0"/>
              </a:rPr>
              <a:t>o „jiné“ možné administraci jejich návrhů </a:t>
            </a:r>
            <a:r>
              <a:rPr lang="cs-CZ" sz="2000" dirty="0" smtClean="0">
                <a:latin typeface="Arial" charset="0"/>
                <a:cs typeface="Arial" charset="0"/>
              </a:rPr>
              <a:t>                             </a:t>
            </a:r>
            <a:r>
              <a:rPr lang="cs-CZ" sz="1800" dirty="0" smtClean="0">
                <a:latin typeface="Arial" charset="0"/>
                <a:cs typeface="Arial" charset="0"/>
              </a:rPr>
              <a:t>(ÚAP, doplňující průzkumy a rozbory,….)</a:t>
            </a:r>
          </a:p>
          <a:p>
            <a:pPr marL="0" indent="0" algn="ctr">
              <a:spcBef>
                <a:spcPts val="2400"/>
              </a:spcBef>
              <a:spcAft>
                <a:spcPts val="600"/>
              </a:spcAft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 Cíl: </a:t>
            </a:r>
            <a:r>
              <a:rPr lang="cs-CZ" sz="2000" b="1" dirty="0" smtClean="0">
                <a:latin typeface="Arial" charset="0"/>
                <a:cs typeface="Arial" charset="0"/>
              </a:rPr>
              <a:t>max. omezit souběžné pořizování </a:t>
            </a:r>
            <a:r>
              <a:rPr lang="cs-CZ" sz="2000" dirty="0" smtClean="0">
                <a:latin typeface="Arial" charset="0"/>
                <a:cs typeface="Arial" charset="0"/>
              </a:rPr>
              <a:t>změn ÚP a nového ÚP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1800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b="1" dirty="0">
              <a:latin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 </a:t>
            </a:r>
            <a:endParaRPr lang="cs-CZ" sz="2000" b="1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6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Nadpis 1"/>
          <p:cNvSpPr>
            <a:spLocks noGrp="1"/>
          </p:cNvSpPr>
          <p:nvPr>
            <p:ph type="ctrTitle"/>
          </p:nvPr>
        </p:nvSpPr>
        <p:spPr>
          <a:xfrm>
            <a:off x="714375" y="2130425"/>
            <a:ext cx="8001000" cy="1470025"/>
          </a:xfrm>
        </p:spPr>
        <p:txBody>
          <a:bodyPr/>
          <a:lstStyle/>
          <a:p>
            <a:pPr eaLnBrk="1" hangingPunct="1"/>
            <a:r>
              <a:rPr lang="cs-CZ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Děkuji Vám za pozornost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8001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dirty="0" smtClean="0">
                <a:solidFill>
                  <a:schemeClr val="tx1"/>
                </a:solidFill>
              </a:rPr>
              <a:t>Pavel Šťovíček </a:t>
            </a:r>
          </a:p>
          <a:p>
            <a:pPr eaLnBrk="1" hangingPunct="1">
              <a:defRPr/>
            </a:pPr>
            <a:r>
              <a:rPr lang="cs-CZ" sz="1800" dirty="0" err="1" smtClean="0">
                <a:solidFill>
                  <a:schemeClr val="tx1"/>
                </a:solidFill>
                <a:hlinkClick r:id="rId3"/>
              </a:rPr>
              <a:t>stovicek.p</a:t>
            </a:r>
            <a:r>
              <a:rPr lang="cs-CZ" sz="1800" dirty="0" smtClean="0">
                <a:solidFill>
                  <a:schemeClr val="tx1"/>
                </a:solidFill>
                <a:hlinkClick r:id="rId3"/>
              </a:rPr>
              <a:t>@</a:t>
            </a:r>
            <a:r>
              <a:rPr lang="cs-CZ" sz="1800" dirty="0" err="1" smtClean="0">
                <a:solidFill>
                  <a:schemeClr val="tx1"/>
                </a:solidFill>
                <a:hlinkClick r:id="rId3"/>
              </a:rPr>
              <a:t>kr</a:t>
            </a:r>
            <a:r>
              <a:rPr lang="cs-CZ" sz="1800" dirty="0" smtClean="0">
                <a:solidFill>
                  <a:schemeClr val="tx1"/>
                </a:solidFill>
                <a:hlinkClick r:id="rId3"/>
              </a:rPr>
              <a:t>-</a:t>
            </a:r>
            <a:r>
              <a:rPr lang="cs-CZ" sz="1800" dirty="0" err="1" smtClean="0">
                <a:solidFill>
                  <a:schemeClr val="tx1"/>
                </a:solidFill>
                <a:hlinkClick r:id="rId3"/>
              </a:rPr>
              <a:t>ustecky.cz</a:t>
            </a:r>
            <a:endParaRPr lang="cs-CZ" sz="18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tel. 475 657 502</a:t>
            </a:r>
          </a:p>
          <a:p>
            <a:pPr eaLnBrk="1" hangingPunct="1">
              <a:defRPr/>
            </a:pPr>
            <a:endParaRPr lang="cs-CZ" b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541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EF5E26-6446-4137-8927-96FB95286624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510582"/>
      </p:ext>
    </p:extLst>
  </p:cSld>
  <p:clrMapOvr>
    <a:masterClrMapping/>
  </p:clrMapOvr>
</p:sld>
</file>

<file path=ppt/theme/theme1.xml><?xml version="1.0" encoding="utf-8"?>
<a:theme xmlns:a="http://schemas.openxmlformats.org/drawingml/2006/main" name="ppt-v3-uk-logo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ppt-v3-uk-logo</Template>
  <TotalTime>2644</TotalTime>
  <Words>375</Words>
  <Application>Microsoft Office PowerPoint</Application>
  <PresentationFormat>Předvádění na obrazovce (4:3)</PresentationFormat>
  <Paragraphs>108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ppt-v3-uk-logo</vt:lpstr>
      <vt:lpstr>Porada ÚP 19.5.2016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</vt:lpstr>
    </vt:vector>
  </TitlesOfParts>
  <Company>Krajský úřad Ústeckého kraje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Morche Lukáš</dc:creator>
  <cp:lastModifiedBy>Šťovíček Pavel</cp:lastModifiedBy>
  <cp:revision>264</cp:revision>
  <cp:lastPrinted>2015-12-09T07:07:43Z</cp:lastPrinted>
  <dcterms:created xsi:type="dcterms:W3CDTF">2013-04-04T12:24:33Z</dcterms:created>
  <dcterms:modified xsi:type="dcterms:W3CDTF">2016-05-17T06:41:54Z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64600.0000000000</vt:lpwstr>
  </property>
  <property fmtid="{D5CDD505-2E9C-101B-9397-08002B2CF9AE}" pid="3" name="Typ formuláře">
    <vt:lpwstr>Powerpoint prezentace</vt:lpwstr>
  </property>
  <property fmtid="{D5CDD505-2E9C-101B-9397-08002B2CF9AE}" pid="4" name="Vnitřní předpis0">
    <vt:lpwstr/>
  </property>
  <property fmtid="{D5CDD505-2E9C-101B-9397-08002B2CF9AE}" pid="5" name="Poznámka">
    <vt:lpwstr/>
  </property>
</Properties>
</file>