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3" r:id="rId5"/>
    <p:sldId id="266" r:id="rId6"/>
    <p:sldId id="262" r:id="rId7"/>
    <p:sldId id="291" r:id="rId8"/>
    <p:sldId id="264" r:id="rId9"/>
    <p:sldId id="265" r:id="rId10"/>
    <p:sldId id="271" r:id="rId11"/>
    <p:sldId id="268" r:id="rId12"/>
    <p:sldId id="269" r:id="rId13"/>
    <p:sldId id="270" r:id="rId14"/>
    <p:sldId id="261" r:id="rId15"/>
    <p:sldId id="260" r:id="rId16"/>
    <p:sldId id="273" r:id="rId17"/>
    <p:sldId id="272" r:id="rId18"/>
    <p:sldId id="274" r:id="rId19"/>
    <p:sldId id="259" r:id="rId20"/>
    <p:sldId id="279" r:id="rId21"/>
    <p:sldId id="278" r:id="rId22"/>
    <p:sldId id="277" r:id="rId23"/>
    <p:sldId id="276" r:id="rId24"/>
    <p:sldId id="275" r:id="rId25"/>
    <p:sldId id="282" r:id="rId26"/>
    <p:sldId id="283" r:id="rId27"/>
    <p:sldId id="280" r:id="rId28"/>
    <p:sldId id="281" r:id="rId29"/>
    <p:sldId id="258" r:id="rId30"/>
    <p:sldId id="286" r:id="rId31"/>
    <p:sldId id="285" r:id="rId32"/>
    <p:sldId id="289" r:id="rId33"/>
    <p:sldId id="288" r:id="rId34"/>
    <p:sldId id="287" r:id="rId35"/>
    <p:sldId id="284" r:id="rId36"/>
    <p:sldId id="290" r:id="rId37"/>
    <p:sldId id="292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4040188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852936"/>
            <a:ext cx="4040188" cy="3273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7117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6"/>
            <a:ext cx="4041775" cy="3273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3008313" cy="8740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08721"/>
            <a:ext cx="5486400" cy="38188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445224"/>
            <a:ext cx="5486400" cy="7269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CDA12-9BED-44CE-98FF-BB9D12CA7D8F}" type="datetimeFigureOut">
              <a:rPr lang="cs-CZ" smtClean="0"/>
              <a:pPr/>
              <a:t>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BD3D6-7ABF-467C-A5A7-2FB43BFFBB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979712" cy="836712"/>
          </a:xfrm>
          <a:prstGeom prst="rect">
            <a:avLst/>
          </a:prstGeom>
          <a:gradFill flip="none" rotWithShape="1">
            <a:gsLst>
              <a:gs pos="100000">
                <a:srgbClr val="003D96">
                  <a:alpha val="74000"/>
                </a:srgbClr>
              </a:gs>
              <a:gs pos="50000">
                <a:srgbClr val="104086">
                  <a:shade val="67500"/>
                  <a:satMod val="115000"/>
                </a:srgbClr>
              </a:gs>
              <a:gs pos="100000">
                <a:srgbClr val="104086">
                  <a:shade val="100000"/>
                  <a:satMod val="115000"/>
                </a:srgb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7164288" y="0"/>
            <a:ext cx="1979712" cy="836712"/>
          </a:xfrm>
          <a:prstGeom prst="rect">
            <a:avLst/>
          </a:prstGeom>
          <a:gradFill flip="none" rotWithShape="1">
            <a:gsLst>
              <a:gs pos="100000">
                <a:srgbClr val="003D96">
                  <a:alpha val="74000"/>
                </a:srgbClr>
              </a:gs>
              <a:gs pos="50000">
                <a:srgbClr val="104086">
                  <a:shade val="67500"/>
                  <a:satMod val="115000"/>
                </a:srgbClr>
              </a:gs>
              <a:gs pos="100000">
                <a:srgbClr val="104086">
                  <a:shade val="100000"/>
                  <a:satMod val="115000"/>
                </a:srgb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logolink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555776" y="0"/>
            <a:ext cx="3960440" cy="998500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10" name="Obdélník 9"/>
          <p:cNvSpPr/>
          <p:nvPr userDrawn="1"/>
        </p:nvSpPr>
        <p:spPr>
          <a:xfrm>
            <a:off x="0" y="6381328"/>
            <a:ext cx="8172400" cy="476672"/>
          </a:xfrm>
          <a:prstGeom prst="rect">
            <a:avLst/>
          </a:prstGeom>
          <a:gradFill flip="none" rotWithShape="1">
            <a:gsLst>
              <a:gs pos="0">
                <a:srgbClr val="104086">
                  <a:shade val="30000"/>
                  <a:satMod val="115000"/>
                </a:srgbClr>
              </a:gs>
              <a:gs pos="50000">
                <a:srgbClr val="104086">
                  <a:shade val="67500"/>
                  <a:satMod val="115000"/>
                </a:srgbClr>
              </a:gs>
              <a:gs pos="100000">
                <a:srgbClr val="10408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100" b="1" dirty="0" smtClean="0">
              <a:solidFill>
                <a:srgbClr val="FFC000"/>
              </a:solidFill>
            </a:endParaRPr>
          </a:p>
          <a:p>
            <a:r>
              <a:rPr lang="cs-CZ" sz="1100" b="1" dirty="0" smtClean="0">
                <a:solidFill>
                  <a:srgbClr val="FFC000"/>
                </a:solidFill>
              </a:rPr>
              <a:t>„Přírodovědné a technické vzdělávání Ústeckého kraje“</a:t>
            </a:r>
          </a:p>
          <a:p>
            <a:r>
              <a:rPr lang="cs-CZ" sz="1100" i="1" dirty="0" smtClean="0">
                <a:solidFill>
                  <a:srgbClr val="FFC000"/>
                </a:solidFill>
              </a:rPr>
              <a:t>CZ.1.07/1.1.00/44.0005</a:t>
            </a:r>
          </a:p>
          <a:p>
            <a:pPr algn="ctr"/>
            <a:endParaRPr lang="cs-CZ" sz="1100" dirty="0"/>
          </a:p>
        </p:txBody>
      </p:sp>
      <p:sp>
        <p:nvSpPr>
          <p:cNvPr id="11" name="Zástupný symbol pro číslo snímku 15"/>
          <p:cNvSpPr txBox="1">
            <a:spLocks/>
          </p:cNvSpPr>
          <p:nvPr userDrawn="1"/>
        </p:nvSpPr>
        <p:spPr>
          <a:xfrm>
            <a:off x="8172400" y="6381328"/>
            <a:ext cx="971600" cy="476672"/>
          </a:xfrm>
          <a:prstGeom prst="rect">
            <a:avLst/>
          </a:prstGeom>
          <a:solidFill>
            <a:srgbClr val="104086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6A4B7-76C5-4EFD-98F7-89980EC66B2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Přímá spojovací čára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69850" cmpd="thickThin">
            <a:solidFill>
              <a:srgbClr val="104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cs-CZ" dirty="0" smtClean="0"/>
              <a:t>Monitorování projektu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Seminář pro věcné manažery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4.11.2013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Definice vybraných pojmů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8072494" cy="4357718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PODPOŘENÁ OSOBA</a:t>
            </a:r>
          </a:p>
          <a:p>
            <a:pPr algn="just"/>
            <a:r>
              <a:rPr lang="cs-CZ" sz="2400" dirty="0" smtClean="0">
                <a:solidFill>
                  <a:schemeClr val="tx1"/>
                </a:solidFill>
              </a:rPr>
              <a:t>je osobou, která získala jakoukoliv formu podpory. 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just"/>
            <a:r>
              <a:rPr lang="cs-CZ" sz="2400" dirty="0" smtClean="0">
                <a:solidFill>
                  <a:schemeClr val="tx1"/>
                </a:solidFill>
              </a:rPr>
              <a:t>Podporou </a:t>
            </a:r>
            <a:r>
              <a:rPr lang="cs-CZ" sz="2400" dirty="0" smtClean="0">
                <a:solidFill>
                  <a:schemeClr val="tx1"/>
                </a:solidFill>
              </a:rPr>
              <a:t>se rozumí jakákoliv aktivita financovaná z rozpočtu projektu, ze které má cílová skupina prospěch, </a:t>
            </a:r>
            <a:r>
              <a:rPr lang="cs-CZ" sz="2400" dirty="0" smtClean="0">
                <a:solidFill>
                  <a:schemeClr val="tx1"/>
                </a:solidFill>
              </a:rPr>
              <a:t>může </a:t>
            </a:r>
            <a:r>
              <a:rPr lang="cs-CZ" sz="2400" dirty="0" smtClean="0">
                <a:solidFill>
                  <a:schemeClr val="tx1"/>
                </a:solidFill>
              </a:rPr>
              <a:t>mít formu např. vzdělávacího kurzu, </a:t>
            </a:r>
            <a:r>
              <a:rPr lang="cs-CZ" sz="2400" dirty="0" smtClean="0">
                <a:solidFill>
                  <a:schemeClr val="tx1"/>
                </a:solidFill>
              </a:rPr>
              <a:t>stáže</a:t>
            </a:r>
            <a:r>
              <a:rPr lang="cs-CZ" sz="2400" dirty="0" smtClean="0">
                <a:solidFill>
                  <a:schemeClr val="tx1"/>
                </a:solidFill>
              </a:rPr>
              <a:t>, odborné konzultace, poradenství, výcviku, školení, odborné </a:t>
            </a:r>
            <a:r>
              <a:rPr lang="cs-CZ" sz="2400" dirty="0" smtClean="0">
                <a:solidFill>
                  <a:schemeClr val="tx1"/>
                </a:solidFill>
              </a:rPr>
              <a:t>praxe </a:t>
            </a:r>
            <a:r>
              <a:rPr lang="cs-CZ" sz="2400" dirty="0" smtClean="0">
                <a:solidFill>
                  <a:schemeClr val="tx1"/>
                </a:solidFill>
              </a:rPr>
              <a:t>apod. 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just"/>
            <a:r>
              <a:rPr lang="cs-CZ" sz="2400" dirty="0" smtClean="0">
                <a:solidFill>
                  <a:schemeClr val="tx1"/>
                </a:solidFill>
              </a:rPr>
              <a:t>V </a:t>
            </a:r>
            <a:r>
              <a:rPr lang="cs-CZ" sz="2400" dirty="0" smtClean="0">
                <a:solidFill>
                  <a:schemeClr val="tx1"/>
                </a:solidFill>
              </a:rPr>
              <a:t>případech, kdy je podpořené osobě poskytnuto více odlišných/na sebe nenavazujících podpor v rámci jednoho projektu, je tato osoba započítána tolikrát, kolik podpor jí bylo poskytnuto. 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8429684" cy="3500462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Podpořenou </a:t>
            </a:r>
            <a:r>
              <a:rPr lang="cs-CZ" sz="2700" dirty="0" smtClean="0"/>
              <a:t>osobou není však nikdy: 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 - člen </a:t>
            </a:r>
            <a:r>
              <a:rPr lang="cs-CZ" sz="2700" dirty="0" smtClean="0"/>
              <a:t>realizačního týmu, který se na projektu podílí jeho </a:t>
            </a:r>
            <a:r>
              <a:rPr lang="cs-CZ" sz="2700" dirty="0" smtClean="0"/>
              <a:t>pouhou</a:t>
            </a:r>
            <a:br>
              <a:rPr lang="cs-CZ" sz="2700" dirty="0" smtClean="0"/>
            </a:br>
            <a:r>
              <a:rPr lang="cs-CZ" sz="2700" dirty="0" smtClean="0"/>
              <a:t> </a:t>
            </a:r>
            <a:r>
              <a:rPr lang="cs-CZ" sz="2700" dirty="0" smtClean="0"/>
              <a:t>   </a:t>
            </a:r>
            <a:r>
              <a:rPr lang="cs-CZ" sz="2700" dirty="0" smtClean="0"/>
              <a:t>administrací, </a:t>
            </a:r>
            <a:br>
              <a:rPr lang="cs-CZ" sz="2700" dirty="0" smtClean="0"/>
            </a:br>
            <a:r>
              <a:rPr lang="cs-CZ" sz="2700" dirty="0" smtClean="0"/>
              <a:t>-  osoba</a:t>
            </a:r>
            <a:r>
              <a:rPr lang="cs-CZ" sz="2700" dirty="0" smtClean="0"/>
              <a:t>, která navštíví nebo se zaregistruje na určitém 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 </a:t>
            </a:r>
            <a:r>
              <a:rPr lang="cs-CZ" sz="2700" dirty="0" smtClean="0"/>
              <a:t>  internetovém </a:t>
            </a:r>
            <a:r>
              <a:rPr lang="cs-CZ" sz="2700" dirty="0" smtClean="0"/>
              <a:t>portálu, bez delší, systematické a přímé </a:t>
            </a:r>
            <a:r>
              <a:rPr lang="cs-CZ" sz="2700" dirty="0" smtClean="0"/>
              <a:t>spolupráce</a:t>
            </a:r>
            <a:br>
              <a:rPr lang="cs-CZ" sz="2700" dirty="0" smtClean="0"/>
            </a:br>
            <a:r>
              <a:rPr lang="cs-CZ" sz="2700" dirty="0" smtClean="0"/>
              <a:t> </a:t>
            </a:r>
            <a:r>
              <a:rPr lang="cs-CZ" sz="2700" dirty="0" smtClean="0"/>
              <a:t>  </a:t>
            </a:r>
            <a:r>
              <a:rPr lang="cs-CZ" sz="2700" dirty="0" smtClean="0"/>
              <a:t>(daná osoba internetové stránky pouze navštíví); </a:t>
            </a:r>
            <a:br>
              <a:rPr lang="cs-CZ" sz="2700" dirty="0" smtClean="0"/>
            </a:br>
            <a:r>
              <a:rPr lang="cs-CZ" sz="2700" dirty="0" smtClean="0"/>
              <a:t>-  osoba</a:t>
            </a:r>
            <a:r>
              <a:rPr lang="cs-CZ" sz="2700" dirty="0" smtClean="0"/>
              <a:t>, která pouze </a:t>
            </a:r>
            <a:r>
              <a:rPr lang="cs-CZ" sz="2700" dirty="0" smtClean="0"/>
              <a:t>obdrží </a:t>
            </a:r>
            <a:r>
              <a:rPr lang="cs-CZ" sz="2700" dirty="0" smtClean="0"/>
              <a:t>leták; </a:t>
            </a:r>
            <a:br>
              <a:rPr lang="cs-CZ" sz="2700" dirty="0" smtClean="0"/>
            </a:br>
            <a:r>
              <a:rPr lang="cs-CZ" sz="2700" dirty="0" smtClean="0"/>
              <a:t>-  návštěvník </a:t>
            </a:r>
            <a:r>
              <a:rPr lang="cs-CZ" sz="2700" dirty="0" smtClean="0"/>
              <a:t>dne otevřených dveří; </a:t>
            </a:r>
            <a:br>
              <a:rPr lang="cs-CZ" sz="2700" dirty="0" smtClean="0"/>
            </a:br>
            <a:r>
              <a:rPr lang="cs-CZ" sz="2700" dirty="0" smtClean="0"/>
              <a:t>-  </a:t>
            </a:r>
            <a:r>
              <a:rPr lang="pl-PL" sz="2700" dirty="0" smtClean="0"/>
              <a:t>účastník </a:t>
            </a:r>
            <a:r>
              <a:rPr lang="pl-PL" sz="2700" dirty="0" smtClean="0"/>
              <a:t>konference o realizovaném </a:t>
            </a:r>
            <a:r>
              <a:rPr lang="pl-PL" sz="2700" dirty="0" smtClean="0"/>
              <a:t>projektu. 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142985"/>
            <a:ext cx="7772400" cy="928694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Způsob </a:t>
            </a:r>
            <a:r>
              <a:rPr lang="cs-CZ" sz="3600" b="1" dirty="0" smtClean="0"/>
              <a:t>započítávání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929618" cy="3714776"/>
          </a:xfrm>
        </p:spPr>
        <p:txBody>
          <a:bodyPr>
            <a:normAutofit lnSpcReduction="10000"/>
          </a:bodyPr>
          <a:lstStyle/>
          <a:p>
            <a:endParaRPr lang="cs-CZ" sz="2400" dirty="0" smtClean="0"/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1. Pokud </a:t>
            </a:r>
            <a:r>
              <a:rPr lang="cs-CZ" sz="2400" dirty="0" smtClean="0">
                <a:solidFill>
                  <a:schemeClr val="tx1"/>
                </a:solidFill>
              </a:rPr>
              <a:t>je v rámci jednoho projektu </a:t>
            </a:r>
            <a:r>
              <a:rPr lang="cs-CZ" sz="2400" dirty="0" smtClean="0">
                <a:solidFill>
                  <a:schemeClr val="tx1"/>
                </a:solidFill>
              </a:rPr>
              <a:t>realizováno </a:t>
            </a:r>
            <a:r>
              <a:rPr lang="cs-CZ" sz="2400" dirty="0" smtClean="0">
                <a:solidFill>
                  <a:schemeClr val="tx1"/>
                </a:solidFill>
              </a:rPr>
              <a:t>„x“ vzdělávacích </a:t>
            </a:r>
            <a:r>
              <a:rPr lang="cs-CZ" sz="2400" dirty="0" smtClean="0">
                <a:solidFill>
                  <a:schemeClr val="tx1"/>
                </a:solidFill>
              </a:rPr>
              <a:t>kurzů, kroužků  </a:t>
            </a:r>
            <a:r>
              <a:rPr lang="cs-CZ" sz="2400" dirty="0" smtClean="0">
                <a:solidFill>
                  <a:schemeClr val="tx1"/>
                </a:solidFill>
              </a:rPr>
              <a:t>jiného druhu a anebo jednotlivé vzdělávací kurzů, </a:t>
            </a:r>
            <a:r>
              <a:rPr lang="cs-CZ" sz="2400" dirty="0" smtClean="0">
                <a:solidFill>
                  <a:schemeClr val="tx1"/>
                </a:solidFill>
              </a:rPr>
              <a:t>kroužky </a:t>
            </a:r>
            <a:r>
              <a:rPr lang="cs-CZ" sz="2400" dirty="0" smtClean="0">
                <a:solidFill>
                  <a:schemeClr val="tx1"/>
                </a:solidFill>
              </a:rPr>
              <a:t>na sebe nenavazují pak se jedna osoba, účastnící se „x“ vzdělávacích modulů/kurzů započítává mezi podpořené osoby právě „x-krát“. 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i="1" dirty="0" smtClean="0">
                <a:solidFill>
                  <a:schemeClr val="tx1"/>
                </a:solidFill>
              </a:rPr>
              <a:t>Příklad:</a:t>
            </a:r>
          </a:p>
          <a:p>
            <a:pPr algn="l"/>
            <a:r>
              <a:rPr lang="cs-CZ" sz="2400" i="1" dirty="0" smtClean="0">
                <a:solidFill>
                  <a:schemeClr val="tx1"/>
                </a:solidFill>
              </a:rPr>
              <a:t>Tomáš K. se účastní exkurze do Temelína a bude také zapojen v kroužku </a:t>
            </a:r>
            <a:r>
              <a:rPr lang="cs-CZ" sz="2400" i="1" dirty="0" err="1" smtClean="0">
                <a:solidFill>
                  <a:schemeClr val="tx1"/>
                </a:solidFill>
              </a:rPr>
              <a:t>Elektro</a:t>
            </a:r>
            <a:r>
              <a:rPr lang="cs-CZ" sz="2400" i="1" dirty="0" smtClean="0">
                <a:solidFill>
                  <a:schemeClr val="tx1"/>
                </a:solidFill>
              </a:rPr>
              <a:t>. Započítáme ho 2x.</a:t>
            </a:r>
            <a:endParaRPr lang="cs-CZ" sz="24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2. Pokud </a:t>
            </a:r>
            <a:r>
              <a:rPr lang="cs-CZ" sz="2700" dirty="0" smtClean="0"/>
              <a:t>je v rámci jednoho projektu vytvořeno „x“ vzdělávacích </a:t>
            </a:r>
            <a:r>
              <a:rPr lang="cs-CZ" sz="2700" dirty="0" smtClean="0"/>
              <a:t>programů/kurzů </a:t>
            </a:r>
            <a:r>
              <a:rPr lang="cs-CZ" sz="2700" dirty="0" smtClean="0"/>
              <a:t>stejného zaměření a anebo na sebe jednotlivé vzdělávací </a:t>
            </a:r>
            <a:r>
              <a:rPr lang="cs-CZ" sz="2700" dirty="0" smtClean="0"/>
              <a:t>kurzy </a:t>
            </a:r>
            <a:r>
              <a:rPr lang="cs-CZ" sz="2700" dirty="0" smtClean="0"/>
              <a:t>navazují pak se jedna osoba účastnící se „x“ vzdělávacích </a:t>
            </a:r>
            <a:r>
              <a:rPr lang="cs-CZ" sz="2700" dirty="0" smtClean="0"/>
              <a:t>kurzů </a:t>
            </a:r>
            <a:r>
              <a:rPr lang="cs-CZ" sz="2700" dirty="0" smtClean="0"/>
              <a:t>mezi podpořené osoby započítává právě1-krát“. 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i="1" dirty="0" smtClean="0"/>
              <a:t>Příklad: </a:t>
            </a:r>
            <a:br>
              <a:rPr lang="cs-CZ" sz="2700" i="1" dirty="0" smtClean="0"/>
            </a:br>
            <a:r>
              <a:rPr lang="cs-CZ" sz="2700" i="1" dirty="0" smtClean="0"/>
              <a:t>Pan Karel se účastní vzdělávacího programu Moderních trendů ve výuce, který je několikaměsíční a je složen z několika kurzů. Pana </a:t>
            </a:r>
            <a:r>
              <a:rPr lang="cs-CZ" sz="2700" i="1" dirty="0" smtClean="0"/>
              <a:t>K</a:t>
            </a:r>
            <a:r>
              <a:rPr lang="cs-CZ" sz="2700" i="1" dirty="0" smtClean="0"/>
              <a:t>arla započítáme pouze 1x.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8072494" cy="1000132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06.43.10 Počet nově vytvořených/inovovaných produktů </a:t>
            </a:r>
            <a:endParaRPr lang="cs-CZ" sz="2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8429684" cy="4071966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AutoNum type="arabicPeriod"/>
            </a:pPr>
            <a:r>
              <a:rPr lang="cs-CZ" sz="2600" dirty="0" smtClean="0">
                <a:solidFill>
                  <a:schemeClr val="tx1"/>
                </a:solidFill>
              </a:rPr>
              <a:t>Sborník </a:t>
            </a:r>
            <a:r>
              <a:rPr lang="cs-CZ" sz="2600" dirty="0" smtClean="0">
                <a:solidFill>
                  <a:schemeClr val="tx1"/>
                </a:solidFill>
              </a:rPr>
              <a:t>dobré praxe (1 produkt</a:t>
            </a:r>
            <a:r>
              <a:rPr lang="cs-CZ" sz="26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/>
            <a:r>
              <a:rPr lang="cs-CZ" sz="2600" dirty="0" smtClean="0">
                <a:solidFill>
                  <a:schemeClr val="tx1"/>
                </a:solidFill>
              </a:rPr>
              <a:t>2</a:t>
            </a:r>
            <a:r>
              <a:rPr lang="cs-CZ" sz="2600" dirty="0" smtClean="0">
                <a:solidFill>
                  <a:schemeClr val="tx1"/>
                </a:solidFill>
              </a:rPr>
              <a:t>. </a:t>
            </a:r>
            <a:r>
              <a:rPr lang="cs-CZ" sz="2600" dirty="0" smtClean="0">
                <a:solidFill>
                  <a:schemeClr val="tx1"/>
                </a:solidFill>
              </a:rPr>
              <a:t>   Krajská </a:t>
            </a:r>
            <a:r>
              <a:rPr lang="cs-CZ" sz="2600" dirty="0" smtClean="0">
                <a:solidFill>
                  <a:schemeClr val="tx1"/>
                </a:solidFill>
              </a:rPr>
              <a:t>evaluační souhrnná zpráva (1 produkt</a:t>
            </a:r>
            <a:r>
              <a:rPr lang="cs-CZ" sz="26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/>
            <a:r>
              <a:rPr lang="cs-CZ" sz="2600" dirty="0" smtClean="0">
                <a:solidFill>
                  <a:schemeClr val="tx1"/>
                </a:solidFill>
              </a:rPr>
              <a:t>3</a:t>
            </a:r>
            <a:r>
              <a:rPr lang="cs-CZ" sz="2600" dirty="0" smtClean="0">
                <a:solidFill>
                  <a:schemeClr val="tx1"/>
                </a:solidFill>
              </a:rPr>
              <a:t>. </a:t>
            </a:r>
            <a:r>
              <a:rPr lang="cs-CZ" sz="2600" dirty="0" smtClean="0">
                <a:solidFill>
                  <a:schemeClr val="tx1"/>
                </a:solidFill>
              </a:rPr>
              <a:t>   Evaluační </a:t>
            </a:r>
            <a:r>
              <a:rPr lang="cs-CZ" sz="2600" dirty="0" smtClean="0">
                <a:solidFill>
                  <a:schemeClr val="tx1"/>
                </a:solidFill>
              </a:rPr>
              <a:t>zprávy partnerů (12 produktů</a:t>
            </a:r>
            <a:r>
              <a:rPr lang="cs-CZ" sz="26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AutoNum type="arabicPeriod" startAt="4"/>
            </a:pPr>
            <a:r>
              <a:rPr lang="cs-CZ" sz="2600" dirty="0" smtClean="0">
                <a:solidFill>
                  <a:schemeClr val="tx1"/>
                </a:solidFill>
              </a:rPr>
              <a:t>Slovník </a:t>
            </a:r>
            <a:r>
              <a:rPr lang="cs-CZ" sz="2600" dirty="0" smtClean="0">
                <a:solidFill>
                  <a:schemeClr val="tx1"/>
                </a:solidFill>
              </a:rPr>
              <a:t>partnera SPŠ a SOŠ </a:t>
            </a:r>
            <a:r>
              <a:rPr lang="cs-CZ" sz="2600" dirty="0" err="1" smtClean="0">
                <a:solidFill>
                  <a:schemeClr val="tx1"/>
                </a:solidFill>
              </a:rPr>
              <a:t>Ganstronomie</a:t>
            </a:r>
            <a:r>
              <a:rPr lang="cs-CZ" sz="2600" dirty="0" smtClean="0">
                <a:solidFill>
                  <a:schemeClr val="tx1"/>
                </a:solidFill>
              </a:rPr>
              <a:t> a služeb, Most </a:t>
            </a:r>
            <a:endParaRPr lang="cs-CZ" sz="26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      (</a:t>
            </a:r>
            <a:r>
              <a:rPr lang="cs-CZ" sz="2600" dirty="0" smtClean="0">
                <a:solidFill>
                  <a:schemeClr val="tx1"/>
                </a:solidFill>
              </a:rPr>
              <a:t>6 produktů</a:t>
            </a:r>
            <a:r>
              <a:rPr lang="cs-CZ" sz="26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/>
            <a:endParaRPr lang="cs-CZ" sz="26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 startAt="4"/>
            </a:pPr>
            <a:endParaRPr lang="cs-CZ" sz="13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cs-CZ" sz="2600" b="1" dirty="0" smtClean="0">
                <a:solidFill>
                  <a:schemeClr val="tx1"/>
                </a:solidFill>
              </a:rPr>
              <a:t>Dokladování</a:t>
            </a:r>
            <a:endParaRPr lang="cs-CZ" sz="2600" b="1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cs-CZ" sz="2600" dirty="0" smtClean="0">
                <a:solidFill>
                  <a:schemeClr val="tx1"/>
                </a:solidFill>
              </a:rPr>
              <a:t>Nově vytvořené </a:t>
            </a:r>
            <a:r>
              <a:rPr lang="cs-CZ" sz="2600" dirty="0" smtClean="0">
                <a:solidFill>
                  <a:schemeClr val="tx1"/>
                </a:solidFill>
              </a:rPr>
              <a:t>produkty v jejich </a:t>
            </a:r>
            <a:r>
              <a:rPr lang="cs-CZ" sz="2600" dirty="0" smtClean="0">
                <a:solidFill>
                  <a:schemeClr val="tx1"/>
                </a:solidFill>
              </a:rPr>
              <a:t>fyzické podobě. </a:t>
            </a:r>
          </a:p>
          <a:p>
            <a:pPr marL="457200" indent="-457200" algn="l"/>
            <a:r>
              <a:rPr lang="cs-CZ" sz="2600" dirty="0" smtClean="0">
                <a:solidFill>
                  <a:schemeClr val="tx1"/>
                </a:solidFill>
              </a:rPr>
              <a:t>Je nutno uchovávat průběžné, rozpracované verze tvorby </a:t>
            </a:r>
          </a:p>
          <a:p>
            <a:pPr marL="457200" indent="-457200" algn="l"/>
            <a:r>
              <a:rPr lang="cs-CZ" sz="2600" dirty="0" smtClean="0">
                <a:solidFill>
                  <a:schemeClr val="tx1"/>
                </a:solidFill>
              </a:rPr>
              <a:t>produktu.</a:t>
            </a:r>
            <a:r>
              <a:rPr lang="cs-CZ" sz="2600" dirty="0" smtClean="0"/>
              <a:t>	</a:t>
            </a:r>
          </a:p>
          <a:p>
            <a:pPr marL="457200" indent="-457200" algn="l">
              <a:buAutoNum type="arabicPeriod" startAt="4"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14348" y="1285860"/>
            <a:ext cx="7358114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214423"/>
            <a:ext cx="7772400" cy="928693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/>
              <a:t>07.41.20 </a:t>
            </a:r>
            <a:r>
              <a:rPr lang="cs-CZ" sz="2400" b="1" dirty="0" smtClean="0"/>
              <a:t> Počet </a:t>
            </a:r>
            <a:r>
              <a:rPr lang="cs-CZ" sz="2400" b="1" dirty="0" smtClean="0"/>
              <a:t>podpořených osob - poskytovatelé </a:t>
            </a:r>
            <a:r>
              <a:rPr lang="cs-CZ" sz="2400" b="1" dirty="0" smtClean="0"/>
              <a:t>služeb </a:t>
            </a:r>
            <a:br>
              <a:rPr lang="cs-CZ" sz="2400" b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2643182"/>
            <a:ext cx="8429684" cy="3500462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POSKYTOVATEL SLUŽEB </a:t>
            </a:r>
            <a:r>
              <a:rPr lang="cs-CZ" sz="2400" dirty="0" smtClean="0">
                <a:solidFill>
                  <a:schemeClr val="tx1"/>
                </a:solidFill>
              </a:rPr>
              <a:t>- </a:t>
            </a:r>
            <a:r>
              <a:rPr lang="cs-CZ" sz="2400" dirty="0" smtClean="0">
                <a:solidFill>
                  <a:schemeClr val="tx1"/>
                </a:solidFill>
              </a:rPr>
              <a:t>vždy </a:t>
            </a:r>
            <a:r>
              <a:rPr lang="cs-CZ" sz="2400" dirty="0" smtClean="0">
                <a:solidFill>
                  <a:schemeClr val="tx1"/>
                </a:solidFill>
              </a:rPr>
              <a:t>přímo pracuje s cílovou skupinou a poskytuje jí vzdělávací a ostatní navazující, se vzděláváním související </a:t>
            </a:r>
            <a:r>
              <a:rPr lang="cs-CZ" sz="2400" dirty="0" smtClean="0">
                <a:solidFill>
                  <a:schemeClr val="tx1"/>
                </a:solidFill>
              </a:rPr>
              <a:t>služby anebo </a:t>
            </a:r>
            <a:r>
              <a:rPr lang="cs-CZ" sz="2400" dirty="0" smtClean="0">
                <a:solidFill>
                  <a:schemeClr val="tx1"/>
                </a:solidFill>
              </a:rPr>
              <a:t>se jedná o tvůrce výukových materiálů, které budou </a:t>
            </a:r>
            <a:r>
              <a:rPr lang="cs-CZ" sz="2400" dirty="0" smtClean="0">
                <a:solidFill>
                  <a:schemeClr val="tx1"/>
                </a:solidFill>
              </a:rPr>
              <a:t>využity </a:t>
            </a:r>
            <a:r>
              <a:rPr lang="cs-CZ" sz="2400" dirty="0" smtClean="0">
                <a:solidFill>
                  <a:schemeClr val="tx1"/>
                </a:solidFill>
              </a:rPr>
              <a:t>pro práci s cílovou skupinou. </a:t>
            </a:r>
            <a:r>
              <a:rPr lang="cs-CZ" sz="2400" dirty="0" smtClean="0">
                <a:solidFill>
                  <a:schemeClr val="tx1"/>
                </a:solidFill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</a:rPr>
              <a:t>ped</a:t>
            </a:r>
            <a:r>
              <a:rPr lang="cs-CZ" sz="2400" dirty="0" smtClean="0">
                <a:solidFill>
                  <a:schemeClr val="tx1"/>
                </a:solidFill>
              </a:rPr>
              <a:t>. pracovník, lektor, vedoucí kroužku, vedoucí exkurze, projektového dne).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Poskytovatelem služby </a:t>
            </a:r>
            <a:r>
              <a:rPr lang="cs-CZ" sz="2400" dirty="0" smtClean="0">
                <a:solidFill>
                  <a:schemeClr val="tx1"/>
                </a:solidFill>
              </a:rPr>
              <a:t>není nikdy člen realizačního </a:t>
            </a:r>
            <a:r>
              <a:rPr lang="cs-CZ" sz="2400" dirty="0" smtClean="0">
                <a:solidFill>
                  <a:schemeClr val="tx1"/>
                </a:solidFill>
              </a:rPr>
              <a:t>týmu (manažer </a:t>
            </a:r>
            <a:r>
              <a:rPr lang="cs-CZ" sz="2400" dirty="0" smtClean="0">
                <a:solidFill>
                  <a:schemeClr val="tx1"/>
                </a:solidFill>
              </a:rPr>
              <a:t>projektu, finanční </a:t>
            </a:r>
            <a:r>
              <a:rPr lang="cs-CZ" sz="2400" dirty="0" smtClean="0">
                <a:solidFill>
                  <a:schemeClr val="tx1"/>
                </a:solidFill>
              </a:rPr>
              <a:t>manažer</a:t>
            </a:r>
            <a:r>
              <a:rPr lang="cs-CZ" sz="2400" dirty="0" smtClean="0">
                <a:solidFill>
                  <a:schemeClr val="tx1"/>
                </a:solidFill>
              </a:rPr>
              <a:t>). 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endParaRPr lang="cs-CZ" sz="2800" dirty="0" smtClean="0">
              <a:solidFill>
                <a:schemeClr val="tx1"/>
              </a:solidFill>
            </a:endParaRPr>
          </a:p>
          <a:p>
            <a:pPr algn="l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928926" y="1714488"/>
            <a:ext cx="350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i="1" dirty="0" smtClean="0"/>
              <a:t>počet osob 140 </a:t>
            </a:r>
            <a:r>
              <a:rPr lang="cs-CZ" sz="2400" b="1" i="1" dirty="0" smtClean="0"/>
              <a:t> za projekt</a:t>
            </a:r>
            <a:endParaRPr lang="cs-CZ" sz="2400" i="1" dirty="0"/>
          </a:p>
        </p:txBody>
      </p:sp>
      <p:sp>
        <p:nvSpPr>
          <p:cNvPr id="5" name="Obdélník 4"/>
          <p:cNvSpPr/>
          <p:nvPr/>
        </p:nvSpPr>
        <p:spPr>
          <a:xfrm>
            <a:off x="714348" y="1142984"/>
            <a:ext cx="7358114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/>
              <a:t>Každý poskytovatel služeb se počítá právě jednou.</a:t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i="1" dirty="0" smtClean="0"/>
              <a:t>Příklad: </a:t>
            </a:r>
            <a:br>
              <a:rPr lang="cs-CZ" sz="2400" i="1" dirty="0" smtClean="0"/>
            </a:br>
            <a:r>
              <a:rPr lang="cs-CZ" sz="2400" i="1" dirty="0" smtClean="0"/>
              <a:t>Pan učitel Mráz povede kroužek </a:t>
            </a:r>
            <a:r>
              <a:rPr lang="cs-CZ" sz="2400" i="1" dirty="0" err="1" smtClean="0"/>
              <a:t>Elektro</a:t>
            </a:r>
            <a:r>
              <a:rPr lang="cs-CZ" sz="2400" i="1" dirty="0" smtClean="0"/>
              <a:t>, kroužek Sváření a bude lektorem odborné přednášky. Je započítán pouze 1x.</a:t>
            </a:r>
            <a:br>
              <a:rPr lang="cs-CZ" sz="2400" i="1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3429000"/>
            <a:ext cx="8001056" cy="2209800"/>
          </a:xfrm>
        </p:spPr>
        <p:txBody>
          <a:bodyPr>
            <a:normAutofit fontScale="92500"/>
          </a:bodyPr>
          <a:lstStyle/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Dokladování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Je požadován písemný </a:t>
            </a:r>
            <a:r>
              <a:rPr lang="cs-CZ" sz="2400" dirty="0" smtClean="0">
                <a:solidFill>
                  <a:schemeClr val="tx1"/>
                </a:solidFill>
              </a:rPr>
              <a:t>dokad např. smlouva, dohoda o provedení práce</a:t>
            </a:r>
            <a:r>
              <a:rPr lang="cs-CZ" sz="2400" dirty="0" smtClean="0">
                <a:solidFill>
                  <a:schemeClr val="tx1"/>
                </a:solidFill>
              </a:rPr>
              <a:t>,   dohoda </a:t>
            </a:r>
            <a:r>
              <a:rPr lang="cs-CZ" sz="2400" dirty="0" smtClean="0">
                <a:solidFill>
                  <a:schemeClr val="tx1"/>
                </a:solidFill>
              </a:rPr>
              <a:t>o pracovní činnosti, faktura, pracovní </a:t>
            </a:r>
            <a:r>
              <a:rPr lang="cs-CZ" sz="2400" dirty="0" smtClean="0">
                <a:solidFill>
                  <a:schemeClr val="tx1"/>
                </a:solidFill>
              </a:rPr>
              <a:t>výkaz, prezenční listina </a:t>
            </a:r>
            <a:r>
              <a:rPr lang="cs-CZ" sz="2400" dirty="0" smtClean="0">
                <a:solidFill>
                  <a:schemeClr val="tx1"/>
                </a:solidFill>
              </a:rPr>
              <a:t>z </a:t>
            </a:r>
            <a:r>
              <a:rPr lang="cs-CZ" sz="2400" dirty="0" smtClean="0">
                <a:solidFill>
                  <a:schemeClr val="tx1"/>
                </a:solidFill>
              </a:rPr>
              <a:t>každého </a:t>
            </a:r>
            <a:r>
              <a:rPr lang="cs-CZ" sz="2400" dirty="0" smtClean="0">
                <a:solidFill>
                  <a:schemeClr val="tx1"/>
                </a:solidFill>
              </a:rPr>
              <a:t>dne </a:t>
            </a:r>
            <a:r>
              <a:rPr lang="cs-CZ" sz="2400" dirty="0" smtClean="0">
                <a:solidFill>
                  <a:schemeClr val="tx1"/>
                </a:solidFill>
              </a:rPr>
              <a:t>výuky s podpise pracovníka.</a:t>
            </a:r>
            <a:r>
              <a:rPr lang="cs-CZ" sz="2400" b="1" dirty="0" smtClean="0"/>
              <a:t>	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cs-CZ" sz="2700" dirty="0" smtClean="0"/>
              <a:t>	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2428868"/>
            <a:ext cx="8501122" cy="3643338"/>
          </a:xfrm>
        </p:spPr>
        <p:txBody>
          <a:bodyPr>
            <a:normAutofit/>
          </a:bodyPr>
          <a:lstStyle/>
          <a:p>
            <a:pPr algn="l"/>
            <a:r>
              <a:rPr lang="cs-CZ" sz="2400" b="1" i="1" dirty="0" err="1" smtClean="0">
                <a:solidFill>
                  <a:schemeClr val="tx1"/>
                </a:solidFill>
              </a:rPr>
              <a:t>Annexové</a:t>
            </a:r>
            <a:r>
              <a:rPr lang="cs-CZ" sz="2400" b="1" i="1" dirty="0" smtClean="0">
                <a:solidFill>
                  <a:schemeClr val="tx1"/>
                </a:solidFill>
              </a:rPr>
              <a:t> MI  (</a:t>
            </a:r>
            <a:r>
              <a:rPr lang="cs-CZ" sz="2400" b="1" i="1" dirty="0" err="1" smtClean="0">
                <a:solidFill>
                  <a:schemeClr val="tx1"/>
                </a:solidFill>
              </a:rPr>
              <a:t>podindikátory</a:t>
            </a:r>
            <a:r>
              <a:rPr lang="cs-CZ" sz="2400" b="1" i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sz="2400" i="1" dirty="0" smtClean="0">
                <a:solidFill>
                  <a:schemeClr val="tx1"/>
                </a:solidFill>
              </a:rPr>
              <a:t>07.41.81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i="1" dirty="0" smtClean="0">
                <a:solidFill>
                  <a:schemeClr val="tx1"/>
                </a:solidFill>
              </a:rPr>
              <a:t>Počet podpořených osob v dalším vzdělávání - pedagogických a akademických pracovníků - </a:t>
            </a:r>
            <a:r>
              <a:rPr lang="cs-CZ" sz="2400" b="1" i="1" dirty="0" smtClean="0">
                <a:solidFill>
                  <a:schemeClr val="tx1"/>
                </a:solidFill>
              </a:rPr>
              <a:t>muži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l"/>
            <a:r>
              <a:rPr lang="cs-CZ" sz="2400" i="1" dirty="0" smtClean="0">
                <a:solidFill>
                  <a:schemeClr val="tx1"/>
                </a:solidFill>
              </a:rPr>
              <a:t>07.41.82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i="1" dirty="0" smtClean="0">
                <a:solidFill>
                  <a:schemeClr val="tx1"/>
                </a:solidFill>
              </a:rPr>
              <a:t>Počet podpořených osob v dalším vzdělávání - pedagogických a akademických pracovníků - </a:t>
            </a:r>
            <a:r>
              <a:rPr lang="cs-CZ" sz="2400" b="1" i="1" dirty="0" smtClean="0">
                <a:solidFill>
                  <a:schemeClr val="tx1"/>
                </a:solidFill>
              </a:rPr>
              <a:t>ženy</a:t>
            </a:r>
            <a:endParaRPr lang="cs-CZ" sz="2400" b="1" dirty="0" smtClean="0">
              <a:solidFill>
                <a:schemeClr val="tx1"/>
              </a:solidFill>
            </a:endParaRPr>
          </a:p>
          <a:p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357158" y="1071546"/>
            <a:ext cx="864399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57158" y="1071547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07.41.65 </a:t>
            </a:r>
            <a:r>
              <a:rPr lang="cs-CZ" sz="2400" b="1" dirty="0" smtClean="0"/>
              <a:t> Počet </a:t>
            </a:r>
            <a:r>
              <a:rPr lang="cs-CZ" sz="2400" b="1" dirty="0" smtClean="0"/>
              <a:t>podpořených osob - pracovníků v </a:t>
            </a:r>
            <a:r>
              <a:rPr lang="cs-CZ" sz="2400" b="1" dirty="0" smtClean="0"/>
              <a:t>dalším vzdělávání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28926" y="1785926"/>
            <a:ext cx="35019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/>
              <a:t>počet osob </a:t>
            </a:r>
            <a:r>
              <a:rPr lang="cs-CZ" sz="2400" b="1" i="1" dirty="0" smtClean="0"/>
              <a:t>790  </a:t>
            </a:r>
            <a:r>
              <a:rPr lang="cs-CZ" sz="2400" b="1" i="1" dirty="0" smtClean="0"/>
              <a:t>za projekt</a:t>
            </a:r>
            <a:endParaRPr lang="cs-CZ" sz="2400" i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 l="21157" t="28604" r="22314" b="37020"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 l="20743" t="32647" r="22140" b="1411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 l="34876" t="13529" r="33554" b="7647"/>
          <a:stretch>
            <a:fillRect/>
          </a:stretch>
        </p:blipFill>
        <p:spPr bwMode="auto">
          <a:xfrm>
            <a:off x="2357422" y="142852"/>
            <a:ext cx="414340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2786082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Dokladování</a:t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i="1" dirty="0" smtClean="0"/>
              <a:t>Dokládá </a:t>
            </a:r>
            <a:r>
              <a:rPr lang="cs-CZ" sz="2400" i="1" dirty="0" smtClean="0"/>
              <a:t>se česným prohlášením podepsaným osobou odpovědnou za realizaci projektu. 	</a:t>
            </a:r>
            <a:br>
              <a:rPr lang="cs-CZ" sz="2400" i="1" dirty="0" smtClean="0"/>
            </a:br>
            <a:endParaRPr lang="cs-CZ" sz="2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3429000"/>
            <a:ext cx="8001056" cy="2209800"/>
          </a:xfrm>
        </p:spPr>
        <p:txBody>
          <a:bodyPr>
            <a:normAutofit/>
          </a:bodyPr>
          <a:lstStyle/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Autofit/>
          </a:bodyPr>
          <a:lstStyle/>
          <a:p>
            <a:pPr algn="l"/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3429000"/>
            <a:ext cx="8001056" cy="2209800"/>
          </a:xfrm>
        </p:spPr>
        <p:txBody>
          <a:bodyPr>
            <a:normAutofit/>
          </a:bodyPr>
          <a:lstStyle/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/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 l="7686" t="18824" r="64215" b="10000"/>
          <a:stretch>
            <a:fillRect/>
          </a:stretch>
        </p:blipFill>
        <p:spPr bwMode="auto">
          <a:xfrm>
            <a:off x="1785918" y="0"/>
            <a:ext cx="535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Autofit/>
          </a:bodyPr>
          <a:lstStyle/>
          <a:p>
            <a:pPr algn="l"/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3429000"/>
            <a:ext cx="8001056" cy="2209800"/>
          </a:xfrm>
        </p:spPr>
        <p:txBody>
          <a:bodyPr>
            <a:normAutofit/>
          </a:bodyPr>
          <a:lstStyle/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 l="7024" t="19412" r="64711" b="11471"/>
          <a:stretch>
            <a:fillRect/>
          </a:stretch>
        </p:blipFill>
        <p:spPr bwMode="auto">
          <a:xfrm>
            <a:off x="1928794" y="0"/>
            <a:ext cx="52149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571504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/>
              <a:t>Zajištění dodržení zákonů:</a:t>
            </a:r>
            <a:br>
              <a:rPr lang="cs-CZ" sz="2400" b="1" dirty="0" smtClean="0"/>
            </a:br>
            <a:r>
              <a:rPr lang="cs-CZ" sz="2400" dirty="0" smtClean="0"/>
              <a:t> Zákona 101/200 </a:t>
            </a:r>
            <a:r>
              <a:rPr lang="cs-CZ" sz="2400" dirty="0" smtClean="0"/>
              <a:t>Sb.</a:t>
            </a:r>
            <a:br>
              <a:rPr lang="cs-CZ" sz="2400" dirty="0" smtClean="0"/>
            </a:br>
            <a:r>
              <a:rPr lang="cs-CZ" sz="2400" dirty="0" smtClean="0"/>
              <a:t> Zákona 40/1964 </a:t>
            </a:r>
            <a:r>
              <a:rPr lang="cs-CZ" sz="2400" dirty="0" smtClean="0"/>
              <a:t>Sb.</a:t>
            </a:r>
            <a:endParaRPr lang="cs-CZ" sz="2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3429000"/>
            <a:ext cx="8001056" cy="2209800"/>
          </a:xfrm>
        </p:spPr>
        <p:txBody>
          <a:bodyPr>
            <a:normAutofit/>
          </a:bodyPr>
          <a:lstStyle/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1472" y="2857496"/>
            <a:ext cx="77867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Prezenční listina pro PP obsahuje text:</a:t>
            </a:r>
          </a:p>
          <a:p>
            <a:endParaRPr lang="cs-CZ" sz="2400" dirty="0" smtClean="0"/>
          </a:p>
          <a:p>
            <a:pPr algn="just"/>
            <a:r>
              <a:rPr lang="cs-CZ" sz="2400" i="1" dirty="0" smtClean="0"/>
              <a:t>„V</a:t>
            </a:r>
            <a:r>
              <a:rPr lang="cs-CZ" sz="2400" i="1" dirty="0" smtClean="0"/>
              <a:t> souladu s ustanovením Zákona 101/200 Sb. o ochraně osobních údajů a Zákona 40/1964 občanský zákoník podpisem vyjadřuji souhlas s pořizováním a zveřejňováním fotodokumentace, video a audio záznamů a se zpracováním </a:t>
            </a:r>
            <a:r>
              <a:rPr lang="cs-CZ" sz="2400" i="1" dirty="0" err="1" smtClean="0"/>
              <a:t>adresních</a:t>
            </a:r>
            <a:r>
              <a:rPr lang="cs-CZ" sz="2400" i="1" dirty="0" smtClean="0"/>
              <a:t> </a:t>
            </a:r>
            <a:r>
              <a:rPr lang="cs-CZ" sz="2400" i="1" dirty="0" smtClean="0"/>
              <a:t>a dalších identifikačních údajů v rámci projektu</a:t>
            </a:r>
            <a:r>
              <a:rPr lang="cs-CZ" sz="2400" i="1" dirty="0" smtClean="0"/>
              <a:t>.“</a:t>
            </a:r>
            <a:endParaRPr lang="cs-CZ" sz="2400" i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282" y="1142985"/>
            <a:ext cx="8929718" cy="1071570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/>
              <a:t>7.41.14 Počet podpořených </a:t>
            </a:r>
            <a:r>
              <a:rPr lang="cs-CZ" sz="2400" b="1" dirty="0" smtClean="0"/>
              <a:t>osob v počátečním </a:t>
            </a:r>
            <a:r>
              <a:rPr lang="cs-CZ" sz="2400" b="1" dirty="0" err="1" smtClean="0"/>
              <a:t>vzděl</a:t>
            </a:r>
            <a:r>
              <a:rPr lang="cs-CZ" sz="2400" b="1" dirty="0" smtClean="0"/>
              <a:t>. </a:t>
            </a:r>
            <a:r>
              <a:rPr lang="cs-CZ" sz="2400" b="1" dirty="0" smtClean="0"/>
              <a:t>- dětí</a:t>
            </a:r>
            <a:r>
              <a:rPr lang="cs-CZ" sz="2400" b="1" dirty="0" smtClean="0"/>
              <a:t>, žáků</a:t>
            </a:r>
            <a:br>
              <a:rPr lang="cs-CZ" sz="2400" b="1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643998" cy="3929090"/>
          </a:xfrm>
        </p:spPr>
        <p:txBody>
          <a:bodyPr>
            <a:normAutofit/>
          </a:bodyPr>
          <a:lstStyle/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b="1" i="1" dirty="0" err="1" smtClean="0">
                <a:solidFill>
                  <a:schemeClr val="tx1"/>
                </a:solidFill>
              </a:rPr>
              <a:t>Annexové</a:t>
            </a:r>
            <a:r>
              <a:rPr lang="cs-CZ" sz="2400" b="1" i="1" dirty="0" smtClean="0">
                <a:solidFill>
                  <a:schemeClr val="tx1"/>
                </a:solidFill>
              </a:rPr>
              <a:t> MI  (</a:t>
            </a:r>
            <a:r>
              <a:rPr lang="cs-CZ" sz="2400" b="1" i="1" dirty="0" err="1" smtClean="0">
                <a:solidFill>
                  <a:schemeClr val="tx1"/>
                </a:solidFill>
              </a:rPr>
              <a:t>podindikátory</a:t>
            </a:r>
            <a:r>
              <a:rPr lang="cs-CZ" sz="2400" b="1" i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cs-CZ" sz="2400" b="1" i="1" dirty="0" smtClean="0">
              <a:solidFill>
                <a:schemeClr val="tx1"/>
              </a:solidFill>
            </a:endParaRPr>
          </a:p>
          <a:p>
            <a:pPr algn="l"/>
            <a:r>
              <a:rPr lang="cs-CZ" sz="2400" i="1" dirty="0" smtClean="0">
                <a:solidFill>
                  <a:schemeClr val="tx1"/>
                </a:solidFill>
              </a:rPr>
              <a:t>07.41.15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i="1" dirty="0" smtClean="0">
                <a:solidFill>
                  <a:schemeClr val="tx1"/>
                </a:solidFill>
              </a:rPr>
              <a:t>Počet podpořených osob v počátečním vzdělávání – dětí, žáků - </a:t>
            </a:r>
            <a:r>
              <a:rPr lang="cs-CZ" sz="2400" b="1" i="1" dirty="0" smtClean="0">
                <a:solidFill>
                  <a:schemeClr val="tx1"/>
                </a:solidFill>
              </a:rPr>
              <a:t>chlapci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l"/>
            <a:r>
              <a:rPr lang="cs-CZ" sz="2400" i="1" dirty="0" smtClean="0">
                <a:solidFill>
                  <a:schemeClr val="tx1"/>
                </a:solidFill>
              </a:rPr>
              <a:t>07.41.16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i="1" dirty="0" smtClean="0">
                <a:solidFill>
                  <a:schemeClr val="tx1"/>
                </a:solidFill>
              </a:rPr>
              <a:t>Počet podpořených osob v počátečním vzdělávání – dětí, žáků - </a:t>
            </a:r>
            <a:r>
              <a:rPr lang="cs-CZ" sz="2400" b="1" i="1" dirty="0" smtClean="0">
                <a:solidFill>
                  <a:schemeClr val="tx1"/>
                </a:solidFill>
              </a:rPr>
              <a:t>dívky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l"/>
            <a:endParaRPr lang="cs-CZ" sz="2400" b="1" i="1" dirty="0" smtClean="0">
              <a:solidFill>
                <a:schemeClr val="tx1"/>
              </a:solidFill>
            </a:endParaRPr>
          </a:p>
          <a:p>
            <a:pPr algn="l"/>
            <a:endParaRPr lang="cs-CZ" sz="2400" b="1" i="1" dirty="0" smtClean="0">
              <a:solidFill>
                <a:schemeClr val="tx1"/>
              </a:solidFill>
            </a:endParaRPr>
          </a:p>
          <a:p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214282" y="1285860"/>
            <a:ext cx="842968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786050" y="2071678"/>
            <a:ext cx="3726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/>
              <a:t>počet osob 9 246</a:t>
            </a:r>
            <a:r>
              <a:rPr lang="cs-CZ" sz="2400" b="1" i="1" dirty="0" smtClean="0"/>
              <a:t>  </a:t>
            </a:r>
            <a:r>
              <a:rPr lang="cs-CZ" sz="2400" b="1" i="1" dirty="0" smtClean="0"/>
              <a:t>za projekt</a:t>
            </a:r>
            <a:endParaRPr lang="cs-CZ" sz="2400" i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Autofit/>
          </a:bodyPr>
          <a:lstStyle/>
          <a:p>
            <a:pPr algn="l"/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3429000"/>
            <a:ext cx="8001056" cy="2209800"/>
          </a:xfrm>
        </p:spPr>
        <p:txBody>
          <a:bodyPr>
            <a:normAutofit/>
          </a:bodyPr>
          <a:lstStyle/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 l="19752" t="20441" r="21157" b="148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1142984"/>
            <a:ext cx="8643998" cy="4071966"/>
          </a:xfrm>
        </p:spPr>
        <p:txBody>
          <a:bodyPr>
            <a:normAutofit/>
          </a:bodyPr>
          <a:lstStyle/>
          <a:p>
            <a:pPr algn="l"/>
            <a:r>
              <a:rPr lang="cs-CZ" sz="2400" b="1" i="1" dirty="0" smtClean="0"/>
              <a:t>1081 </a:t>
            </a:r>
            <a:r>
              <a:rPr lang="cs-CZ" sz="2400" b="1" i="1" dirty="0" smtClean="0"/>
              <a:t>	Počet podpořených osob v počátečním vzdělávání (dětí, </a:t>
            </a:r>
            <a:r>
              <a:rPr lang="cs-CZ" sz="2400" b="1" i="1" dirty="0" smtClean="0"/>
              <a:t>žáků</a:t>
            </a:r>
            <a:r>
              <a:rPr lang="cs-CZ" sz="2400" b="1" i="1" dirty="0" smtClean="0"/>
              <a:t>) - neaktivní osoby celkem </a:t>
            </a:r>
            <a:r>
              <a:rPr lang="cs-CZ" sz="2400" b="1" i="1" dirty="0" smtClean="0"/>
              <a:t/>
            </a:r>
            <a:br>
              <a:rPr lang="cs-CZ" sz="2400" b="1" i="1" dirty="0" smtClean="0"/>
            </a:br>
            <a:r>
              <a:rPr lang="cs-CZ" sz="2400" i="1" dirty="0" smtClean="0"/>
              <a:t>	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>Neaktivní </a:t>
            </a:r>
            <a:r>
              <a:rPr lang="cs-CZ" sz="2400" dirty="0" smtClean="0"/>
              <a:t>osoby – </a:t>
            </a:r>
            <a:r>
              <a:rPr lang="cs-CZ" sz="2400" dirty="0" err="1" smtClean="0"/>
              <a:t>osoby</a:t>
            </a:r>
            <a:r>
              <a:rPr lang="cs-CZ" sz="2400" dirty="0" smtClean="0"/>
              <a:t>, které nejsou zaměstnané, ale současně nesplňují podmínky pro zařazení mezi osoby nezaměstnané (nehledají aktivně práci nebo nejsou připraveny k nástupu do práce). Např. osoby připravující se na výkon budoucího povolání apod. 	</a:t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429684" cy="121444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2600" i="1" dirty="0" smtClean="0">
                <a:solidFill>
                  <a:schemeClr val="tx1"/>
                </a:solidFill>
              </a:rPr>
              <a:t>Počet je </a:t>
            </a:r>
            <a:r>
              <a:rPr lang="cs-CZ" sz="2600" i="1" dirty="0" smtClean="0">
                <a:solidFill>
                  <a:schemeClr val="tx1"/>
                </a:solidFill>
              </a:rPr>
              <a:t>totožný </a:t>
            </a:r>
            <a:r>
              <a:rPr lang="cs-CZ" sz="2600" i="1" dirty="0" smtClean="0">
                <a:solidFill>
                  <a:schemeClr val="tx1"/>
                </a:solidFill>
              </a:rPr>
              <a:t>s počtem uváděným k MI 07.41.14., kromě osob, které studují při zaměstnání </a:t>
            </a:r>
            <a:r>
              <a:rPr lang="cs-CZ" sz="2400" i="1" dirty="0" smtClean="0"/>
              <a:t>	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772400" cy="4143404"/>
          </a:xfrm>
        </p:spPr>
        <p:txBody>
          <a:bodyPr>
            <a:noAutofit/>
          </a:bodyPr>
          <a:lstStyle/>
          <a:p>
            <a:pPr algn="l"/>
            <a:r>
              <a:rPr lang="cs-CZ" sz="2400" b="1" i="1" dirty="0" smtClean="0"/>
              <a:t>1091 </a:t>
            </a:r>
            <a:r>
              <a:rPr lang="cs-CZ" sz="2400" b="1" i="1" dirty="0" smtClean="0"/>
              <a:t>	Počet podpořených osob v počátečním vzdělávání (dětí, </a:t>
            </a:r>
            <a:r>
              <a:rPr lang="cs-CZ" sz="2400" b="1" i="1" dirty="0" smtClean="0"/>
              <a:t>žáků</a:t>
            </a:r>
            <a:r>
              <a:rPr lang="cs-CZ" sz="2400" b="1" i="1" dirty="0" smtClean="0"/>
              <a:t>) - neaktivní osoby ve vzdělávání či odborné přípravě </a:t>
            </a:r>
            <a:r>
              <a:rPr lang="cs-CZ" sz="2400" b="1" i="1" dirty="0" smtClean="0"/>
              <a:t>(žáci</a:t>
            </a:r>
            <a:r>
              <a:rPr lang="cs-CZ" sz="2400" b="1" i="1" dirty="0" smtClean="0"/>
              <a:t>, studenti a učni) </a:t>
            </a:r>
            <a:r>
              <a:rPr lang="cs-CZ" sz="2400" b="1" i="1" dirty="0" smtClean="0"/>
              <a:t/>
            </a:r>
            <a:br>
              <a:rPr lang="cs-CZ" sz="2400" b="1" i="1" dirty="0" smtClean="0"/>
            </a:br>
            <a:r>
              <a:rPr lang="cs-CZ" sz="2400" i="1" dirty="0" smtClean="0"/>
              <a:t>	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>Počet osob, které v rámci projektu získaly jakoukoliv formu podpory. Každá osoba, která obdržela podporu, se započítává pouze jedenkrát. Ta část neaktivních osob, která se připravuje na výkon budoucího povolání (</a:t>
            </a:r>
            <a:r>
              <a:rPr lang="cs-CZ" sz="2400" dirty="0" smtClean="0"/>
              <a:t>ž</a:t>
            </a:r>
            <a:r>
              <a:rPr lang="cs-CZ" sz="2400" dirty="0" smtClean="0"/>
              <a:t>áci základních a středních škol, studenti vyšších odborných a vysokých škol) 	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4572008"/>
            <a:ext cx="8001056" cy="1066792"/>
          </a:xfrm>
        </p:spPr>
        <p:txBody>
          <a:bodyPr>
            <a:normAutofit fontScale="92500" lnSpcReduction="10000"/>
          </a:bodyPr>
          <a:lstStyle/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i="1" dirty="0" smtClean="0">
                <a:solidFill>
                  <a:schemeClr val="tx1"/>
                </a:solidFill>
              </a:rPr>
              <a:t>Počet je totožný s počtem uváděným k MI 07.41.14., kromě osob, které studují při zaměstnání </a:t>
            </a:r>
            <a:r>
              <a:rPr lang="cs-CZ" sz="1400" i="1" dirty="0" smtClean="0"/>
              <a:t>	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i="1" dirty="0" smtClean="0"/>
              <a:t/>
            </a:r>
            <a:br>
              <a:rPr lang="cs-CZ" sz="2700" b="1" i="1" dirty="0" smtClean="0"/>
            </a:br>
            <a:r>
              <a:rPr lang="cs-CZ" sz="2700" b="1" i="1" dirty="0" smtClean="0"/>
              <a:t/>
            </a:r>
            <a:br>
              <a:rPr lang="cs-CZ" sz="2700" b="1" i="1" dirty="0" smtClean="0"/>
            </a:br>
            <a:r>
              <a:rPr lang="cs-CZ" sz="2700" b="1" i="1" dirty="0" smtClean="0"/>
              <a:t/>
            </a:r>
            <a:br>
              <a:rPr lang="cs-CZ" sz="2700" b="1" i="1" dirty="0" smtClean="0"/>
            </a:br>
            <a:r>
              <a:rPr lang="cs-CZ" sz="2700" b="1" i="1" dirty="0" smtClean="0"/>
              <a:t>1181 </a:t>
            </a:r>
            <a:r>
              <a:rPr lang="cs-CZ" sz="2700" b="1" i="1" dirty="0" smtClean="0"/>
              <a:t>	Počet podpořených osob v počátečním vzdělávání (dětí, </a:t>
            </a:r>
            <a:r>
              <a:rPr lang="cs-CZ" sz="2700" b="1" i="1" dirty="0" smtClean="0"/>
              <a:t>žáků</a:t>
            </a:r>
            <a:r>
              <a:rPr lang="cs-CZ" sz="2700" b="1" i="1" dirty="0" smtClean="0"/>
              <a:t>) - mladí lidé 15-24 let </a:t>
            </a:r>
            <a:r>
              <a:rPr lang="cs-CZ" sz="2700" i="1" dirty="0" smtClean="0"/>
              <a:t>	</a:t>
            </a:r>
            <a:r>
              <a:rPr lang="cs-CZ" sz="2700" i="1" dirty="0" smtClean="0"/>
              <a:t/>
            </a:r>
            <a:br>
              <a:rPr lang="cs-CZ" sz="2700" i="1" dirty="0" smtClean="0"/>
            </a:br>
            <a:r>
              <a:rPr lang="cs-CZ" sz="2700" i="1" dirty="0" smtClean="0"/>
              <a:t/>
            </a:r>
            <a:br>
              <a:rPr lang="cs-CZ" sz="2700" i="1" dirty="0" smtClean="0"/>
            </a:br>
            <a:r>
              <a:rPr lang="cs-CZ" sz="2700" i="1" dirty="0" smtClean="0"/>
              <a:t>Celkový </a:t>
            </a:r>
            <a:r>
              <a:rPr lang="cs-CZ" sz="2700" i="1" dirty="0" smtClean="0"/>
              <a:t>počet osob, mladých lidí ve věku 15-24 let, kteří v rámci projektu získali jakoukoliv formu podpory. </a:t>
            </a:r>
            <a:r>
              <a:rPr lang="cs-CZ" sz="2700" i="1" dirty="0" smtClean="0"/>
              <a:t>Každá </a:t>
            </a:r>
            <a:r>
              <a:rPr lang="cs-CZ" sz="2700" i="1" dirty="0" smtClean="0"/>
              <a:t>osoba, která </a:t>
            </a:r>
            <a:r>
              <a:rPr lang="cs-CZ" sz="2700" i="1" dirty="0" smtClean="0"/>
              <a:t>obdržela </a:t>
            </a:r>
            <a:r>
              <a:rPr lang="cs-CZ" sz="2700" i="1" dirty="0" smtClean="0"/>
              <a:t>podporu, se započítává pouze jedenkrát. 	</a:t>
            </a:r>
            <a:r>
              <a:rPr lang="cs-CZ" i="1" dirty="0" smtClean="0"/>
              <a:t/>
            </a:r>
            <a:br>
              <a:rPr lang="cs-CZ" i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8215370" cy="2424114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798671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i="1" dirty="0" smtClean="0"/>
              <a:t/>
            </a:r>
            <a:br>
              <a:rPr lang="cs-CZ" sz="2700" b="1" i="1" dirty="0" smtClean="0"/>
            </a:br>
            <a:r>
              <a:rPr lang="cs-CZ" sz="2700" b="1" i="1" dirty="0" smtClean="0"/>
              <a:t/>
            </a:r>
            <a:br>
              <a:rPr lang="cs-CZ" sz="2700" b="1" i="1" dirty="0" smtClean="0"/>
            </a:br>
            <a:r>
              <a:rPr lang="cs-CZ" sz="2700" b="1" i="1" dirty="0" smtClean="0"/>
              <a:t>1251 </a:t>
            </a:r>
            <a:r>
              <a:rPr lang="cs-CZ" sz="2700" b="1" i="1" dirty="0" smtClean="0"/>
              <a:t>	Počet podpořených osob v počátečním vzdělávání (dětí, </a:t>
            </a:r>
            <a:r>
              <a:rPr lang="cs-CZ" sz="2700" b="1" i="1" dirty="0" smtClean="0"/>
              <a:t>žáků</a:t>
            </a:r>
            <a:r>
              <a:rPr lang="cs-CZ" sz="2700" b="1" i="1" dirty="0" smtClean="0"/>
              <a:t>) – menšiny</a:t>
            </a:r>
            <a:r>
              <a:rPr lang="cs-CZ" sz="2700" i="1" dirty="0" smtClean="0"/>
              <a:t> 	</a:t>
            </a:r>
            <a:r>
              <a:rPr lang="cs-CZ" sz="2700" i="1" dirty="0" smtClean="0"/>
              <a:t/>
            </a:r>
            <a:br>
              <a:rPr lang="cs-CZ" sz="2700" i="1" dirty="0" smtClean="0"/>
            </a:br>
            <a:r>
              <a:rPr lang="cs-CZ" sz="2700" i="1" dirty="0" smtClean="0"/>
              <a:t/>
            </a:r>
            <a:br>
              <a:rPr lang="cs-CZ" sz="2700" i="1" dirty="0" smtClean="0"/>
            </a:br>
            <a:r>
              <a:rPr lang="cs-CZ" i="1" dirty="0" smtClean="0"/>
              <a:t>	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8429684" cy="292895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2600" dirty="0" smtClean="0">
                <a:solidFill>
                  <a:schemeClr val="tx1"/>
                </a:solidFill>
              </a:rPr>
              <a:t>Menšiny - skupiny osob, které se určitým znakem (národností, </a:t>
            </a:r>
            <a:r>
              <a:rPr lang="cs-CZ" sz="2600" dirty="0" smtClean="0">
                <a:solidFill>
                  <a:schemeClr val="tx1"/>
                </a:solidFill>
              </a:rPr>
              <a:t>náboženstvím</a:t>
            </a:r>
            <a:r>
              <a:rPr lang="cs-CZ" sz="2600" dirty="0" smtClean="0">
                <a:solidFill>
                  <a:schemeClr val="tx1"/>
                </a:solidFill>
              </a:rPr>
              <a:t>, jazykem, kulturními zvyky apod.) odlišují od ostatních občanů státu, </a:t>
            </a:r>
            <a:r>
              <a:rPr lang="cs-CZ" sz="2600" dirty="0" smtClean="0">
                <a:solidFill>
                  <a:schemeClr val="tx1"/>
                </a:solidFill>
              </a:rPr>
              <a:t>což </a:t>
            </a:r>
            <a:r>
              <a:rPr lang="cs-CZ" sz="2600" dirty="0" smtClean="0">
                <a:solidFill>
                  <a:schemeClr val="tx1"/>
                </a:solidFill>
              </a:rPr>
              <a:t>je znevýhodňuje v přístupu ke zdrojům </a:t>
            </a:r>
            <a:r>
              <a:rPr lang="cs-CZ" sz="2600" dirty="0" smtClean="0">
                <a:solidFill>
                  <a:schemeClr val="tx1"/>
                </a:solidFill>
              </a:rPr>
              <a:t>a </a:t>
            </a:r>
            <a:r>
              <a:rPr lang="cs-CZ" sz="2600" dirty="0" smtClean="0">
                <a:solidFill>
                  <a:schemeClr val="tx1"/>
                </a:solidFill>
              </a:rPr>
              <a:t>trh </a:t>
            </a:r>
            <a:r>
              <a:rPr lang="cs-CZ" sz="2600" dirty="0" smtClean="0">
                <a:solidFill>
                  <a:schemeClr val="tx1"/>
                </a:solidFill>
              </a:rPr>
              <a:t>práce.</a:t>
            </a:r>
          </a:p>
          <a:p>
            <a:pPr algn="l"/>
            <a:endParaRPr lang="cs-CZ" sz="2600" dirty="0" smtClean="0">
              <a:solidFill>
                <a:schemeClr val="tx1"/>
              </a:solidFill>
            </a:endParaRPr>
          </a:p>
          <a:p>
            <a:pPr algn="l"/>
            <a:r>
              <a:rPr lang="cs-CZ" sz="2600" dirty="0" smtClean="0">
                <a:solidFill>
                  <a:schemeClr val="tx1"/>
                </a:solidFill>
              </a:rPr>
              <a:t>Počet podpořených osob, které se dobrovolně přihlásily k některé </a:t>
            </a:r>
            <a:r>
              <a:rPr lang="cs-CZ" sz="2600" dirty="0" smtClean="0">
                <a:solidFill>
                  <a:schemeClr val="tx1"/>
                </a:solidFill>
              </a:rPr>
              <a:t>menšině. </a:t>
            </a:r>
            <a:r>
              <a:rPr lang="cs-CZ" sz="2400" i="1" dirty="0" smtClean="0"/>
              <a:t>	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2214578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Příjemce podpory má povinnost průběžně sledovat naplňování všech indikátorů uvedených v právním aktu a navíc naplňování indikátorů rozdělených dle pohlaví a dle zranitelných skupin na trhu práce. Dosažené hodnoty všech těchto indikátorů je příjemce povinen vykazovat v monitorovacích zprávách. 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4357694"/>
            <a:ext cx="7858180" cy="1281106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Uzavřením právního aktu s poskytovatelem podpory se monitorovací indikátory stávají závaznými. 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Naplňováním </a:t>
            </a:r>
            <a:r>
              <a:rPr lang="cs-CZ" sz="2400" b="1" dirty="0" smtClean="0">
                <a:solidFill>
                  <a:schemeClr val="tx1"/>
                </a:solidFill>
              </a:rPr>
              <a:t>cílových hodnot jednotlivých monitorovacích indikátorů je dokazováno splnění cílů projektu. 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14348" y="1214422"/>
            <a:ext cx="7786742" cy="2357454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798671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i="1" dirty="0" smtClean="0"/>
              <a:t/>
            </a:r>
            <a:br>
              <a:rPr lang="cs-CZ" sz="2700" b="1" i="1" dirty="0" smtClean="0"/>
            </a:br>
            <a:r>
              <a:rPr lang="cs-CZ" sz="2700" b="1" i="1" dirty="0" smtClean="0"/>
              <a:t/>
            </a:r>
            <a:br>
              <a:rPr lang="cs-CZ" sz="2700" b="1" i="1" dirty="0" smtClean="0"/>
            </a:br>
            <a:endParaRPr lang="cs-CZ" i="1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8429684" cy="2928958"/>
          </a:xfrm>
        </p:spPr>
        <p:txBody>
          <a:bodyPr>
            <a:normAutofit/>
          </a:bodyPr>
          <a:lstStyle/>
          <a:p>
            <a:pPr algn="l"/>
            <a:r>
              <a:rPr lang="cs-CZ" sz="2400" i="1" dirty="0" smtClean="0"/>
              <a:t>	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8596" y="1214422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lain" startAt="1261"/>
            </a:pPr>
            <a:r>
              <a:rPr lang="cs-CZ" sz="2400" b="1" i="1" dirty="0" smtClean="0"/>
              <a:t> Počet </a:t>
            </a:r>
            <a:r>
              <a:rPr lang="cs-CZ" sz="2400" b="1" i="1" dirty="0" smtClean="0"/>
              <a:t>podpořených osob v počátečním vzdělávání (dětí, </a:t>
            </a:r>
            <a:r>
              <a:rPr lang="cs-CZ" sz="2400" b="1" i="1" dirty="0" smtClean="0"/>
              <a:t>žáků</a:t>
            </a:r>
            <a:r>
              <a:rPr lang="cs-CZ" sz="2400" b="1" i="1" dirty="0" smtClean="0"/>
              <a:t>) - migranti </a:t>
            </a:r>
            <a:endParaRPr lang="cs-CZ" sz="2400" b="1" i="1" dirty="0" smtClean="0"/>
          </a:p>
          <a:p>
            <a:pPr marL="457200" indent="-457200"/>
            <a:r>
              <a:rPr lang="cs-CZ" sz="2400" i="1" dirty="0" smtClean="0"/>
              <a:t>	</a:t>
            </a:r>
            <a:endParaRPr lang="cs-CZ" sz="2400" i="1" dirty="0" smtClean="0"/>
          </a:p>
          <a:p>
            <a:pPr marL="457200" indent="-457200"/>
            <a:r>
              <a:rPr lang="cs-CZ" sz="2400" dirty="0" smtClean="0"/>
              <a:t>Migranti </a:t>
            </a:r>
            <a:r>
              <a:rPr lang="cs-CZ" sz="2400" dirty="0" smtClean="0"/>
              <a:t>- skupina přistěhovalců v ČR, která zahrnuje </a:t>
            </a:r>
            <a:r>
              <a:rPr lang="cs-CZ" sz="2400" dirty="0" smtClean="0"/>
              <a:t>nelegální</a:t>
            </a:r>
          </a:p>
          <a:p>
            <a:pPr marL="457200" indent="-457200"/>
            <a:r>
              <a:rPr lang="cs-CZ" sz="2400" dirty="0" smtClean="0"/>
              <a:t> </a:t>
            </a:r>
            <a:r>
              <a:rPr lang="cs-CZ" sz="2400" dirty="0" smtClean="0"/>
              <a:t>imigranty, </a:t>
            </a:r>
            <a:r>
              <a:rPr lang="cs-CZ" sz="2400" dirty="0" smtClean="0"/>
              <a:t>žadatele </a:t>
            </a:r>
            <a:r>
              <a:rPr lang="cs-CZ" sz="2400" dirty="0" smtClean="0"/>
              <a:t>o azyl, uznané azylanty, cizince s </a:t>
            </a:r>
            <a:r>
              <a:rPr lang="cs-CZ" sz="2400" dirty="0" smtClean="0"/>
              <a:t>uděleným</a:t>
            </a:r>
          </a:p>
          <a:p>
            <a:pPr marL="457200" indent="-457200"/>
            <a:r>
              <a:rPr lang="cs-CZ" sz="2400" dirty="0" smtClean="0"/>
              <a:t> </a:t>
            </a:r>
            <a:r>
              <a:rPr lang="cs-CZ" sz="2400" dirty="0" smtClean="0"/>
              <a:t>dlouhodobým nebo trvalým pobytem v ČR</a:t>
            </a:r>
            <a:r>
              <a:rPr lang="cs-CZ" sz="2400" dirty="0" smtClean="0"/>
              <a:t>.</a:t>
            </a:r>
          </a:p>
          <a:p>
            <a:pPr marL="457200" indent="-457200"/>
            <a:endParaRPr lang="cs-CZ" sz="2400" dirty="0" smtClean="0"/>
          </a:p>
          <a:p>
            <a:pPr marL="457200" indent="-457200"/>
            <a:r>
              <a:rPr lang="cs-CZ" sz="2400" dirty="0" smtClean="0"/>
              <a:t>Počet podpořených </a:t>
            </a:r>
            <a:r>
              <a:rPr lang="cs-CZ" sz="2400" dirty="0" smtClean="0"/>
              <a:t>žáků </a:t>
            </a:r>
            <a:r>
              <a:rPr lang="cs-CZ" sz="2400" dirty="0" smtClean="0"/>
              <a:t>se státním občanstvím mimo ČR, </a:t>
            </a:r>
            <a:r>
              <a:rPr lang="cs-CZ" sz="2400" dirty="0" smtClean="0"/>
              <a:t>které</a:t>
            </a:r>
          </a:p>
          <a:p>
            <a:pPr marL="457200" indent="-457200"/>
            <a:r>
              <a:rPr lang="cs-CZ" sz="2400" dirty="0" smtClean="0"/>
              <a:t>škola </a:t>
            </a:r>
            <a:r>
              <a:rPr lang="cs-CZ" sz="2400" dirty="0" smtClean="0"/>
              <a:t>vykazuje ve výkazu M8, nebo M9 v tabulce XXI – </a:t>
            </a:r>
            <a:r>
              <a:rPr lang="cs-CZ" sz="2400" dirty="0" smtClean="0"/>
              <a:t>Žáci </a:t>
            </a:r>
          </a:p>
          <a:p>
            <a:pPr marL="457200" indent="-457200"/>
            <a:r>
              <a:rPr lang="cs-CZ" sz="2400" dirty="0" smtClean="0"/>
              <a:t>podle </a:t>
            </a:r>
            <a:r>
              <a:rPr lang="cs-CZ" sz="2400" dirty="0" smtClean="0"/>
              <a:t>státního občanství, cizinci podle </a:t>
            </a:r>
            <a:r>
              <a:rPr lang="cs-CZ" sz="2400" dirty="0" smtClean="0"/>
              <a:t>režimu </a:t>
            </a:r>
            <a:r>
              <a:rPr lang="cs-CZ" sz="2400" dirty="0" smtClean="0"/>
              <a:t>pobytu, </a:t>
            </a:r>
            <a:r>
              <a:rPr lang="cs-CZ" sz="2400" dirty="0" smtClean="0"/>
              <a:t>žáci v</a:t>
            </a:r>
          </a:p>
          <a:p>
            <a:pPr marL="457200" indent="-457200"/>
            <a:r>
              <a:rPr lang="cs-CZ" sz="2400" dirty="0" smtClean="0"/>
              <a:t>postavení </a:t>
            </a:r>
            <a:r>
              <a:rPr lang="cs-CZ" sz="2400" dirty="0" smtClean="0"/>
              <a:t>azylanta, osoby </a:t>
            </a:r>
            <a:r>
              <a:rPr lang="cs-CZ" sz="2400" dirty="0" smtClean="0"/>
              <a:t>požívající </a:t>
            </a:r>
            <a:r>
              <a:rPr lang="cs-CZ" sz="2400" dirty="0" smtClean="0"/>
              <a:t>doplňkové ochrany </a:t>
            </a:r>
            <a:r>
              <a:rPr lang="cs-CZ" sz="2400" dirty="0" smtClean="0"/>
              <a:t>a</a:t>
            </a:r>
          </a:p>
          <a:p>
            <a:pPr marL="457200" indent="-457200"/>
            <a:r>
              <a:rPr lang="cs-CZ" sz="2400" dirty="0" smtClean="0"/>
              <a:t>účastníka </a:t>
            </a:r>
            <a:r>
              <a:rPr lang="cs-CZ" sz="2400" dirty="0" smtClean="0"/>
              <a:t>řízení o udělení mezinárodní ochrany na území </a:t>
            </a:r>
            <a:r>
              <a:rPr lang="cs-CZ" sz="2400" dirty="0" smtClean="0"/>
              <a:t>České</a:t>
            </a:r>
          </a:p>
          <a:p>
            <a:pPr marL="457200" indent="-457200"/>
            <a:r>
              <a:rPr lang="cs-CZ" sz="2400" dirty="0" smtClean="0"/>
              <a:t>republiky </a:t>
            </a:r>
            <a:r>
              <a:rPr lang="cs-CZ" sz="2400" dirty="0" smtClean="0"/>
              <a:t>podle zvláštního právního předpisu. 	</a:t>
            </a:r>
          </a:p>
          <a:p>
            <a:pPr marL="457200" indent="-457200"/>
            <a:endParaRPr lang="cs-CZ" sz="2400" dirty="0" smtClean="0"/>
          </a:p>
          <a:p>
            <a:pPr marL="457200" indent="-457200"/>
            <a:endParaRPr lang="cs-CZ" sz="2400" dirty="0" smtClean="0"/>
          </a:p>
          <a:p>
            <a:pPr marL="457200" indent="-457200"/>
            <a:r>
              <a:rPr lang="cs-CZ" sz="2400" dirty="0" smtClean="0"/>
              <a:t> </a:t>
            </a:r>
            <a:r>
              <a:rPr lang="cs-CZ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798671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i="1" dirty="0" smtClean="0"/>
              <a:t/>
            </a:r>
            <a:br>
              <a:rPr lang="cs-CZ" sz="2700" b="1" i="1" dirty="0" smtClean="0"/>
            </a:br>
            <a:r>
              <a:rPr lang="cs-CZ" sz="2700" b="1" i="1" dirty="0" smtClean="0"/>
              <a:t/>
            </a:r>
            <a:br>
              <a:rPr lang="cs-CZ" sz="2700" b="1" i="1" dirty="0" smtClean="0"/>
            </a:br>
            <a:endParaRPr lang="cs-CZ" i="1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8429684" cy="2928958"/>
          </a:xfrm>
        </p:spPr>
        <p:txBody>
          <a:bodyPr>
            <a:normAutofit/>
          </a:bodyPr>
          <a:lstStyle/>
          <a:p>
            <a:pPr algn="l"/>
            <a:r>
              <a:rPr lang="cs-CZ" sz="2400" i="1" dirty="0" smtClean="0"/>
              <a:t>	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42910" y="1102578"/>
            <a:ext cx="81439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lain" startAt="1127"/>
            </a:pPr>
            <a:r>
              <a:rPr lang="cs-CZ" sz="2400" b="1" i="1" dirty="0" smtClean="0"/>
              <a:t> </a:t>
            </a:r>
            <a:r>
              <a:rPr lang="cs-CZ" sz="2400" b="1" i="1" dirty="0" smtClean="0"/>
              <a:t>Počet </a:t>
            </a:r>
            <a:r>
              <a:rPr lang="cs-CZ" sz="2400" b="1" i="1" dirty="0" smtClean="0"/>
              <a:t>podpořených osob v počátečním vzdělávání (dětí, </a:t>
            </a:r>
            <a:r>
              <a:rPr lang="cs-CZ" sz="2400" b="1" i="1" dirty="0" smtClean="0"/>
              <a:t>žáků</a:t>
            </a:r>
            <a:r>
              <a:rPr lang="cs-CZ" sz="2400" b="1" i="1" dirty="0" smtClean="0"/>
              <a:t>) - zdravotně znevýhodnění </a:t>
            </a:r>
            <a:r>
              <a:rPr lang="cs-CZ" sz="2400" dirty="0" smtClean="0"/>
              <a:t>	</a:t>
            </a:r>
            <a:endParaRPr lang="cs-CZ" sz="2400" dirty="0" smtClean="0"/>
          </a:p>
          <a:p>
            <a:pPr marL="342900" indent="-342900">
              <a:buAutoNum type="arabicPlain" startAt="1127"/>
            </a:pPr>
            <a:endParaRPr lang="cs-CZ" sz="2400" dirty="0" smtClean="0"/>
          </a:p>
          <a:p>
            <a:pPr marL="342900" indent="-342900"/>
            <a:r>
              <a:rPr lang="cs-CZ" sz="2400" dirty="0" smtClean="0"/>
              <a:t>Do </a:t>
            </a:r>
            <a:r>
              <a:rPr lang="cs-CZ" sz="2400" dirty="0" smtClean="0"/>
              <a:t>kategorie zdravotně znevýhodněných kategorie patří </a:t>
            </a:r>
            <a:r>
              <a:rPr lang="cs-CZ" sz="2400" dirty="0" smtClean="0"/>
              <a:t>v </a:t>
            </a:r>
          </a:p>
          <a:p>
            <a:pPr marL="342900" indent="-342900"/>
            <a:r>
              <a:rPr lang="cs-CZ" sz="2400" dirty="0" smtClean="0"/>
              <a:t>souladu </a:t>
            </a:r>
            <a:r>
              <a:rPr lang="cs-CZ" sz="2400" dirty="0" smtClean="0"/>
              <a:t>s par. 67 zákona  </a:t>
            </a:r>
            <a:r>
              <a:rPr lang="cs-CZ" sz="2400" dirty="0" smtClean="0"/>
              <a:t>435/2004 </a:t>
            </a:r>
            <a:r>
              <a:rPr lang="cs-CZ" sz="2400" dirty="0" smtClean="0"/>
              <a:t>Sb. o zaměstnanosti ve </a:t>
            </a:r>
            <a:r>
              <a:rPr lang="cs-CZ" sz="2400" dirty="0" smtClean="0"/>
              <a:t>znění</a:t>
            </a:r>
          </a:p>
          <a:p>
            <a:pPr marL="342900" indent="-342900"/>
            <a:r>
              <a:rPr lang="cs-CZ" sz="2400" dirty="0" smtClean="0"/>
              <a:t> </a:t>
            </a:r>
            <a:r>
              <a:rPr lang="cs-CZ" sz="2400" dirty="0" smtClean="0"/>
              <a:t>pozdějších </a:t>
            </a:r>
            <a:r>
              <a:rPr lang="cs-CZ" sz="2400" dirty="0" err="1" smtClean="0"/>
              <a:t>předp</a:t>
            </a:r>
            <a:r>
              <a:rPr lang="cs-CZ" sz="2400" dirty="0" smtClean="0"/>
              <a:t>. fyzické osoby, které jsou a) </a:t>
            </a:r>
            <a:r>
              <a:rPr lang="cs-CZ" sz="2400" dirty="0" smtClean="0"/>
              <a:t>orgánem </a:t>
            </a:r>
          </a:p>
          <a:p>
            <a:pPr marL="342900" indent="-342900"/>
            <a:r>
              <a:rPr lang="cs-CZ" sz="2400" dirty="0" smtClean="0"/>
              <a:t>sociálního </a:t>
            </a:r>
            <a:r>
              <a:rPr lang="cs-CZ" sz="2400" dirty="0" smtClean="0"/>
              <a:t>zabezpečení uznány invalidními ve třetím stupni, </a:t>
            </a:r>
            <a:endParaRPr lang="cs-CZ" sz="2400" dirty="0" smtClean="0"/>
          </a:p>
          <a:p>
            <a:pPr marL="342900" indent="-342900"/>
            <a:r>
              <a:rPr lang="cs-CZ" sz="2400" dirty="0" smtClean="0"/>
              <a:t>b)orgánem sociálního </a:t>
            </a:r>
            <a:r>
              <a:rPr lang="cs-CZ" sz="2400" dirty="0" smtClean="0"/>
              <a:t>zabezpečení uznány invalidními v </a:t>
            </a:r>
            <a:r>
              <a:rPr lang="cs-CZ" sz="2400" dirty="0" smtClean="0"/>
              <a:t>prvním</a:t>
            </a:r>
          </a:p>
          <a:p>
            <a:pPr marL="342900" indent="-342900"/>
            <a:r>
              <a:rPr lang="cs-CZ" sz="2400" dirty="0" smtClean="0"/>
              <a:t> </a:t>
            </a:r>
            <a:r>
              <a:rPr lang="cs-CZ" sz="2400" dirty="0" smtClean="0"/>
              <a:t>nebo druhém stupni, c) </a:t>
            </a:r>
            <a:r>
              <a:rPr lang="cs-CZ" sz="2400" dirty="0" smtClean="0"/>
              <a:t>rozhodnutím </a:t>
            </a:r>
            <a:r>
              <a:rPr lang="cs-CZ" sz="2400" dirty="0" smtClean="0"/>
              <a:t>Úřadu práce </a:t>
            </a:r>
            <a:r>
              <a:rPr lang="cs-CZ" sz="2400" dirty="0" smtClean="0"/>
              <a:t>vydaným</a:t>
            </a:r>
          </a:p>
          <a:p>
            <a:pPr marL="342900" indent="-342900"/>
            <a:r>
              <a:rPr lang="cs-CZ" sz="2400" dirty="0" smtClean="0"/>
              <a:t> </a:t>
            </a:r>
            <a:r>
              <a:rPr lang="cs-CZ" sz="2400" dirty="0" smtClean="0"/>
              <a:t>krajskou pobočkou ÚP uznány zdravotně  </a:t>
            </a:r>
            <a:r>
              <a:rPr lang="cs-CZ" sz="2400" dirty="0" smtClean="0"/>
              <a:t>znevýhodněnými</a:t>
            </a:r>
            <a:r>
              <a:rPr lang="cs-CZ" sz="2400" dirty="0" smtClean="0"/>
              <a:t>. </a:t>
            </a:r>
            <a:endParaRPr lang="cs-CZ" sz="2400" dirty="0" smtClean="0"/>
          </a:p>
          <a:p>
            <a:pPr marL="342900" indent="-342900"/>
            <a:endParaRPr lang="cs-CZ" sz="1000" dirty="0" smtClean="0"/>
          </a:p>
          <a:p>
            <a:pPr marL="342900" indent="-342900"/>
            <a:r>
              <a:rPr lang="cs-CZ" sz="2000" i="1" dirty="0" smtClean="0"/>
              <a:t>Definice zdravotního </a:t>
            </a:r>
            <a:r>
              <a:rPr lang="cs-CZ" sz="2000" i="1" dirty="0" smtClean="0"/>
              <a:t>postižení </a:t>
            </a:r>
            <a:r>
              <a:rPr lang="cs-CZ" sz="2000" i="1" dirty="0" smtClean="0"/>
              <a:t>a znevýhodnění je definována v § 16 </a:t>
            </a:r>
            <a:r>
              <a:rPr lang="cs-CZ" sz="2000" i="1" dirty="0" smtClean="0"/>
              <a:t>školského</a:t>
            </a:r>
          </a:p>
          <a:p>
            <a:pPr marL="342900" indent="-342900"/>
            <a:r>
              <a:rPr lang="cs-CZ" sz="2000" i="1" dirty="0" smtClean="0"/>
              <a:t> </a:t>
            </a:r>
            <a:r>
              <a:rPr lang="cs-CZ" sz="2000" i="1" dirty="0" smtClean="0"/>
              <a:t>zákona pro účely poskytování vzdělávání a školských </a:t>
            </a:r>
            <a:r>
              <a:rPr lang="cs-CZ" sz="2000" i="1" dirty="0" smtClean="0"/>
              <a:t>služeb</a:t>
            </a:r>
            <a:r>
              <a:rPr lang="cs-CZ" sz="2000" i="1" dirty="0" smtClean="0"/>
              <a:t>. Tato definice </a:t>
            </a:r>
            <a:r>
              <a:rPr lang="cs-CZ" sz="2000" i="1" dirty="0" smtClean="0"/>
              <a:t>je</a:t>
            </a:r>
          </a:p>
          <a:p>
            <a:pPr marL="342900" indent="-342900"/>
            <a:r>
              <a:rPr lang="cs-CZ" sz="2000" i="1" dirty="0" smtClean="0"/>
              <a:t> </a:t>
            </a:r>
            <a:r>
              <a:rPr lang="cs-CZ" sz="2000" i="1" dirty="0" smtClean="0"/>
              <a:t>odlišná od definic zdravotního </a:t>
            </a:r>
            <a:r>
              <a:rPr lang="cs-CZ" sz="2000" i="1" dirty="0" smtClean="0"/>
              <a:t>postižení </a:t>
            </a:r>
            <a:r>
              <a:rPr lang="cs-CZ" sz="2000" i="1" dirty="0" smtClean="0"/>
              <a:t>a znevýhodnění pro účely </a:t>
            </a:r>
            <a:r>
              <a:rPr lang="cs-CZ" sz="2000" i="1" dirty="0" smtClean="0"/>
              <a:t>sociálních</a:t>
            </a:r>
          </a:p>
          <a:p>
            <a:pPr marL="342900" indent="-342900"/>
            <a:r>
              <a:rPr lang="cs-CZ" sz="2000" i="1" dirty="0" smtClean="0"/>
              <a:t> právních předpisů.</a:t>
            </a:r>
            <a:r>
              <a:rPr lang="cs-CZ" sz="2000" i="1" dirty="0" smtClean="0"/>
              <a:t>	</a:t>
            </a:r>
          </a:p>
          <a:p>
            <a:pPr marL="342900" indent="-342900"/>
            <a:r>
              <a:rPr lang="cs-CZ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798671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i="1" dirty="0" smtClean="0"/>
              <a:t/>
            </a:r>
            <a:br>
              <a:rPr lang="cs-CZ" sz="2700" b="1" i="1" dirty="0" smtClean="0"/>
            </a:br>
            <a:r>
              <a:rPr lang="cs-CZ" sz="2700" b="1" i="1" dirty="0" smtClean="0"/>
              <a:t/>
            </a:r>
            <a:br>
              <a:rPr lang="cs-CZ" sz="2700" b="1" i="1" dirty="0" smtClean="0"/>
            </a:br>
            <a:endParaRPr lang="cs-CZ" i="1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8429684" cy="2928958"/>
          </a:xfrm>
        </p:spPr>
        <p:txBody>
          <a:bodyPr>
            <a:normAutofit/>
          </a:bodyPr>
          <a:lstStyle/>
          <a:p>
            <a:pPr algn="l"/>
            <a:r>
              <a:rPr lang="cs-CZ" sz="2400" i="1" dirty="0" smtClean="0"/>
              <a:t>	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  J</a:t>
            </a:r>
            <a:r>
              <a:rPr lang="cs-CZ" sz="2400" dirty="0" smtClean="0">
                <a:solidFill>
                  <a:schemeClr val="tx1"/>
                </a:solidFill>
              </a:rPr>
              <a:t>de </a:t>
            </a:r>
            <a:r>
              <a:rPr lang="cs-CZ" sz="2400" dirty="0" smtClean="0">
                <a:solidFill>
                  <a:schemeClr val="tx1"/>
                </a:solidFill>
              </a:rPr>
              <a:t>zejména o </a:t>
            </a:r>
            <a:r>
              <a:rPr lang="cs-CZ" sz="2400" dirty="0" smtClean="0">
                <a:solidFill>
                  <a:schemeClr val="tx1"/>
                </a:solidFill>
              </a:rPr>
              <a:t>žáky </a:t>
            </a:r>
            <a:r>
              <a:rPr lang="cs-CZ" sz="2400" dirty="0" smtClean="0">
                <a:solidFill>
                  <a:schemeClr val="tx1"/>
                </a:solidFill>
              </a:rPr>
              <a:t>sociálně znevýhodněné dle § 16 </a:t>
            </a:r>
            <a:r>
              <a:rPr lang="cs-CZ" sz="2400" dirty="0" smtClean="0">
                <a:solidFill>
                  <a:schemeClr val="tx1"/>
                </a:solidFill>
              </a:rPr>
              <a:t>školského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  zákona</a:t>
            </a:r>
            <a:r>
              <a:rPr lang="cs-CZ" sz="2400" dirty="0" smtClean="0">
                <a:solidFill>
                  <a:schemeClr val="tx1"/>
                </a:solidFill>
              </a:rPr>
              <a:t>. </a:t>
            </a:r>
            <a:r>
              <a:rPr lang="cs-CZ" sz="2400" i="1" dirty="0" smtClean="0"/>
              <a:t>	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14348" y="1357298"/>
            <a:ext cx="792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lain" startAt="1281"/>
            </a:pPr>
            <a:r>
              <a:rPr lang="cs-CZ" sz="2400" b="1" i="1" dirty="0" smtClean="0"/>
              <a:t> Počet </a:t>
            </a:r>
            <a:r>
              <a:rPr lang="cs-CZ" sz="2400" b="1" i="1" dirty="0" smtClean="0"/>
              <a:t>podpořených osob v počátečním vzdělávání (dětí, </a:t>
            </a:r>
            <a:r>
              <a:rPr lang="cs-CZ" sz="2400" b="1" i="1" dirty="0" smtClean="0"/>
              <a:t>žáků</a:t>
            </a:r>
            <a:r>
              <a:rPr lang="cs-CZ" sz="2400" b="1" i="1" dirty="0" smtClean="0"/>
              <a:t>) - ostatní znevýhodněné skupiny </a:t>
            </a:r>
            <a:r>
              <a:rPr lang="cs-CZ" i="1" dirty="0" smtClean="0"/>
              <a:t>	</a:t>
            </a:r>
          </a:p>
          <a:p>
            <a:pPr marL="342900" indent="-342900">
              <a:buAutoNum type="arabicPlain" startAt="1281"/>
            </a:pPr>
            <a:endParaRPr lang="cs-CZ" i="1" dirty="0" smtClean="0"/>
          </a:p>
          <a:p>
            <a:pPr marL="342900" indent="-342900"/>
            <a:endParaRPr lang="cs-CZ" sz="2400" dirty="0" smtClean="0"/>
          </a:p>
          <a:p>
            <a:pPr marL="342900" indent="-342900"/>
            <a:r>
              <a:rPr lang="cs-CZ" sz="2400" dirty="0" smtClean="0"/>
              <a:t>Osoby </a:t>
            </a:r>
            <a:r>
              <a:rPr lang="cs-CZ" sz="2400" dirty="0" smtClean="0"/>
              <a:t>s jiným znevýhodněním při vstupu na trh práce, </a:t>
            </a:r>
            <a:r>
              <a:rPr lang="cs-CZ" sz="2400" dirty="0" smtClean="0"/>
              <a:t>než </a:t>
            </a:r>
          </a:p>
          <a:p>
            <a:pPr marL="342900" indent="-342900"/>
            <a:r>
              <a:rPr lang="cs-CZ" sz="2400" dirty="0" smtClean="0"/>
              <a:t>zahrnují předchozí </a:t>
            </a:r>
            <a:r>
              <a:rPr lang="cs-CZ" sz="2400" dirty="0" smtClean="0"/>
              <a:t>uvedené kategorie (např. </a:t>
            </a:r>
            <a:r>
              <a:rPr lang="cs-CZ" sz="2400" dirty="0" smtClean="0"/>
              <a:t>žáci </a:t>
            </a:r>
            <a:r>
              <a:rPr lang="cs-CZ" sz="2400" dirty="0" smtClean="0"/>
              <a:t>se </a:t>
            </a:r>
            <a:r>
              <a:rPr lang="cs-CZ" sz="2400" dirty="0" smtClean="0"/>
              <a:t>speciálními</a:t>
            </a:r>
          </a:p>
          <a:p>
            <a:pPr marL="342900" indent="-342900"/>
            <a:r>
              <a:rPr lang="cs-CZ" sz="2400" dirty="0" smtClean="0"/>
              <a:t> </a:t>
            </a:r>
            <a:r>
              <a:rPr lang="cs-CZ" sz="2400" dirty="0" smtClean="0"/>
              <a:t>potřebami).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2571744"/>
            <a:ext cx="7986714" cy="1285884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i="1" dirty="0" smtClean="0"/>
              <a:t/>
            </a:r>
            <a:br>
              <a:rPr lang="cs-CZ" sz="2700" b="1" i="1" dirty="0" smtClean="0"/>
            </a:br>
            <a:r>
              <a:rPr lang="cs-CZ" sz="2700" b="1" i="1" dirty="0" smtClean="0"/>
              <a:t/>
            </a:r>
            <a:br>
              <a:rPr lang="cs-CZ" sz="2700" b="1" i="1" dirty="0" smtClean="0"/>
            </a:br>
            <a:r>
              <a:rPr lang="cs-CZ" sz="2700" b="1" i="1" dirty="0" smtClean="0"/>
              <a:t/>
            </a:r>
            <a:br>
              <a:rPr lang="cs-CZ" sz="2700" b="1" i="1" dirty="0" smtClean="0"/>
            </a:br>
            <a:endParaRPr lang="cs-CZ" i="1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8429684" cy="2928958"/>
          </a:xfrm>
        </p:spPr>
        <p:txBody>
          <a:bodyPr>
            <a:normAutofit/>
          </a:bodyPr>
          <a:lstStyle/>
          <a:p>
            <a:pPr algn="l"/>
            <a:r>
              <a:rPr lang="cs-CZ" sz="2400" i="1" dirty="0" smtClean="0"/>
              <a:t>	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57158" y="1142984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lain" startAt="1411"/>
            </a:pPr>
            <a:r>
              <a:rPr lang="cs-CZ" b="1" dirty="0" smtClean="0"/>
              <a:t>  </a:t>
            </a:r>
            <a:r>
              <a:rPr lang="cs-CZ" b="1" i="1" dirty="0" smtClean="0"/>
              <a:t>Počet </a:t>
            </a:r>
            <a:r>
              <a:rPr lang="cs-CZ" b="1" i="1" dirty="0" smtClean="0"/>
              <a:t>podpořených osob v počátečním vzdělávání (dětí, </a:t>
            </a:r>
            <a:r>
              <a:rPr lang="cs-CZ" b="1" i="1" dirty="0" smtClean="0"/>
              <a:t>žáků</a:t>
            </a:r>
            <a:r>
              <a:rPr lang="cs-CZ" b="1" i="1" dirty="0" smtClean="0"/>
              <a:t>) - základní ISCED 1 a </a:t>
            </a:r>
            <a:r>
              <a:rPr lang="cs-CZ" b="1" i="1" dirty="0" smtClean="0"/>
              <a:t>2</a:t>
            </a:r>
            <a:r>
              <a:rPr lang="cs-CZ" b="1" dirty="0" smtClean="0"/>
              <a:t>	</a:t>
            </a:r>
            <a:endParaRPr lang="cs-CZ" b="1" dirty="0" smtClean="0"/>
          </a:p>
          <a:p>
            <a:pPr marL="342900" indent="-342900"/>
            <a:r>
              <a:rPr lang="cs-CZ" dirty="0" smtClean="0"/>
              <a:t>Kategorie dosaženého </a:t>
            </a:r>
            <a:r>
              <a:rPr lang="cs-CZ" dirty="0" smtClean="0"/>
              <a:t>vzdělání základní a </a:t>
            </a:r>
            <a:r>
              <a:rPr lang="cs-CZ" dirty="0" smtClean="0"/>
              <a:t>nižší </a:t>
            </a:r>
            <a:r>
              <a:rPr lang="cs-CZ" dirty="0" smtClean="0"/>
              <a:t>střední ISCED 1 a 2 </a:t>
            </a:r>
            <a:r>
              <a:rPr lang="cs-CZ" dirty="0" smtClean="0"/>
              <a:t>(</a:t>
            </a:r>
            <a:r>
              <a:rPr lang="cs-CZ" i="1" dirty="0" smtClean="0"/>
              <a:t>ZŠ, </a:t>
            </a:r>
            <a:r>
              <a:rPr lang="cs-CZ" i="1" dirty="0" err="1" smtClean="0"/>
              <a:t>ZŠ</a:t>
            </a:r>
            <a:r>
              <a:rPr lang="cs-CZ" i="1" dirty="0" smtClean="0"/>
              <a:t> </a:t>
            </a:r>
            <a:r>
              <a:rPr lang="cs-CZ" i="1" dirty="0" err="1" smtClean="0"/>
              <a:t>spec</a:t>
            </a:r>
            <a:r>
              <a:rPr lang="cs-CZ" i="1" dirty="0" smtClean="0"/>
              <a:t>., nižší st. SŠ, </a:t>
            </a:r>
            <a:r>
              <a:rPr lang="cs-CZ" i="1" dirty="0" smtClean="0"/>
              <a:t>v oborech vzdělání 1letá a 2letá praktická </a:t>
            </a:r>
            <a:r>
              <a:rPr lang="cs-CZ" i="1" dirty="0" smtClean="0"/>
              <a:t>škola.</a:t>
            </a:r>
          </a:p>
          <a:p>
            <a:pPr marL="342900" indent="-342900"/>
            <a:r>
              <a:rPr lang="cs-CZ" i="1" dirty="0" smtClean="0"/>
              <a:t>________________________________________________________________________ </a:t>
            </a:r>
          </a:p>
          <a:p>
            <a:pPr marL="342900" indent="-342900"/>
            <a:endParaRPr lang="cs-CZ" i="1" dirty="0" smtClean="0"/>
          </a:p>
          <a:p>
            <a:pPr marL="342900" indent="-342900"/>
            <a:r>
              <a:rPr lang="cs-CZ" i="1" dirty="0" smtClean="0"/>
              <a:t>	</a:t>
            </a:r>
          </a:p>
          <a:p>
            <a:pPr marL="342900" indent="-342900"/>
            <a:r>
              <a:rPr lang="cs-CZ" b="1" dirty="0" smtClean="0"/>
              <a:t>	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28596" y="2786058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NE:</a:t>
            </a:r>
          </a:p>
          <a:p>
            <a:r>
              <a:rPr lang="cs-CZ" b="1" i="1" dirty="0" smtClean="0"/>
              <a:t>1421 Počet </a:t>
            </a:r>
            <a:r>
              <a:rPr lang="cs-CZ" b="1" i="1" dirty="0" smtClean="0"/>
              <a:t>podpořených osob v počátečním vzdělávání (dětí, </a:t>
            </a:r>
            <a:r>
              <a:rPr lang="cs-CZ" b="1" i="1" dirty="0" smtClean="0"/>
              <a:t>žáků</a:t>
            </a:r>
            <a:r>
              <a:rPr lang="cs-CZ" b="1" i="1" dirty="0" smtClean="0"/>
              <a:t>) </a:t>
            </a:r>
            <a:r>
              <a:rPr lang="cs-CZ" b="1" i="1" dirty="0" smtClean="0"/>
              <a:t>- střední </a:t>
            </a:r>
            <a:r>
              <a:rPr lang="cs-CZ" b="1" i="1" dirty="0" smtClean="0"/>
              <a:t>ISCED 3 </a:t>
            </a:r>
            <a:r>
              <a:rPr lang="cs-CZ" b="1" i="1" dirty="0" smtClean="0"/>
              <a:t>  </a:t>
            </a:r>
            <a:r>
              <a:rPr lang="cs-CZ" i="1" dirty="0" smtClean="0"/>
              <a:t>Kategorie dosaženého </a:t>
            </a:r>
            <a:r>
              <a:rPr lang="cs-CZ" i="1" dirty="0" smtClean="0"/>
              <a:t>vzdělání střední ISCED 3 	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596" y="3857629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431"/>
            </a:pPr>
            <a:r>
              <a:rPr lang="cs-CZ" b="1" i="1" dirty="0" smtClean="0"/>
              <a:t>  Počet </a:t>
            </a:r>
            <a:r>
              <a:rPr lang="cs-CZ" b="1" i="1" dirty="0" smtClean="0"/>
              <a:t>podpořených osob v počátečním vzdělávání (dětí, </a:t>
            </a:r>
            <a:r>
              <a:rPr lang="cs-CZ" b="1" i="1" dirty="0" smtClean="0"/>
              <a:t>žáků</a:t>
            </a:r>
            <a:r>
              <a:rPr lang="cs-CZ" b="1" i="1" dirty="0" smtClean="0"/>
              <a:t>) </a:t>
            </a:r>
            <a:r>
              <a:rPr lang="cs-CZ" b="1" i="1" dirty="0" smtClean="0"/>
              <a:t>– </a:t>
            </a:r>
            <a:r>
              <a:rPr lang="cs-CZ" b="1" i="1" dirty="0" err="1" smtClean="0"/>
              <a:t>nástavb</a:t>
            </a:r>
            <a:r>
              <a:rPr lang="cs-CZ" b="1" i="1" dirty="0" smtClean="0"/>
              <a:t>. </a:t>
            </a:r>
            <a:r>
              <a:rPr lang="cs-CZ" b="1" i="1" dirty="0" smtClean="0"/>
              <a:t>studium ISCED 4 	</a:t>
            </a:r>
          </a:p>
          <a:p>
            <a:pPr marL="342900" indent="-342900"/>
            <a:r>
              <a:rPr lang="cs-CZ" i="1" dirty="0" smtClean="0"/>
              <a:t>Kategorie dosaženého </a:t>
            </a:r>
            <a:r>
              <a:rPr lang="cs-CZ" i="1" dirty="0" smtClean="0"/>
              <a:t>vzdělání na nástavbovém studiu ISCED 4 	</a:t>
            </a:r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28596" y="5000636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lain" startAt="1441"/>
            </a:pPr>
            <a:r>
              <a:rPr lang="cs-CZ" b="1" i="1" dirty="0" smtClean="0"/>
              <a:t> Počet </a:t>
            </a:r>
            <a:r>
              <a:rPr lang="cs-CZ" b="1" i="1" dirty="0" smtClean="0"/>
              <a:t>podpořených osob v počátečním vzdělávání (dětí, </a:t>
            </a:r>
            <a:r>
              <a:rPr lang="cs-CZ" b="1" i="1" dirty="0" smtClean="0"/>
              <a:t>žáků</a:t>
            </a:r>
            <a:r>
              <a:rPr lang="cs-CZ" b="1" i="1" dirty="0" smtClean="0"/>
              <a:t>) - vysokoškolské ISCED 5 a 6 </a:t>
            </a:r>
            <a:r>
              <a:rPr lang="cs-CZ" i="1" dirty="0" smtClean="0"/>
              <a:t>	</a:t>
            </a:r>
            <a:endParaRPr lang="cs-CZ" i="1" dirty="0" smtClean="0"/>
          </a:p>
          <a:p>
            <a:pPr marL="342900" indent="-342900"/>
            <a:r>
              <a:rPr lang="cs-CZ" i="1" dirty="0" smtClean="0"/>
              <a:t>Kategorie dosaženého </a:t>
            </a:r>
            <a:r>
              <a:rPr lang="cs-CZ" i="1" dirty="0" smtClean="0"/>
              <a:t>vzdělání vysokoškolské ISCED 5 a 6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798671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i="1" dirty="0" smtClean="0"/>
              <a:t/>
            </a:r>
            <a:br>
              <a:rPr lang="cs-CZ" sz="2700" b="1" i="1" dirty="0" smtClean="0"/>
            </a:br>
            <a:r>
              <a:rPr lang="cs-CZ" sz="2700" b="1" i="1" dirty="0" smtClean="0"/>
              <a:t/>
            </a:r>
            <a:br>
              <a:rPr lang="cs-CZ" sz="2700" b="1" i="1" dirty="0" smtClean="0"/>
            </a:br>
            <a:endParaRPr lang="cs-CZ" i="1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16" y="2714620"/>
            <a:ext cx="7786774" cy="3286148"/>
          </a:xfrm>
        </p:spPr>
        <p:txBody>
          <a:bodyPr>
            <a:normAutofit/>
          </a:bodyPr>
          <a:lstStyle/>
          <a:p>
            <a:pPr algn="l"/>
            <a:endParaRPr lang="cs-CZ" sz="2400" b="1" i="1" dirty="0" smtClean="0">
              <a:solidFill>
                <a:schemeClr val="tx1"/>
              </a:solidFill>
            </a:endParaRPr>
          </a:p>
          <a:p>
            <a:pPr algn="l"/>
            <a:r>
              <a:rPr lang="cs-CZ" sz="2400" b="1" i="1" dirty="0" smtClean="0">
                <a:solidFill>
                  <a:schemeClr val="tx1"/>
                </a:solidFill>
              </a:rPr>
              <a:t>Evidenční list žáka</a:t>
            </a:r>
          </a:p>
          <a:p>
            <a:pPr algn="l"/>
            <a:endParaRPr lang="cs-CZ" sz="2400" b="1" i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vyplní každý žák, který se účastní některé z aktivit projektu,</a:t>
            </a:r>
          </a:p>
          <a:p>
            <a:pPr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podepíše žák i jeho zákonný zástupce,</a:t>
            </a:r>
          </a:p>
          <a:p>
            <a:pPr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s</a:t>
            </a:r>
            <a:r>
              <a:rPr lang="cs-CZ" sz="2400" dirty="0" smtClean="0">
                <a:solidFill>
                  <a:schemeClr val="tx1"/>
                </a:solidFill>
              </a:rPr>
              <a:t>tačí pouze 1x za celý projekt na všechny aktivity,</a:t>
            </a:r>
          </a:p>
          <a:p>
            <a:pPr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archivuje partner</a:t>
            </a:r>
            <a:r>
              <a:rPr lang="cs-CZ" sz="2400" dirty="0" smtClean="0">
                <a:solidFill>
                  <a:schemeClr val="tx1"/>
                </a:solidFill>
              </a:rPr>
              <a:t>.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28662" y="13572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 smtClean="0"/>
              <a:t>Zajištění dodržení zákonů:</a:t>
            </a:r>
            <a:br>
              <a:rPr lang="cs-CZ" sz="2400" b="1" dirty="0" smtClean="0"/>
            </a:br>
            <a:r>
              <a:rPr lang="cs-CZ" sz="2400" dirty="0" smtClean="0"/>
              <a:t> Zákona 101/200 Sb.</a:t>
            </a:r>
            <a:br>
              <a:rPr lang="cs-CZ" sz="2400" dirty="0" smtClean="0"/>
            </a:br>
            <a:r>
              <a:rPr lang="cs-CZ" sz="2400" dirty="0" smtClean="0"/>
              <a:t> Zákona 40/1964 Sb.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798671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i="1" dirty="0" smtClean="0"/>
              <a:t/>
            </a:r>
            <a:br>
              <a:rPr lang="cs-CZ" sz="2700" b="1" i="1" dirty="0" smtClean="0"/>
            </a:br>
            <a:r>
              <a:rPr lang="cs-CZ" sz="2700" b="1" i="1" dirty="0" smtClean="0"/>
              <a:t/>
            </a:r>
            <a:br>
              <a:rPr lang="cs-CZ" sz="2700" b="1" i="1" dirty="0" smtClean="0"/>
            </a:br>
            <a:endParaRPr lang="cs-CZ" i="1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8429684" cy="2928958"/>
          </a:xfrm>
        </p:spPr>
        <p:txBody>
          <a:bodyPr>
            <a:normAutofit/>
          </a:bodyPr>
          <a:lstStyle/>
          <a:p>
            <a:pPr algn="l"/>
            <a:r>
              <a:rPr lang="cs-CZ" sz="2400" i="1" dirty="0" smtClean="0"/>
              <a:t>	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 l="8595" t="19412" r="64298" b="12059"/>
          <a:stretch>
            <a:fillRect/>
          </a:stretch>
        </p:blipFill>
        <p:spPr bwMode="auto">
          <a:xfrm>
            <a:off x="1643042" y="0"/>
            <a:ext cx="5786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798671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i="1" dirty="0" smtClean="0"/>
              <a:t/>
            </a:r>
            <a:br>
              <a:rPr lang="cs-CZ" sz="2700" b="1" i="1" dirty="0" smtClean="0"/>
            </a:br>
            <a:r>
              <a:rPr lang="cs-CZ" sz="2700" b="1" i="1" dirty="0" smtClean="0"/>
              <a:t/>
            </a:r>
            <a:br>
              <a:rPr lang="cs-CZ" sz="2700" b="1" i="1" dirty="0" smtClean="0"/>
            </a:br>
            <a:endParaRPr lang="cs-CZ" i="1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8429684" cy="3571900"/>
          </a:xfrm>
        </p:spPr>
        <p:txBody>
          <a:bodyPr>
            <a:normAutofit/>
          </a:bodyPr>
          <a:lstStyle/>
          <a:p>
            <a:pPr lvl="0" algn="l"/>
            <a:r>
              <a:rPr lang="cs-CZ" sz="2400" b="1" dirty="0" smtClean="0">
                <a:solidFill>
                  <a:schemeClr val="tx1"/>
                </a:solidFill>
              </a:rPr>
              <a:t>Archivace </a:t>
            </a:r>
            <a:r>
              <a:rPr lang="cs-CZ" sz="2400" b="1" dirty="0" smtClean="0">
                <a:solidFill>
                  <a:schemeClr val="tx1"/>
                </a:solidFill>
              </a:rPr>
              <a:t>v listinné i el. podobě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 smtClean="0">
              <a:solidFill>
                <a:schemeClr val="tx1"/>
              </a:solidFill>
            </a:endParaRPr>
          </a:p>
          <a:p>
            <a:pPr lvl="0" algn="l"/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K archivaci je příjemce zavázán v právním aktu </a:t>
            </a:r>
            <a:r>
              <a:rPr lang="cs-CZ" sz="2400" b="1" dirty="0" smtClean="0">
                <a:solidFill>
                  <a:schemeClr val="tx1"/>
                </a:solidFill>
              </a:rPr>
              <a:t>min. do roku 2025</a:t>
            </a:r>
            <a:r>
              <a:rPr lang="cs-CZ" sz="2400" dirty="0" smtClean="0">
                <a:solidFill>
                  <a:schemeClr val="tx1"/>
                </a:solidFill>
              </a:rPr>
              <a:t>. 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Příjemce </a:t>
            </a:r>
            <a:r>
              <a:rPr lang="cs-CZ" sz="2400" dirty="0" smtClean="0">
                <a:solidFill>
                  <a:schemeClr val="tx1"/>
                </a:solidFill>
              </a:rPr>
              <a:t>je povinen zavázat k archivaci také partnery projektu (případně převzít materiály, týkající se realizace projektu, do své úschovy).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Náklady na archivaci po ukončení realizace projektu </a:t>
            </a:r>
            <a:r>
              <a:rPr lang="cs-CZ" sz="2400" b="1" dirty="0" smtClean="0">
                <a:solidFill>
                  <a:schemeClr val="tx1"/>
                </a:solidFill>
              </a:rPr>
              <a:t>nejsou</a:t>
            </a:r>
            <a:r>
              <a:rPr lang="cs-CZ" sz="2400" dirty="0" smtClean="0">
                <a:solidFill>
                  <a:schemeClr val="tx1"/>
                </a:solidFill>
              </a:rPr>
              <a:t> způsobilé výdaje projektu.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71802" y="135729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Archivace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798671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i="1" dirty="0" smtClean="0"/>
              <a:t/>
            </a:r>
            <a:br>
              <a:rPr lang="cs-CZ" sz="2700" b="1" i="1" dirty="0" smtClean="0"/>
            </a:br>
            <a:r>
              <a:rPr lang="cs-CZ" sz="2700" b="1" i="1" dirty="0" smtClean="0"/>
              <a:t/>
            </a:r>
            <a:br>
              <a:rPr lang="cs-CZ" sz="2700" b="1" i="1" dirty="0" smtClean="0"/>
            </a:br>
            <a:endParaRPr lang="cs-CZ" i="1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8429684" cy="3571900"/>
          </a:xfrm>
        </p:spPr>
        <p:txBody>
          <a:bodyPr>
            <a:normAutofit/>
          </a:bodyPr>
          <a:lstStyle/>
          <a:p>
            <a:pPr lvl="0" algn="l"/>
            <a:endParaRPr lang="cs-CZ" sz="2400" dirty="0" smtClean="0">
              <a:solidFill>
                <a:schemeClr val="tx1"/>
              </a:solidFill>
            </a:endParaRPr>
          </a:p>
          <a:p>
            <a:pPr lvl="0" algn="l"/>
            <a:endParaRPr lang="cs-CZ" sz="2400" dirty="0" smtClean="0">
              <a:solidFill>
                <a:schemeClr val="tx1"/>
              </a:solidFill>
            </a:endParaRPr>
          </a:p>
          <a:p>
            <a:pPr lvl="0" algn="l"/>
            <a:endParaRPr lang="cs-CZ" sz="2400" dirty="0" smtClean="0">
              <a:solidFill>
                <a:schemeClr val="tx1"/>
              </a:solidFill>
            </a:endParaRPr>
          </a:p>
          <a:p>
            <a:pPr lvl="0" algn="l"/>
            <a:endParaRPr lang="cs-CZ" sz="2400" dirty="0" smtClean="0">
              <a:solidFill>
                <a:schemeClr val="tx1"/>
              </a:solidFill>
            </a:endParaRPr>
          </a:p>
          <a:p>
            <a:pPr lvl="0" algn="l"/>
            <a:endParaRPr lang="cs-CZ" sz="2400" dirty="0" smtClean="0">
              <a:solidFill>
                <a:schemeClr val="tx1"/>
              </a:solidFill>
            </a:endParaRPr>
          </a:p>
          <a:p>
            <a:pPr lvl="0" algn="l"/>
            <a:endParaRPr lang="cs-CZ" sz="2400" dirty="0" smtClean="0">
              <a:solidFill>
                <a:schemeClr val="tx1"/>
              </a:solidFill>
            </a:endParaRPr>
          </a:p>
          <a:p>
            <a:pPr lvl="0" algn="l"/>
            <a:r>
              <a:rPr lang="cs-CZ" sz="2400" b="1" dirty="0" smtClean="0">
                <a:solidFill>
                  <a:schemeClr val="tx1"/>
                </a:solidFill>
              </a:rPr>
              <a:t>Mgr. Anita Balcarová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71802" y="135729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357297"/>
            <a:ext cx="7772400" cy="928695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>Formy kontrol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2357430"/>
            <a:ext cx="7929618" cy="328137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Administrativní kontroly projektu </a:t>
            </a:r>
            <a:r>
              <a:rPr lang="cs-CZ" sz="2400" dirty="0" smtClean="0">
                <a:solidFill>
                  <a:schemeClr val="tx1"/>
                </a:solidFill>
              </a:rPr>
              <a:t>– formou pravidelných monitorovacích zpráv.</a:t>
            </a:r>
          </a:p>
          <a:p>
            <a:pPr algn="l"/>
            <a:endParaRPr lang="cs-CZ" sz="1200" dirty="0" smtClean="0">
              <a:solidFill>
                <a:schemeClr val="tx1"/>
              </a:solidFill>
            </a:endParaRP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Kontroly na místě </a:t>
            </a:r>
            <a:r>
              <a:rPr lang="cs-CZ" sz="2400" dirty="0" smtClean="0">
                <a:solidFill>
                  <a:schemeClr val="tx1"/>
                </a:solidFill>
              </a:rPr>
              <a:t>– formou veřejnoprávní kontroly podle zák. č. 320/2001 Sb. a zákona 552/1991 Sb., v souladu s nařízením rady EK č. 1083/2006.</a:t>
            </a:r>
          </a:p>
          <a:p>
            <a:pPr algn="l"/>
            <a:endParaRPr lang="cs-CZ" sz="1200" b="1" dirty="0" smtClean="0">
              <a:solidFill>
                <a:schemeClr val="tx1"/>
              </a:solidFill>
            </a:endParaRP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Metodická dohlídka </a:t>
            </a:r>
            <a:r>
              <a:rPr lang="cs-CZ" sz="2400" dirty="0" smtClean="0">
                <a:solidFill>
                  <a:schemeClr val="tx1"/>
                </a:solidFill>
              </a:rPr>
              <a:t>– nemá váhu veřejnoprávní kontroly. Výstupem je </a:t>
            </a:r>
            <a:r>
              <a:rPr lang="cs-CZ" sz="2400" dirty="0" smtClean="0">
                <a:solidFill>
                  <a:schemeClr val="tx1"/>
                </a:solidFill>
              </a:rPr>
              <a:t>Zpráva </a:t>
            </a:r>
            <a:r>
              <a:rPr lang="cs-CZ" sz="2400" dirty="0" smtClean="0">
                <a:solidFill>
                  <a:schemeClr val="tx1"/>
                </a:solidFill>
              </a:rPr>
              <a:t>z průběhu dohlídky popisující stav věci.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Výše </a:t>
            </a:r>
            <a:r>
              <a:rPr lang="cs-CZ" b="1" dirty="0" smtClean="0"/>
              <a:t>MI ve smlouvě je </a:t>
            </a:r>
            <a:r>
              <a:rPr lang="cs-CZ" b="1" dirty="0" smtClean="0"/>
              <a:t>závazná</a:t>
            </a:r>
            <a:br>
              <a:rPr lang="cs-CZ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	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1752600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</a:rPr>
              <a:t> překročení MI je možné  </a:t>
            </a:r>
            <a:r>
              <a:rPr lang="cs-CZ" sz="2400" dirty="0" smtClean="0">
                <a:solidFill>
                  <a:schemeClr val="tx1"/>
                </a:solidFill>
              </a:rPr>
              <a:t>– bez navýšení </a:t>
            </a:r>
            <a:r>
              <a:rPr lang="cs-CZ" sz="2400" dirty="0" smtClean="0">
                <a:solidFill>
                  <a:schemeClr val="tx1"/>
                </a:solidFill>
              </a:rPr>
              <a:t>podpory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-  nesplnění MI = </a:t>
            </a:r>
            <a:r>
              <a:rPr lang="cs-CZ" sz="2400" dirty="0" smtClean="0">
                <a:solidFill>
                  <a:schemeClr val="tx1"/>
                </a:solidFill>
              </a:rPr>
              <a:t>sankce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8643998" cy="1470025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Sankce při nedodržení plánovaných monitorovacích indikátorů 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2714620"/>
            <a:ext cx="8286808" cy="3357586"/>
          </a:xfrm>
        </p:spPr>
        <p:txBody>
          <a:bodyPr>
            <a:normAutofit/>
          </a:bodyPr>
          <a:lstStyle/>
          <a:p>
            <a:pPr algn="l">
              <a:buFont typeface="Calibri" pitchFamily="34" charset="0"/>
              <a:buChar char="–"/>
            </a:pPr>
            <a:r>
              <a:rPr lang="cs-CZ" sz="2400" dirty="0" smtClean="0">
                <a:solidFill>
                  <a:schemeClr val="tx1"/>
                </a:solidFill>
              </a:rPr>
              <a:t>  </a:t>
            </a:r>
            <a:r>
              <a:rPr lang="cs-CZ" sz="2400" b="1" dirty="0" smtClean="0">
                <a:solidFill>
                  <a:schemeClr val="tx1"/>
                </a:solidFill>
              </a:rPr>
              <a:t>5 %</a:t>
            </a:r>
            <a:r>
              <a:rPr lang="cs-CZ" sz="2400" dirty="0" smtClean="0">
                <a:solidFill>
                  <a:schemeClr val="tx1"/>
                </a:solidFill>
              </a:rPr>
              <a:t> ze všech proplacených prostředků v případě neplnění  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    jakéhokoliv indikátoru výsledku nebo výstupu o 10 % - 15 %.</a:t>
            </a:r>
          </a:p>
          <a:p>
            <a:pPr algn="l"/>
            <a:endParaRPr lang="cs-CZ" sz="1200" dirty="0" smtClean="0">
              <a:solidFill>
                <a:schemeClr val="tx1"/>
              </a:solidFill>
            </a:endParaRPr>
          </a:p>
          <a:p>
            <a:pPr algn="l">
              <a:buFont typeface="Calibri" pitchFamily="34" charset="0"/>
              <a:buChar char="–"/>
            </a:pPr>
            <a:r>
              <a:rPr lang="cs-CZ" sz="2400" dirty="0" smtClean="0">
                <a:solidFill>
                  <a:schemeClr val="tx1"/>
                </a:solidFill>
              </a:rPr>
              <a:t>  </a:t>
            </a:r>
            <a:r>
              <a:rPr lang="cs-CZ" sz="2400" b="1" dirty="0" smtClean="0">
                <a:solidFill>
                  <a:schemeClr val="tx1"/>
                </a:solidFill>
              </a:rPr>
              <a:t>30 %</a:t>
            </a:r>
            <a:r>
              <a:rPr lang="cs-CZ" sz="2400" dirty="0" smtClean="0">
                <a:solidFill>
                  <a:schemeClr val="tx1"/>
                </a:solidFill>
              </a:rPr>
              <a:t> ze všech proplacených prostředků v případě neplnění 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    jakéhokoliv indikátoru výsledku nebo výstupu o 15 % - 50 %.</a:t>
            </a:r>
          </a:p>
          <a:p>
            <a:pPr algn="l"/>
            <a:endParaRPr lang="cs-CZ" sz="1200" dirty="0" smtClean="0">
              <a:solidFill>
                <a:schemeClr val="tx1"/>
              </a:solidFill>
            </a:endParaRPr>
          </a:p>
          <a:p>
            <a:pPr algn="l">
              <a:buFont typeface="Calibri" pitchFamily="34" charset="0"/>
              <a:buChar char="–"/>
            </a:pPr>
            <a:r>
              <a:rPr lang="cs-CZ" sz="2400" dirty="0" smtClean="0">
                <a:solidFill>
                  <a:schemeClr val="tx1"/>
                </a:solidFill>
              </a:rPr>
              <a:t>  Odstoupení od právního aktu (</a:t>
            </a:r>
            <a:r>
              <a:rPr lang="cs-CZ" sz="2400" b="1" dirty="0" smtClean="0">
                <a:solidFill>
                  <a:schemeClr val="tx1"/>
                </a:solidFill>
              </a:rPr>
              <a:t>100 %</a:t>
            </a:r>
            <a:r>
              <a:rPr lang="cs-CZ" sz="2400" dirty="0" smtClean="0">
                <a:solidFill>
                  <a:schemeClr val="tx1"/>
                </a:solidFill>
              </a:rPr>
              <a:t>) v případě neplnění 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    jakéhokoliv indikátoru výsledku nebo výstupu o více jak 50 %.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4000" b="1" dirty="0" smtClean="0"/>
              <a:t>Dokladování MI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57224" y="2714620"/>
            <a:ext cx="7929618" cy="2071702"/>
          </a:xfrm>
        </p:spPr>
        <p:txBody>
          <a:bodyPr>
            <a:normAutofit/>
          </a:bodyPr>
          <a:lstStyle/>
          <a:p>
            <a:endParaRPr lang="cs-CZ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</a:rPr>
              <a:t>Všechny </a:t>
            </a:r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</a:rPr>
              <a:t>vykazované indikátory musí být </a:t>
            </a:r>
            <a:endParaRPr lang="cs-CZ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cs-CZ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</a:rPr>
              <a:t>podloženy dokumentací.</a:t>
            </a:r>
            <a:endParaRPr lang="cs-CZ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71438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Vykazování MI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1857364"/>
            <a:ext cx="8501122" cy="4286280"/>
          </a:xfrm>
        </p:spPr>
        <p:txBody>
          <a:bodyPr>
            <a:noAutofit/>
          </a:bodyPr>
          <a:lstStyle/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V každé monitorovací zprávě příjemce podpory za každý indikátor zvlášť vyplní příslušnou hodnotu a popis. </a:t>
            </a: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Hodnota</a:t>
            </a:r>
            <a:r>
              <a:rPr lang="cs-CZ" sz="2400" dirty="0" smtClean="0">
                <a:solidFill>
                  <a:schemeClr val="tx1"/>
                </a:solidFill>
              </a:rPr>
              <a:t> - dosažená hodnota sledovaného indikátoru, tj. kumulativní hodnota daného indikátoru za dosavadní průběh projektu. </a:t>
            </a:r>
            <a:r>
              <a:rPr lang="cs-CZ" sz="2400" dirty="0" smtClean="0">
                <a:solidFill>
                  <a:schemeClr val="tx1"/>
                </a:solidFill>
              </a:rPr>
              <a:t>Hodnotou je kladné číslo nebo 0.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Popis </a:t>
            </a:r>
            <a:r>
              <a:rPr lang="cs-CZ" sz="2400" dirty="0" smtClean="0">
                <a:solidFill>
                  <a:schemeClr val="tx1"/>
                </a:solidFill>
              </a:rPr>
              <a:t>– relevantní komentář k jednotlivému indikátoru, zejména jak bylo daného indikátoru dosaženo, jaké jsou zdroje pro ověření monitorovacích indikátorů (např. prezenční listiny, účastnické listy, potvrzení o absolvování kurzu, potvrzení o úspěšném absolvování kurzu, docházka, záznamy o každém žákovi, třídní kniha apod.) 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/>
          <a:lstStyle/>
          <a:p>
            <a:r>
              <a:rPr lang="cs-CZ" b="1" dirty="0" smtClean="0"/>
              <a:t>Sledované MI v rámci projektu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8001056" cy="3286148"/>
          </a:xfrm>
        </p:spPr>
        <p:txBody>
          <a:bodyPr>
            <a:normAutofit/>
          </a:bodyPr>
          <a:lstStyle/>
          <a:p>
            <a:pPr algn="l"/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 l="17355" t="15882" r="24132" b="62647"/>
          <a:stretch>
            <a:fillRect/>
          </a:stretch>
        </p:blipFill>
        <p:spPr bwMode="auto">
          <a:xfrm>
            <a:off x="285720" y="2285993"/>
            <a:ext cx="864399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1065</Words>
  <Application>Microsoft Office PowerPoint</Application>
  <PresentationFormat>Předvádění na obrazovce (4:3)</PresentationFormat>
  <Paragraphs>192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sady Office</vt:lpstr>
      <vt:lpstr>Monitorování projektu</vt:lpstr>
      <vt:lpstr>Snímek 2</vt:lpstr>
      <vt:lpstr>Příjemce podpory má povinnost průběžně sledovat naplňování všech indikátorů uvedených v právním aktu a navíc naplňování indikátorů rozdělených dle pohlaví a dle zranitelných skupin na trhu práce. Dosažené hodnoty všech těchto indikátorů je příjemce povinen vykazovat v monitorovacích zprávách. </vt:lpstr>
      <vt:lpstr>Formy kontrol </vt:lpstr>
      <vt:lpstr>  Výše MI ve smlouvě je závazná    </vt:lpstr>
      <vt:lpstr>Sankce při nedodržení plánovaných monitorovacích indikátorů </vt:lpstr>
      <vt:lpstr>       Dokladování MI      </vt:lpstr>
      <vt:lpstr>Vykazování MI</vt:lpstr>
      <vt:lpstr>Sledované MI v rámci projektu</vt:lpstr>
      <vt:lpstr>Definice vybraných pojmů</vt:lpstr>
      <vt:lpstr> Podpořenou osobou není však nikdy:     - člen realizačního týmu, který se na projektu podílí jeho pouhou     administrací,  -  osoba, která navštíví nebo se zaregistruje na určitém     internetovém portálu, bez delší, systematické a přímé spolupráce    (daná osoba internetové stránky pouze navštíví);  -  osoba, která pouze obdrží leták;  -  návštěvník dne otevřených dveří;  -  účastník konference o realizovaném projektu.  </vt:lpstr>
      <vt:lpstr>Způsob započítávání</vt:lpstr>
      <vt:lpstr>            2. Pokud je v rámci jednoho projektu vytvořeno „x“ vzdělávacích programů/kurzů stejného zaměření a anebo na sebe jednotlivé vzdělávací kurzy navazují pak se jedna osoba účastnící se „x“ vzdělávacích kurzů mezi podpořené osoby započítává právě1-krát“.   Příklad:  Pan Karel se účastní vzdělávacího programu Moderních trendů ve výuce, který je několikaměsíční a je složen z několika kurzů. Pana Karla započítáme pouze 1x.  </vt:lpstr>
      <vt:lpstr>06.43.10 Počet nově vytvořených/inovovaných produktů </vt:lpstr>
      <vt:lpstr>07.41.20  Počet podpořených osob - poskytovatelé služeb   </vt:lpstr>
      <vt:lpstr>Každý poskytovatel služeb se počítá právě jednou.  Příklad:  Pan učitel Mráz povede kroužek Elektro, kroužek Sváření a bude lektorem odborné přednášky. Je započítán pouze 1x. </vt:lpstr>
      <vt:lpstr>  </vt:lpstr>
      <vt:lpstr>Snímek 18</vt:lpstr>
      <vt:lpstr>Snímek 19</vt:lpstr>
      <vt:lpstr>   Dokladování  Dokládá se česným prohlášením podepsaným osobou odpovědnou za realizaci projektu.   </vt:lpstr>
      <vt:lpstr>Snímek 21</vt:lpstr>
      <vt:lpstr>Snímek 22</vt:lpstr>
      <vt:lpstr>Zajištění dodržení zákonů:  Zákona 101/200 Sb.  Zákona 40/1964 Sb.</vt:lpstr>
      <vt:lpstr>7.41.14 Počet podpořených osob v počátečním vzděl. - dětí, žáků </vt:lpstr>
      <vt:lpstr>Snímek 25</vt:lpstr>
      <vt:lpstr>1081  Počet podpořených osob v počátečním vzdělávání (dětí, žáků) - neaktivní osoby celkem    Neaktivní osoby – osoby, které nejsou zaměstnané, ale současně nesplňují podmínky pro zařazení mezi osoby nezaměstnané (nehledají aktivně práci nebo nejsou připraveny k nástupu do práce). Např. osoby připravující se na výkon budoucího povolání apod.   </vt:lpstr>
      <vt:lpstr>1091  Počet podpořených osob v počátečním vzdělávání (dětí, žáků) - neaktivní osoby ve vzdělávání či odborné přípravě (žáci, studenti a učni)    Počet osob, které v rámci projektu získaly jakoukoliv formu podpory. Každá osoba, která obdržela podporu, se započítává pouze jedenkrát. Ta část neaktivních osob, která se připravuje na výkon budoucího povolání (žáci základních a středních škol, studenti vyšších odborných a vysokých škol)   </vt:lpstr>
      <vt:lpstr>   1181  Počet podpořených osob v počátečním vzdělávání (dětí, žáků) - mladí lidé 15-24 let    Celkový počet osob, mladých lidí ve věku 15-24 let, kteří v rámci projektu získali jakoukoliv formu podpory. Každá osoba, která obdržela podporu, se započítává pouze jedenkrát.   </vt:lpstr>
      <vt:lpstr>  1251  Počet podpořených osob v počátečním vzdělávání (dětí, žáků) – menšiny     </vt:lpstr>
      <vt:lpstr>  </vt:lpstr>
      <vt:lpstr>  </vt:lpstr>
      <vt:lpstr>  </vt:lpstr>
      <vt:lpstr> 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donat.p</dc:creator>
  <cp:lastModifiedBy>balcarova.a</cp:lastModifiedBy>
  <cp:revision>64</cp:revision>
  <dcterms:created xsi:type="dcterms:W3CDTF">2013-10-30T12:00:26Z</dcterms:created>
  <dcterms:modified xsi:type="dcterms:W3CDTF">2013-11-01T12:08:01Z</dcterms:modified>
</cp:coreProperties>
</file>