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7"/>
  </p:notesMasterIdLst>
  <p:sldIdLst>
    <p:sldId id="256" r:id="rId2"/>
    <p:sldId id="269" r:id="rId3"/>
    <p:sldId id="292" r:id="rId4"/>
    <p:sldId id="291" r:id="rId5"/>
    <p:sldId id="300" r:id="rId6"/>
    <p:sldId id="296" r:id="rId7"/>
    <p:sldId id="301" r:id="rId8"/>
    <p:sldId id="297" r:id="rId9"/>
    <p:sldId id="305" r:id="rId10"/>
    <p:sldId id="303" r:id="rId11"/>
    <p:sldId id="304" r:id="rId12"/>
    <p:sldId id="298" r:id="rId13"/>
    <p:sldId id="302" r:id="rId14"/>
    <p:sldId id="299" r:id="rId15"/>
    <p:sldId id="260" r:id="rId16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10FFF"/>
    <a:srgbClr val="000DFF"/>
    <a:srgbClr val="1B27FF"/>
    <a:srgbClr val="9B9DF3"/>
    <a:srgbClr val="4F53E9"/>
    <a:srgbClr val="4C50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64" d="100"/>
          <a:sy n="64" d="100"/>
        </p:scale>
        <p:origin x="712" y="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31F0D86-656B-4472-8896-B9205A5EE9B6}" type="datetimeFigureOut">
              <a:rPr lang="cs-CZ" smtClean="0"/>
              <a:t>29.09.2025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BE39AA-C04E-4BA5-B9DF-2C32A40100CF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26595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FAE611-71B7-44DA-B255-A6B2F20441AF}" type="datetime1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220423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2ACF81-8B9C-44E0-8FBC-87D6D8E40DE9}" type="datetime1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156410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7AE366-8980-4A41-9C90-E05100E8F853}" type="datetime1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472908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DC61D1-C458-45ED-8DA5-491C312AF24C}" type="datetime1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6124981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B972E4-E46E-472E-A80F-160391A2B591}" type="datetime1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92404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95D3D7-2945-4B8A-9B2B-9F89864E1233}" type="datetime1">
              <a:rPr lang="cs-CZ" smtClean="0"/>
              <a:t>29.09.2025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129779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B63D4F6-BA3D-4616-8B4D-839AD7913406}" type="datetime1">
              <a:rPr lang="cs-CZ" smtClean="0"/>
              <a:t>29.09.2025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046406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0FBF03-AA39-41B6-88F0-3E8F630B6CC9}" type="datetime1">
              <a:rPr lang="cs-CZ" smtClean="0"/>
              <a:t>29.09.2025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10546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0707E7-137F-4DAD-B7F7-D4152FAF871A}" type="datetime1">
              <a:rPr lang="cs-CZ" smtClean="0"/>
              <a:t>29.09.2025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934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67380C-1247-4B22-80FA-4898B9DC7426}" type="datetime1">
              <a:rPr lang="cs-CZ" smtClean="0"/>
              <a:t>29.09.2025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7770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08EB88-DA2E-47FA-8FA9-A06B2F0B9683}" type="datetime1">
              <a:rPr lang="cs-CZ" smtClean="0"/>
              <a:t>29.09.2025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890247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EF4E8F1-8CD1-4F84-B5FB-1B9917AF622D}" type="datetime1">
              <a:rPr lang="cs-CZ" smtClean="0"/>
              <a:t>29.09.2025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5D9BCD-5E08-49C5-8C3D-F4BCF3C80373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7406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mailto:holikova.k@kr-ustecky.cz" TargetMode="External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www.kr-ustecky.cz/podpora-preventistu-usteckeho-kraje/ms-318290/p1=318290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Obrázek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21053" y="0"/>
            <a:ext cx="12213053" cy="68698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36453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29997-4D95-F595-4C78-48EF30397F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17F0D7-B5E0-72AB-46CC-D5EDCE6C262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4271CAFD-C3C6-D594-CCB2-F1EEA595163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4B4BDE15-C578-D9A6-7ACD-041AF4C80A11}"/>
              </a:ext>
            </a:extLst>
          </p:cNvPr>
          <p:cNvSpPr txBox="1"/>
          <p:nvPr/>
        </p:nvSpPr>
        <p:spPr>
          <a:xfrm>
            <a:off x="559837" y="1007251"/>
            <a:ext cx="10793963" cy="633506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Vzdělávání SOCIÁLNÍ AGENTURA 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b="1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b. Blokové vzdělávání</a:t>
            </a:r>
          </a:p>
          <a:p>
            <a:r>
              <a:rPr lang="cs-CZ" sz="15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Jedná se o nácvik komunikace (nikoliv terapie), formou zážitkových seminářů, díky nimž se preventisté naučí: </a:t>
            </a:r>
          </a:p>
          <a:p>
            <a:r>
              <a:rPr lang="cs-CZ" sz="15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• jak poradit svým klientům řešit problematické vztahy </a:t>
            </a:r>
          </a:p>
          <a:p>
            <a:r>
              <a:rPr lang="cs-CZ" sz="15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• jak mají jejich klienti spoluutvářet s ostatními otevřenou a bezkonfliktní atmosféru a kultivovat přátelské vztahy </a:t>
            </a:r>
          </a:p>
          <a:p>
            <a:r>
              <a:rPr lang="cs-CZ" sz="15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• jak mají získat lepší schopnost postavit se sami za sebe, obhájit svůj názor </a:t>
            </a:r>
          </a:p>
          <a:p>
            <a:pPr algn="just"/>
            <a:r>
              <a:rPr lang="cs-CZ" sz="15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• jak mohou být odolnější vůči manipulaci, šikaně, agresivnímu chování </a:t>
            </a:r>
          </a:p>
          <a:p>
            <a:endParaRPr lang="cs-CZ" sz="1500" kern="1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cs-CZ" sz="15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Cílem semináře je naučit účastníky naslouchat ve stresové situaci svým potřebám a přáním, jednat ve svém nejlepším zájmu, respektovat sebe a zároveň i druhé. Seminář podporuje pozitivní vztahy, osobní zodpovědnost, zvyšuje kvalitu života všech zúčastněných. </a:t>
            </a:r>
          </a:p>
          <a:p>
            <a:endParaRPr lang="cs-CZ" sz="1500" kern="1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r>
              <a:rPr lang="cs-CZ" sz="1500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Obsah:</a:t>
            </a:r>
            <a:r>
              <a:rPr lang="cs-CZ" sz="15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30 hodin pro max. 10 účastníků (3x za dobu projektu) - prostory Sociální agentury, prostory Krajského úřadu Ústeckého kraje</a:t>
            </a:r>
            <a:endParaRPr lang="cs-CZ" sz="1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1500" kern="1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5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Účastníci:</a:t>
            </a:r>
            <a:r>
              <a:rPr lang="cs-CZ" sz="15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5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odborníci z oblasti prevence – preventisté z dotačního programu OPST – sociální pracovník, preventista, asistent preventisty, manažeři prevence kriminality, preventisté městské policie, pracovníci NZDM, SAS, Terénní programy, základní školy, </a:t>
            </a:r>
            <a:endParaRPr lang="cs-CZ" sz="1500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b="1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B19CD32E-A80F-CA4E-7AB7-C1DAE3B6837E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1903579-13FF-94E6-4F5C-DDF9BB46AF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6458" y="6355547"/>
            <a:ext cx="5760720" cy="4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9613389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F8335CC-D702-8535-C4D6-A2DCD75835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3B6D9A-CE6A-679D-EB59-E063F0EB12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079647AD-945B-C1B7-B7DE-75FF26F8033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BE867998-E8A8-A0A9-9404-982FC728C649}"/>
              </a:ext>
            </a:extLst>
          </p:cNvPr>
          <p:cNvSpPr txBox="1"/>
          <p:nvPr/>
        </p:nvSpPr>
        <p:spPr>
          <a:xfrm>
            <a:off x="559837" y="1007251"/>
            <a:ext cx="10793963" cy="5862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5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PLÁNOVANÉ AKTIVITY</a:t>
            </a:r>
          </a:p>
          <a:p>
            <a:pPr algn="just"/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Vzdělávání SOCIÁLNÍ AGENTURA </a:t>
            </a:r>
          </a:p>
          <a:p>
            <a:pPr algn="just"/>
            <a:r>
              <a:rPr lang="cs-CZ" b="1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c. Podpůrná (supervizní) skupina</a:t>
            </a:r>
            <a:endParaRPr lang="cs-CZ" b="1" dirty="0">
              <a:latin typeface="Century Gothic" panose="020B0502020202020204" pitchFamily="34" charset="0"/>
            </a:endParaRPr>
          </a:p>
          <a:p>
            <a:pPr algn="just"/>
            <a:endParaRPr lang="cs-CZ" dirty="0">
              <a:latin typeface="Century Gothic" panose="020B0502020202020204" pitchFamily="34" charset="0"/>
            </a:endParaRPr>
          </a:p>
          <a:p>
            <a:pPr algn="just"/>
            <a:r>
              <a:rPr lang="cs-CZ" dirty="0">
                <a:latin typeface="Century Gothic" panose="020B0502020202020204" pitchFamily="34" charset="0"/>
              </a:rPr>
              <a:t>Podpůrná skupina pro sdílení a řešení případových kazuistik.</a:t>
            </a:r>
          </a:p>
          <a:p>
            <a:pPr algn="just"/>
            <a:endParaRPr lang="cs-CZ" dirty="0">
              <a:latin typeface="Century Gothic" panose="020B0502020202020204" pitchFamily="34" charset="0"/>
            </a:endParaRPr>
          </a:p>
          <a:p>
            <a:pPr algn="just"/>
            <a:r>
              <a:rPr lang="cs-CZ" dirty="0">
                <a:latin typeface="Century Gothic" panose="020B0502020202020204" pitchFamily="34" charset="0"/>
              </a:rPr>
              <a:t>Setkání bude probíhat 2x za rok (jedno setkání 4 hodiny) pro max 15 účastníků.</a:t>
            </a:r>
          </a:p>
          <a:p>
            <a:pPr algn="just"/>
            <a:endParaRPr lang="cs-CZ" dirty="0">
              <a:latin typeface="Century Gothic" panose="020B0502020202020204" pitchFamily="34" charset="0"/>
            </a:endParaRPr>
          </a:p>
          <a:p>
            <a:pPr algn="just"/>
            <a:r>
              <a:rPr lang="cs-CZ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Účastníci:</a:t>
            </a: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odborníci z oblasti prevence – preventisté z dotačního programu OPST – sociální pracovní, preventista, asistent preventisty, manažeři prevence kriminality, preventisté městské policie, pracovníci NZDM, SAS, Terénní programy, základní školy, </a:t>
            </a:r>
            <a:endParaRPr lang="cs-CZ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dirty="0">
              <a:latin typeface="Century Gothic" panose="020B0502020202020204" pitchFamily="34" charset="0"/>
            </a:endParaRPr>
          </a:p>
          <a:p>
            <a:endParaRPr lang="cs-CZ" dirty="0">
              <a:latin typeface="Century Gothic" panose="020B0502020202020204" pitchFamily="34" charset="0"/>
            </a:endParaRPr>
          </a:p>
          <a:p>
            <a:r>
              <a:rPr lang="cs-CZ" dirty="0">
                <a:latin typeface="Century Gothic" panose="020B0502020202020204" pitchFamily="34" charset="0"/>
              </a:rPr>
              <a:t> </a:t>
            </a:r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b="1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700" dirty="0">
                <a:solidFill>
                  <a:srgbClr val="010FFF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D7FEE07-FA28-9E51-EEC8-59F077D660B5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32D0CC7-251E-7A1B-3743-92284728981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6458" y="6355547"/>
            <a:ext cx="5760720" cy="4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0599567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B50E7-12D8-29B1-3E47-9DA13951E4F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FE0B92E-6C42-AC8B-D047-B18CFE90D4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F8CE3CDF-C849-4DAD-9927-99E0C837DB51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94BFF6EB-1C39-A976-6D49-8E9E3B891A3E}"/>
              </a:ext>
            </a:extLst>
          </p:cNvPr>
          <p:cNvSpPr txBox="1"/>
          <p:nvPr/>
        </p:nvSpPr>
        <p:spPr>
          <a:xfrm>
            <a:off x="559837" y="1007251"/>
            <a:ext cx="10793963" cy="70330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5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PLÁNOVANÉ AKTIVITY</a:t>
            </a:r>
          </a:p>
          <a:p>
            <a:pPr algn="just"/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3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Vzdělávání ADIKTOLOGIE – Společnost Podané ruce 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</a:t>
            </a:r>
            <a:r>
              <a:rPr lang="cs-CZ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poskytuje odborné znalosti a praktické dovednosti pro práci s osobami ohroženými nebo již trpícími závislostním chováním. Zaměřuje se na různé aspekty problematiky – od základní adiktologie přes krizovou intervenci až po právní rámec a prevenci relapsu. Kurzy jsou určeny odborníkům, kteří přicházejí do kontaktu s dětmi, mládeží i dospělými v rizikovém prostředí, a kladou důraz na prevenci, efektivní komunikaci a krizové řízení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kern="100" dirty="0"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 rok 2025: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06.11.2025 – Komunikace s klienty se závislostí – pro všechny preventisty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08.12.2025 – Práce s mladistvými uživateli a jejich rodinou – pro </a:t>
            </a:r>
            <a:r>
              <a:rPr lang="cs-CZ" kern="100" dirty="0" err="1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adiktologické</a:t>
            </a: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služby, případně SAS, NZDM, TP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28.01. – 29.01.2026 – Kurz krizové intervence – základní – pouze </a:t>
            </a:r>
            <a:r>
              <a:rPr lang="cs-CZ" kern="100" dirty="0" err="1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adiktologické</a:t>
            </a: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služby</a:t>
            </a:r>
            <a:endParaRPr lang="cs-CZ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800" b="1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b="1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774550DA-286D-4587-FF99-691587DE6A8A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92228934-3C29-C86B-9095-D41B9CA985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6113" y="6116128"/>
            <a:ext cx="5926347" cy="586597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3A6AE2B3-36C0-EB5C-DAB6-07D37C8C2D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8926" y="6193455"/>
            <a:ext cx="5760720" cy="4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9721644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E5F59F-F104-7957-B659-AA6B6A828D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7D27175-E732-824B-2519-1CA5DEEA17D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B081F361-CBE5-3098-C20C-E4672FD4A30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D6E48F5A-2209-801F-CE6E-655259601172}"/>
              </a:ext>
            </a:extLst>
          </p:cNvPr>
          <p:cNvSpPr txBox="1"/>
          <p:nvPr/>
        </p:nvSpPr>
        <p:spPr>
          <a:xfrm>
            <a:off x="559837" y="1007251"/>
            <a:ext cx="10793963" cy="54486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5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PLÁNOVANÉ AKTIVITY</a:t>
            </a:r>
          </a:p>
          <a:p>
            <a:pPr algn="just"/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Obsah: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8 nebo 16 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hodin (prostory Krajského úřadu Ústeckého kraje)</a:t>
            </a:r>
            <a:endParaRPr lang="cs-C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800" b="1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Účastníci: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odborníci z oblasti prevence – primárně </a:t>
            </a:r>
            <a:r>
              <a:rPr lang="cs-CZ" sz="1800" kern="100" dirty="0" err="1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adiktologické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služby, protidrogoví  koordinátoři ORP, případně preventisté z dotačního programu OPST, pracovníci NZDM, SAS, Terénní programy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kern="100" dirty="0"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KONTAKTNÍ OSOBA: Miriam Veselá, e-mail: miriam.vesela@podaneruce.cz ; kontakt 774 991 623</a:t>
            </a:r>
            <a:endParaRPr lang="cs-CZ" kern="1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b="1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12BEDEF8-6F58-719B-1F89-D1C9FAA7AD53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CE1F0F8-A5D7-C365-64AD-683A0C33ED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6113" y="6116128"/>
            <a:ext cx="5926347" cy="586597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E797AB62-41DB-87D0-49F8-DE66876699E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8926" y="6193455"/>
            <a:ext cx="5760720" cy="4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12769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AE8EE3-DEAB-6CEB-5939-703D5F8226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C905ADB-0FDA-621C-9B89-FBB60ED619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45EA221F-F7B1-19B7-7C97-8BF61C9957C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5682DCC8-68D5-2B6C-F32C-DF6CDE3E5190}"/>
              </a:ext>
            </a:extLst>
          </p:cNvPr>
          <p:cNvSpPr txBox="1"/>
          <p:nvPr/>
        </p:nvSpPr>
        <p:spPr>
          <a:xfrm>
            <a:off x="559837" y="1007251"/>
            <a:ext cx="10793963" cy="678916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5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PLÁNOVANÉ AKTIVITY</a:t>
            </a:r>
          </a:p>
          <a:p>
            <a:pPr algn="just"/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4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ADIKTOLOGICKÁ KONFERENCE – Světlo Kadaň, z.s. 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se zaměří na problematiku závislostí, prevenci a účinné metody práce s osobami se závislostním chováním. </a:t>
            </a:r>
            <a:r>
              <a:rPr lang="cs-CZ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Konference nabídne odborné přednášky, prezentace nejnovějších výzkumů a diskuse nad inovativními přístupy v oblasti adiktologie. Výstupy z konference budou sdíleny v elektronické podobě, aby byly dostupné širšímu okruhu odborné veřejnosti.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800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Realizace proběhne v II. pololetí roku 2026.</a:t>
            </a:r>
            <a:endParaRPr lang="cs-C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1800" b="1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r>
              <a:rPr lang="cs-CZ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Obsah: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6 hodin</a:t>
            </a:r>
            <a:endParaRPr lang="cs-C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800" b="1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Účastníci: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cca pro 80 osob (</a:t>
            </a: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odborníci z oblasti prevence – primárně </a:t>
            </a:r>
            <a:r>
              <a:rPr lang="cs-CZ" kern="100" dirty="0" err="1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adiktologické</a:t>
            </a: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služby, protidrogoví  koordinátoři ORP, případně preventisté z dotačního programu OPST, pracovníci NZDM, SAS, Terénní programy)</a:t>
            </a:r>
            <a:endParaRPr lang="cs-CZ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b="1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0CF2E3BF-6EAB-32AB-38E8-A49EF3E5FFA9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6125B3B-D82D-1416-D1B7-1E0BC2762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6113" y="6116128"/>
            <a:ext cx="5926347" cy="586597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FCF2CC32-BFA9-F541-CBCB-6236066DF0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8926" y="6193455"/>
            <a:ext cx="5760720" cy="4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0174834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E1D66208-4233-460D-360D-1A7A48F0AD4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249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</p:spPr>
      </p:pic>
      <p:sp>
        <p:nvSpPr>
          <p:cNvPr id="5" name="TextovéPole 4"/>
          <p:cNvSpPr txBox="1"/>
          <p:nvPr/>
        </p:nvSpPr>
        <p:spPr>
          <a:xfrm>
            <a:off x="503853" y="365125"/>
            <a:ext cx="11084767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cs-CZ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PODPORA PREVENTISTŮ ÚSTECKÉHO KRAJE</a:t>
            </a:r>
          </a:p>
          <a:p>
            <a:pPr algn="ctr"/>
            <a:r>
              <a:rPr lang="cs-CZ" sz="4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„POPRÚK“</a:t>
            </a:r>
          </a:p>
        </p:txBody>
      </p:sp>
      <p:sp>
        <p:nvSpPr>
          <p:cNvPr id="6" name="Obdélník 5"/>
          <p:cNvSpPr/>
          <p:nvPr/>
        </p:nvSpPr>
        <p:spPr>
          <a:xfrm>
            <a:off x="838200" y="3105835"/>
            <a:ext cx="9873342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cs-CZ" sz="3500" b="1" dirty="0">
              <a:solidFill>
                <a:schemeClr val="bg1"/>
              </a:solidFill>
            </a:endParaRPr>
          </a:p>
          <a:p>
            <a:pPr algn="ctr"/>
            <a:r>
              <a:rPr lang="cs-CZ" sz="3500" b="1" dirty="0">
                <a:solidFill>
                  <a:schemeClr val="bg1"/>
                </a:solidFill>
              </a:rPr>
              <a:t>17. 09. 2025</a:t>
            </a:r>
          </a:p>
          <a:p>
            <a:pPr algn="ctr"/>
            <a:r>
              <a:rPr lang="cs-CZ" sz="3500" b="1" dirty="0">
                <a:solidFill>
                  <a:schemeClr val="bg1"/>
                </a:solidFill>
              </a:rPr>
              <a:t>Mgr. Kateřina Holíková </a:t>
            </a:r>
          </a:p>
        </p:txBody>
      </p:sp>
    </p:spTree>
    <p:extLst>
      <p:ext uri="{BB962C8B-B14F-4D97-AF65-F5344CB8AC3E}">
        <p14:creationId xmlns:p14="http://schemas.microsoft.com/office/powerpoint/2010/main" val="35791798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7" name="TextovéPole 6"/>
          <p:cNvSpPr txBox="1"/>
          <p:nvPr/>
        </p:nvSpPr>
        <p:spPr>
          <a:xfrm>
            <a:off x="627937" y="743517"/>
            <a:ext cx="10793963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Výzva č. 58 – Posílení sociální stability Ústeckého kraje</a:t>
            </a:r>
          </a:p>
          <a:p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  <p:graphicFrame>
        <p:nvGraphicFramePr>
          <p:cNvPr id="6" name="Zástupný symbol pro obsah 7">
            <a:extLst>
              <a:ext uri="{FF2B5EF4-FFF2-40B4-BE49-F238E27FC236}">
                <a16:creationId xmlns:a16="http://schemas.microsoft.com/office/drawing/2014/main" id="{52C39A05-707E-63D2-C888-108E22519A7C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6977537"/>
              </p:ext>
            </p:extLst>
          </p:nvPr>
        </p:nvGraphicFramePr>
        <p:xfrm>
          <a:off x="627936" y="1165768"/>
          <a:ext cx="10405249" cy="5168586"/>
        </p:xfrm>
        <a:graphic>
          <a:graphicData uri="http://schemas.openxmlformats.org/drawingml/2006/table">
            <a:tbl>
              <a:tblPr firstRow="1" bandRow="1">
                <a:tableStyleId>{073A0DAA-6AF3-43AB-8588-CEC1D06C72B9}</a:tableStyleId>
              </a:tblPr>
              <a:tblGrid>
                <a:gridCol w="5037368">
                  <a:extLst>
                    <a:ext uri="{9D8B030D-6E8A-4147-A177-3AD203B41FA5}">
                      <a16:colId xmlns:a16="http://schemas.microsoft.com/office/drawing/2014/main" val="859998341"/>
                    </a:ext>
                  </a:extLst>
                </a:gridCol>
                <a:gridCol w="5367881">
                  <a:extLst>
                    <a:ext uri="{9D8B030D-6E8A-4147-A177-3AD203B41FA5}">
                      <a16:colId xmlns:a16="http://schemas.microsoft.com/office/drawing/2014/main" val="3994242914"/>
                    </a:ext>
                  </a:extLst>
                </a:gridCol>
              </a:tblGrid>
              <a:tr h="350063">
                <a:tc gridSpan="2">
                  <a:txBody>
                    <a:bodyPr/>
                    <a:lstStyle/>
                    <a:p>
                      <a:pPr marL="0" marR="0" lvl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8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Termíny, alokace, míra podpory</a:t>
                      </a:r>
                      <a:endParaRPr lang="cs-CZ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8671878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defRPr/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Datum vyhlášení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defRPr/>
                      </a:pPr>
                      <a:r>
                        <a:rPr lang="cs-CZ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26. 7. 2024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6128225"/>
                  </a:ext>
                </a:extLst>
              </a:tr>
              <a:tr h="744188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Zpřístupnění v žádosti v MS21+</a:t>
                      </a:r>
                    </a:p>
                    <a:p>
                      <a:pPr marL="0" marR="0" lvl="0" indent="0" algn="l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 zahájení příjmu žádostí IS KP21+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9. 8. 2024 </a:t>
                      </a:r>
                      <a:endParaRPr lang="cs-CZ" sz="1600" dirty="0">
                        <a:solidFill>
                          <a:schemeClr val="tx1"/>
                        </a:solidFill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54579757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Ukončení příjmu žádostí</a:t>
                      </a:r>
                      <a:endParaRPr lang="cs-CZ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6</a:t>
                      </a:r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</a:t>
                      </a:r>
                      <a:r>
                        <a:rPr lang="cs-CZ" sz="16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 1</a:t>
                      </a:r>
                      <a:r>
                        <a:rPr lang="es-ES" sz="16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. 202</a:t>
                      </a:r>
                      <a:r>
                        <a:rPr lang="cs-CZ" sz="1600" b="1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6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545316342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  <a:defRPr/>
                      </a:pPr>
                      <a:r>
                        <a:rPr lang="cs-CZ" sz="1600" dirty="0">
                          <a:solidFill>
                            <a:schemeClr val="tx1"/>
                          </a:solidFill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Nejzazší datum ukončení fyzické realizace projektu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31. 12. 2027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832084890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Typ výzvy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průběžná, jednokolová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20018845"/>
                  </a:ext>
                </a:extLst>
              </a:tr>
              <a:tr h="1137704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Alokace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sz="16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400 mil. Kč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600" b="0" i="0" u="none" strike="noStrike" baseline="0" dirty="0">
                          <a:solidFill>
                            <a:schemeClr val="dk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pilíř 1 - Kompetence zaměstnanců: 4 mil. Kč. (KRAJ)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600" b="0" i="0" u="none" strike="noStrike" baseline="0" dirty="0">
                          <a:solidFill>
                            <a:schemeClr val="dk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pilíř 2 - Personální kapacita: 336 mil. Kč (OBCE)</a:t>
                      </a:r>
                    </a:p>
                    <a:p>
                      <a:pPr marL="285750" indent="-285750">
                        <a:buFont typeface="Arial" panose="020B0604020202020204" pitchFamily="34" charset="0"/>
                        <a:buChar char="•"/>
                      </a:pPr>
                      <a:r>
                        <a:rPr lang="cs-CZ" sz="1600" b="0" i="0" u="none" strike="noStrike" baseline="0" dirty="0">
                          <a:solidFill>
                            <a:schemeClr val="dk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p</a:t>
                      </a:r>
                      <a:r>
                        <a:rPr lang="sv-SE" sz="1600" b="0" i="0" u="none" strike="noStrike" baseline="0" dirty="0">
                          <a:solidFill>
                            <a:schemeClr val="dk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ilíř 3 - Podpora kolektivů: 60 mil. Kč </a:t>
                      </a:r>
                      <a:r>
                        <a:rPr lang="cs-CZ" sz="1600" b="0" i="0" u="none" strike="noStrike" baseline="0" dirty="0">
                          <a:solidFill>
                            <a:schemeClr val="dk1"/>
                          </a:solidFill>
                          <a:latin typeface="Segoe UI" panose="020B0502040204020203" pitchFamily="34" charset="0"/>
                          <a:ea typeface="+mn-ea"/>
                          <a:cs typeface="Segoe UI" panose="020B0502040204020203" pitchFamily="34" charset="0"/>
                        </a:rPr>
                        <a:t>(ŠKOLY, MAS)</a:t>
                      </a:r>
                      <a:endParaRPr lang="cs-CZ" sz="1600" dirty="0">
                        <a:latin typeface="Segoe UI" panose="020B0502040204020203" pitchFamily="34" charset="0"/>
                        <a:cs typeface="Segoe UI" panose="020B0502040204020203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01919098"/>
                  </a:ext>
                </a:extLst>
              </a:tr>
              <a:tr h="744188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Míra podpory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algn="l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cs-CZ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pilíř 1 a 2:   </a:t>
                      </a:r>
                      <a:r>
                        <a:rPr lang="cs-CZ" sz="16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85 %</a:t>
                      </a:r>
                      <a:r>
                        <a:rPr lang="cs-CZ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,</a:t>
                      </a:r>
                    </a:p>
                    <a:p>
                      <a:pPr marL="0" indent="0" algn="l">
                        <a:lnSpc>
                          <a:spcPct val="150000"/>
                        </a:lnSpc>
                        <a:buFont typeface="Arial" panose="020B0604020202020204" pitchFamily="34" charset="0"/>
                        <a:buNone/>
                      </a:pPr>
                      <a:r>
                        <a:rPr lang="cs-CZ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pilíř 3:  </a:t>
                      </a:r>
                      <a:r>
                        <a:rPr lang="cs-CZ" sz="16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100 %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909504493"/>
                  </a:ext>
                </a:extLst>
              </a:tr>
              <a:tr h="394125">
                <a:tc>
                  <a:txBody>
                    <a:bodyPr/>
                    <a:lstStyle/>
                    <a:p>
                      <a:pPr marL="0" marR="0" lvl="0" indent="0" algn="l" defTabSz="91440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cs-CZ" sz="1600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Způsob financování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50000"/>
                        </a:lnSpc>
                      </a:pPr>
                      <a:r>
                        <a:rPr lang="cs-CZ" sz="1600" b="1" dirty="0">
                          <a:latin typeface="Segoe UI" panose="020B0502040204020203" pitchFamily="34" charset="0"/>
                          <a:cs typeface="Segoe UI" panose="020B0502040204020203" pitchFamily="34" charset="0"/>
                        </a:rPr>
                        <a:t>ex post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282900720"/>
                  </a:ext>
                </a:extLst>
              </a:tr>
            </a:tbl>
          </a:graphicData>
        </a:graphic>
      </p:graphicFrame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FF3D5F70-5CF3-E3CA-E559-E2F8BFA53D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3322895" y="6274878"/>
            <a:ext cx="5760720" cy="526207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84BB206-1C2A-4F83-944E-22366E58B4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322895" y="6316793"/>
            <a:ext cx="5760720" cy="4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58060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7" name="TextovéPole 6"/>
          <p:cNvSpPr txBox="1"/>
          <p:nvPr/>
        </p:nvSpPr>
        <p:spPr>
          <a:xfrm>
            <a:off x="559837" y="1007251"/>
            <a:ext cx="10793963" cy="62889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5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ZÁKLADNÍ INFORMACE:</a:t>
            </a:r>
          </a:p>
          <a:p>
            <a:pPr algn="just"/>
            <a:endParaRPr lang="cs-CZ" sz="20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REALIZACE PROJEKTU: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01.06.2025 – 31.12.2027</a:t>
            </a:r>
          </a:p>
          <a:p>
            <a:pPr algn="just"/>
            <a:endParaRPr lang="cs-CZ" sz="2000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KONTAKTNÍ OSOBA PRO PILÍŘ 1: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Mgr. Kateřina Holíková, e-mail: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  <a:hlinkClick r:id="rId3"/>
              </a:rPr>
              <a:t>holikova.k@kr-ustecky.cz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 , telefon 475 657 430</a:t>
            </a:r>
          </a:p>
          <a:p>
            <a:pPr algn="just"/>
            <a:endParaRPr lang="cs-CZ" sz="20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WEBOVÉ STRÁNKY:  </a:t>
            </a:r>
            <a:r>
              <a:rPr lang="cs-CZ" sz="2000" dirty="0">
                <a:latin typeface="Century Gothic" panose="020B0502020202020204" pitchFamily="34" charset="0"/>
                <a:hlinkClick r:id="rId4"/>
              </a:rPr>
              <a:t>Podpora preventistů Ústeckého kraje: Ústecký kraj</a:t>
            </a:r>
            <a:endParaRPr lang="cs-CZ" sz="2000" dirty="0">
              <a:latin typeface="Century Gothic" panose="020B0502020202020204" pitchFamily="34" charset="0"/>
            </a:endParaRPr>
          </a:p>
          <a:p>
            <a:pPr algn="just"/>
            <a:endParaRPr lang="cs-CZ" sz="20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PRO KOHO JE PILÍŘ Č. 1 URČEN: 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primárně je určen pro preventisty, kteří působí v obci s indexem sociálního vyloučení 10 – 30. Týká se všech zainteresovaných subjektů - odborníci z oblasti prevence – preventisté z dotačního programu OPST, manažeři prevence kriminality, místní protidrogoví koordinátoři ORP, </a:t>
            </a:r>
            <a:r>
              <a:rPr lang="cs-CZ" sz="2000" dirty="0" err="1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adiktologické</a:t>
            </a:r>
            <a:r>
              <a:rPr lang="cs-CZ" sz="2000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 služby, preventisté městské policie, pracovníci NZDM, SAS, Terénní programy.</a:t>
            </a: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b="1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ovéPole 9"/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984BB206-1C2A-4F83-944E-22366E58B4A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976113" y="6409426"/>
            <a:ext cx="5760720" cy="4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027332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29777-74E1-8F38-2A13-BE0A2058F7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64C644-4345-F149-525A-D96EE0129C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D9C8E8C9-2563-7B3E-372D-0B1CA68375A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0AFBC662-813D-CBE0-D68F-B21C03E5AF57}"/>
              </a:ext>
            </a:extLst>
          </p:cNvPr>
          <p:cNvSpPr txBox="1"/>
          <p:nvPr/>
        </p:nvSpPr>
        <p:spPr>
          <a:xfrm>
            <a:off x="559837" y="1007251"/>
            <a:ext cx="10793963" cy="622696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cs-CZ" sz="25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ZÁKLADNÍ INFORMACE:</a:t>
            </a:r>
          </a:p>
          <a:p>
            <a:pPr algn="just"/>
            <a:endParaRPr lang="cs-CZ" sz="20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AKTIVITY: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6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Vzdělávání na téma DOMÁCÍ NÁSILÍ - SPIRÁLA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6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Vzdělávání akreditované a neakreditované semináře - SOCIÁLNÍ AGENTURA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6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Vzdělávání na adiktologie – SPOLEČNOST PODANÉ RUCE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600" kern="100" dirty="0" err="1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Adiktologická</a:t>
            </a:r>
            <a:r>
              <a:rPr lang="cs-CZ" sz="16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konference – SVĚTLO KADAŇ </a:t>
            </a:r>
            <a:r>
              <a:rPr lang="cs-CZ" sz="1600" kern="100" dirty="0" err="1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z.s</a:t>
            </a:r>
            <a:r>
              <a:rPr lang="cs-CZ" sz="16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6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Závěrečná konference</a:t>
            </a:r>
            <a:endParaRPr lang="cs-CZ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20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INDIKÁTORY: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6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je třeba, aby každý účastník absolvoval minimálně 16 hodin do 31.12.2027 (indikátor 200 účastníků)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6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</a:t>
            </a:r>
            <a:r>
              <a:rPr lang="cs-CZ" sz="1600" kern="10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šichni </a:t>
            </a:r>
            <a:r>
              <a:rPr lang="cs-CZ" sz="16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účastníci musí obdržet osvědčení o absolvování semináře (indikátor 200 účastníků)</a:t>
            </a:r>
            <a:endParaRPr lang="cs-CZ" sz="1600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/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b="1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FEFD651D-2587-3975-ADBA-9D962FE2E0B9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C03171A4-B5AE-31B6-3513-CF8782D52E1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6113" y="6409426"/>
            <a:ext cx="5760720" cy="4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89981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D2AADC0-FCC4-FD74-2713-D80A5533F78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8821ABB-6485-4551-DFCC-08A98129C7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8F83427E-709A-54CA-02D9-96337520559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AF6C7FAA-C753-5C71-7451-5ACE1832F12F}"/>
              </a:ext>
            </a:extLst>
          </p:cNvPr>
          <p:cNvSpPr txBox="1"/>
          <p:nvPr/>
        </p:nvSpPr>
        <p:spPr>
          <a:xfrm>
            <a:off x="559838" y="1007251"/>
            <a:ext cx="10515600" cy="67149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PLÁNOVANÉ AKTIVITY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700" b="1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cs-CZ" sz="17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Vzdělávání DOMÁCÍ NÁSILÍ ve spolupráce se Spirálou</a:t>
            </a:r>
            <a:r>
              <a:rPr lang="cs-CZ" sz="17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cílem semináře je podpořit pracovníky prevence, kteří se ve své činnosti setkávají s dětmi a nedospělými jako svědky nebo oběťmi násilí v rodině. </a:t>
            </a:r>
          </a:p>
          <a:p>
            <a:pPr marL="342900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cs-CZ" sz="1700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Edukační materiály: </a:t>
            </a:r>
            <a:r>
              <a:rPr lang="cs-CZ" sz="17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budou dostupné v elektronické i tištěné podobě</a:t>
            </a: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cs-CZ" sz="17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Leták – určená pro </a:t>
            </a:r>
            <a:r>
              <a:rPr lang="cs-CZ" sz="17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náctileté, která poskytne informace pro žáky 8. a 9. tříd základních škol a studenty středních škol o tom, kde vyhledat pomoc v případě domácího násilí a jak svou situaci řešit.</a:t>
            </a:r>
          </a:p>
          <a:p>
            <a:pPr marL="800100" lvl="1" indent="-342900" algn="just">
              <a:lnSpc>
                <a:spcPct val="107000"/>
              </a:lnSpc>
              <a:spcAft>
                <a:spcPts val="800"/>
              </a:spcAft>
              <a:buAutoNum type="arabicPeriod"/>
            </a:pPr>
            <a:r>
              <a:rPr lang="cs-CZ" sz="17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Brožura  „Jak na to“ - bude obsahovat bude metodické návody, jak vést rozhovor s dítětem v krizové situaci a jak komunikovat se zákonnými zástupci v případech podezření na domácí násilí.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7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KONTAKTNÍ OSOBA: Mgr. Kateřina Holíková, e-mail: holikova.k@kr-ustecky.cz ; kontakt 475 657 430</a:t>
            </a: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cs-CZ" sz="17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Realizace bude probíhat na každém ORP – 16 obcí v průběhu celého projektu (vždy 1x), zároveň i v Ústí nad Labem na KÚÚK pro jednotlivé cílové skupiny odborníků</a:t>
            </a:r>
            <a:endParaRPr lang="cs-CZ" sz="17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b="1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B9066835-35BD-A65E-1FA1-42E7EF726F0C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507BA3D2-D222-CD25-8A5B-D79ABB4626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6113" y="6116128"/>
            <a:ext cx="5926347" cy="586597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2E8C97C0-4E3C-51DF-AE47-296F5C4AE3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8926" y="6193455"/>
            <a:ext cx="5760720" cy="4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795567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D8ED18-DBFB-06DC-FD1D-95C700847F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B9756CA-D73F-3851-9119-C121558F4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D7B1B4CE-C122-079A-7DFD-896BAFA37C4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ECD77D75-78F5-323F-F309-1E25DC4D943D}"/>
              </a:ext>
            </a:extLst>
          </p:cNvPr>
          <p:cNvSpPr txBox="1"/>
          <p:nvPr/>
        </p:nvSpPr>
        <p:spPr>
          <a:xfrm>
            <a:off x="559838" y="1007251"/>
            <a:ext cx="10515600" cy="64254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2500" b="1" dirty="0">
                <a:solidFill>
                  <a:srgbClr val="010FFF"/>
                </a:solidFill>
                <a:latin typeface="Century Gothic" panose="020B0502020202020204" pitchFamily="34" charset="0"/>
                <a:cs typeface="Calibri" panose="020F0502020204030204" pitchFamily="34" charset="0"/>
              </a:rPr>
              <a:t>PLÁNOVANÉ AKTIVITY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000" b="1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Pro rok 2025: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16.10.2025 – Litoměřice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11.11.2025 – Ústí nad Labem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16.12.2025 - Chomutov</a:t>
            </a:r>
            <a:endParaRPr lang="cs-C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800" b="1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Obsah: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4 hodiny</a:t>
            </a:r>
            <a:endParaRPr lang="cs-C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800" b="1" kern="100" dirty="0">
              <a:effectLst/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Účastníci: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max. 20 – 25 osob </a:t>
            </a: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(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odborníci z oblasti prevence – preventisté z dotačního programu OPST – sociální pracovník, preventista, asistent preventisty, </a:t>
            </a: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manažeři prevence kriminality, 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preventisté městské policie, pracovníci NZDM, SAS, Terénní programy, základní školy), </a:t>
            </a:r>
            <a:endParaRPr lang="cs-CZ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b="1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71C684EA-4721-FD00-B1D1-DA237ACA7D2B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  <p:sp>
        <p:nvSpPr>
          <p:cNvPr id="3" name="Zástupný symbol pro zápatí 2">
            <a:extLst>
              <a:ext uri="{FF2B5EF4-FFF2-40B4-BE49-F238E27FC236}">
                <a16:creationId xmlns:a16="http://schemas.microsoft.com/office/drawing/2014/main" id="{28CFC1DB-2012-C0CD-3AD9-E2EB1E31E8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2976113" y="6116128"/>
            <a:ext cx="5926347" cy="586597"/>
          </a:xfrm>
        </p:spPr>
        <p:txBody>
          <a:bodyPr/>
          <a:lstStyle/>
          <a:p>
            <a:endParaRPr lang="cs-CZ" dirty="0"/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8EF878F5-D1E0-8D04-F3ED-992A74B28A2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58926" y="6193455"/>
            <a:ext cx="5760720" cy="4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547043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17E625-911C-BAA1-3834-198DE478C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407DCBC1-75DA-A24F-5B4B-07F4F6453C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BE5A7E77-2FFE-D4A5-0D37-F01ED5316F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CBE5DA76-A523-6400-F618-BF4733753A56}"/>
              </a:ext>
            </a:extLst>
          </p:cNvPr>
          <p:cNvSpPr txBox="1"/>
          <p:nvPr/>
        </p:nvSpPr>
        <p:spPr>
          <a:xfrm>
            <a:off x="559837" y="1007251"/>
            <a:ext cx="10793963" cy="62143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Vzdělávání SOCIÁLNÍ AGENTURA 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v rámci této aktivity proběhne několik dílčích aktivit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KONTAKTNÍ OSOBA: Bc. Barbora Rychtaříková, e-mail: rychtarikova@socialniagentura.cz ; kontakt 724 582 004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endParaRPr lang="cs-CZ" b="1" kern="100" dirty="0">
              <a:latin typeface="Century Gothic" panose="020B0502020202020204" pitchFamily="34" charset="0"/>
              <a:cs typeface="Times New Roman" panose="02020603050405020304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cs-CZ" b="1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a. Základy práce s rizikovou mládeží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Tento vzdělávací blok se zaměřuje na klíčové kompetence pracovníků, kteří se setkávají s rizikovou mládeží. Cílem kurzů je poskytnout odborné znalosti a praktické nástroje pro efektivní komunikaci, zvládání krizových situací a podporu mladých lidí v obtížných životních situacích.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Obsah:</a:t>
            </a:r>
            <a:r>
              <a:rPr lang="cs-CZ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6 nebo 8 hodin (prostory Sociální agentury, prostory Krajského úřadu Ústeckého kraje, prostory ORP)</a:t>
            </a:r>
            <a:endParaRPr lang="cs-CZ" kern="100" dirty="0"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7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Účastníci:</a:t>
            </a:r>
            <a:r>
              <a:rPr lang="cs-CZ" sz="17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cs-CZ" sz="17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odborníci z oblasti prevence – preventisté z dotačního programu OPST – sociální pracovník, preventista, asistent preventisty, manažeři prevence kriminality, preventisté městské policie, pracovníci NZDM, SAS, Terénní programy, základní školy, </a:t>
            </a: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b="1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DF54DF67-BC40-D21B-1A87-95E260669930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18CE8F35-9564-F7E1-F608-B8E587674A3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76458" y="6492875"/>
            <a:ext cx="5760720" cy="4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55646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863F1C-B143-EB45-9160-0FF4B65B41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2693F0E-C755-C4BD-81D9-FD4D1D8D63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cs-CZ"/>
          </a:p>
        </p:txBody>
      </p:sp>
      <p:pic>
        <p:nvPicPr>
          <p:cNvPr id="4" name="Zástupný symbol pro obsah 3">
            <a:extLst>
              <a:ext uri="{FF2B5EF4-FFF2-40B4-BE49-F238E27FC236}">
                <a16:creationId xmlns:a16="http://schemas.microsoft.com/office/drawing/2014/main" id="{387BE9DA-F322-EEC8-54CF-70CB6469097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"/>
            <a:ext cx="12192002" cy="6858001"/>
          </a:xfrm>
        </p:spPr>
      </p:pic>
      <p:sp>
        <p:nvSpPr>
          <p:cNvPr id="7" name="TextovéPole 6">
            <a:extLst>
              <a:ext uri="{FF2B5EF4-FFF2-40B4-BE49-F238E27FC236}">
                <a16:creationId xmlns:a16="http://schemas.microsoft.com/office/drawing/2014/main" id="{23F8A51F-294D-E37B-9CB1-086877421067}"/>
              </a:ext>
            </a:extLst>
          </p:cNvPr>
          <p:cNvSpPr txBox="1"/>
          <p:nvPr/>
        </p:nvSpPr>
        <p:spPr>
          <a:xfrm>
            <a:off x="559837" y="1007251"/>
            <a:ext cx="10793963" cy="65057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cs-CZ" sz="1800" b="1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Vzdělávání SOCIÁLNÍ AGENTURA </a:t>
            </a:r>
            <a:r>
              <a:rPr lang="cs-CZ" sz="1800" kern="100" dirty="0">
                <a:effectLst/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– v rámci této aktivity proběhne několik dílčích aktivit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b="1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KONTAKTNÍ OSOBA: Bc. Barbora Rychtaříková, e-mail: rychtarikova@socialniagentura.cz ; kontakt 724 582 004</a:t>
            </a:r>
          </a:p>
          <a:p>
            <a:pPr lvl="0" algn="just">
              <a:lnSpc>
                <a:spcPct val="107000"/>
              </a:lnSpc>
              <a:spcAft>
                <a:spcPts val="800"/>
              </a:spcAft>
            </a:pPr>
            <a:r>
              <a:rPr lang="cs-CZ" b="1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a. Základy práce s rizikovou mládeží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7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Termíny seminářů pro rok 2025: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7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10.10.2025 – Základy komunikace s dětmi a dospívajícími v sociálních službách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7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17.10.2025 – Základy první pomoci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7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10.11.2025 – Spolupráce s rodinou a rodinnými příslušníky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7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24.11.2025 – Šetrná sebeobrana v kontextu sociálních služeb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r>
              <a:rPr lang="cs-CZ" sz="17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Kurzy proběhnou v prostorách Sociální agentury, o.p.s., Varšavská 688/40, 400 03 Ústí nad Labem</a:t>
            </a:r>
          </a:p>
          <a:p>
            <a:pPr algn="just">
              <a:lnSpc>
                <a:spcPct val="107000"/>
              </a:lnSpc>
              <a:spcAft>
                <a:spcPts val="800"/>
              </a:spcAft>
            </a:pPr>
            <a:endParaRPr lang="cs-CZ" sz="1700" kern="100" dirty="0">
              <a:latin typeface="Century Gothic" panose="020B0502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7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13.10.2025 – </a:t>
            </a:r>
            <a:r>
              <a:rPr lang="cs-CZ" sz="1700" kern="100" dirty="0">
                <a:latin typeface="Century Gothic" panose="020B0502020202020204" pitchFamily="34" charset="0"/>
                <a:cs typeface="Times New Roman" panose="02020603050405020304" pitchFamily="18" charset="0"/>
              </a:rPr>
              <a:t>Krizová komunikace s klientem, rodiči a žáky </a:t>
            </a:r>
          </a:p>
          <a:p>
            <a:pPr marL="285750" indent="-285750" algn="just">
              <a:lnSpc>
                <a:spcPct val="107000"/>
              </a:lnSpc>
              <a:spcAft>
                <a:spcPts val="800"/>
              </a:spcAft>
              <a:buFontTx/>
              <a:buChar char="-"/>
            </a:pPr>
            <a:r>
              <a:rPr lang="cs-CZ" sz="17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20.10.2025 – </a:t>
            </a:r>
            <a:r>
              <a:rPr lang="cs-CZ" sz="1700" dirty="0">
                <a:latin typeface="Century Gothic" panose="020B0502020202020204" pitchFamily="34" charset="0"/>
              </a:rPr>
              <a:t>Trestně právní rovina chování dětí ve škole </a:t>
            </a:r>
            <a:endParaRPr lang="cs-CZ" sz="1700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r>
              <a:rPr lang="cs-CZ" sz="1700" kern="100" dirty="0">
                <a:latin typeface="Century Gothic" panose="020B0502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Kurzy proběhnou v prostorách KÚÚK, Budova B a C v Ústí nad Labem.</a:t>
            </a:r>
          </a:p>
          <a:p>
            <a:endParaRPr lang="cs-CZ" sz="2500" b="1" dirty="0">
              <a:solidFill>
                <a:srgbClr val="010FFF"/>
              </a:solidFill>
              <a:latin typeface="Century Gothic" panose="020B050202020202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b="1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just"/>
            <a:endParaRPr lang="cs-CZ" sz="2700" dirty="0">
              <a:solidFill>
                <a:srgbClr val="010FFF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76B25FE5-CC92-E3EE-5DC0-0C198BC2B714}"/>
              </a:ext>
            </a:extLst>
          </p:cNvPr>
          <p:cNvSpPr txBox="1"/>
          <p:nvPr/>
        </p:nvSpPr>
        <p:spPr>
          <a:xfrm>
            <a:off x="7094838" y="365125"/>
            <a:ext cx="435781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cs-CZ" sz="1200" dirty="0">
                <a:solidFill>
                  <a:srgbClr val="010FFF"/>
                </a:solidFill>
                <a:latin typeface="Century Gothic" panose="020B0502020202020204" pitchFamily="34" charset="0"/>
              </a:rPr>
              <a:t>Odbor sociálních věcí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id="{774EC93A-FAD7-A6F1-1E2E-6AFE603DDB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977067" y="6280467"/>
            <a:ext cx="5760720" cy="424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17750308"/>
      </p:ext>
    </p:extLst>
  </p:cSld>
  <p:clrMapOvr>
    <a:masterClrMapping/>
  </p:clrMapOvr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861</TotalTime>
  <Words>1454</Words>
  <Application>Microsoft Office PowerPoint</Application>
  <PresentationFormat>Širokoúhlá obrazovka</PresentationFormat>
  <Paragraphs>173</Paragraphs>
  <Slides>15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15</vt:i4>
      </vt:variant>
    </vt:vector>
  </HeadingPairs>
  <TitlesOfParts>
    <vt:vector size="22" baseType="lpstr">
      <vt:lpstr>Aptos</vt:lpstr>
      <vt:lpstr>Arial</vt:lpstr>
      <vt:lpstr>Calibri</vt:lpstr>
      <vt:lpstr>Calibri Light</vt:lpstr>
      <vt:lpstr>Century Gothic</vt:lpstr>
      <vt:lpstr>Segoe UI</vt:lpstr>
      <vt:lpstr>Motiv Office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Nový Jan</dc:creator>
  <cp:lastModifiedBy>Holíková Kateřina</cp:lastModifiedBy>
  <cp:revision>55</cp:revision>
  <dcterms:created xsi:type="dcterms:W3CDTF">2023-01-12T13:43:47Z</dcterms:created>
  <dcterms:modified xsi:type="dcterms:W3CDTF">2025-09-29T04:30:00Z</dcterms:modified>
</cp:coreProperties>
</file>