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8" r:id="rId3"/>
    <p:sldId id="267" r:id="rId4"/>
    <p:sldId id="282" r:id="rId5"/>
    <p:sldId id="283" r:id="rId6"/>
    <p:sldId id="272" r:id="rId7"/>
    <p:sldId id="284" r:id="rId8"/>
    <p:sldId id="285" r:id="rId9"/>
    <p:sldId id="277" r:id="rId10"/>
    <p:sldId id="279" r:id="rId11"/>
    <p:sldId id="280" r:id="rId12"/>
    <p:sldId id="281" r:id="rId13"/>
    <p:sldId id="286" r:id="rId14"/>
    <p:sldId id="287" r:id="rId15"/>
    <p:sldId id="291" r:id="rId16"/>
    <p:sldId id="271" r:id="rId17"/>
    <p:sldId id="288" r:id="rId18"/>
    <p:sldId id="289" r:id="rId19"/>
    <p:sldId id="290" r:id="rId20"/>
    <p:sldId id="268" r:id="rId21"/>
    <p:sldId id="292" r:id="rId22"/>
    <p:sldId id="293" r:id="rId23"/>
    <p:sldId id="276" r:id="rId24"/>
    <p:sldId id="25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ecki Pavel Mgr. Ing. Bc. (MPSV)" initials="WPMIB(" lastIdx="2" clrIdx="0">
    <p:extLst>
      <p:ext uri="{19B8F6BF-5375-455C-9EA6-DF929625EA0E}">
        <p15:presenceInfo xmlns:p15="http://schemas.microsoft.com/office/powerpoint/2012/main" userId="S::pavel.wanecki@mpsv.cz::a3b3f2ec-2419-49cf-ac05-74030f516e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7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C22544A-7EE7-4342-B048-85BDC9FD1C3A}" styleName="Tabulka KOMPAS">
    <a:wholeTbl>
      <a:tcTxStyle>
        <a:fontRef idx="minor">
          <a:prstClr val="black"/>
        </a:fontRef>
        <a:schemeClr val="dk1"/>
      </a:tcTxStyle>
      <a:tcStyle>
        <a:tcBdr>
          <a:left>
            <a:ln w="0" cmpd="sng">
              <a:solidFill>
                <a:schemeClr val="lt1"/>
              </a:solidFill>
            </a:ln>
          </a:left>
          <a:right>
            <a:ln w="0" cmpd="sng">
              <a:solidFill>
                <a:schemeClr val="lt1"/>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0" cmpd="sng">
              <a:solidFill>
                <a:schemeClr val="lt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lt1"/>
      </a:tcTxStyle>
      <a:tcStyle>
        <a:tcBdr>
          <a:top>
            <a:ln w="12700" cmpd="sng">
              <a:solidFill>
                <a:schemeClr val="accent1"/>
              </a:solidFill>
            </a:ln>
          </a:top>
        </a:tcBdr>
        <a:fill>
          <a:solidFill>
            <a:schemeClr val="lt1"/>
          </a:solidFill>
        </a:fill>
      </a:tcStyle>
    </a:lastRow>
    <a:firstRow>
      <a:tcTxStyle b="on">
        <a:fontRef idx="minor">
          <a:prstClr val="black"/>
        </a:fontRef>
        <a:schemeClr val="lt1"/>
      </a:tcTxStyle>
      <a:tcStyle>
        <a:tcBdr>
          <a:top>
            <a:ln w="12700" cmpd="sng">
              <a:solidFill>
                <a:schemeClr val="accent1"/>
              </a:solidFill>
            </a:ln>
          </a:top>
          <a:bottom>
            <a:ln w="12700" cmpd="sng">
              <a:solidFill>
                <a:schemeClr val="accen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List_aplikace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cer\Downloads\predikce-zamestnanosti-v-odvetvich-kompas-pocet-zamestnanych%20(5).csv"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cer\Downloads\predikce-zamestnanosti-v-odvetvich-kompas-procentualni-zastoupeni-odvetvi-na-celkove-zamestnanosti%20(2).csv"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cer\Downloads\predikce-zamestnanosti-v-profesich-kompas-pocet-zamestnanych-v-profesi%20(1).csv"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cer\Downloads\predikce-zamestnanosti-v-profesich-kompas-procentualni-zastoupeni-profesni-skupiny-na-celkove-zamestnanosti-v-danem-uzemi.csv"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cer\Downloads\predikce-zamestnanosti-v-profesich-kompas-pocet-zamestnanych-v-profesi%20(2).csv"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cer\Downloads\predikce-zamestnanosti-v-profesich-kompas-procentualni-zastoupeni-profesni-skupiny-na-celkove-zamestnanosti-v-danem-uzemi%20(1).csv"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cer\Downloads\predikce-zamestnanosti-v-profesich-kompas-pocet-zamestnanych-v-profesi%20(3).csv"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cer\Downloads\predikce-zamestnanosti-v-profesich-kompas-procentualni-zastoupeni-profesni-skupiny-na-celkove-zamestnanosti-v-danem-uzemi%20(2).csv"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cer\Downloads\predikce-zamestnanosti-podle-vzdelani-kompas-indikator-napeti-na-trhu-prace-iflm%20(5).csv"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cer\Downloads\predikce-zamestnanosti-podle-vzdelani-kompas-absolventi%20(6).csv"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List_aplikace_Microsoft_Excel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cer\Downloads\predikce-zamestnanosti-podle-vzdelani-kompas-indikator-napeti-na-trhu-prace-iflm%20(4).csv"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cer\Downloads\predikce-zamestnanosti-podle-vzdelani-kompas-absolventi%20(5).csv"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cer\Downloads\predikce-zamestnanosti-podle-vzdelani-kompas-indikator-napeti-na-trhu-prace-iflm%20(6).csv"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cer\Downloads\predikce-zamestnanosti-podle-vzdelani-kompas-absolventi%20(7).csv"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cer\Downloads\predikce-zamestnanosti-podle-vzdelani-kompas-indikator-napeti-na-trhu-prace-iflm%20(7).csv"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cer\Downloads\predikce-zamestnanosti-podle-vzdelani-kompas-absolventi%20(8).csv"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List_aplikac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cer\Downloads\pocet-obyvatel-prognoza-poctu-obyvatel.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cer\Downloads\vyvoj-vekove-struktury-populace-prumerny-vek-k-31-12.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cer\Downloads\pocet-cizincu-pocet-cizincu-v-kraji-k-31-12.csv"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cer\Downloads\pohyb-studentu-za-vs-studiem-podil-studentu-bydlicich-a-soucasne-studujicich-vs-v-kraji-na-celkovem-poctu-studentu-vs-bydlicich-v-kraji.csv"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cer\Downloads\predikce-zamestnanosti-v-odvetvich-kompas-pocet-zamestnanych%20(4).csv"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cer\Downloads\predikce-zamestnanosti-v-odvetvich-kompas-procentualni-zastoupeni-odvetvi-na-celkove-zamestnanosti.csv"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7.8591372775273907E-2"/>
          <c:y val="0.10569149202193086"/>
          <c:w val="0.9050306712194276"/>
          <c:h val="0.77869188123204469"/>
        </c:manualLayout>
      </c:layout>
      <c:lineChart>
        <c:grouping val="standard"/>
        <c:varyColors val="0"/>
        <c:ser>
          <c:idx val="0"/>
          <c:order val="0"/>
          <c:tx>
            <c:strRef>
              <c:f>List1!$A$2</c:f>
              <c:strCache>
                <c:ptCount val="1"/>
                <c:pt idx="0">
                  <c:v>Těžební průmysl</c:v>
                </c:pt>
              </c:strCache>
            </c:strRef>
          </c:tx>
          <c:spPr>
            <a:ln w="28575" cap="rnd">
              <a:solidFill>
                <a:schemeClr val="accent1"/>
              </a:solidFill>
              <a:round/>
            </a:ln>
            <a:effectLst/>
          </c:spPr>
          <c:marker>
            <c:symbol val="none"/>
          </c:marker>
          <c:cat>
            <c:strRef>
              <c:f>List1!$B$1:$O$1</c:f>
              <c:strCach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strCache>
            </c:strRef>
          </c:cat>
          <c:val>
            <c:numRef>
              <c:f>List1!$B$2:$O$2</c:f>
              <c:numCache>
                <c:formatCode>0.0</c:formatCode>
                <c:ptCount val="14"/>
                <c:pt idx="0">
                  <c:v>18.3</c:v>
                </c:pt>
                <c:pt idx="1">
                  <c:v>18.3</c:v>
                </c:pt>
                <c:pt idx="2">
                  <c:v>16.899999999999999</c:v>
                </c:pt>
                <c:pt idx="3">
                  <c:v>15.4</c:v>
                </c:pt>
                <c:pt idx="4">
                  <c:v>14.4</c:v>
                </c:pt>
                <c:pt idx="5">
                  <c:v>13.5</c:v>
                </c:pt>
                <c:pt idx="6">
                  <c:v>11.7</c:v>
                </c:pt>
                <c:pt idx="7">
                  <c:v>11.1</c:v>
                </c:pt>
                <c:pt idx="8" formatCode="General">
                  <c:v>9.8000001907348633</c:v>
                </c:pt>
                <c:pt idx="9" formatCode="General">
                  <c:v>7.9000000953674316</c:v>
                </c:pt>
                <c:pt idx="10" formatCode="General">
                  <c:v>7.8000001907348633</c:v>
                </c:pt>
                <c:pt idx="11" formatCode="General">
                  <c:v>7.5</c:v>
                </c:pt>
                <c:pt idx="12" formatCode="General">
                  <c:v>7.0999999046325684</c:v>
                </c:pt>
                <c:pt idx="13" formatCode="General">
                  <c:v>6.5999999046325684</c:v>
                </c:pt>
              </c:numCache>
            </c:numRef>
          </c:val>
          <c:smooth val="0"/>
          <c:extLst xmlns:c16r2="http://schemas.microsoft.com/office/drawing/2015/06/chart">
            <c:ext xmlns:c16="http://schemas.microsoft.com/office/drawing/2014/chart" uri="{C3380CC4-5D6E-409C-BE32-E72D297353CC}">
              <c16:uniqueId val="{00000000-FAB7-4FA0-8566-845D9ACAAD6C}"/>
            </c:ext>
          </c:extLst>
        </c:ser>
        <c:dLbls>
          <c:showLegendKey val="0"/>
          <c:showVal val="0"/>
          <c:showCatName val="0"/>
          <c:showSerName val="0"/>
          <c:showPercent val="0"/>
          <c:showBubbleSize val="0"/>
        </c:dLbls>
        <c:smooth val="0"/>
        <c:axId val="329354840"/>
        <c:axId val="329352488"/>
      </c:lineChart>
      <c:catAx>
        <c:axId val="329354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329352488"/>
        <c:crosses val="autoZero"/>
        <c:auto val="1"/>
        <c:lblAlgn val="ctr"/>
        <c:lblOffset val="100"/>
        <c:noMultiLvlLbl val="0"/>
      </c:catAx>
      <c:valAx>
        <c:axId val="329352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a:t>
                </a:r>
                <a:r>
                  <a:rPr lang="cs-CZ" baseline="0" dirty="0"/>
                  <a:t> osob v tis.</a:t>
                </a:r>
                <a:endParaRPr lang="cs-CZ"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329354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cs-CZ" sz="1600" b="1"/>
              <a:t>Počet zaměstnaných v odvětvích ÚK</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lineChart>
        <c:grouping val="standard"/>
        <c:varyColors val="0"/>
        <c:ser>
          <c:idx val="0"/>
          <c:order val="0"/>
          <c:tx>
            <c:strRef>
              <c:f>'predikce-zamestnanosti-v-odvetv'!$B$1</c:f>
              <c:strCache>
                <c:ptCount val="1"/>
                <c:pt idx="0">
                  <c:v>kraj UST: Těžební průmysl</c:v>
                </c:pt>
              </c:strCache>
            </c:strRef>
          </c:tx>
          <c:spPr>
            <a:ln w="28575" cap="rnd">
              <a:solidFill>
                <a:schemeClr val="accent1"/>
              </a:solidFill>
              <a:round/>
            </a:ln>
            <a:effectLst/>
          </c:spPr>
          <c:marker>
            <c:symbol val="none"/>
          </c:marker>
          <c:cat>
            <c:numRef>
              <c:f>'predikce-zamestnanosti-v-odvetv'!$A$2:$A$15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'predikce-zamestnanosti-v-odvetv'!$B$2:$B$15</c:f>
              <c:numCache>
                <c:formatCode>General</c:formatCode>
                <c:ptCount val="14"/>
                <c:pt idx="0">
                  <c:v>6.9</c:v>
                </c:pt>
                <c:pt idx="1">
                  <c:v>6.9</c:v>
                </c:pt>
                <c:pt idx="2">
                  <c:v>6.8</c:v>
                </c:pt>
                <c:pt idx="3">
                  <c:v>6.7</c:v>
                </c:pt>
                <c:pt idx="4">
                  <c:v>6.6</c:v>
                </c:pt>
                <c:pt idx="5">
                  <c:v>6.6</c:v>
                </c:pt>
                <c:pt idx="6">
                  <c:v>6.5</c:v>
                </c:pt>
                <c:pt idx="7">
                  <c:v>6.4</c:v>
                </c:pt>
                <c:pt idx="8">
                  <c:v>6.3</c:v>
                </c:pt>
                <c:pt idx="9">
                  <c:v>6</c:v>
                </c:pt>
                <c:pt idx="10">
                  <c:v>5.9</c:v>
                </c:pt>
                <c:pt idx="11">
                  <c:v>5.9</c:v>
                </c:pt>
                <c:pt idx="12">
                  <c:v>5.9</c:v>
                </c:pt>
                <c:pt idx="13">
                  <c:v>5.9</c:v>
                </c:pt>
              </c:numCache>
            </c:numRef>
          </c:val>
          <c:smooth val="0"/>
        </c:ser>
        <c:ser>
          <c:idx val="1"/>
          <c:order val="1"/>
          <c:tx>
            <c:strRef>
              <c:f>'predikce-zamestnanosti-v-odvetv'!$C$1</c:f>
              <c:strCache>
                <c:ptCount val="1"/>
                <c:pt idx="0">
                  <c:v>kraj UST: Vzdělávání</c:v>
                </c:pt>
              </c:strCache>
            </c:strRef>
          </c:tx>
          <c:spPr>
            <a:ln w="28575" cap="rnd">
              <a:solidFill>
                <a:schemeClr val="accent2"/>
              </a:solidFill>
              <a:round/>
            </a:ln>
            <a:effectLst/>
          </c:spPr>
          <c:marker>
            <c:symbol val="none"/>
          </c:marker>
          <c:cat>
            <c:numRef>
              <c:f>'predikce-zamestnanosti-v-odvetv'!$A$2:$A$15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'predikce-zamestnanosti-v-odvetv'!$C$2:$C$15</c:f>
              <c:numCache>
                <c:formatCode>General</c:formatCode>
                <c:ptCount val="14"/>
                <c:pt idx="0">
                  <c:v>23.9</c:v>
                </c:pt>
                <c:pt idx="1">
                  <c:v>24.9</c:v>
                </c:pt>
                <c:pt idx="2">
                  <c:v>25.9</c:v>
                </c:pt>
                <c:pt idx="3">
                  <c:v>26.8</c:v>
                </c:pt>
                <c:pt idx="4">
                  <c:v>27.6</c:v>
                </c:pt>
                <c:pt idx="5">
                  <c:v>28.7</c:v>
                </c:pt>
                <c:pt idx="6">
                  <c:v>30</c:v>
                </c:pt>
                <c:pt idx="7">
                  <c:v>31.2</c:v>
                </c:pt>
                <c:pt idx="8">
                  <c:v>32.299999999999997</c:v>
                </c:pt>
                <c:pt idx="9">
                  <c:v>33.5</c:v>
                </c:pt>
                <c:pt idx="10">
                  <c:v>34.5</c:v>
                </c:pt>
                <c:pt idx="11">
                  <c:v>35.299999999999997</c:v>
                </c:pt>
                <c:pt idx="12">
                  <c:v>36</c:v>
                </c:pt>
                <c:pt idx="13">
                  <c:v>36.6</c:v>
                </c:pt>
              </c:numCache>
            </c:numRef>
          </c:val>
          <c:smooth val="0"/>
        </c:ser>
        <c:ser>
          <c:idx val="2"/>
          <c:order val="2"/>
          <c:tx>
            <c:strRef>
              <c:f>'predikce-zamestnanosti-v-odvetv'!$D$1</c:f>
              <c:strCache>
                <c:ptCount val="1"/>
                <c:pt idx="0">
                  <c:v>kraj UST: Zdravotní a sociální péče</c:v>
                </c:pt>
              </c:strCache>
            </c:strRef>
          </c:tx>
          <c:spPr>
            <a:ln w="28575" cap="rnd">
              <a:solidFill>
                <a:schemeClr val="accent3"/>
              </a:solidFill>
              <a:round/>
            </a:ln>
            <a:effectLst/>
          </c:spPr>
          <c:marker>
            <c:symbol val="none"/>
          </c:marker>
          <c:cat>
            <c:numRef>
              <c:f>'predikce-zamestnanosti-v-odvetv'!$A$2:$A$15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'predikce-zamestnanosti-v-odvetv'!$D$2:$D$15</c:f>
              <c:numCache>
                <c:formatCode>General</c:formatCode>
                <c:ptCount val="14"/>
                <c:pt idx="0">
                  <c:v>27.7</c:v>
                </c:pt>
                <c:pt idx="1">
                  <c:v>28.7</c:v>
                </c:pt>
                <c:pt idx="2">
                  <c:v>29.3</c:v>
                </c:pt>
                <c:pt idx="3">
                  <c:v>29.3</c:v>
                </c:pt>
                <c:pt idx="4">
                  <c:v>28.9</c:v>
                </c:pt>
                <c:pt idx="5">
                  <c:v>28.3</c:v>
                </c:pt>
                <c:pt idx="6">
                  <c:v>27.3</c:v>
                </c:pt>
                <c:pt idx="7">
                  <c:v>26.4</c:v>
                </c:pt>
                <c:pt idx="8">
                  <c:v>25.9</c:v>
                </c:pt>
                <c:pt idx="9">
                  <c:v>25.9</c:v>
                </c:pt>
                <c:pt idx="10">
                  <c:v>26.1</c:v>
                </c:pt>
                <c:pt idx="11">
                  <c:v>26.4</c:v>
                </c:pt>
                <c:pt idx="12">
                  <c:v>26.7</c:v>
                </c:pt>
                <c:pt idx="13">
                  <c:v>27.1</c:v>
                </c:pt>
              </c:numCache>
            </c:numRef>
          </c:val>
          <c:smooth val="0"/>
        </c:ser>
        <c:dLbls>
          <c:showLegendKey val="0"/>
          <c:showVal val="0"/>
          <c:showCatName val="0"/>
          <c:showSerName val="0"/>
          <c:showPercent val="0"/>
          <c:showBubbleSize val="0"/>
        </c:dLbls>
        <c:smooth val="0"/>
        <c:axId val="393158848"/>
        <c:axId val="393159632"/>
      </c:lineChart>
      <c:catAx>
        <c:axId val="39315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93159632"/>
        <c:crosses val="autoZero"/>
        <c:auto val="1"/>
        <c:lblAlgn val="ctr"/>
        <c:lblOffset val="100"/>
        <c:noMultiLvlLbl val="0"/>
      </c:catAx>
      <c:valAx>
        <c:axId val="39315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93158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cs-CZ" b="1"/>
              <a:t>Procentuální zastoupení odvětví na celkové zaměstnanosti ÚK</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'predikce-zamestnanosti-v-odvetv'!$B$1</c:f>
              <c:strCache>
                <c:ptCount val="1"/>
                <c:pt idx="0">
                  <c:v>kraj UST: Těžební průmysl</c:v>
                </c:pt>
              </c:strCache>
            </c:strRef>
          </c:tx>
          <c:spPr>
            <a:solidFill>
              <a:schemeClr val="accent1"/>
            </a:solidFill>
            <a:ln>
              <a:noFill/>
            </a:ln>
            <a:effectLst/>
          </c:spPr>
          <c:invertIfNegative val="0"/>
          <c:cat>
            <c:numRef>
              <c:f>'predikce-zamestnanosti-v-odvetv'!$A$2:$A$15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'predikce-zamestnanosti-v-odvetv'!$B$2:$B$15</c:f>
              <c:numCache>
                <c:formatCode>General</c:formatCode>
                <c:ptCount val="14"/>
                <c:pt idx="0">
                  <c:v>2.2000000000000002</c:v>
                </c:pt>
                <c:pt idx="1">
                  <c:v>2.17</c:v>
                </c:pt>
                <c:pt idx="2">
                  <c:v>2.1</c:v>
                </c:pt>
                <c:pt idx="3">
                  <c:v>2.0299999999999998</c:v>
                </c:pt>
                <c:pt idx="4">
                  <c:v>1.99</c:v>
                </c:pt>
                <c:pt idx="5">
                  <c:v>1.98</c:v>
                </c:pt>
                <c:pt idx="6">
                  <c:v>1.95</c:v>
                </c:pt>
                <c:pt idx="7">
                  <c:v>1.94</c:v>
                </c:pt>
                <c:pt idx="8">
                  <c:v>1.93</c:v>
                </c:pt>
                <c:pt idx="9">
                  <c:v>1.84</c:v>
                </c:pt>
                <c:pt idx="10">
                  <c:v>1.8</c:v>
                </c:pt>
                <c:pt idx="11">
                  <c:v>1.79</c:v>
                </c:pt>
                <c:pt idx="12">
                  <c:v>1.77</c:v>
                </c:pt>
                <c:pt idx="13">
                  <c:v>1.75</c:v>
                </c:pt>
              </c:numCache>
            </c:numRef>
          </c:val>
        </c:ser>
        <c:ser>
          <c:idx val="1"/>
          <c:order val="1"/>
          <c:tx>
            <c:strRef>
              <c:f>'predikce-zamestnanosti-v-odvetv'!$C$1</c:f>
              <c:strCache>
                <c:ptCount val="1"/>
                <c:pt idx="0">
                  <c:v>kraj UST: Vzdělávání</c:v>
                </c:pt>
              </c:strCache>
            </c:strRef>
          </c:tx>
          <c:spPr>
            <a:solidFill>
              <a:schemeClr val="accent2"/>
            </a:solidFill>
            <a:ln>
              <a:noFill/>
            </a:ln>
            <a:effectLst/>
          </c:spPr>
          <c:invertIfNegative val="0"/>
          <c:cat>
            <c:numRef>
              <c:f>'predikce-zamestnanosti-v-odvetv'!$A$2:$A$15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'predikce-zamestnanosti-v-odvetv'!$C$2:$C$15</c:f>
              <c:numCache>
                <c:formatCode>General</c:formatCode>
                <c:ptCount val="14"/>
                <c:pt idx="0">
                  <c:v>7.63</c:v>
                </c:pt>
                <c:pt idx="1">
                  <c:v>7.85</c:v>
                </c:pt>
                <c:pt idx="2">
                  <c:v>8.01</c:v>
                </c:pt>
                <c:pt idx="3">
                  <c:v>8.14</c:v>
                </c:pt>
                <c:pt idx="4">
                  <c:v>8.3000000000000007</c:v>
                </c:pt>
                <c:pt idx="5">
                  <c:v>8.6</c:v>
                </c:pt>
                <c:pt idx="6">
                  <c:v>9.01</c:v>
                </c:pt>
                <c:pt idx="7">
                  <c:v>9.44</c:v>
                </c:pt>
                <c:pt idx="8">
                  <c:v>9.8699999999999992</c:v>
                </c:pt>
                <c:pt idx="9">
                  <c:v>10.27</c:v>
                </c:pt>
                <c:pt idx="10">
                  <c:v>10.55</c:v>
                </c:pt>
                <c:pt idx="11">
                  <c:v>10.7</c:v>
                </c:pt>
                <c:pt idx="12">
                  <c:v>10.8</c:v>
                </c:pt>
                <c:pt idx="13">
                  <c:v>10.87</c:v>
                </c:pt>
              </c:numCache>
            </c:numRef>
          </c:val>
        </c:ser>
        <c:ser>
          <c:idx val="2"/>
          <c:order val="2"/>
          <c:tx>
            <c:strRef>
              <c:f>'predikce-zamestnanosti-v-odvetv'!$D$1</c:f>
              <c:strCache>
                <c:ptCount val="1"/>
                <c:pt idx="0">
                  <c:v>kraj UST: Zdravotní a sociální péče</c:v>
                </c:pt>
              </c:strCache>
            </c:strRef>
          </c:tx>
          <c:spPr>
            <a:solidFill>
              <a:schemeClr val="accent3"/>
            </a:solidFill>
            <a:ln>
              <a:noFill/>
            </a:ln>
            <a:effectLst/>
          </c:spPr>
          <c:invertIfNegative val="0"/>
          <c:cat>
            <c:numRef>
              <c:f>'predikce-zamestnanosti-v-odvetv'!$A$2:$A$15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'predikce-zamestnanosti-v-odvetv'!$D$2:$D$15</c:f>
              <c:numCache>
                <c:formatCode>General</c:formatCode>
                <c:ptCount val="14"/>
                <c:pt idx="0">
                  <c:v>8.84</c:v>
                </c:pt>
                <c:pt idx="1">
                  <c:v>9.0500000000000007</c:v>
                </c:pt>
                <c:pt idx="2">
                  <c:v>9.06</c:v>
                </c:pt>
                <c:pt idx="3">
                  <c:v>8.9</c:v>
                </c:pt>
                <c:pt idx="4">
                  <c:v>8.69</c:v>
                </c:pt>
                <c:pt idx="5">
                  <c:v>8.48</c:v>
                </c:pt>
                <c:pt idx="6">
                  <c:v>8.1999999999999993</c:v>
                </c:pt>
                <c:pt idx="7">
                  <c:v>7.99</c:v>
                </c:pt>
                <c:pt idx="8">
                  <c:v>7.92</c:v>
                </c:pt>
                <c:pt idx="9">
                  <c:v>7.94</c:v>
                </c:pt>
                <c:pt idx="10">
                  <c:v>7.98</c:v>
                </c:pt>
                <c:pt idx="11">
                  <c:v>8</c:v>
                </c:pt>
                <c:pt idx="12">
                  <c:v>8.01</c:v>
                </c:pt>
                <c:pt idx="13">
                  <c:v>8.0500000000000007</c:v>
                </c:pt>
              </c:numCache>
            </c:numRef>
          </c:val>
        </c:ser>
        <c:dLbls>
          <c:showLegendKey val="0"/>
          <c:showVal val="0"/>
          <c:showCatName val="0"/>
          <c:showSerName val="0"/>
          <c:showPercent val="0"/>
          <c:showBubbleSize val="0"/>
        </c:dLbls>
        <c:gapWidth val="219"/>
        <c:overlap val="-27"/>
        <c:axId val="395629792"/>
        <c:axId val="395633712"/>
      </c:barChart>
      <c:catAx>
        <c:axId val="39562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95633712"/>
        <c:crosses val="autoZero"/>
        <c:auto val="1"/>
        <c:lblAlgn val="ctr"/>
        <c:lblOffset val="100"/>
        <c:noMultiLvlLbl val="0"/>
      </c:catAx>
      <c:valAx>
        <c:axId val="395633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95629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dirty="0" smtClean="0"/>
              <a:t>Odborní pracovníci v oblasti právní</a:t>
            </a:r>
            <a:r>
              <a:rPr lang="en-US" dirty="0" smtClean="0"/>
              <a:t>, </a:t>
            </a:r>
            <a:r>
              <a:rPr lang="cs-CZ" dirty="0" smtClean="0"/>
              <a:t>sociální</a:t>
            </a:r>
            <a:r>
              <a:rPr lang="en-US" dirty="0" smtClean="0"/>
              <a:t> </a:t>
            </a:r>
            <a:r>
              <a:rPr lang="en-US" dirty="0"/>
              <a:t>a </a:t>
            </a:r>
            <a:r>
              <a:rPr lang="cs-CZ" dirty="0" smtClean="0"/>
              <a:t>církevní – počet zaměstnaných</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lineChart>
        <c:grouping val="standard"/>
        <c:varyColors val="0"/>
        <c:ser>
          <c:idx val="0"/>
          <c:order val="0"/>
          <c:tx>
            <c:strRef>
              <c:f>'predikce-zamestnanosti-v-profes'!$B$1</c:f>
              <c:strCache>
                <c:ptCount val="1"/>
                <c:pt idx="0">
                  <c:v>kraj UST: Odborní pracovníci v oblasti právní, sociální a církevní</c:v>
                </c:pt>
              </c:strCache>
            </c:strRef>
          </c:tx>
          <c:spPr>
            <a:ln w="28575" cap="rnd">
              <a:solidFill>
                <a:schemeClr val="accent1"/>
              </a:solidFill>
              <a:round/>
            </a:ln>
            <a:effectLst/>
          </c:spPr>
          <c:marker>
            <c:symbol val="none"/>
          </c:marker>
          <c:cat>
            <c:numRef>
              <c:f>'predikce-zamestnanosti-v-profes'!$A$2:$A$15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'predikce-zamestnanosti-v-profes'!$B$2:$B$15</c:f>
              <c:numCache>
                <c:formatCode>General</c:formatCode>
                <c:ptCount val="14"/>
                <c:pt idx="0">
                  <c:v>1196</c:v>
                </c:pt>
                <c:pt idx="1">
                  <c:v>1099</c:v>
                </c:pt>
                <c:pt idx="2">
                  <c:v>1280</c:v>
                </c:pt>
                <c:pt idx="3">
                  <c:v>1858</c:v>
                </c:pt>
                <c:pt idx="4">
                  <c:v>2011</c:v>
                </c:pt>
                <c:pt idx="5">
                  <c:v>2308</c:v>
                </c:pt>
                <c:pt idx="6">
                  <c:v>2279</c:v>
                </c:pt>
                <c:pt idx="7">
                  <c:v>2333</c:v>
                </c:pt>
                <c:pt idx="8">
                  <c:v>2435</c:v>
                </c:pt>
                <c:pt idx="9">
                  <c:v>2750</c:v>
                </c:pt>
                <c:pt idx="10">
                  <c:v>2957</c:v>
                </c:pt>
                <c:pt idx="11">
                  <c:v>3155</c:v>
                </c:pt>
                <c:pt idx="12">
                  <c:v>3351</c:v>
                </c:pt>
                <c:pt idx="13">
                  <c:v>3551</c:v>
                </c:pt>
              </c:numCache>
            </c:numRef>
          </c:val>
          <c:smooth val="0"/>
        </c:ser>
        <c:dLbls>
          <c:showLegendKey val="0"/>
          <c:showVal val="0"/>
          <c:showCatName val="0"/>
          <c:showSerName val="0"/>
          <c:showPercent val="0"/>
          <c:showBubbleSize val="0"/>
        </c:dLbls>
        <c:smooth val="0"/>
        <c:axId val="302341784"/>
        <c:axId val="302344920"/>
      </c:lineChart>
      <c:catAx>
        <c:axId val="30234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2344920"/>
        <c:crosses val="autoZero"/>
        <c:auto val="1"/>
        <c:lblAlgn val="ctr"/>
        <c:lblOffset val="100"/>
        <c:noMultiLvlLbl val="0"/>
      </c:catAx>
      <c:valAx>
        <c:axId val="302344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2341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dirty="0" smtClean="0"/>
              <a:t>Procentuální zastoupení profesní skupiny na celkové zaměstnanosti v území ÚK</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'predikce-zamestnanosti-v-profes'!$B$1</c:f>
              <c:strCache>
                <c:ptCount val="1"/>
                <c:pt idx="0">
                  <c:v>kraj UST: Odborní pracovníci v oblasti právní, sociální a církevní</c:v>
                </c:pt>
              </c:strCache>
            </c:strRef>
          </c:tx>
          <c:spPr>
            <a:solidFill>
              <a:schemeClr val="accent1"/>
            </a:solidFill>
            <a:ln>
              <a:noFill/>
            </a:ln>
            <a:effectLst/>
          </c:spPr>
          <c:invertIfNegative val="0"/>
          <c:cat>
            <c:numRef>
              <c:f>'predikce-zamestnanosti-v-profes'!$A$2:$A$15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'predikce-zamestnanosti-v-profes'!$B$2:$B$15</c:f>
              <c:numCache>
                <c:formatCode>General</c:formatCode>
                <c:ptCount val="14"/>
                <c:pt idx="0">
                  <c:v>0.37</c:v>
                </c:pt>
                <c:pt idx="1">
                  <c:v>0.37</c:v>
                </c:pt>
                <c:pt idx="2">
                  <c:v>0.39</c:v>
                </c:pt>
                <c:pt idx="3">
                  <c:v>0.55000000000000004</c:v>
                </c:pt>
                <c:pt idx="4">
                  <c:v>0.61</c:v>
                </c:pt>
                <c:pt idx="5">
                  <c:v>0.69</c:v>
                </c:pt>
                <c:pt idx="6">
                  <c:v>0.67</c:v>
                </c:pt>
                <c:pt idx="7">
                  <c:v>0.71</c:v>
                </c:pt>
                <c:pt idx="8">
                  <c:v>0.75</c:v>
                </c:pt>
                <c:pt idx="9">
                  <c:v>0.85</c:v>
                </c:pt>
                <c:pt idx="10">
                  <c:v>0.91</c:v>
                </c:pt>
                <c:pt idx="11">
                  <c:v>0.95</c:v>
                </c:pt>
                <c:pt idx="12">
                  <c:v>1</c:v>
                </c:pt>
                <c:pt idx="13">
                  <c:v>1.05</c:v>
                </c:pt>
              </c:numCache>
            </c:numRef>
          </c:val>
        </c:ser>
        <c:dLbls>
          <c:showLegendKey val="0"/>
          <c:showVal val="0"/>
          <c:showCatName val="0"/>
          <c:showSerName val="0"/>
          <c:showPercent val="0"/>
          <c:showBubbleSize val="0"/>
        </c:dLbls>
        <c:gapWidth val="219"/>
        <c:overlap val="-27"/>
        <c:axId val="302341392"/>
        <c:axId val="302344136"/>
      </c:barChart>
      <c:catAx>
        <c:axId val="30234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2344136"/>
        <c:crosses val="autoZero"/>
        <c:auto val="1"/>
        <c:lblAlgn val="ctr"/>
        <c:lblOffset val="100"/>
        <c:noMultiLvlLbl val="0"/>
      </c:catAx>
      <c:valAx>
        <c:axId val="302344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2341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dirty="0" smtClean="0"/>
              <a:t>Učitelé na středních školách, konzervatořích a na 2.st.ZŠ - počet </a:t>
            </a:r>
            <a:r>
              <a:rPr lang="cs-CZ" dirty="0"/>
              <a:t>zaměstnaných v profesi</a:t>
            </a:r>
          </a:p>
        </c:rich>
      </c:tx>
      <c:layout>
        <c:manualLayout>
          <c:xMode val="edge"/>
          <c:yMode val="edge"/>
          <c:x val="5.4186289207004051E-2"/>
          <c:y val="1.41213259013420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8.7576890489054954E-2"/>
          <c:y val="0.22560774118986698"/>
          <c:w val="0.87348749070212872"/>
          <c:h val="0.52207871938493011"/>
        </c:manualLayout>
      </c:layout>
      <c:scatterChart>
        <c:scatterStyle val="lineMarker"/>
        <c:varyColors val="0"/>
        <c:ser>
          <c:idx val="0"/>
          <c:order val="0"/>
          <c:tx>
            <c:strRef>
              <c:f>'predikce-zamestnanosti-v-profes'!$B$1</c:f>
              <c:strCache>
                <c:ptCount val="1"/>
                <c:pt idx="0">
                  <c:v>Průměr za kraje: Učitelé na středních školách, konzervatořích a na 2. stupni základních škol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'predikce-zamestnanosti-v-profes'!$A$2:$A$15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xVal>
          <c:yVal>
            <c:numRef>
              <c:f>'predikce-zamestnanosti-v-profes'!$B$2:$B$15</c:f>
              <c:numCache>
                <c:formatCode>General</c:formatCode>
                <c:ptCount val="14"/>
                <c:pt idx="0">
                  <c:v>3596</c:v>
                </c:pt>
                <c:pt idx="1">
                  <c:v>3892.93</c:v>
                </c:pt>
                <c:pt idx="2">
                  <c:v>3790.36</c:v>
                </c:pt>
                <c:pt idx="3">
                  <c:v>4157.43</c:v>
                </c:pt>
                <c:pt idx="4">
                  <c:v>4224.93</c:v>
                </c:pt>
                <c:pt idx="5">
                  <c:v>4301.5</c:v>
                </c:pt>
                <c:pt idx="6">
                  <c:v>4452.71</c:v>
                </c:pt>
                <c:pt idx="7">
                  <c:v>4571.93</c:v>
                </c:pt>
                <c:pt idx="8">
                  <c:v>4847.8599999999997</c:v>
                </c:pt>
                <c:pt idx="9">
                  <c:v>4899</c:v>
                </c:pt>
                <c:pt idx="10">
                  <c:v>4984.29</c:v>
                </c:pt>
                <c:pt idx="11">
                  <c:v>5053</c:v>
                </c:pt>
                <c:pt idx="12">
                  <c:v>5114.79</c:v>
                </c:pt>
                <c:pt idx="13">
                  <c:v>5178.6400000000003</c:v>
                </c:pt>
              </c:numCache>
            </c:numRef>
          </c:yVal>
          <c:smooth val="0"/>
        </c:ser>
        <c:ser>
          <c:idx val="1"/>
          <c:order val="1"/>
          <c:tx>
            <c:strRef>
              <c:f>'predikce-zamestnanosti-v-profes'!$C$1</c:f>
              <c:strCache>
                <c:ptCount val="1"/>
                <c:pt idx="0">
                  <c:v>kraj UST: Učitelé na středních školách, konzervatořích a na 2. stupni základních škol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'predikce-zamestnanosti-v-profes'!$A$2:$A$15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xVal>
          <c:yVal>
            <c:numRef>
              <c:f>'predikce-zamestnanosti-v-profes'!$C$2:$C$15</c:f>
              <c:numCache>
                <c:formatCode>General</c:formatCode>
                <c:ptCount val="14"/>
                <c:pt idx="0">
                  <c:v>3511</c:v>
                </c:pt>
                <c:pt idx="1">
                  <c:v>4103</c:v>
                </c:pt>
                <c:pt idx="2">
                  <c:v>4114</c:v>
                </c:pt>
                <c:pt idx="3">
                  <c:v>5015</c:v>
                </c:pt>
                <c:pt idx="4">
                  <c:v>5114</c:v>
                </c:pt>
                <c:pt idx="5">
                  <c:v>4854</c:v>
                </c:pt>
                <c:pt idx="6">
                  <c:v>4946</c:v>
                </c:pt>
                <c:pt idx="7">
                  <c:v>4905</c:v>
                </c:pt>
                <c:pt idx="8">
                  <c:v>5294</c:v>
                </c:pt>
                <c:pt idx="9">
                  <c:v>5810</c:v>
                </c:pt>
                <c:pt idx="10">
                  <c:v>5963</c:v>
                </c:pt>
                <c:pt idx="11">
                  <c:v>6082</c:v>
                </c:pt>
                <c:pt idx="12">
                  <c:v>6170</c:v>
                </c:pt>
                <c:pt idx="13">
                  <c:v>6258</c:v>
                </c:pt>
              </c:numCache>
            </c:numRef>
          </c:yVal>
          <c:smooth val="0"/>
        </c:ser>
        <c:dLbls>
          <c:showLegendKey val="0"/>
          <c:showVal val="0"/>
          <c:showCatName val="0"/>
          <c:showSerName val="0"/>
          <c:showPercent val="0"/>
          <c:showBubbleSize val="0"/>
        </c:dLbls>
        <c:axId val="302342960"/>
        <c:axId val="302346488"/>
      </c:scatterChart>
      <c:valAx>
        <c:axId val="3023429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cs-CZ"/>
          </a:p>
        </c:txPr>
        <c:crossAx val="302346488"/>
        <c:crosses val="autoZero"/>
        <c:crossBetween val="midCat"/>
      </c:valAx>
      <c:valAx>
        <c:axId val="302346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cs-CZ"/>
          </a:p>
        </c:txPr>
        <c:crossAx val="30234296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Procentuální zastoupení profesní skupiny na celkové zaměstnanosti v území ÚK</a:t>
            </a:r>
          </a:p>
        </c:rich>
      </c:tx>
      <c:layout>
        <c:manualLayout>
          <c:xMode val="edge"/>
          <c:yMode val="edge"/>
          <c:x val="0.14815845744126413"/>
          <c:y val="1.85830633667828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'predikce-zamestnanosti-v-profes'!$B$1</c:f>
              <c:strCache>
                <c:ptCount val="1"/>
                <c:pt idx="0">
                  <c:v>Průměr za kraje: Učitelé na středních školách, konzervatořích a na 2. stupni základních škol</c:v>
                </c:pt>
              </c:strCache>
            </c:strRef>
          </c:tx>
          <c:spPr>
            <a:solidFill>
              <a:schemeClr val="accent1"/>
            </a:solidFill>
            <a:ln>
              <a:noFill/>
            </a:ln>
            <a:effectLst/>
          </c:spPr>
          <c:invertIfNegative val="0"/>
          <c:cat>
            <c:numRef>
              <c:f>'predikce-zamestnanosti-v-profes'!$A$2:$A$15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'predikce-zamestnanosti-v-profes'!$B$2:$B$15</c:f>
              <c:numCache>
                <c:formatCode>General</c:formatCode>
                <c:ptCount val="14"/>
                <c:pt idx="0">
                  <c:v>1.07</c:v>
                </c:pt>
                <c:pt idx="1">
                  <c:v>1.18</c:v>
                </c:pt>
                <c:pt idx="2">
                  <c:v>1.1299999999999999</c:v>
                </c:pt>
                <c:pt idx="3">
                  <c:v>1.2</c:v>
                </c:pt>
                <c:pt idx="4">
                  <c:v>1.22</c:v>
                </c:pt>
                <c:pt idx="5">
                  <c:v>1.22</c:v>
                </c:pt>
                <c:pt idx="6">
                  <c:v>1.26</c:v>
                </c:pt>
                <c:pt idx="7">
                  <c:v>1.27</c:v>
                </c:pt>
                <c:pt idx="8">
                  <c:v>1.34</c:v>
                </c:pt>
                <c:pt idx="9">
                  <c:v>1.36</c:v>
                </c:pt>
                <c:pt idx="10">
                  <c:v>1.37</c:v>
                </c:pt>
                <c:pt idx="11">
                  <c:v>1.38</c:v>
                </c:pt>
                <c:pt idx="12">
                  <c:v>1.38</c:v>
                </c:pt>
                <c:pt idx="13">
                  <c:v>1.39</c:v>
                </c:pt>
              </c:numCache>
            </c:numRef>
          </c:val>
        </c:ser>
        <c:ser>
          <c:idx val="1"/>
          <c:order val="1"/>
          <c:tx>
            <c:strRef>
              <c:f>'predikce-zamestnanosti-v-profes'!$C$1</c:f>
              <c:strCache>
                <c:ptCount val="1"/>
                <c:pt idx="0">
                  <c:v>kraj UST: Učitelé na středních školách, konzervatořích a na 2. stupni základních škol</c:v>
                </c:pt>
              </c:strCache>
            </c:strRef>
          </c:tx>
          <c:spPr>
            <a:solidFill>
              <a:schemeClr val="accent2"/>
            </a:solidFill>
            <a:ln>
              <a:noFill/>
            </a:ln>
            <a:effectLst/>
          </c:spPr>
          <c:invertIfNegative val="0"/>
          <c:cat>
            <c:numRef>
              <c:f>'predikce-zamestnanosti-v-profes'!$A$2:$A$15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'predikce-zamestnanosti-v-profes'!$C$2:$C$15</c:f>
              <c:numCache>
                <c:formatCode>General</c:formatCode>
                <c:ptCount val="14"/>
                <c:pt idx="0">
                  <c:v>1.0900000000000001</c:v>
                </c:pt>
                <c:pt idx="1">
                  <c:v>1.36</c:v>
                </c:pt>
                <c:pt idx="2">
                  <c:v>1.26</c:v>
                </c:pt>
                <c:pt idx="3">
                  <c:v>1.49</c:v>
                </c:pt>
                <c:pt idx="4">
                  <c:v>1.54</c:v>
                </c:pt>
                <c:pt idx="5">
                  <c:v>1.46</c:v>
                </c:pt>
                <c:pt idx="6">
                  <c:v>1.45</c:v>
                </c:pt>
                <c:pt idx="7">
                  <c:v>1.49</c:v>
                </c:pt>
                <c:pt idx="8">
                  <c:v>1.64</c:v>
                </c:pt>
                <c:pt idx="9">
                  <c:v>1.8</c:v>
                </c:pt>
                <c:pt idx="10">
                  <c:v>1.83</c:v>
                </c:pt>
                <c:pt idx="11">
                  <c:v>1.84</c:v>
                </c:pt>
                <c:pt idx="12">
                  <c:v>1.85</c:v>
                </c:pt>
                <c:pt idx="13">
                  <c:v>1.86</c:v>
                </c:pt>
              </c:numCache>
            </c:numRef>
          </c:val>
        </c:ser>
        <c:dLbls>
          <c:showLegendKey val="0"/>
          <c:showVal val="0"/>
          <c:showCatName val="0"/>
          <c:showSerName val="0"/>
          <c:showPercent val="0"/>
          <c:showBubbleSize val="0"/>
        </c:dLbls>
        <c:gapWidth val="219"/>
        <c:overlap val="-27"/>
        <c:axId val="302347272"/>
        <c:axId val="303232712"/>
      </c:barChart>
      <c:catAx>
        <c:axId val="302347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3232712"/>
        <c:crosses val="autoZero"/>
        <c:auto val="1"/>
        <c:lblAlgn val="ctr"/>
        <c:lblOffset val="100"/>
        <c:noMultiLvlLbl val="0"/>
      </c:catAx>
      <c:valAx>
        <c:axId val="303232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2347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smtClean="0"/>
              <a:t>Pokladníci</a:t>
            </a:r>
            <a:r>
              <a:rPr lang="en-US" dirty="0" smtClean="0"/>
              <a:t> </a:t>
            </a:r>
            <a:r>
              <a:rPr lang="en-US" dirty="0"/>
              <a:t>a </a:t>
            </a:r>
            <a:r>
              <a:rPr lang="en-US" dirty="0" err="1"/>
              <a:t>prodavači</a:t>
            </a:r>
            <a:r>
              <a:rPr lang="en-US" dirty="0"/>
              <a:t> </a:t>
            </a:r>
            <a:r>
              <a:rPr lang="en-US" dirty="0" err="1"/>
              <a:t>vstupenek</a:t>
            </a:r>
            <a:r>
              <a:rPr lang="en-US" dirty="0"/>
              <a:t> a </a:t>
            </a:r>
            <a:r>
              <a:rPr lang="en-US" dirty="0" err="1" smtClean="0"/>
              <a:t>jízdenek</a:t>
            </a:r>
            <a:r>
              <a:rPr lang="cs-CZ" dirty="0" smtClean="0"/>
              <a:t> – počet zaměstnaných</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scatterChart>
        <c:scatterStyle val="lineMarker"/>
        <c:varyColors val="0"/>
        <c:ser>
          <c:idx val="0"/>
          <c:order val="0"/>
          <c:tx>
            <c:strRef>
              <c:f>'predikce-zamestnanosti-v-profes'!$B$1</c:f>
              <c:strCache>
                <c:ptCount val="1"/>
                <c:pt idx="0">
                  <c:v>kraj UST: Pokladníci a prodavači vstupenek a jízdenek</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'predikce-zamestnanosti-v-profes'!$A$2:$A$15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xVal>
          <c:yVal>
            <c:numRef>
              <c:f>'predikce-zamestnanosti-v-profes'!$B$2:$B$15</c:f>
              <c:numCache>
                <c:formatCode>General</c:formatCode>
                <c:ptCount val="14"/>
                <c:pt idx="0">
                  <c:v>1620</c:v>
                </c:pt>
                <c:pt idx="1">
                  <c:v>1552</c:v>
                </c:pt>
                <c:pt idx="2">
                  <c:v>1618</c:v>
                </c:pt>
                <c:pt idx="3">
                  <c:v>1406</c:v>
                </c:pt>
                <c:pt idx="4">
                  <c:v>1201</c:v>
                </c:pt>
                <c:pt idx="5">
                  <c:v>1304</c:v>
                </c:pt>
                <c:pt idx="6">
                  <c:v>1318</c:v>
                </c:pt>
                <c:pt idx="7">
                  <c:v>1091</c:v>
                </c:pt>
                <c:pt idx="8">
                  <c:v>1087</c:v>
                </c:pt>
                <c:pt idx="9">
                  <c:v>1135</c:v>
                </c:pt>
                <c:pt idx="10">
                  <c:v>1062</c:v>
                </c:pt>
                <c:pt idx="11">
                  <c:v>988</c:v>
                </c:pt>
                <c:pt idx="12">
                  <c:v>916</c:v>
                </c:pt>
                <c:pt idx="13">
                  <c:v>851</c:v>
                </c:pt>
              </c:numCache>
            </c:numRef>
          </c:yVal>
          <c:smooth val="0"/>
        </c:ser>
        <c:dLbls>
          <c:showLegendKey val="0"/>
          <c:showVal val="0"/>
          <c:showCatName val="0"/>
          <c:showSerName val="0"/>
          <c:showPercent val="0"/>
          <c:showBubbleSize val="0"/>
        </c:dLbls>
        <c:axId val="303236632"/>
        <c:axId val="303235456"/>
      </c:scatterChart>
      <c:valAx>
        <c:axId val="303236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3235456"/>
        <c:crosses val="autoZero"/>
        <c:crossBetween val="midCat"/>
      </c:valAx>
      <c:valAx>
        <c:axId val="303235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32366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Procentuální zastoupení profesní skupiny na celkové zaměstnanosti</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'predikce-zamestnanosti-v-profes'!$B$1</c:f>
              <c:strCache>
                <c:ptCount val="1"/>
                <c:pt idx="0">
                  <c:v>kraj UST: Pokladníci a prodavači vstupenek a jízdenek</c:v>
                </c:pt>
              </c:strCache>
            </c:strRef>
          </c:tx>
          <c:spPr>
            <a:solidFill>
              <a:schemeClr val="accent1"/>
            </a:solidFill>
            <a:ln>
              <a:noFill/>
            </a:ln>
            <a:effectLst/>
          </c:spPr>
          <c:invertIfNegative val="0"/>
          <c:cat>
            <c:numRef>
              <c:f>'predikce-zamestnanosti-v-profes'!$A$2:$A$15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'predikce-zamestnanosti-v-profes'!$B$2:$B$15</c:f>
              <c:numCache>
                <c:formatCode>General</c:formatCode>
                <c:ptCount val="14"/>
                <c:pt idx="0">
                  <c:v>0.5</c:v>
                </c:pt>
                <c:pt idx="1">
                  <c:v>0.52</c:v>
                </c:pt>
                <c:pt idx="2">
                  <c:v>0.5</c:v>
                </c:pt>
                <c:pt idx="3">
                  <c:v>0.42</c:v>
                </c:pt>
                <c:pt idx="4">
                  <c:v>0.36</c:v>
                </c:pt>
                <c:pt idx="5">
                  <c:v>0.39</c:v>
                </c:pt>
                <c:pt idx="6">
                  <c:v>0.39</c:v>
                </c:pt>
                <c:pt idx="7">
                  <c:v>0.33</c:v>
                </c:pt>
                <c:pt idx="8">
                  <c:v>0.34</c:v>
                </c:pt>
                <c:pt idx="9">
                  <c:v>0.35</c:v>
                </c:pt>
                <c:pt idx="10">
                  <c:v>0.33</c:v>
                </c:pt>
                <c:pt idx="11">
                  <c:v>0.3</c:v>
                </c:pt>
                <c:pt idx="12">
                  <c:v>0.27</c:v>
                </c:pt>
                <c:pt idx="13">
                  <c:v>0.25</c:v>
                </c:pt>
              </c:numCache>
            </c:numRef>
          </c:val>
        </c:ser>
        <c:dLbls>
          <c:showLegendKey val="0"/>
          <c:showVal val="0"/>
          <c:showCatName val="0"/>
          <c:showSerName val="0"/>
          <c:showPercent val="0"/>
          <c:showBubbleSize val="0"/>
        </c:dLbls>
        <c:gapWidth val="219"/>
        <c:overlap val="-27"/>
        <c:axId val="303233104"/>
        <c:axId val="303238984"/>
      </c:barChart>
      <c:catAx>
        <c:axId val="30323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3238984"/>
        <c:crosses val="autoZero"/>
        <c:auto val="1"/>
        <c:lblAlgn val="ctr"/>
        <c:lblOffset val="100"/>
        <c:noMultiLvlLbl val="0"/>
      </c:catAx>
      <c:valAx>
        <c:axId val="303238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3233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IFLM Index - </a:t>
            </a:r>
            <a:r>
              <a:rPr lang="en-US" dirty="0" err="1"/>
              <a:t>SŠsM,gymnázia,lycea</a:t>
            </a:r>
            <a:r>
              <a:rPr lang="en-US" dirty="0"/>
              <a:t> - 2024</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'predikce-zamestnanosti-podle-vz'!$B$1</c:f>
              <c:strCache>
                <c:ptCount val="1"/>
                <c:pt idx="0">
                  <c:v>Průměr za kraje: SŠsM, gymnázia, lycea</c:v>
                </c:pt>
              </c:strCache>
            </c:strRef>
          </c:tx>
          <c:spPr>
            <a:solidFill>
              <a:schemeClr val="accent1"/>
            </a:solidFill>
            <a:ln>
              <a:noFill/>
            </a:ln>
            <a:effectLst/>
          </c:spPr>
          <c:invertIfNegative val="0"/>
          <c:val>
            <c:numRef>
              <c:f>'predikce-zamestnanosti-podle-vz'!$B$2</c:f>
              <c:numCache>
                <c:formatCode>General</c:formatCode>
                <c:ptCount val="1"/>
                <c:pt idx="0">
                  <c:v>0.94</c:v>
                </c:pt>
              </c:numCache>
            </c:numRef>
          </c:val>
        </c:ser>
        <c:ser>
          <c:idx val="1"/>
          <c:order val="1"/>
          <c:tx>
            <c:strRef>
              <c:f>'predikce-zamestnanosti-podle-vz'!$C$1</c:f>
              <c:strCache>
                <c:ptCount val="1"/>
                <c:pt idx="0">
                  <c:v>kraj UST: SŠsM, gymnázia, lycea</c:v>
                </c:pt>
              </c:strCache>
            </c:strRef>
          </c:tx>
          <c:spPr>
            <a:solidFill>
              <a:schemeClr val="accent2"/>
            </a:solidFill>
            <a:ln>
              <a:noFill/>
            </a:ln>
            <a:effectLst/>
          </c:spPr>
          <c:invertIfNegative val="0"/>
          <c:val>
            <c:numRef>
              <c:f>'predikce-zamestnanosti-podle-vz'!$C$2</c:f>
              <c:numCache>
                <c:formatCode>General</c:formatCode>
                <c:ptCount val="1"/>
                <c:pt idx="0">
                  <c:v>0.9</c:v>
                </c:pt>
              </c:numCache>
            </c:numRef>
          </c:val>
        </c:ser>
        <c:dLbls>
          <c:showLegendKey val="0"/>
          <c:showVal val="0"/>
          <c:showCatName val="0"/>
          <c:showSerName val="0"/>
          <c:showPercent val="0"/>
          <c:showBubbleSize val="0"/>
        </c:dLbls>
        <c:gapWidth val="219"/>
        <c:overlap val="-27"/>
        <c:axId val="303237416"/>
        <c:axId val="303231928"/>
        <c:extLst>
          <c:ext xmlns:c15="http://schemas.microsoft.com/office/drawing/2012/chart" uri="{02D57815-91ED-43cb-92C2-25804820EDAC}">
            <c15:filteredBarSeries>
              <c15:ser>
                <c:idx val="2"/>
                <c:order val="2"/>
                <c:tx>
                  <c:strRef>
                    <c:extLst>
                      <c:ext uri="{02D57815-91ED-43cb-92C2-25804820EDAC}">
                        <c15:formulaRef>
                          <c15:sqref>'predikce-zamestnanosti-podle-vz'!$D$1</c15:sqref>
                        </c15:formulaRef>
                      </c:ext>
                    </c:extLst>
                    <c:strCache>
                      <c:ptCount val="1"/>
                    </c:strCache>
                  </c:strRef>
                </c:tx>
                <c:spPr>
                  <a:solidFill>
                    <a:schemeClr val="accent3"/>
                  </a:solidFill>
                  <a:ln>
                    <a:noFill/>
                  </a:ln>
                  <a:effectLst/>
                </c:spPr>
                <c:invertIfNegative val="0"/>
                <c:val>
                  <c:numRef>
                    <c:extLst>
                      <c:ext uri="{02D57815-91ED-43cb-92C2-25804820EDAC}">
                        <c15:formulaRef>
                          <c15:sqref>'predikce-zamestnanosti-podle-vz'!$D$2</c15:sqref>
                        </c15:formulaRef>
                      </c:ext>
                    </c:extLst>
                    <c:numCache>
                      <c:formatCode>General</c:formatCode>
                      <c:ptCount val="1"/>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'predikce-zamestnanosti-podle-vz'!$E$1</c15:sqref>
                        </c15:formulaRef>
                      </c:ext>
                    </c:extLst>
                    <c:strCache>
                      <c:ptCount val="1"/>
                    </c:strCache>
                  </c:strRef>
                </c:tx>
                <c:spPr>
                  <a:solidFill>
                    <a:schemeClr val="accent4"/>
                  </a:solidFill>
                  <a:ln>
                    <a:noFill/>
                  </a:ln>
                  <a:effectLst/>
                </c:spPr>
                <c:invertIfNegative val="0"/>
                <c:val>
                  <c:numRef>
                    <c:extLst xmlns:c15="http://schemas.microsoft.com/office/drawing/2012/chart">
                      <c:ext xmlns:c15="http://schemas.microsoft.com/office/drawing/2012/chart" uri="{02D57815-91ED-43cb-92C2-25804820EDAC}">
                        <c15:formulaRef>
                          <c15:sqref>'predikce-zamestnanosti-podle-vz'!$E$2</c15:sqref>
                        </c15:formulaRef>
                      </c:ext>
                    </c:extLst>
                    <c:numCache>
                      <c:formatCode>General</c:formatCode>
                      <c:ptCount val="1"/>
                    </c:numCache>
                  </c:numRef>
                </c:val>
              </c15:ser>
            </c15:filteredBarSeries>
          </c:ext>
        </c:extLst>
      </c:barChart>
      <c:catAx>
        <c:axId val="303237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3231928"/>
        <c:crosses val="autoZero"/>
        <c:auto val="1"/>
        <c:lblAlgn val="ctr"/>
        <c:lblOffset val="100"/>
        <c:noMultiLvlLbl val="0"/>
      </c:catAx>
      <c:valAx>
        <c:axId val="303231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3237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cs-CZ"/>
              <a:t>Počet</a:t>
            </a:r>
            <a:r>
              <a:rPr lang="cs-CZ" baseline="0"/>
              <a:t> absolventů 2024 SŠsM gymnázia,lycea</a:t>
            </a:r>
            <a:endParaRPr lang="cs-CZ"/>
          </a:p>
        </c:rich>
      </c:tx>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cs-CZ"/>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'predikce-zamestnanosti-podle-vz'!$B$1:$E$1</c:f>
              <c:strCache>
                <c:ptCount val="2"/>
                <c:pt idx="0">
                  <c:v>Průměr za kraje: SŠsM, gymnázia, lycea</c:v>
                </c:pt>
                <c:pt idx="1">
                  <c:v>kraj UST: SŠsM, gymnázia, lycea</c:v>
                </c:pt>
              </c:strCache>
            </c:strRef>
          </c:cat>
          <c:val>
            <c:numRef>
              <c:f>'predikce-zamestnanosti-podle-vz'!$B$2:$E$2</c:f>
              <c:numCache>
                <c:formatCode>General</c:formatCode>
                <c:ptCount val="4"/>
                <c:pt idx="0">
                  <c:v>1025.43</c:v>
                </c:pt>
                <c:pt idx="1">
                  <c:v>858</c:v>
                </c:pt>
              </c:numCache>
            </c:numRef>
          </c:val>
        </c:ser>
        <c:dLbls>
          <c:dLblPos val="inEnd"/>
          <c:showLegendKey val="0"/>
          <c:showVal val="1"/>
          <c:showCatName val="0"/>
          <c:showSerName val="0"/>
          <c:showPercent val="0"/>
          <c:showBubbleSize val="0"/>
        </c:dLbls>
        <c:gapWidth val="41"/>
        <c:axId val="303234672"/>
        <c:axId val="303234280"/>
      </c:barChart>
      <c:catAx>
        <c:axId val="303234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cs-CZ"/>
          </a:p>
        </c:txPr>
        <c:crossAx val="303234280"/>
        <c:crosses val="autoZero"/>
        <c:auto val="1"/>
        <c:lblAlgn val="ctr"/>
        <c:lblOffset val="100"/>
        <c:noMultiLvlLbl val="0"/>
      </c:catAx>
      <c:valAx>
        <c:axId val="303234280"/>
        <c:scaling>
          <c:orientation val="minMax"/>
        </c:scaling>
        <c:delete val="1"/>
        <c:axPos val="l"/>
        <c:numFmt formatCode="General" sourceLinked="1"/>
        <c:majorTickMark val="none"/>
        <c:minorTickMark val="none"/>
        <c:tickLblPos val="nextTo"/>
        <c:crossAx val="30323467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dirty="0"/>
              <a:t>TOP 3 povolání v odvětví</a:t>
            </a:r>
            <a:r>
              <a:rPr lang="cs-CZ" baseline="0" dirty="0"/>
              <a:t> </a:t>
            </a:r>
            <a:br>
              <a:rPr lang="cs-CZ" baseline="0" dirty="0"/>
            </a:br>
            <a:r>
              <a:rPr lang="cs-CZ" baseline="0" dirty="0"/>
              <a:t>Těžební průmysl</a:t>
            </a:r>
            <a:endParaRPr lang="cs-CZ"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lineChart>
        <c:grouping val="standard"/>
        <c:varyColors val="0"/>
        <c:ser>
          <c:idx val="0"/>
          <c:order val="0"/>
          <c:tx>
            <c:strRef>
              <c:f>List1!$A$2</c:f>
              <c:strCache>
                <c:ptCount val="1"/>
                <c:pt idx="0">
                  <c:v>Kováři, nástrojaři a příbuzní pracovníci</c:v>
                </c:pt>
              </c:strCache>
            </c:strRef>
          </c:tx>
          <c:spPr>
            <a:ln w="28575" cap="rnd">
              <a:solidFill>
                <a:schemeClr val="accent1"/>
              </a:solidFill>
              <a:round/>
            </a:ln>
            <a:effectLst/>
          </c:spPr>
          <c:marker>
            <c:symbol val="none"/>
          </c:marker>
          <c:cat>
            <c:strRef>
              <c:f>List1!$B$1:$F$1</c:f>
              <c:strCache>
                <c:ptCount val="5"/>
                <c:pt idx="0">
                  <c:v>2020</c:v>
                </c:pt>
                <c:pt idx="1">
                  <c:v>2021</c:v>
                </c:pt>
                <c:pt idx="2">
                  <c:v>2022</c:v>
                </c:pt>
                <c:pt idx="3">
                  <c:v>2023</c:v>
                </c:pt>
                <c:pt idx="4">
                  <c:v>2024</c:v>
                </c:pt>
              </c:strCache>
            </c:strRef>
          </c:cat>
          <c:val>
            <c:numRef>
              <c:f>List1!$B$2:$F$2</c:f>
              <c:numCache>
                <c:formatCode>#,##0</c:formatCode>
                <c:ptCount val="5"/>
                <c:pt idx="0">
                  <c:v>24296</c:v>
                </c:pt>
                <c:pt idx="1">
                  <c:v>24098</c:v>
                </c:pt>
                <c:pt idx="2">
                  <c:v>23661</c:v>
                </c:pt>
                <c:pt idx="3">
                  <c:v>22993</c:v>
                </c:pt>
                <c:pt idx="4">
                  <c:v>22350</c:v>
                </c:pt>
              </c:numCache>
            </c:numRef>
          </c:val>
          <c:smooth val="0"/>
          <c:extLst xmlns:c16r2="http://schemas.microsoft.com/office/drawing/2015/06/chart">
            <c:ext xmlns:c16="http://schemas.microsoft.com/office/drawing/2014/chart" uri="{C3380CC4-5D6E-409C-BE32-E72D297353CC}">
              <c16:uniqueId val="{00000000-2DB0-4BCF-9A28-EEF0577E1635}"/>
            </c:ext>
          </c:extLst>
        </c:ser>
        <c:ser>
          <c:idx val="1"/>
          <c:order val="1"/>
          <c:tx>
            <c:strRef>
              <c:f>List1!$A$3</c:f>
              <c:strCache>
                <c:ptCount val="1"/>
                <c:pt idx="0">
                  <c:v>Montéři, mechanici a opraváři elektrických zařízení</c:v>
                </c:pt>
              </c:strCache>
            </c:strRef>
          </c:tx>
          <c:spPr>
            <a:ln w="28575" cap="rnd">
              <a:solidFill>
                <a:schemeClr val="accent2"/>
              </a:solidFill>
              <a:round/>
            </a:ln>
            <a:effectLst/>
          </c:spPr>
          <c:marker>
            <c:symbol val="none"/>
          </c:marker>
          <c:cat>
            <c:strRef>
              <c:f>List1!$B$1:$F$1</c:f>
              <c:strCache>
                <c:ptCount val="5"/>
                <c:pt idx="0">
                  <c:v>2020</c:v>
                </c:pt>
                <c:pt idx="1">
                  <c:v>2021</c:v>
                </c:pt>
                <c:pt idx="2">
                  <c:v>2022</c:v>
                </c:pt>
                <c:pt idx="3">
                  <c:v>2023</c:v>
                </c:pt>
                <c:pt idx="4">
                  <c:v>2024</c:v>
                </c:pt>
              </c:strCache>
            </c:strRef>
          </c:cat>
          <c:val>
            <c:numRef>
              <c:f>List1!$B$3:$F$3</c:f>
              <c:numCache>
                <c:formatCode>#,##0</c:formatCode>
                <c:ptCount val="5"/>
                <c:pt idx="0">
                  <c:v>8957</c:v>
                </c:pt>
                <c:pt idx="1">
                  <c:v>9092</c:v>
                </c:pt>
                <c:pt idx="2">
                  <c:v>9188</c:v>
                </c:pt>
                <c:pt idx="3">
                  <c:v>9205</c:v>
                </c:pt>
                <c:pt idx="4">
                  <c:v>9204</c:v>
                </c:pt>
              </c:numCache>
            </c:numRef>
          </c:val>
          <c:smooth val="0"/>
          <c:extLst xmlns:c16r2="http://schemas.microsoft.com/office/drawing/2015/06/chart">
            <c:ext xmlns:c16="http://schemas.microsoft.com/office/drawing/2014/chart" uri="{C3380CC4-5D6E-409C-BE32-E72D297353CC}">
              <c16:uniqueId val="{00000001-2DB0-4BCF-9A28-EEF0577E1635}"/>
            </c:ext>
          </c:extLst>
        </c:ser>
        <c:ser>
          <c:idx val="2"/>
          <c:order val="2"/>
          <c:tx>
            <c:strRef>
              <c:f>List1!$A$4</c:f>
              <c:strCache>
                <c:ptCount val="1"/>
                <c:pt idx="0">
                  <c:v>Obsluha zařízení na těžbu a zpracování nerostných surovin</c:v>
                </c:pt>
              </c:strCache>
            </c:strRef>
          </c:tx>
          <c:spPr>
            <a:ln w="28575" cap="rnd">
              <a:solidFill>
                <a:schemeClr val="accent3"/>
              </a:solidFill>
              <a:round/>
            </a:ln>
            <a:effectLst/>
          </c:spPr>
          <c:marker>
            <c:symbol val="none"/>
          </c:marker>
          <c:cat>
            <c:strRef>
              <c:f>List1!$B$1:$F$1</c:f>
              <c:strCache>
                <c:ptCount val="5"/>
                <c:pt idx="0">
                  <c:v>2020</c:v>
                </c:pt>
                <c:pt idx="1">
                  <c:v>2021</c:v>
                </c:pt>
                <c:pt idx="2">
                  <c:v>2022</c:v>
                </c:pt>
                <c:pt idx="3">
                  <c:v>2023</c:v>
                </c:pt>
                <c:pt idx="4">
                  <c:v>2024</c:v>
                </c:pt>
              </c:strCache>
            </c:strRef>
          </c:cat>
          <c:val>
            <c:numRef>
              <c:f>List1!$B$4:$F$4</c:f>
              <c:numCache>
                <c:formatCode>#,##0</c:formatCode>
                <c:ptCount val="5"/>
                <c:pt idx="0">
                  <c:v>3936</c:v>
                </c:pt>
                <c:pt idx="1">
                  <c:v>3811</c:v>
                </c:pt>
                <c:pt idx="2">
                  <c:v>3589</c:v>
                </c:pt>
                <c:pt idx="3">
                  <c:v>3337</c:v>
                </c:pt>
                <c:pt idx="4">
                  <c:v>3059</c:v>
                </c:pt>
              </c:numCache>
            </c:numRef>
          </c:val>
          <c:smooth val="0"/>
          <c:extLst xmlns:c16r2="http://schemas.microsoft.com/office/drawing/2015/06/chart">
            <c:ext xmlns:c16="http://schemas.microsoft.com/office/drawing/2014/chart" uri="{C3380CC4-5D6E-409C-BE32-E72D297353CC}">
              <c16:uniqueId val="{00000002-2DB0-4BCF-9A28-EEF0577E1635}"/>
            </c:ext>
          </c:extLst>
        </c:ser>
        <c:dLbls>
          <c:showLegendKey val="0"/>
          <c:showVal val="0"/>
          <c:showCatName val="0"/>
          <c:showSerName val="0"/>
          <c:showPercent val="0"/>
          <c:showBubbleSize val="0"/>
        </c:dLbls>
        <c:smooth val="0"/>
        <c:axId val="329353272"/>
        <c:axId val="329357584"/>
      </c:lineChart>
      <c:catAx>
        <c:axId val="329353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329357584"/>
        <c:crosses val="autoZero"/>
        <c:auto val="1"/>
        <c:lblAlgn val="ctr"/>
        <c:lblOffset val="100"/>
        <c:noMultiLvlLbl val="0"/>
      </c:catAx>
      <c:valAx>
        <c:axId val="329357584"/>
        <c:scaling>
          <c:orientation val="minMax"/>
          <c:max val="2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os.</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329353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2024 - IFLM Index</a:t>
            </a:r>
            <a:r>
              <a:rPr lang="cs-CZ"/>
              <a:t> - SŠbM/sM, ochrana ŽP, policie, armáda</a:t>
            </a:r>
            <a:endParaRPr lang="en-US"/>
          </a:p>
        </c:rich>
      </c:tx>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cs-CZ"/>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1"/>
            <c:invertIfNegative val="0"/>
            <c:bubble3D val="0"/>
            <c:spPr>
              <a:solidFill>
                <a:srgbClr val="FF0000"/>
              </a:solidFill>
              <a:ln>
                <a:noFill/>
              </a:ln>
              <a:effectLst>
                <a:outerShdw blurRad="76200" dir="18900000" sy="23000" kx="-1200000" algn="bl" rotWithShape="0">
                  <a:prstClr val="black">
                    <a:alpha val="2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'predikce-zamestnanosti-podle-vz'!$B$2:$C$2</c:f>
              <c:numCache>
                <c:formatCode>General</c:formatCode>
                <c:ptCount val="2"/>
                <c:pt idx="0">
                  <c:v>0.92</c:v>
                </c:pt>
                <c:pt idx="1">
                  <c:v>1.1399999999999999</c:v>
                </c:pt>
              </c:numCache>
            </c:numRef>
          </c:val>
        </c:ser>
        <c:dLbls>
          <c:dLblPos val="inEnd"/>
          <c:showLegendKey val="0"/>
          <c:showVal val="1"/>
          <c:showCatName val="0"/>
          <c:showSerName val="0"/>
          <c:showPercent val="0"/>
          <c:showBubbleSize val="0"/>
        </c:dLbls>
        <c:gapWidth val="41"/>
        <c:axId val="303238592"/>
        <c:axId val="303236240"/>
      </c:barChart>
      <c:catAx>
        <c:axId val="303238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cs-CZ"/>
          </a:p>
        </c:txPr>
        <c:crossAx val="303236240"/>
        <c:crosses val="autoZero"/>
        <c:auto val="1"/>
        <c:lblAlgn val="ctr"/>
        <c:lblOffset val="100"/>
        <c:noMultiLvlLbl val="0"/>
      </c:catAx>
      <c:valAx>
        <c:axId val="303236240"/>
        <c:scaling>
          <c:orientation val="minMax"/>
        </c:scaling>
        <c:delete val="1"/>
        <c:axPos val="l"/>
        <c:numFmt formatCode="General" sourceLinked="1"/>
        <c:majorTickMark val="none"/>
        <c:minorTickMark val="none"/>
        <c:tickLblPos val="nextTo"/>
        <c:crossAx val="303238592"/>
        <c:crosses val="autoZero"/>
        <c:crossBetween val="between"/>
      </c:valAx>
      <c:spPr>
        <a:noFill/>
        <a:ln>
          <a:noFill/>
        </a:ln>
        <a:effectLst/>
      </c:spPr>
    </c:plotArea>
    <c:legend>
      <c:legendPos val="r"/>
      <c:layout>
        <c:manualLayout>
          <c:xMode val="edge"/>
          <c:yMode val="edge"/>
          <c:x val="0.8693053368328959"/>
          <c:y val="0.5428262613006708"/>
          <c:w val="0.11402799650043745"/>
          <c:h val="0.14768081073199182"/>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cs-CZ"/>
        </a:p>
      </c:txPr>
    </c:legend>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cs-CZ"/>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a:t>2024 - </a:t>
            </a:r>
            <a:r>
              <a:rPr lang="en-US" dirty="0" err="1"/>
              <a:t>Počet</a:t>
            </a:r>
            <a:r>
              <a:rPr lang="en-US" dirty="0"/>
              <a:t> </a:t>
            </a:r>
            <a:r>
              <a:rPr lang="en-US" dirty="0" err="1"/>
              <a:t>absolventů</a:t>
            </a:r>
            <a:r>
              <a:rPr lang="en-US" dirty="0"/>
              <a:t> </a:t>
            </a:r>
            <a:r>
              <a:rPr lang="en-US" dirty="0" err="1"/>
              <a:t>SŠbM</a:t>
            </a:r>
            <a:r>
              <a:rPr lang="en-US" dirty="0"/>
              <a:t>/</a:t>
            </a:r>
            <a:r>
              <a:rPr lang="en-US" dirty="0" err="1"/>
              <a:t>sM</a:t>
            </a:r>
            <a:r>
              <a:rPr lang="en-US" dirty="0"/>
              <a:t> </a:t>
            </a:r>
            <a:r>
              <a:rPr lang="en-US" dirty="0" err="1"/>
              <a:t>ochrana</a:t>
            </a:r>
            <a:r>
              <a:rPr lang="en-US" dirty="0"/>
              <a:t> ŽP, </a:t>
            </a:r>
            <a:r>
              <a:rPr lang="en-US" dirty="0" err="1"/>
              <a:t>policie</a:t>
            </a:r>
            <a:r>
              <a:rPr lang="en-US" dirty="0"/>
              <a:t>, </a:t>
            </a:r>
            <a:r>
              <a:rPr lang="en-US" dirty="0" err="1"/>
              <a:t>armáda</a:t>
            </a:r>
            <a:endParaRPr lang="en-US" dirty="0"/>
          </a:p>
        </c:rich>
      </c:tx>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cs-CZ"/>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1"/>
            <c:invertIfNegative val="0"/>
            <c:bubble3D val="0"/>
            <c:spPr>
              <a:solidFill>
                <a:srgbClr val="FF0000"/>
              </a:solidFill>
              <a:ln>
                <a:noFill/>
              </a:ln>
              <a:effectLst>
                <a:outerShdw blurRad="76200" dir="18900000" sy="23000" kx="-1200000" algn="bl" rotWithShape="0">
                  <a:prstClr val="black">
                    <a:alpha val="2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'predikce-zamestnanosti-podle-vz'!$B$1:$G$1</c:f>
              <c:strCache>
                <c:ptCount val="2"/>
                <c:pt idx="0">
                  <c:v>Průměr za kraje: SŠbM/sM, ochrana ŽP, policie, armáda</c:v>
                </c:pt>
                <c:pt idx="1">
                  <c:v>kraj UST: SŠbM/sM, ochrana ŽP, policie, armáda</c:v>
                </c:pt>
              </c:strCache>
            </c:strRef>
          </c:cat>
          <c:val>
            <c:numRef>
              <c:f>'predikce-zamestnanosti-podle-vz'!$B$2:$G$2</c:f>
              <c:numCache>
                <c:formatCode>General</c:formatCode>
                <c:ptCount val="6"/>
                <c:pt idx="0">
                  <c:v>232.08</c:v>
                </c:pt>
                <c:pt idx="1">
                  <c:v>530</c:v>
                </c:pt>
              </c:numCache>
            </c:numRef>
          </c:val>
        </c:ser>
        <c:dLbls>
          <c:dLblPos val="inEnd"/>
          <c:showLegendKey val="0"/>
          <c:showVal val="1"/>
          <c:showCatName val="0"/>
          <c:showSerName val="0"/>
          <c:showPercent val="0"/>
          <c:showBubbleSize val="0"/>
        </c:dLbls>
        <c:gapWidth val="41"/>
        <c:axId val="303233888"/>
        <c:axId val="303238200"/>
        <c:extLst>
          <c:ext xmlns:c15="http://schemas.microsoft.com/office/drawing/2012/chart" uri="{02D57815-91ED-43cb-92C2-25804820EDAC}">
            <c15:filteredBarSeries>
              <c15:ser>
                <c:idx val="1"/>
                <c:order val="1"/>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cs-CZ"/>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'predikce-zamestnanosti-podle-vz'!$B$1:$G$1</c15:sqref>
                        </c15:formulaRef>
                      </c:ext>
                    </c:extLst>
                    <c:strCache>
                      <c:ptCount val="2"/>
                      <c:pt idx="0">
                        <c:v>Průměr za kraje: SŠbM/sM, ochrana ŽP, policie, armáda</c:v>
                      </c:pt>
                      <c:pt idx="1">
                        <c:v>kraj UST: SŠbM/sM, ochrana ŽP, policie, armáda</c:v>
                      </c:pt>
                    </c:strCache>
                  </c:strRef>
                </c:cat>
                <c:val>
                  <c:numRef>
                    <c:extLst>
                      <c:ext uri="{02D57815-91ED-43cb-92C2-25804820EDAC}">
                        <c15:formulaRef>
                          <c15:sqref>'predikce-zamestnanosti-podle-vz'!$B$3:$G$3</c15:sqref>
                        </c15:formulaRef>
                      </c:ext>
                    </c:extLst>
                    <c:numCache>
                      <c:formatCode>General</c:formatCode>
                      <c:ptCount val="6"/>
                    </c:numCache>
                  </c:numRef>
                </c:val>
              </c15:ser>
            </c15:filteredBarSeries>
          </c:ext>
        </c:extLst>
      </c:barChart>
      <c:catAx>
        <c:axId val="3032338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cs-CZ"/>
          </a:p>
        </c:txPr>
        <c:crossAx val="303238200"/>
        <c:crosses val="autoZero"/>
        <c:auto val="1"/>
        <c:lblAlgn val="ctr"/>
        <c:lblOffset val="100"/>
        <c:noMultiLvlLbl val="0"/>
      </c:catAx>
      <c:valAx>
        <c:axId val="303238200"/>
        <c:scaling>
          <c:orientation val="minMax"/>
        </c:scaling>
        <c:delete val="1"/>
        <c:axPos val="l"/>
        <c:numFmt formatCode="General" sourceLinked="1"/>
        <c:majorTickMark val="none"/>
        <c:minorTickMark val="none"/>
        <c:tickLblPos val="nextTo"/>
        <c:crossAx val="30323388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cs-CZ"/>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Indikátor napětí na trhu práce IFLM Index</a:t>
            </a:r>
            <a:r>
              <a:rPr lang="cs-CZ" b="1"/>
              <a:t> 2024</a:t>
            </a:r>
            <a:endParaRPr lang="en-US"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'predikce-zamestnanosti-podle-vz'!$A$2</c:f>
              <c:strCache>
                <c:ptCount val="1"/>
              </c:strCache>
            </c:strRef>
          </c:tx>
          <c:spPr>
            <a:solidFill>
              <a:schemeClr val="accent1"/>
            </a:solidFill>
            <a:ln>
              <a:noFill/>
            </a:ln>
            <a:effectLst/>
          </c:spPr>
          <c:invertIfNegative val="0"/>
          <c:dPt>
            <c:idx val="1"/>
            <c:invertIfNegative val="0"/>
            <c:bubble3D val="0"/>
            <c:spPr>
              <a:solidFill>
                <a:srgbClr val="FF0000"/>
              </a:solidFill>
              <a:ln>
                <a:noFill/>
              </a:ln>
              <a:effectLst/>
            </c:spPr>
          </c:dPt>
          <c:cat>
            <c:strRef>
              <c:f>'predikce-zamestnanosti-podle-vz'!$B$1:$C$1</c:f>
              <c:strCache>
                <c:ptCount val="2"/>
                <c:pt idx="0">
                  <c:v>Průměr za kraje: SŠbM/sM, chemická výroba</c:v>
                </c:pt>
                <c:pt idx="1">
                  <c:v>kraj UST: SŠbM/sM, chemická výroba</c:v>
                </c:pt>
              </c:strCache>
            </c:strRef>
          </c:cat>
          <c:val>
            <c:numRef>
              <c:f>'predikce-zamestnanosti-podle-vz'!$B$2:$C$2</c:f>
              <c:numCache>
                <c:formatCode>General</c:formatCode>
                <c:ptCount val="2"/>
                <c:pt idx="0">
                  <c:v>0.82</c:v>
                </c:pt>
                <c:pt idx="1">
                  <c:v>0.88</c:v>
                </c:pt>
              </c:numCache>
            </c:numRef>
          </c:val>
        </c:ser>
        <c:dLbls>
          <c:showLegendKey val="0"/>
          <c:showVal val="0"/>
          <c:showCatName val="0"/>
          <c:showSerName val="0"/>
          <c:showPercent val="0"/>
          <c:showBubbleSize val="0"/>
        </c:dLbls>
        <c:gapWidth val="219"/>
        <c:overlap val="-27"/>
        <c:axId val="335684224"/>
        <c:axId val="335687360"/>
      </c:barChart>
      <c:catAx>
        <c:axId val="33568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35687360"/>
        <c:crosses val="autoZero"/>
        <c:auto val="1"/>
        <c:lblAlgn val="ctr"/>
        <c:lblOffset val="100"/>
        <c:noMultiLvlLbl val="0"/>
      </c:catAx>
      <c:valAx>
        <c:axId val="335687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35684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cs-CZ" b="1"/>
              <a:t>Počet absolventů 2024</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spPr>
            <a:solidFill>
              <a:schemeClr val="accent1"/>
            </a:solidFill>
            <a:ln>
              <a:noFill/>
            </a:ln>
            <a:effectLst/>
          </c:spPr>
          <c:invertIfNegative val="0"/>
          <c:cat>
            <c:strRef>
              <c:f>'predikce-zamestnanosti-podle-vz'!$B$1:$F$1</c:f>
              <c:strCache>
                <c:ptCount val="2"/>
                <c:pt idx="0">
                  <c:v>Průměr za kraje: SŠbM/sM, chemická výroba</c:v>
                </c:pt>
                <c:pt idx="1">
                  <c:v>kraj UST: SŠbM/sM, chemická výroba</c:v>
                </c:pt>
              </c:strCache>
            </c:strRef>
          </c:cat>
          <c:val>
            <c:numRef>
              <c:f>'predikce-zamestnanosti-podle-vz'!$B$2:$F$2</c:f>
              <c:numCache>
                <c:formatCode>General</c:formatCode>
                <c:ptCount val="5"/>
                <c:pt idx="0">
                  <c:v>48.08</c:v>
                </c:pt>
                <c:pt idx="1">
                  <c:v>45</c:v>
                </c:pt>
              </c:numCache>
            </c:numRef>
          </c:val>
        </c:ser>
        <c:dLbls>
          <c:showLegendKey val="0"/>
          <c:showVal val="0"/>
          <c:showCatName val="0"/>
          <c:showSerName val="0"/>
          <c:showPercent val="0"/>
          <c:showBubbleSize val="0"/>
        </c:dLbls>
        <c:gapWidth val="219"/>
        <c:overlap val="-27"/>
        <c:axId val="393158064"/>
        <c:axId val="393162768"/>
      </c:barChart>
      <c:catAx>
        <c:axId val="39315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93162768"/>
        <c:crosses val="autoZero"/>
        <c:auto val="1"/>
        <c:lblAlgn val="ctr"/>
        <c:lblOffset val="100"/>
        <c:noMultiLvlLbl val="0"/>
      </c:catAx>
      <c:valAx>
        <c:axId val="393162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93158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cs-CZ" b="1" dirty="0" smtClean="0"/>
              <a:t>Index napětí na trhu práce IFLM</a:t>
            </a:r>
            <a:endParaRPr lang="cs-CZ"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spPr>
            <a:solidFill>
              <a:schemeClr val="accent1"/>
            </a:solidFill>
            <a:ln>
              <a:noFill/>
            </a:ln>
            <a:effectLst/>
          </c:spPr>
          <c:invertIfNegative val="0"/>
          <c:cat>
            <c:strRef>
              <c:f>'predikce-zamestnanosti-podle-vz'!$B$1:$G$1</c:f>
              <c:strCache>
                <c:ptCount val="6"/>
                <c:pt idx="0">
                  <c:v>Průměr za kraje: VŠ, vzdělávání</c:v>
                </c:pt>
                <c:pt idx="1">
                  <c:v>Průměr za kraje: VŠ, umění a užité umění</c:v>
                </c:pt>
                <c:pt idx="2">
                  <c:v>Průměr za kraje: VŠ, chemická výroba a ostatní materiálové obory</c:v>
                </c:pt>
                <c:pt idx="3">
                  <c:v>kraj UST: VŠ, vzdělávání</c:v>
                </c:pt>
                <c:pt idx="4">
                  <c:v>kraj UST: VŠ, umění a užité umění</c:v>
                </c:pt>
                <c:pt idx="5">
                  <c:v>kraj UST: VŠ, chemická výroba a ostatní materiálové obory</c:v>
                </c:pt>
              </c:strCache>
            </c:strRef>
          </c:cat>
          <c:val>
            <c:numRef>
              <c:f>'predikce-zamestnanosti-podle-vz'!$B$2:$G$2</c:f>
              <c:numCache>
                <c:formatCode>General</c:formatCode>
                <c:ptCount val="6"/>
                <c:pt idx="0">
                  <c:v>0.94</c:v>
                </c:pt>
                <c:pt idx="1">
                  <c:v>1.21</c:v>
                </c:pt>
                <c:pt idx="2">
                  <c:v>0.89</c:v>
                </c:pt>
                <c:pt idx="3">
                  <c:v>0.88</c:v>
                </c:pt>
                <c:pt idx="4">
                  <c:v>1.21</c:v>
                </c:pt>
                <c:pt idx="5">
                  <c:v>0.9</c:v>
                </c:pt>
              </c:numCache>
            </c:numRef>
          </c:val>
        </c:ser>
        <c:dLbls>
          <c:showLegendKey val="0"/>
          <c:showVal val="0"/>
          <c:showCatName val="0"/>
          <c:showSerName val="0"/>
          <c:showPercent val="0"/>
          <c:showBubbleSize val="0"/>
        </c:dLbls>
        <c:gapWidth val="219"/>
        <c:overlap val="-27"/>
        <c:axId val="395818464"/>
        <c:axId val="395818072"/>
      </c:barChart>
      <c:catAx>
        <c:axId val="39581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95818072"/>
        <c:crosses val="autoZero"/>
        <c:auto val="1"/>
        <c:lblAlgn val="ctr"/>
        <c:lblOffset val="100"/>
        <c:noMultiLvlLbl val="0"/>
      </c:catAx>
      <c:valAx>
        <c:axId val="395818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95818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Počet absolventů 2024</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'predikce-zamestnanosti-podle-vz'!$B$1:$G$1</c:f>
              <c:strCache>
                <c:ptCount val="6"/>
                <c:pt idx="0">
                  <c:v>Průměr za kraje: VŠ, vzdělávání</c:v>
                </c:pt>
                <c:pt idx="1">
                  <c:v>Průměr za kraje: VŠ, umění a užité umění</c:v>
                </c:pt>
                <c:pt idx="2">
                  <c:v>Průměr za kraje: VŠ, chemická výroba a ostatní materiálové obory</c:v>
                </c:pt>
                <c:pt idx="3">
                  <c:v>kraj UST: VŠ, vzdělávání</c:v>
                </c:pt>
                <c:pt idx="4">
                  <c:v>kraj UST: VŠ, umění a užité umění</c:v>
                </c:pt>
                <c:pt idx="5">
                  <c:v>kraj UST: VŠ, chemická výroba a ostatní materiálové obory</c:v>
                </c:pt>
              </c:strCache>
            </c:strRef>
          </c:cat>
          <c:val>
            <c:numRef>
              <c:f>'predikce-zamestnanosti-podle-vz'!$B$2:$G$2</c:f>
              <c:numCache>
                <c:formatCode>General</c:formatCode>
                <c:ptCount val="6"/>
                <c:pt idx="0">
                  <c:v>1144.93</c:v>
                </c:pt>
                <c:pt idx="1">
                  <c:v>538.30999999999995</c:v>
                </c:pt>
                <c:pt idx="2">
                  <c:v>140.13999999999999</c:v>
                </c:pt>
                <c:pt idx="3">
                  <c:v>1279</c:v>
                </c:pt>
                <c:pt idx="4">
                  <c:v>575</c:v>
                </c:pt>
                <c:pt idx="5">
                  <c:v>158</c:v>
                </c:pt>
              </c:numCache>
            </c:numRef>
          </c:val>
        </c:ser>
        <c:dLbls>
          <c:dLblPos val="inEnd"/>
          <c:showLegendKey val="0"/>
          <c:showVal val="1"/>
          <c:showCatName val="0"/>
          <c:showSerName val="0"/>
          <c:showPercent val="0"/>
          <c:showBubbleSize val="0"/>
        </c:dLbls>
        <c:gapWidth val="219"/>
        <c:overlap val="-27"/>
        <c:axId val="394062496"/>
        <c:axId val="394062888"/>
      </c:barChart>
      <c:catAx>
        <c:axId val="39406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94062888"/>
        <c:crosses val="autoZero"/>
        <c:auto val="1"/>
        <c:lblAlgn val="ctr"/>
        <c:lblOffset val="100"/>
        <c:noMultiLvlLbl val="0"/>
      </c:catAx>
      <c:valAx>
        <c:axId val="394062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94062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dirty="0"/>
              <a:t>TOP 3 vzdělání v odvětví</a:t>
            </a:r>
            <a:r>
              <a:rPr lang="cs-CZ" baseline="0" dirty="0"/>
              <a:t> </a:t>
            </a:r>
            <a:br>
              <a:rPr lang="cs-CZ" baseline="0" dirty="0"/>
            </a:br>
            <a:r>
              <a:rPr lang="cs-CZ" baseline="0" dirty="0"/>
              <a:t>Těžební průmysl</a:t>
            </a:r>
            <a:endParaRPr lang="cs-CZ"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lineChart>
        <c:grouping val="standard"/>
        <c:varyColors val="0"/>
        <c:ser>
          <c:idx val="0"/>
          <c:order val="0"/>
          <c:tx>
            <c:strRef>
              <c:f>List1!$A$2</c:f>
              <c:strCache>
                <c:ptCount val="1"/>
                <c:pt idx="0">
                  <c:v>SŠbM, hutnictví, slévárenství</c:v>
                </c:pt>
              </c:strCache>
            </c:strRef>
          </c:tx>
          <c:spPr>
            <a:ln w="28575" cap="rnd">
              <a:solidFill>
                <a:schemeClr val="accent1"/>
              </a:solidFill>
              <a:round/>
            </a:ln>
            <a:effectLst/>
          </c:spPr>
          <c:marker>
            <c:symbol val="none"/>
          </c:marker>
          <c:cat>
            <c:strRef>
              <c:f>List1!$B$1:$F$1</c:f>
              <c:strCache>
                <c:ptCount val="5"/>
                <c:pt idx="0">
                  <c:v>2020</c:v>
                </c:pt>
                <c:pt idx="1">
                  <c:v>2021</c:v>
                </c:pt>
                <c:pt idx="2">
                  <c:v>2022</c:v>
                </c:pt>
                <c:pt idx="3">
                  <c:v>2023</c:v>
                </c:pt>
                <c:pt idx="4">
                  <c:v>2024</c:v>
                </c:pt>
              </c:strCache>
            </c:strRef>
          </c:cat>
          <c:val>
            <c:numRef>
              <c:f>List1!$B$2:$F$2</c:f>
              <c:numCache>
                <c:formatCode>#,##0</c:formatCode>
                <c:ptCount val="5"/>
                <c:pt idx="0">
                  <c:v>43375</c:v>
                </c:pt>
                <c:pt idx="1">
                  <c:v>43608</c:v>
                </c:pt>
                <c:pt idx="2">
                  <c:v>43458</c:v>
                </c:pt>
                <c:pt idx="3">
                  <c:v>42802</c:v>
                </c:pt>
                <c:pt idx="4">
                  <c:v>42132</c:v>
                </c:pt>
              </c:numCache>
            </c:numRef>
          </c:val>
          <c:smooth val="0"/>
          <c:extLst xmlns:c16r2="http://schemas.microsoft.com/office/drawing/2015/06/chart">
            <c:ext xmlns:c16="http://schemas.microsoft.com/office/drawing/2014/chart" uri="{C3380CC4-5D6E-409C-BE32-E72D297353CC}">
              <c16:uniqueId val="{00000000-2DB0-4BCF-9A28-EEF0577E1635}"/>
            </c:ext>
          </c:extLst>
        </c:ser>
        <c:ser>
          <c:idx val="1"/>
          <c:order val="1"/>
          <c:tx>
            <c:strRef>
              <c:f>List1!$A$3</c:f>
              <c:strCache>
                <c:ptCount val="1"/>
                <c:pt idx="0">
                  <c:v>SŠbM, elektrotechnika, telekomunikace</c:v>
                </c:pt>
              </c:strCache>
            </c:strRef>
          </c:tx>
          <c:spPr>
            <a:ln w="28575" cap="rnd">
              <a:solidFill>
                <a:schemeClr val="accent2"/>
              </a:solidFill>
              <a:round/>
            </a:ln>
            <a:effectLst/>
          </c:spPr>
          <c:marker>
            <c:symbol val="none"/>
          </c:marker>
          <c:cat>
            <c:strRef>
              <c:f>List1!$B$1:$F$1</c:f>
              <c:strCache>
                <c:ptCount val="5"/>
                <c:pt idx="0">
                  <c:v>2020</c:v>
                </c:pt>
                <c:pt idx="1">
                  <c:v>2021</c:v>
                </c:pt>
                <c:pt idx="2">
                  <c:v>2022</c:v>
                </c:pt>
                <c:pt idx="3">
                  <c:v>2023</c:v>
                </c:pt>
                <c:pt idx="4">
                  <c:v>2024</c:v>
                </c:pt>
              </c:strCache>
            </c:strRef>
          </c:cat>
          <c:val>
            <c:numRef>
              <c:f>List1!$B$3:$F$3</c:f>
              <c:numCache>
                <c:formatCode>#,##0</c:formatCode>
                <c:ptCount val="5"/>
                <c:pt idx="0">
                  <c:v>14749</c:v>
                </c:pt>
                <c:pt idx="1">
                  <c:v>14893</c:v>
                </c:pt>
                <c:pt idx="2">
                  <c:v>15050</c:v>
                </c:pt>
                <c:pt idx="3">
                  <c:v>15207</c:v>
                </c:pt>
                <c:pt idx="4">
                  <c:v>15367</c:v>
                </c:pt>
              </c:numCache>
            </c:numRef>
          </c:val>
          <c:smooth val="0"/>
          <c:extLst xmlns:c16r2="http://schemas.microsoft.com/office/drawing/2015/06/chart">
            <c:ext xmlns:c16="http://schemas.microsoft.com/office/drawing/2014/chart" uri="{C3380CC4-5D6E-409C-BE32-E72D297353CC}">
              <c16:uniqueId val="{00000001-2DB0-4BCF-9A28-EEF0577E1635}"/>
            </c:ext>
          </c:extLst>
        </c:ser>
        <c:ser>
          <c:idx val="2"/>
          <c:order val="2"/>
          <c:tx>
            <c:strRef>
              <c:f>List1!$A$4</c:f>
              <c:strCache>
                <c:ptCount val="1"/>
                <c:pt idx="0">
                  <c:v>SŠsM, hutnictví, slévárenství</c:v>
                </c:pt>
              </c:strCache>
            </c:strRef>
          </c:tx>
          <c:spPr>
            <a:ln w="28575" cap="rnd">
              <a:solidFill>
                <a:schemeClr val="accent3"/>
              </a:solidFill>
              <a:round/>
            </a:ln>
            <a:effectLst/>
          </c:spPr>
          <c:marker>
            <c:symbol val="none"/>
          </c:marker>
          <c:cat>
            <c:strRef>
              <c:f>List1!$B$1:$F$1</c:f>
              <c:strCache>
                <c:ptCount val="5"/>
                <c:pt idx="0">
                  <c:v>2020</c:v>
                </c:pt>
                <c:pt idx="1">
                  <c:v>2021</c:v>
                </c:pt>
                <c:pt idx="2">
                  <c:v>2022</c:v>
                </c:pt>
                <c:pt idx="3">
                  <c:v>2023</c:v>
                </c:pt>
                <c:pt idx="4">
                  <c:v>2024</c:v>
                </c:pt>
              </c:strCache>
            </c:strRef>
          </c:cat>
          <c:val>
            <c:numRef>
              <c:f>List1!$B$4:$F$4</c:f>
              <c:numCache>
                <c:formatCode>#,##0</c:formatCode>
                <c:ptCount val="5"/>
                <c:pt idx="0">
                  <c:v>26218</c:v>
                </c:pt>
                <c:pt idx="1">
                  <c:v>26608</c:v>
                </c:pt>
                <c:pt idx="2">
                  <c:v>26826</c:v>
                </c:pt>
                <c:pt idx="3">
                  <c:v>26964</c:v>
                </c:pt>
                <c:pt idx="4">
                  <c:v>27121</c:v>
                </c:pt>
              </c:numCache>
            </c:numRef>
          </c:val>
          <c:smooth val="0"/>
          <c:extLst xmlns:c16r2="http://schemas.microsoft.com/office/drawing/2015/06/chart">
            <c:ext xmlns:c16="http://schemas.microsoft.com/office/drawing/2014/chart" uri="{C3380CC4-5D6E-409C-BE32-E72D297353CC}">
              <c16:uniqueId val="{00000002-2DB0-4BCF-9A28-EEF0577E1635}"/>
            </c:ext>
          </c:extLst>
        </c:ser>
        <c:dLbls>
          <c:showLegendKey val="0"/>
          <c:showVal val="0"/>
          <c:showCatName val="0"/>
          <c:showSerName val="0"/>
          <c:showPercent val="0"/>
          <c:showBubbleSize val="0"/>
        </c:dLbls>
        <c:smooth val="0"/>
        <c:axId val="329357976"/>
        <c:axId val="303237808"/>
      </c:lineChart>
      <c:catAx>
        <c:axId val="329357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303237808"/>
        <c:crosses val="autoZero"/>
        <c:auto val="1"/>
        <c:lblAlgn val="ctr"/>
        <c:lblOffset val="100"/>
        <c:noMultiLvlLbl val="0"/>
      </c:catAx>
      <c:valAx>
        <c:axId val="30323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os.</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329357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small" spc="0" baseline="0">
                <a:solidFill>
                  <a:schemeClr val="tx1">
                    <a:lumMod val="65000"/>
                    <a:lumOff val="35000"/>
                  </a:schemeClr>
                </a:solidFill>
                <a:latin typeface="+mn-lt"/>
                <a:ea typeface="+mn-ea"/>
                <a:cs typeface="+mn-cs"/>
              </a:defRPr>
            </a:pPr>
            <a:r>
              <a:rPr lang="cs-CZ" b="1" cap="small" baseline="0" dirty="0" smtClean="0"/>
              <a:t>Prognóza počtu </a:t>
            </a:r>
            <a:r>
              <a:rPr lang="cs-CZ" b="1" cap="small" baseline="0" dirty="0"/>
              <a:t>obyvatel</a:t>
            </a:r>
            <a:endParaRPr lang="en-US" b="1" cap="small" baseline="0" dirty="0"/>
          </a:p>
        </c:rich>
      </c:tx>
      <c:layout/>
      <c:overlay val="0"/>
      <c:spPr>
        <a:noFill/>
        <a:ln>
          <a:noFill/>
        </a:ln>
        <a:effectLst/>
      </c:spPr>
      <c:txPr>
        <a:bodyPr rot="0" spcFirstLastPara="1" vertOverflow="ellipsis" vert="horz" wrap="square" anchor="ctr" anchorCtr="1"/>
        <a:lstStyle/>
        <a:p>
          <a:pPr>
            <a:defRPr sz="1400" b="0" i="0" u="none" strike="noStrike" kern="1200" cap="small" spc="0" baseline="0">
              <a:solidFill>
                <a:schemeClr val="tx1">
                  <a:lumMod val="65000"/>
                  <a:lumOff val="35000"/>
                </a:schemeClr>
              </a:solidFill>
              <a:latin typeface="+mn-lt"/>
              <a:ea typeface="+mn-ea"/>
              <a:cs typeface="+mn-cs"/>
            </a:defRPr>
          </a:pPr>
          <a:endParaRPr lang="cs-CZ"/>
        </a:p>
      </c:txPr>
    </c:title>
    <c:autoTitleDeleted val="0"/>
    <c:plotArea>
      <c:layout/>
      <c:lineChart>
        <c:grouping val="standard"/>
        <c:varyColors val="0"/>
        <c:ser>
          <c:idx val="0"/>
          <c:order val="0"/>
          <c:tx>
            <c:strRef>
              <c:f>'pocet-obyvatel-prognoza-poctu-o'!$B$1</c:f>
              <c:strCache>
                <c:ptCount val="1"/>
                <c:pt idx="0">
                  <c:v>Průměr za kraje</c:v>
                </c:pt>
              </c:strCache>
            </c:strRef>
          </c:tx>
          <c:spPr>
            <a:ln w="28575" cap="rnd">
              <a:solidFill>
                <a:schemeClr val="accent1"/>
              </a:solidFill>
              <a:round/>
            </a:ln>
            <a:effectLst/>
          </c:spPr>
          <c:marker>
            <c:symbol val="none"/>
          </c:marker>
          <c:cat>
            <c:numRef>
              <c:f>'pocet-obyvatel-prognoza-poctu-o'!$A$2:$A$12</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'pocet-obyvatel-prognoza-poctu-o'!$B$2:$B$12</c:f>
              <c:numCache>
                <c:formatCode>General</c:formatCode>
                <c:ptCount val="11"/>
                <c:pt idx="0">
                  <c:v>764941.07</c:v>
                </c:pt>
                <c:pt idx="1">
                  <c:v>766442.64</c:v>
                </c:pt>
                <c:pt idx="2">
                  <c:v>767758.71</c:v>
                </c:pt>
                <c:pt idx="3">
                  <c:v>768884.57</c:v>
                </c:pt>
                <c:pt idx="4">
                  <c:v>769816.36</c:v>
                </c:pt>
                <c:pt idx="5">
                  <c:v>770555.57</c:v>
                </c:pt>
                <c:pt idx="6">
                  <c:v>771108.86</c:v>
                </c:pt>
                <c:pt idx="7">
                  <c:v>771487.43</c:v>
                </c:pt>
                <c:pt idx="8">
                  <c:v>771706.57</c:v>
                </c:pt>
                <c:pt idx="9">
                  <c:v>771784.07</c:v>
                </c:pt>
                <c:pt idx="10">
                  <c:v>771845.71</c:v>
                </c:pt>
              </c:numCache>
            </c:numRef>
          </c:val>
          <c:smooth val="0"/>
        </c:ser>
        <c:ser>
          <c:idx val="1"/>
          <c:order val="1"/>
          <c:tx>
            <c:strRef>
              <c:f>'pocet-obyvatel-prognoza-poctu-o'!$C$1</c:f>
              <c:strCache>
                <c:ptCount val="1"/>
                <c:pt idx="0">
                  <c:v>kraj UST</c:v>
                </c:pt>
              </c:strCache>
            </c:strRef>
          </c:tx>
          <c:spPr>
            <a:ln w="28575" cap="rnd">
              <a:solidFill>
                <a:schemeClr val="accent2"/>
              </a:solidFill>
              <a:round/>
            </a:ln>
            <a:effectLst/>
          </c:spPr>
          <c:marker>
            <c:symbol val="none"/>
          </c:marker>
          <c:cat>
            <c:numRef>
              <c:f>'pocet-obyvatel-prognoza-poctu-o'!$A$2:$A$12</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'pocet-obyvatel-prognoza-poctu-o'!$C$2:$C$12</c:f>
              <c:numCache>
                <c:formatCode>General</c:formatCode>
                <c:ptCount val="11"/>
                <c:pt idx="0">
                  <c:v>818766</c:v>
                </c:pt>
                <c:pt idx="1">
                  <c:v>817236</c:v>
                </c:pt>
                <c:pt idx="2">
                  <c:v>815567</c:v>
                </c:pt>
                <c:pt idx="3">
                  <c:v>813765</c:v>
                </c:pt>
                <c:pt idx="4">
                  <c:v>811838</c:v>
                </c:pt>
                <c:pt idx="5">
                  <c:v>809795</c:v>
                </c:pt>
                <c:pt idx="6">
                  <c:v>807643</c:v>
                </c:pt>
                <c:pt idx="7">
                  <c:v>805389</c:v>
                </c:pt>
                <c:pt idx="8">
                  <c:v>803035</c:v>
                </c:pt>
                <c:pt idx="9">
                  <c:v>800586</c:v>
                </c:pt>
                <c:pt idx="10">
                  <c:v>798043</c:v>
                </c:pt>
              </c:numCache>
            </c:numRef>
          </c:val>
          <c:smooth val="0"/>
        </c:ser>
        <c:dLbls>
          <c:showLegendKey val="0"/>
          <c:showVal val="0"/>
          <c:showCatName val="0"/>
          <c:showSerName val="0"/>
          <c:showPercent val="0"/>
          <c:showBubbleSize val="0"/>
        </c:dLbls>
        <c:smooth val="0"/>
        <c:axId val="301721120"/>
        <c:axId val="302460152"/>
      </c:lineChart>
      <c:catAx>
        <c:axId val="30172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2460152"/>
        <c:crosses val="autoZero"/>
        <c:auto val="1"/>
        <c:lblAlgn val="ctr"/>
        <c:lblOffset val="100"/>
        <c:noMultiLvlLbl val="0"/>
      </c:catAx>
      <c:valAx>
        <c:axId val="302460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1721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small" spc="0" baseline="0">
                <a:solidFill>
                  <a:schemeClr val="tx1">
                    <a:lumMod val="65000"/>
                    <a:lumOff val="35000"/>
                  </a:schemeClr>
                </a:solidFill>
                <a:latin typeface="+mn-lt"/>
                <a:ea typeface="+mn-ea"/>
                <a:cs typeface="+mn-cs"/>
              </a:defRPr>
            </a:pPr>
            <a:r>
              <a:rPr lang="cs-CZ" b="1" cap="small" baseline="0" dirty="0" smtClean="0"/>
              <a:t>Průměrný věk</a:t>
            </a:r>
            <a:endParaRPr lang="en-US" b="1" cap="small" baseline="0" dirty="0"/>
          </a:p>
        </c:rich>
      </c:tx>
      <c:layout/>
      <c:overlay val="0"/>
      <c:spPr>
        <a:noFill/>
        <a:ln>
          <a:noFill/>
        </a:ln>
        <a:effectLst/>
      </c:spPr>
      <c:txPr>
        <a:bodyPr rot="0" spcFirstLastPara="1" vertOverflow="ellipsis" vert="horz" wrap="square" anchor="ctr" anchorCtr="1"/>
        <a:lstStyle/>
        <a:p>
          <a:pPr>
            <a:defRPr sz="1400" b="0" i="0" u="none" strike="noStrike" kern="1200" cap="small" spc="0" baseline="0">
              <a:solidFill>
                <a:schemeClr val="tx1">
                  <a:lumMod val="65000"/>
                  <a:lumOff val="35000"/>
                </a:schemeClr>
              </a:solidFill>
              <a:latin typeface="+mn-lt"/>
              <a:ea typeface="+mn-ea"/>
              <a:cs typeface="+mn-cs"/>
            </a:defRPr>
          </a:pPr>
          <a:endParaRPr lang="cs-CZ"/>
        </a:p>
      </c:txPr>
    </c:title>
    <c:autoTitleDeleted val="0"/>
    <c:plotArea>
      <c:layout/>
      <c:lineChart>
        <c:grouping val="standard"/>
        <c:varyColors val="0"/>
        <c:ser>
          <c:idx val="0"/>
          <c:order val="0"/>
          <c:tx>
            <c:strRef>
              <c:f>'vyvoj-vekove-struktury-populace'!$B$1</c:f>
              <c:strCache>
                <c:ptCount val="1"/>
                <c:pt idx="0">
                  <c:v>Průměr za kraje</c:v>
                </c:pt>
              </c:strCache>
            </c:strRef>
          </c:tx>
          <c:spPr>
            <a:ln w="28575" cap="rnd">
              <a:solidFill>
                <a:schemeClr val="accent1"/>
              </a:solidFill>
              <a:round/>
            </a:ln>
            <a:effectLst/>
          </c:spPr>
          <c:marker>
            <c:symbol val="none"/>
          </c:marker>
          <c:cat>
            <c:numRef>
              <c:f>'vyvoj-vekove-struktury-populace'!$A$2:$A$10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'vyvoj-vekove-struktury-populace'!$B$2:$B$10</c:f>
              <c:numCache>
                <c:formatCode>General</c:formatCode>
                <c:ptCount val="9"/>
                <c:pt idx="0">
                  <c:v>41.09</c:v>
                </c:pt>
                <c:pt idx="1">
                  <c:v>41.31</c:v>
                </c:pt>
                <c:pt idx="2">
                  <c:v>41.54</c:v>
                </c:pt>
                <c:pt idx="3">
                  <c:v>41.78</c:v>
                </c:pt>
                <c:pt idx="4">
                  <c:v>41.96</c:v>
                </c:pt>
                <c:pt idx="5">
                  <c:v>42.16</c:v>
                </c:pt>
                <c:pt idx="6">
                  <c:v>42.33</c:v>
                </c:pt>
                <c:pt idx="7">
                  <c:v>42.49</c:v>
                </c:pt>
                <c:pt idx="8">
                  <c:v>42.63</c:v>
                </c:pt>
              </c:numCache>
            </c:numRef>
          </c:val>
          <c:smooth val="0"/>
        </c:ser>
        <c:ser>
          <c:idx val="1"/>
          <c:order val="1"/>
          <c:tx>
            <c:strRef>
              <c:f>'vyvoj-vekove-struktury-populace'!$C$1</c:f>
              <c:strCache>
                <c:ptCount val="1"/>
                <c:pt idx="0">
                  <c:v>kraj UST</c:v>
                </c:pt>
              </c:strCache>
            </c:strRef>
          </c:tx>
          <c:spPr>
            <a:ln w="28575" cap="rnd">
              <a:solidFill>
                <a:schemeClr val="accent2"/>
              </a:solidFill>
              <a:round/>
            </a:ln>
            <a:effectLst/>
          </c:spPr>
          <c:marker>
            <c:symbol val="none"/>
          </c:marker>
          <c:cat>
            <c:numRef>
              <c:f>'vyvoj-vekove-struktury-populace'!$A$2:$A$10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'vyvoj-vekove-struktury-populace'!$C$2:$C$10</c:f>
              <c:numCache>
                <c:formatCode>General</c:formatCode>
                <c:ptCount val="9"/>
                <c:pt idx="0">
                  <c:v>40.4</c:v>
                </c:pt>
                <c:pt idx="1">
                  <c:v>40.6</c:v>
                </c:pt>
                <c:pt idx="2">
                  <c:v>40.9</c:v>
                </c:pt>
                <c:pt idx="3">
                  <c:v>41.2</c:v>
                </c:pt>
                <c:pt idx="4">
                  <c:v>41.4</c:v>
                </c:pt>
                <c:pt idx="5">
                  <c:v>41.6</c:v>
                </c:pt>
                <c:pt idx="6">
                  <c:v>41.8</c:v>
                </c:pt>
                <c:pt idx="7">
                  <c:v>42</c:v>
                </c:pt>
                <c:pt idx="8">
                  <c:v>42.2</c:v>
                </c:pt>
              </c:numCache>
            </c:numRef>
          </c:val>
          <c:smooth val="0"/>
        </c:ser>
        <c:dLbls>
          <c:showLegendKey val="0"/>
          <c:showVal val="0"/>
          <c:showCatName val="0"/>
          <c:showSerName val="0"/>
          <c:showPercent val="0"/>
          <c:showBubbleSize val="0"/>
        </c:dLbls>
        <c:smooth val="0"/>
        <c:axId val="301987088"/>
        <c:axId val="302171704"/>
      </c:lineChart>
      <c:catAx>
        <c:axId val="30198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2171704"/>
        <c:crosses val="autoZero"/>
        <c:auto val="1"/>
        <c:lblAlgn val="ctr"/>
        <c:lblOffset val="100"/>
        <c:noMultiLvlLbl val="0"/>
      </c:catAx>
      <c:valAx>
        <c:axId val="302171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1987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Počet cizinců v kraji</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'pocet-cizincu-pocet-cizincu-v-k'!$B$1</c:f>
              <c:strCache>
                <c:ptCount val="1"/>
                <c:pt idx="0">
                  <c:v>Průměr za kraje</c:v>
                </c:pt>
              </c:strCache>
            </c:strRef>
          </c:tx>
          <c:spPr>
            <a:solidFill>
              <a:schemeClr val="accent1"/>
            </a:solidFill>
            <a:ln>
              <a:noFill/>
            </a:ln>
            <a:effectLst/>
          </c:spPr>
          <c:invertIfNegative val="0"/>
          <c:cat>
            <c:numRef>
              <c:f>'pocet-cizincu-pocet-cizincu-v-k'!$A$2:$A$10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'pocet-cizincu-pocet-cizincu-v-k'!$B$2:$B$10</c:f>
              <c:numCache>
                <c:formatCode>General</c:formatCode>
                <c:ptCount val="9"/>
                <c:pt idx="0">
                  <c:v>31010.93</c:v>
                </c:pt>
                <c:pt idx="1">
                  <c:v>30957.14</c:v>
                </c:pt>
                <c:pt idx="2">
                  <c:v>31310.71</c:v>
                </c:pt>
                <c:pt idx="3">
                  <c:v>32048.14</c:v>
                </c:pt>
                <c:pt idx="4">
                  <c:v>33136.93</c:v>
                </c:pt>
                <c:pt idx="5">
                  <c:v>35178.86</c:v>
                </c:pt>
                <c:pt idx="6">
                  <c:v>37365.64</c:v>
                </c:pt>
                <c:pt idx="7">
                  <c:v>40243.57</c:v>
                </c:pt>
                <c:pt idx="8">
                  <c:v>42372.57</c:v>
                </c:pt>
              </c:numCache>
            </c:numRef>
          </c:val>
        </c:ser>
        <c:ser>
          <c:idx val="1"/>
          <c:order val="1"/>
          <c:tx>
            <c:strRef>
              <c:f>'pocet-cizincu-pocet-cizincu-v-k'!$C$1</c:f>
              <c:strCache>
                <c:ptCount val="1"/>
                <c:pt idx="0">
                  <c:v>kraj UST</c:v>
                </c:pt>
              </c:strCache>
            </c:strRef>
          </c:tx>
          <c:spPr>
            <a:solidFill>
              <a:schemeClr val="accent2"/>
            </a:solidFill>
            <a:ln>
              <a:noFill/>
            </a:ln>
            <a:effectLst/>
          </c:spPr>
          <c:invertIfNegative val="0"/>
          <c:cat>
            <c:numRef>
              <c:f>'pocet-cizincu-pocet-cizincu-v-k'!$A$2:$A$10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'pocet-cizincu-pocet-cizincu-v-k'!$C$2:$C$10</c:f>
              <c:numCache>
                <c:formatCode>General</c:formatCode>
                <c:ptCount val="9"/>
                <c:pt idx="0">
                  <c:v>30607</c:v>
                </c:pt>
                <c:pt idx="1">
                  <c:v>30461</c:v>
                </c:pt>
                <c:pt idx="2">
                  <c:v>31520</c:v>
                </c:pt>
                <c:pt idx="3">
                  <c:v>31878</c:v>
                </c:pt>
                <c:pt idx="4">
                  <c:v>32612</c:v>
                </c:pt>
                <c:pt idx="5">
                  <c:v>33593</c:v>
                </c:pt>
                <c:pt idx="6">
                  <c:v>34978</c:v>
                </c:pt>
                <c:pt idx="7">
                  <c:v>37017</c:v>
                </c:pt>
                <c:pt idx="8">
                  <c:v>38861</c:v>
                </c:pt>
              </c:numCache>
            </c:numRef>
          </c:val>
        </c:ser>
        <c:dLbls>
          <c:showLegendKey val="0"/>
          <c:showVal val="0"/>
          <c:showCatName val="0"/>
          <c:showSerName val="0"/>
          <c:showPercent val="0"/>
          <c:showBubbleSize val="0"/>
        </c:dLbls>
        <c:gapWidth val="219"/>
        <c:overlap val="-27"/>
        <c:axId val="302186776"/>
        <c:axId val="302183656"/>
      </c:barChart>
      <c:catAx>
        <c:axId val="30218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2183656"/>
        <c:crosses val="autoZero"/>
        <c:auto val="1"/>
        <c:lblAlgn val="ctr"/>
        <c:lblOffset val="100"/>
        <c:noMultiLvlLbl val="0"/>
      </c:catAx>
      <c:valAx>
        <c:axId val="302183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2186776"/>
        <c:crosses val="autoZero"/>
        <c:crossBetween val="between"/>
      </c:valAx>
      <c:spPr>
        <a:noFill/>
        <a:ln>
          <a:noFill/>
        </a:ln>
        <a:effectLst/>
      </c:spPr>
    </c:plotArea>
    <c:legend>
      <c:legendPos val="b"/>
      <c:layout>
        <c:manualLayout>
          <c:xMode val="edge"/>
          <c:yMode val="edge"/>
          <c:x val="9.7323928258967615E-2"/>
          <c:y val="0.94154038574340293"/>
          <c:w val="0.81368525809273851"/>
          <c:h val="4.247942130730141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Podíl studentů bydlících a současně studujících VŠ v kraji na celkovém počtu studentů VŠ bydlí</a:t>
            </a:r>
            <a:r>
              <a:rPr lang="cs-CZ"/>
              <a:t>c</a:t>
            </a:r>
            <a:r>
              <a:rPr lang="en-US"/>
              <a:t>ích v kraji</a:t>
            </a:r>
            <a:r>
              <a:rPr lang="cs-CZ"/>
              <a:t> (%)</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scatterChart>
        <c:scatterStyle val="lineMarker"/>
        <c:varyColors val="0"/>
        <c:ser>
          <c:idx val="0"/>
          <c:order val="0"/>
          <c:tx>
            <c:strRef>
              <c:f>'pohyb-studentu-za-vs-studiem-po'!$B$1</c:f>
              <c:strCache>
                <c:ptCount val="1"/>
                <c:pt idx="0">
                  <c:v>kraj UST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'pohyb-studentu-za-vs-studiem-po'!$A$2:$A$11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xVal>
          <c:yVal>
            <c:numRef>
              <c:f>'pohyb-studentu-za-vs-studiem-po'!$B$2:$B$11</c:f>
              <c:numCache>
                <c:formatCode>General</c:formatCode>
                <c:ptCount val="10"/>
                <c:pt idx="0">
                  <c:v>41.66</c:v>
                </c:pt>
                <c:pt idx="1">
                  <c:v>41.79</c:v>
                </c:pt>
                <c:pt idx="2">
                  <c:v>41.72</c:v>
                </c:pt>
                <c:pt idx="3">
                  <c:v>40.81</c:v>
                </c:pt>
                <c:pt idx="4">
                  <c:v>40.69</c:v>
                </c:pt>
                <c:pt idx="5">
                  <c:v>39.619999999999997</c:v>
                </c:pt>
                <c:pt idx="6">
                  <c:v>38.89</c:v>
                </c:pt>
                <c:pt idx="7">
                  <c:v>38.119999999999997</c:v>
                </c:pt>
                <c:pt idx="8">
                  <c:v>37.56</c:v>
                </c:pt>
                <c:pt idx="9">
                  <c:v>37.869999999999997</c:v>
                </c:pt>
              </c:numCache>
            </c:numRef>
          </c:yVal>
          <c:smooth val="0"/>
        </c:ser>
        <c:dLbls>
          <c:showLegendKey val="0"/>
          <c:showVal val="0"/>
          <c:showCatName val="0"/>
          <c:showSerName val="0"/>
          <c:showPercent val="0"/>
          <c:showBubbleSize val="0"/>
        </c:dLbls>
        <c:axId val="302344528"/>
        <c:axId val="302343352"/>
      </c:scatterChart>
      <c:valAx>
        <c:axId val="302344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2343352"/>
        <c:crosses val="autoZero"/>
        <c:crossBetween val="midCat"/>
      </c:valAx>
      <c:valAx>
        <c:axId val="302343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23445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baseline="0" dirty="0"/>
              <a:t>Počet zaměstnaných odvětví Těžební průmysl</a:t>
            </a:r>
          </a:p>
        </c:rich>
      </c:tx>
      <c:layout>
        <c:manualLayout>
          <c:xMode val="edge"/>
          <c:yMode val="edge"/>
          <c:x val="0.17384770392514676"/>
          <c:y val="2.29224350652568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lineChart>
        <c:grouping val="standard"/>
        <c:varyColors val="0"/>
        <c:ser>
          <c:idx val="0"/>
          <c:order val="0"/>
          <c:tx>
            <c:strRef>
              <c:f>'predikce-zamestnanosti-v-odvetv'!$B$1</c:f>
              <c:strCache>
                <c:ptCount val="1"/>
                <c:pt idx="0">
                  <c:v>kraj MS: Těžební průmysl</c:v>
                </c:pt>
              </c:strCache>
            </c:strRef>
          </c:tx>
          <c:spPr>
            <a:ln w="28575" cap="rnd">
              <a:solidFill>
                <a:schemeClr val="accent1"/>
              </a:solidFill>
              <a:round/>
            </a:ln>
            <a:effectLst/>
          </c:spPr>
          <c:marker>
            <c:symbol val="none"/>
          </c:marker>
          <c:cat>
            <c:numRef>
              <c:f>'predikce-zamestnanosti-v-odvetv'!$A$2:$A$15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'predikce-zamestnanosti-v-odvetv'!$B$2:$B$15</c:f>
              <c:numCache>
                <c:formatCode>General</c:formatCode>
                <c:ptCount val="14"/>
                <c:pt idx="0">
                  <c:v>18.3</c:v>
                </c:pt>
                <c:pt idx="1">
                  <c:v>18.3</c:v>
                </c:pt>
                <c:pt idx="2">
                  <c:v>16.899999999999999</c:v>
                </c:pt>
                <c:pt idx="3">
                  <c:v>15.4</c:v>
                </c:pt>
                <c:pt idx="4">
                  <c:v>14.4</c:v>
                </c:pt>
                <c:pt idx="5">
                  <c:v>13.5</c:v>
                </c:pt>
                <c:pt idx="6">
                  <c:v>11.7</c:v>
                </c:pt>
                <c:pt idx="7">
                  <c:v>11.1</c:v>
                </c:pt>
                <c:pt idx="8">
                  <c:v>9.8000000000000007</c:v>
                </c:pt>
                <c:pt idx="9">
                  <c:v>8.6</c:v>
                </c:pt>
                <c:pt idx="10">
                  <c:v>8.1999999999999993</c:v>
                </c:pt>
                <c:pt idx="11">
                  <c:v>7.9</c:v>
                </c:pt>
                <c:pt idx="12">
                  <c:v>7.5</c:v>
                </c:pt>
                <c:pt idx="13">
                  <c:v>7</c:v>
                </c:pt>
              </c:numCache>
            </c:numRef>
          </c:val>
          <c:smooth val="0"/>
        </c:ser>
        <c:ser>
          <c:idx val="1"/>
          <c:order val="1"/>
          <c:tx>
            <c:strRef>
              <c:f>'predikce-zamestnanosti-v-odvetv'!$C$1</c:f>
              <c:strCache>
                <c:ptCount val="1"/>
                <c:pt idx="0">
                  <c:v>kraj UST: Těžební průmysl</c:v>
                </c:pt>
              </c:strCache>
            </c:strRef>
          </c:tx>
          <c:spPr>
            <a:ln w="28575" cap="rnd">
              <a:solidFill>
                <a:schemeClr val="accent2"/>
              </a:solidFill>
              <a:round/>
            </a:ln>
            <a:effectLst/>
          </c:spPr>
          <c:marker>
            <c:symbol val="none"/>
          </c:marker>
          <c:cat>
            <c:numRef>
              <c:f>'predikce-zamestnanosti-v-odvetv'!$A$2:$A$15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'predikce-zamestnanosti-v-odvetv'!$C$2:$C$15</c:f>
              <c:numCache>
                <c:formatCode>General</c:formatCode>
                <c:ptCount val="14"/>
                <c:pt idx="0">
                  <c:v>6.9</c:v>
                </c:pt>
                <c:pt idx="1">
                  <c:v>7</c:v>
                </c:pt>
                <c:pt idx="2">
                  <c:v>6.7</c:v>
                </c:pt>
                <c:pt idx="3">
                  <c:v>6.8</c:v>
                </c:pt>
                <c:pt idx="4">
                  <c:v>6.5</c:v>
                </c:pt>
                <c:pt idx="5">
                  <c:v>6.9</c:v>
                </c:pt>
                <c:pt idx="6">
                  <c:v>5.9</c:v>
                </c:pt>
                <c:pt idx="7">
                  <c:v>6.7</c:v>
                </c:pt>
                <c:pt idx="8">
                  <c:v>6.7</c:v>
                </c:pt>
                <c:pt idx="9">
                  <c:v>5.7</c:v>
                </c:pt>
                <c:pt idx="10">
                  <c:v>5.7</c:v>
                </c:pt>
                <c:pt idx="11">
                  <c:v>5.9</c:v>
                </c:pt>
                <c:pt idx="12">
                  <c:v>5.9</c:v>
                </c:pt>
                <c:pt idx="13">
                  <c:v>5.9</c:v>
                </c:pt>
              </c:numCache>
            </c:numRef>
          </c:val>
          <c:smooth val="0"/>
        </c:ser>
        <c:dLbls>
          <c:showLegendKey val="0"/>
          <c:showVal val="0"/>
          <c:showCatName val="0"/>
          <c:showSerName val="0"/>
          <c:showPercent val="0"/>
          <c:showBubbleSize val="0"/>
        </c:dLbls>
        <c:smooth val="0"/>
        <c:axId val="302345312"/>
        <c:axId val="302343744"/>
      </c:lineChart>
      <c:catAx>
        <c:axId val="30234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2343744"/>
        <c:crosses val="autoZero"/>
        <c:auto val="1"/>
        <c:lblAlgn val="ctr"/>
        <c:lblOffset val="100"/>
        <c:noMultiLvlLbl val="0"/>
      </c:catAx>
      <c:valAx>
        <c:axId val="302343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2345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b="1" baseline="0"/>
              <a:t>Procentuální zastoupení odvětví na celkové zaměstnanosti</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scatterChart>
        <c:scatterStyle val="lineMarker"/>
        <c:varyColors val="0"/>
        <c:ser>
          <c:idx val="0"/>
          <c:order val="0"/>
          <c:tx>
            <c:strRef>
              <c:f>'predikce-zamestnanosti-v-odvetv'!$B$1</c:f>
              <c:strCache>
                <c:ptCount val="1"/>
                <c:pt idx="0">
                  <c:v>kraj MS: Těžební průmysl</c:v>
                </c:pt>
              </c:strCache>
            </c:strRef>
          </c:tx>
          <c:spPr>
            <a:ln w="28575" cap="rnd">
              <a:solidFill>
                <a:schemeClr val="accent1"/>
              </a:solidFill>
              <a:round/>
            </a:ln>
            <a:effectLst/>
          </c:spPr>
          <c:marker>
            <c:symbol val="circle"/>
            <c:size val="5"/>
            <c:spPr>
              <a:solidFill>
                <a:schemeClr val="accent1"/>
              </a:solidFill>
              <a:ln w="28575">
                <a:solidFill>
                  <a:schemeClr val="accent1"/>
                </a:solidFill>
              </a:ln>
              <a:effectLst/>
            </c:spPr>
          </c:marker>
          <c:xVal>
            <c:numRef>
              <c:f>'predikce-zamestnanosti-v-odvetv'!$A$2:$A$15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xVal>
          <c:yVal>
            <c:numRef>
              <c:f>'predikce-zamestnanosti-v-odvetv'!$B$2:$B$15</c:f>
              <c:numCache>
                <c:formatCode>General</c:formatCode>
                <c:ptCount val="14"/>
                <c:pt idx="0">
                  <c:v>3.56</c:v>
                </c:pt>
                <c:pt idx="1">
                  <c:v>3.33</c:v>
                </c:pt>
                <c:pt idx="2">
                  <c:v>3.28</c:v>
                </c:pt>
                <c:pt idx="3">
                  <c:v>2.96</c:v>
                </c:pt>
                <c:pt idx="4">
                  <c:v>2.73</c:v>
                </c:pt>
                <c:pt idx="5">
                  <c:v>2.5</c:v>
                </c:pt>
                <c:pt idx="6">
                  <c:v>2.15</c:v>
                </c:pt>
                <c:pt idx="7">
                  <c:v>2.0299999999999998</c:v>
                </c:pt>
                <c:pt idx="8">
                  <c:v>1.77</c:v>
                </c:pt>
                <c:pt idx="9">
                  <c:v>1.57</c:v>
                </c:pt>
                <c:pt idx="10">
                  <c:v>1.48</c:v>
                </c:pt>
                <c:pt idx="11">
                  <c:v>1.4</c:v>
                </c:pt>
                <c:pt idx="12">
                  <c:v>1.31</c:v>
                </c:pt>
                <c:pt idx="13">
                  <c:v>1.21</c:v>
                </c:pt>
              </c:numCache>
            </c:numRef>
          </c:yVal>
          <c:smooth val="0"/>
        </c:ser>
        <c:ser>
          <c:idx val="1"/>
          <c:order val="1"/>
          <c:tx>
            <c:strRef>
              <c:f>'predikce-zamestnanosti-v-odvetv'!$C$1</c:f>
              <c:strCache>
                <c:ptCount val="1"/>
                <c:pt idx="0">
                  <c:v>kraj UST: Těžební průmysl</c:v>
                </c:pt>
              </c:strCache>
            </c:strRef>
          </c:tx>
          <c:spPr>
            <a:ln w="28575" cap="rnd">
              <a:solidFill>
                <a:schemeClr val="accent2"/>
              </a:solidFill>
              <a:round/>
            </a:ln>
            <a:effectLst/>
          </c:spPr>
          <c:marker>
            <c:symbol val="circle"/>
            <c:size val="5"/>
            <c:spPr>
              <a:solidFill>
                <a:schemeClr val="accent2"/>
              </a:solidFill>
              <a:ln w="28575">
                <a:solidFill>
                  <a:schemeClr val="accent2"/>
                </a:solidFill>
              </a:ln>
              <a:effectLst/>
            </c:spPr>
          </c:marker>
          <c:xVal>
            <c:numRef>
              <c:f>'predikce-zamestnanosti-v-odvetv'!$A$2:$A$15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xVal>
          <c:yVal>
            <c:numRef>
              <c:f>'predikce-zamestnanosti-v-odvetv'!$C$2:$C$15</c:f>
              <c:numCache>
                <c:formatCode>General</c:formatCode>
                <c:ptCount val="14"/>
                <c:pt idx="0">
                  <c:v>2.15</c:v>
                </c:pt>
                <c:pt idx="1">
                  <c:v>2.33</c:v>
                </c:pt>
                <c:pt idx="2">
                  <c:v>2.0499999999999998</c:v>
                </c:pt>
                <c:pt idx="3">
                  <c:v>2.02</c:v>
                </c:pt>
                <c:pt idx="4">
                  <c:v>1.96</c:v>
                </c:pt>
                <c:pt idx="5">
                  <c:v>2.08</c:v>
                </c:pt>
                <c:pt idx="6">
                  <c:v>1.73</c:v>
                </c:pt>
                <c:pt idx="7">
                  <c:v>2.04</c:v>
                </c:pt>
                <c:pt idx="8">
                  <c:v>2.0699999999999998</c:v>
                </c:pt>
                <c:pt idx="9">
                  <c:v>1.77</c:v>
                </c:pt>
                <c:pt idx="10">
                  <c:v>1.75</c:v>
                </c:pt>
                <c:pt idx="11">
                  <c:v>1.78</c:v>
                </c:pt>
                <c:pt idx="12">
                  <c:v>1.77</c:v>
                </c:pt>
                <c:pt idx="13">
                  <c:v>1.75</c:v>
                </c:pt>
              </c:numCache>
            </c:numRef>
          </c:yVal>
          <c:smooth val="0"/>
        </c:ser>
        <c:dLbls>
          <c:showLegendKey val="0"/>
          <c:showVal val="0"/>
          <c:showCatName val="0"/>
          <c:showSerName val="0"/>
          <c:showPercent val="0"/>
          <c:showBubbleSize val="0"/>
        </c:dLbls>
        <c:axId val="302342568"/>
        <c:axId val="302342176"/>
      </c:scatterChart>
      <c:valAx>
        <c:axId val="302342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2342176"/>
        <c:crosses val="autoZero"/>
        <c:crossBetween val="midCat"/>
      </c:valAx>
      <c:valAx>
        <c:axId val="30234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0234256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0C5E-845D-4835-A278-CB677AE57AF2}" type="datetimeFigureOut">
              <a:rPr lang="cs-CZ" smtClean="0"/>
              <a:t>02.06.2021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2210C-7EEE-4F67-BF73-4800FB1D8B35}" type="slidenum">
              <a:rPr lang="cs-CZ" smtClean="0"/>
              <a:t>‹#›</a:t>
            </a:fld>
            <a:endParaRPr lang="cs-CZ"/>
          </a:p>
        </p:txBody>
      </p:sp>
    </p:spTree>
    <p:extLst>
      <p:ext uri="{BB962C8B-B14F-4D97-AF65-F5344CB8AC3E}">
        <p14:creationId xmlns:p14="http://schemas.microsoft.com/office/powerpoint/2010/main" val="3571672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F3E5557-3D46-46C5-9BB0-9D75DE1C0107}" type="slidenum">
              <a:rPr lang="cs-CZ" smtClean="0"/>
              <a:t>2</a:t>
            </a:fld>
            <a:endParaRPr lang="cs-CZ"/>
          </a:p>
        </p:txBody>
      </p:sp>
    </p:spTree>
    <p:extLst>
      <p:ext uri="{BB962C8B-B14F-4D97-AF65-F5344CB8AC3E}">
        <p14:creationId xmlns:p14="http://schemas.microsoft.com/office/powerpoint/2010/main" val="1940963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Trendy v zaměstnanosti jsou spíše stagnující a s mírným poklesem či růstem. U některých oborů je předpoklad vzniku nižšího počtu nových pracovních míst oproti pracovníkům, odcházejícím z této skupiny oboru povolání.</a:t>
            </a:r>
            <a:endParaRPr lang="cs-CZ" dirty="0"/>
          </a:p>
        </p:txBody>
      </p:sp>
      <p:sp>
        <p:nvSpPr>
          <p:cNvPr id="4" name="Zástupný symbol pro číslo snímku 3"/>
          <p:cNvSpPr>
            <a:spLocks noGrp="1"/>
          </p:cNvSpPr>
          <p:nvPr>
            <p:ph type="sldNum" sz="quarter" idx="5"/>
          </p:nvPr>
        </p:nvSpPr>
        <p:spPr/>
        <p:txBody>
          <a:bodyPr/>
          <a:lstStyle/>
          <a:p>
            <a:fld id="{367D5026-D23C-425A-945B-7A0182B4E7B5}" type="slidenum">
              <a:rPr lang="cs-CZ" smtClean="0"/>
              <a:t>16</a:t>
            </a:fld>
            <a:endParaRPr lang="cs-CZ"/>
          </a:p>
        </p:txBody>
      </p:sp>
    </p:spTree>
    <p:extLst>
      <p:ext uri="{BB962C8B-B14F-4D97-AF65-F5344CB8AC3E}">
        <p14:creationId xmlns:p14="http://schemas.microsoft.com/office/powerpoint/2010/main" val="2914424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Trendy v zaměstnanosti jsou spíše stagnující a s mírným poklesem či růstem. U některých oborů je předpoklad vzniku nižšího počtu nových pracovních míst oproti pracovníkům, odcházejícím z této skupiny oboru povolání.</a:t>
            </a:r>
            <a:endParaRPr lang="cs-CZ" dirty="0"/>
          </a:p>
        </p:txBody>
      </p:sp>
      <p:sp>
        <p:nvSpPr>
          <p:cNvPr id="4" name="Zástupný symbol pro číslo snímku 3"/>
          <p:cNvSpPr>
            <a:spLocks noGrp="1"/>
          </p:cNvSpPr>
          <p:nvPr>
            <p:ph type="sldNum" sz="quarter" idx="5"/>
          </p:nvPr>
        </p:nvSpPr>
        <p:spPr/>
        <p:txBody>
          <a:bodyPr/>
          <a:lstStyle/>
          <a:p>
            <a:fld id="{367D5026-D23C-425A-945B-7A0182B4E7B5}" type="slidenum">
              <a:rPr lang="cs-CZ" smtClean="0"/>
              <a:t>17</a:t>
            </a:fld>
            <a:endParaRPr lang="cs-CZ"/>
          </a:p>
        </p:txBody>
      </p:sp>
    </p:spTree>
    <p:extLst>
      <p:ext uri="{BB962C8B-B14F-4D97-AF65-F5344CB8AC3E}">
        <p14:creationId xmlns:p14="http://schemas.microsoft.com/office/powerpoint/2010/main" val="764379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Trendy v zaměstnanosti jsou spíše stagnující a s mírným poklesem či růstem. U některých oborů je předpoklad vzniku nižšího počtu nových pracovních míst oproti pracovníkům, odcházejícím z této skupiny oboru povolání.</a:t>
            </a:r>
            <a:endParaRPr lang="cs-CZ" dirty="0"/>
          </a:p>
        </p:txBody>
      </p:sp>
      <p:sp>
        <p:nvSpPr>
          <p:cNvPr id="4" name="Zástupný symbol pro číslo snímku 3"/>
          <p:cNvSpPr>
            <a:spLocks noGrp="1"/>
          </p:cNvSpPr>
          <p:nvPr>
            <p:ph type="sldNum" sz="quarter" idx="5"/>
          </p:nvPr>
        </p:nvSpPr>
        <p:spPr/>
        <p:txBody>
          <a:bodyPr/>
          <a:lstStyle/>
          <a:p>
            <a:fld id="{367D5026-D23C-425A-945B-7A0182B4E7B5}" type="slidenum">
              <a:rPr lang="cs-CZ" smtClean="0"/>
              <a:t>18</a:t>
            </a:fld>
            <a:endParaRPr lang="cs-CZ"/>
          </a:p>
        </p:txBody>
      </p:sp>
    </p:spTree>
    <p:extLst>
      <p:ext uri="{BB962C8B-B14F-4D97-AF65-F5344CB8AC3E}">
        <p14:creationId xmlns:p14="http://schemas.microsoft.com/office/powerpoint/2010/main" val="340436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Trendy vývoje zaměstnanosti mají spíše stagnující charakter, event. se vyznačují mírným poklesem. Šance na uplatnění absolventů je dle indexu IFLM spíše vyrovnaná, což nicméně nemusí znamenat výrazný nadbytek této skupiny na trhu práce.</a:t>
            </a:r>
            <a:endParaRPr lang="cs-CZ" dirty="0"/>
          </a:p>
        </p:txBody>
      </p:sp>
      <p:sp>
        <p:nvSpPr>
          <p:cNvPr id="4" name="Zástupný symbol pro číslo snímku 3"/>
          <p:cNvSpPr>
            <a:spLocks noGrp="1"/>
          </p:cNvSpPr>
          <p:nvPr>
            <p:ph type="sldNum" sz="quarter" idx="5"/>
          </p:nvPr>
        </p:nvSpPr>
        <p:spPr/>
        <p:txBody>
          <a:bodyPr/>
          <a:lstStyle/>
          <a:p>
            <a:fld id="{367D5026-D23C-425A-945B-7A0182B4E7B5}" type="slidenum">
              <a:rPr lang="cs-CZ" smtClean="0"/>
              <a:t>19</a:t>
            </a:fld>
            <a:endParaRPr lang="cs-CZ"/>
          </a:p>
        </p:txBody>
      </p:sp>
    </p:spTree>
    <p:extLst>
      <p:ext uri="{BB962C8B-B14F-4D97-AF65-F5344CB8AC3E}">
        <p14:creationId xmlns:p14="http://schemas.microsoft.com/office/powerpoint/2010/main" val="277069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Trendy vývoje zaměstnanosti mají spíše stagnující charakter, event. se vyznačují mírným poklesem. Šance na uplatnění absolventů je dle indexu IFLM spíše vyrovnaná, což nicméně nemusí znamenat výrazný nadbytek této skupiny na trhu práce.</a:t>
            </a:r>
            <a:endParaRPr lang="cs-CZ" dirty="0"/>
          </a:p>
        </p:txBody>
      </p:sp>
      <p:sp>
        <p:nvSpPr>
          <p:cNvPr id="4" name="Zástupný symbol pro číslo snímku 3"/>
          <p:cNvSpPr>
            <a:spLocks noGrp="1"/>
          </p:cNvSpPr>
          <p:nvPr>
            <p:ph type="sldNum" sz="quarter" idx="5"/>
          </p:nvPr>
        </p:nvSpPr>
        <p:spPr/>
        <p:txBody>
          <a:bodyPr/>
          <a:lstStyle/>
          <a:p>
            <a:fld id="{367D5026-D23C-425A-945B-7A0182B4E7B5}" type="slidenum">
              <a:rPr lang="cs-CZ" smtClean="0"/>
              <a:t>20</a:t>
            </a:fld>
            <a:endParaRPr lang="cs-CZ"/>
          </a:p>
        </p:txBody>
      </p:sp>
    </p:spTree>
    <p:extLst>
      <p:ext uri="{BB962C8B-B14F-4D97-AF65-F5344CB8AC3E}">
        <p14:creationId xmlns:p14="http://schemas.microsoft.com/office/powerpoint/2010/main" val="3230135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Trendy vývoje zaměstnanosti mají spíše stagnující charakter, event. se vyznačují mírným poklesem. Šance na uplatnění absolventů je dle indexu IFLM spíše vyrovnaná, což nicméně nemusí znamenat výrazný nadbytek této skupiny na trhu práce.</a:t>
            </a:r>
            <a:endParaRPr lang="cs-CZ" dirty="0"/>
          </a:p>
        </p:txBody>
      </p:sp>
      <p:sp>
        <p:nvSpPr>
          <p:cNvPr id="4" name="Zástupný symbol pro číslo snímku 3"/>
          <p:cNvSpPr>
            <a:spLocks noGrp="1"/>
          </p:cNvSpPr>
          <p:nvPr>
            <p:ph type="sldNum" sz="quarter" idx="5"/>
          </p:nvPr>
        </p:nvSpPr>
        <p:spPr/>
        <p:txBody>
          <a:bodyPr/>
          <a:lstStyle/>
          <a:p>
            <a:fld id="{367D5026-D23C-425A-945B-7A0182B4E7B5}" type="slidenum">
              <a:rPr lang="cs-CZ" smtClean="0"/>
              <a:t>21</a:t>
            </a:fld>
            <a:endParaRPr lang="cs-CZ"/>
          </a:p>
        </p:txBody>
      </p:sp>
    </p:spTree>
    <p:extLst>
      <p:ext uri="{BB962C8B-B14F-4D97-AF65-F5344CB8AC3E}">
        <p14:creationId xmlns:p14="http://schemas.microsoft.com/office/powerpoint/2010/main" val="693010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Trendy vývoje zaměstnanosti mají spíše stagnující charakter, event. se vyznačují mírným poklesem. Šance na uplatnění absolventů je dle indexu IFLM spíše vyrovnaná, což nicméně nemusí znamenat výrazný nadbytek této skupiny na trhu práce.</a:t>
            </a:r>
            <a:endParaRPr lang="cs-CZ" dirty="0"/>
          </a:p>
        </p:txBody>
      </p:sp>
      <p:sp>
        <p:nvSpPr>
          <p:cNvPr id="4" name="Zástupný symbol pro číslo snímku 3"/>
          <p:cNvSpPr>
            <a:spLocks noGrp="1"/>
          </p:cNvSpPr>
          <p:nvPr>
            <p:ph type="sldNum" sz="quarter" idx="5"/>
          </p:nvPr>
        </p:nvSpPr>
        <p:spPr/>
        <p:txBody>
          <a:bodyPr/>
          <a:lstStyle/>
          <a:p>
            <a:fld id="{367D5026-D23C-425A-945B-7A0182B4E7B5}" type="slidenum">
              <a:rPr lang="cs-CZ" smtClean="0"/>
              <a:t>22</a:t>
            </a:fld>
            <a:endParaRPr lang="cs-CZ"/>
          </a:p>
        </p:txBody>
      </p:sp>
    </p:spTree>
    <p:extLst>
      <p:ext uri="{BB962C8B-B14F-4D97-AF65-F5344CB8AC3E}">
        <p14:creationId xmlns:p14="http://schemas.microsoft.com/office/powerpoint/2010/main" val="2122908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4" name="Obdélník bílý">
            <a:extLst>
              <a:ext uri="{FF2B5EF4-FFF2-40B4-BE49-F238E27FC236}">
                <a16:creationId xmlns:a16="http://schemas.microsoft.com/office/drawing/2014/main" xmlns="" id="{D25021C6-DECA-4D59-A3FD-ABEC380E700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pic>
        <p:nvPicPr>
          <p:cNvPr id="8" name="Obrázek titulní PNG 300 dpi" descr="Obsah obrázku hráč, modrá, míč&#10;&#10;Popis byl vytvořen automaticky">
            <a:extLst>
              <a:ext uri="{FF2B5EF4-FFF2-40B4-BE49-F238E27FC236}">
                <a16:creationId xmlns:a16="http://schemas.microsoft.com/office/drawing/2014/main" xmlns="" id="{9B356210-E464-4235-9FCE-244A42580D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045974" cy="5760732"/>
          </a:xfrm>
          <a:prstGeom prst="rect">
            <a:avLst/>
          </a:prstGeom>
        </p:spPr>
      </p:pic>
      <p:pic>
        <p:nvPicPr>
          <p:cNvPr id="9" name="Logo Kompas bílé EMF">
            <a:extLst>
              <a:ext uri="{FF2B5EF4-FFF2-40B4-BE49-F238E27FC236}">
                <a16:creationId xmlns:a16="http://schemas.microsoft.com/office/drawing/2014/main" xmlns="" id="{7A4CACEA-CE82-4B1A-B1A0-BE11394861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2400" y="1008000"/>
            <a:ext cx="2376000" cy="337188"/>
          </a:xfrm>
          <a:prstGeom prst="rect">
            <a:avLst/>
          </a:prstGeom>
        </p:spPr>
      </p:pic>
      <p:sp>
        <p:nvSpPr>
          <p:cNvPr id="25" name="Zástupné Logo">
            <a:extLst>
              <a:ext uri="{FF2B5EF4-FFF2-40B4-BE49-F238E27FC236}">
                <a16:creationId xmlns:a16="http://schemas.microsoft.com/office/drawing/2014/main" xmlns="" id="{DC472444-A582-4D4F-9CA6-1CE66A8AC872}"/>
              </a:ext>
            </a:extLst>
          </p:cNvPr>
          <p:cNvSpPr>
            <a:spLocks noGrp="1"/>
          </p:cNvSpPr>
          <p:nvPr>
            <p:ph type="pic" sz="quarter" idx="13" hasCustomPrompt="1"/>
          </p:nvPr>
        </p:nvSpPr>
        <p:spPr>
          <a:xfrm>
            <a:off x="10826175" y="5842800"/>
            <a:ext cx="360000" cy="360363"/>
          </a:xfrm>
        </p:spPr>
        <p:txBody>
          <a:bodyPr>
            <a:normAutofit/>
          </a:bodyPr>
          <a:lstStyle>
            <a:lvl1pPr>
              <a:buFontTx/>
              <a:buNone/>
              <a:defRPr sz="1050"/>
            </a:lvl1pPr>
          </a:lstStyle>
          <a:p>
            <a:r>
              <a:rPr lang="cs-CZ" dirty="0"/>
              <a:t>Logo</a:t>
            </a:r>
          </a:p>
        </p:txBody>
      </p:sp>
      <p:sp>
        <p:nvSpPr>
          <p:cNvPr id="24" name="Zástupné Logo EU">
            <a:extLst>
              <a:ext uri="{FF2B5EF4-FFF2-40B4-BE49-F238E27FC236}">
                <a16:creationId xmlns:a16="http://schemas.microsoft.com/office/drawing/2014/main" xmlns="" id="{319F379B-ECBF-4A23-99A9-9882CAC81496}"/>
              </a:ext>
            </a:extLst>
          </p:cNvPr>
          <p:cNvSpPr>
            <a:spLocks noGrp="1"/>
          </p:cNvSpPr>
          <p:nvPr>
            <p:ph type="pic" sz="quarter" idx="12" hasCustomPrompt="1"/>
          </p:nvPr>
        </p:nvSpPr>
        <p:spPr>
          <a:xfrm>
            <a:off x="8867775" y="5842800"/>
            <a:ext cx="1735200" cy="360363"/>
          </a:xfrm>
        </p:spPr>
        <p:txBody>
          <a:bodyPr>
            <a:normAutofit/>
          </a:bodyPr>
          <a:lstStyle>
            <a:lvl1pPr>
              <a:buFontTx/>
              <a:buNone/>
              <a:defRPr sz="1050"/>
            </a:lvl1pPr>
          </a:lstStyle>
          <a:p>
            <a:r>
              <a:rPr lang="cs-CZ" dirty="0"/>
              <a:t>Logo (EU)</a:t>
            </a:r>
          </a:p>
        </p:txBody>
      </p:sp>
      <p:sp>
        <p:nvSpPr>
          <p:cNvPr id="22" name="Zástupné Datum">
            <a:extLst>
              <a:ext uri="{FF2B5EF4-FFF2-40B4-BE49-F238E27FC236}">
                <a16:creationId xmlns:a16="http://schemas.microsoft.com/office/drawing/2014/main" xmlns="" id="{89D7763D-D156-4FF8-B3EC-ECA7A00DBBA0}"/>
              </a:ext>
            </a:extLst>
          </p:cNvPr>
          <p:cNvSpPr>
            <a:spLocks noGrp="1"/>
          </p:cNvSpPr>
          <p:nvPr>
            <p:ph type="body" sz="quarter" idx="11" hasCustomPrompt="1"/>
          </p:nvPr>
        </p:nvSpPr>
        <p:spPr>
          <a:xfrm>
            <a:off x="8867773" y="5110080"/>
            <a:ext cx="2592390" cy="288000"/>
          </a:xfrm>
        </p:spPr>
        <p:txBody>
          <a:bodyPr anchor="ctr" anchorCtr="0"/>
          <a:lstStyle>
            <a:lvl1pPr>
              <a:spcBef>
                <a:spcPts val="0"/>
              </a:spcBef>
              <a:buFontTx/>
              <a:buNone/>
              <a:defRPr sz="1800">
                <a:solidFill>
                  <a:schemeClr val="accent1"/>
                </a:solidFill>
              </a:defRPr>
            </a:lvl1pPr>
            <a:lvl2pPr>
              <a:spcBef>
                <a:spcPts val="0"/>
              </a:spcBef>
              <a:buFontTx/>
              <a:buNone/>
              <a:defRPr sz="1800">
                <a:solidFill>
                  <a:schemeClr val="accent1"/>
                </a:solidFill>
              </a:defRPr>
            </a:lvl2pPr>
            <a:lvl3pPr>
              <a:spcBef>
                <a:spcPts val="0"/>
              </a:spcBef>
              <a:buFontTx/>
              <a:buNone/>
              <a:defRPr sz="1800">
                <a:solidFill>
                  <a:schemeClr val="accent1"/>
                </a:solidFill>
              </a:defRPr>
            </a:lvl3pPr>
            <a:lvl4pPr>
              <a:spcBef>
                <a:spcPts val="0"/>
              </a:spcBef>
              <a:buFontTx/>
              <a:buNone/>
              <a:defRPr sz="1800">
                <a:solidFill>
                  <a:schemeClr val="accent1"/>
                </a:solidFill>
              </a:defRPr>
            </a:lvl4pPr>
            <a:lvl5pPr>
              <a:spcBef>
                <a:spcPts val="0"/>
              </a:spcBef>
              <a:buFontTx/>
              <a:buNone/>
              <a:defRPr sz="1800">
                <a:solidFill>
                  <a:schemeClr val="accent1"/>
                </a:solidFill>
              </a:defRPr>
            </a:lvl5pPr>
          </a:lstStyle>
          <a:p>
            <a:pPr lvl="0"/>
            <a:r>
              <a:rPr lang="cs-CZ" dirty="0"/>
              <a:t>Datum</a:t>
            </a:r>
          </a:p>
        </p:txBody>
      </p:sp>
      <p:sp>
        <p:nvSpPr>
          <p:cNvPr id="21" name="Zástupný E-mail">
            <a:extLst>
              <a:ext uri="{FF2B5EF4-FFF2-40B4-BE49-F238E27FC236}">
                <a16:creationId xmlns:a16="http://schemas.microsoft.com/office/drawing/2014/main" xmlns="" id="{BB0A164D-0696-45FB-822E-F1D10687FA64}"/>
              </a:ext>
            </a:extLst>
          </p:cNvPr>
          <p:cNvSpPr>
            <a:spLocks noGrp="1"/>
          </p:cNvSpPr>
          <p:nvPr>
            <p:ph type="body" sz="quarter" idx="10" hasCustomPrompt="1"/>
          </p:nvPr>
        </p:nvSpPr>
        <p:spPr>
          <a:xfrm>
            <a:off x="8867774" y="4777080"/>
            <a:ext cx="2592389" cy="288000"/>
          </a:xfrm>
        </p:spPr>
        <p:txBody>
          <a:bodyPr anchor="ctr" anchorCtr="0"/>
          <a:lstStyle>
            <a:lvl1pPr>
              <a:spcBef>
                <a:spcPts val="0"/>
              </a:spcBef>
              <a:buFontTx/>
              <a:buNone/>
              <a:defRPr sz="1800">
                <a:solidFill>
                  <a:schemeClr val="accent1"/>
                </a:solidFill>
              </a:defRPr>
            </a:lvl1pPr>
            <a:lvl2pPr>
              <a:spcBef>
                <a:spcPts val="0"/>
              </a:spcBef>
              <a:buFontTx/>
              <a:buNone/>
              <a:defRPr sz="1800">
                <a:solidFill>
                  <a:schemeClr val="accent1"/>
                </a:solidFill>
              </a:defRPr>
            </a:lvl2pPr>
            <a:lvl3pPr>
              <a:spcBef>
                <a:spcPts val="0"/>
              </a:spcBef>
              <a:buFontTx/>
              <a:buNone/>
              <a:defRPr sz="1800">
                <a:solidFill>
                  <a:schemeClr val="accent1"/>
                </a:solidFill>
              </a:defRPr>
            </a:lvl3pPr>
            <a:lvl4pPr>
              <a:spcBef>
                <a:spcPts val="0"/>
              </a:spcBef>
              <a:buFontTx/>
              <a:buNone/>
              <a:defRPr sz="1800">
                <a:solidFill>
                  <a:schemeClr val="accent1"/>
                </a:solidFill>
              </a:defRPr>
            </a:lvl4pPr>
            <a:lvl5pPr>
              <a:spcBef>
                <a:spcPts val="0"/>
              </a:spcBef>
              <a:buFontTx/>
              <a:buNone/>
              <a:defRPr sz="1800">
                <a:solidFill>
                  <a:schemeClr val="accent1"/>
                </a:solidFill>
              </a:defRPr>
            </a:lvl5pPr>
          </a:lstStyle>
          <a:p>
            <a:pPr lvl="0"/>
            <a:r>
              <a:rPr lang="cs-CZ" dirty="0"/>
              <a:t>E-mail</a:t>
            </a:r>
          </a:p>
        </p:txBody>
      </p:sp>
      <p:sp>
        <p:nvSpPr>
          <p:cNvPr id="3" name="Subtitle 2"/>
          <p:cNvSpPr>
            <a:spLocks noGrp="1"/>
          </p:cNvSpPr>
          <p:nvPr>
            <p:ph type="subTitle" idx="1" hasCustomPrompt="1"/>
          </p:nvPr>
        </p:nvSpPr>
        <p:spPr>
          <a:xfrm>
            <a:off x="8867775" y="4444080"/>
            <a:ext cx="2592387" cy="288000"/>
          </a:xfrm>
        </p:spPr>
        <p:txBody>
          <a:bodyPr anchor="ctr" anchorCtr="0">
            <a:norm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Jméno Příjmení</a:t>
            </a:r>
            <a:endParaRPr lang="en-US" dirty="0"/>
          </a:p>
        </p:txBody>
      </p:sp>
      <p:sp>
        <p:nvSpPr>
          <p:cNvPr id="2" name="Title 1"/>
          <p:cNvSpPr>
            <a:spLocks noGrp="1"/>
          </p:cNvSpPr>
          <p:nvPr>
            <p:ph type="ctrTitle" hasCustomPrompt="1"/>
          </p:nvPr>
        </p:nvSpPr>
        <p:spPr>
          <a:xfrm>
            <a:off x="1631950" y="2565400"/>
            <a:ext cx="5759450" cy="2087563"/>
          </a:xfrm>
        </p:spPr>
        <p:txBody>
          <a:bodyPr anchor="t" anchorCtr="0">
            <a:noAutofit/>
          </a:bodyPr>
          <a:lstStyle>
            <a:lvl1pPr algn="l">
              <a:defRPr sz="4000">
                <a:solidFill>
                  <a:schemeClr val="bg1"/>
                </a:solidFill>
              </a:defRPr>
            </a:lvl1pPr>
          </a:lstStyle>
          <a:p>
            <a:r>
              <a:rPr lang="cs-CZ" dirty="0"/>
              <a:t>Název prezentace</a:t>
            </a:r>
            <a:endParaRPr lang="en-US" dirty="0"/>
          </a:p>
        </p:txBody>
      </p:sp>
      <p:cxnSp>
        <p:nvCxnSpPr>
          <p:cNvPr id="19" name="Linka úč. Datum Y 14,77 cm" hidden="1">
            <a:extLst>
              <a:ext uri="{FF2B5EF4-FFF2-40B4-BE49-F238E27FC236}">
                <a16:creationId xmlns:a16="http://schemas.microsoft.com/office/drawing/2014/main" xmlns="" id="{2D4869BB-7DEA-4F02-AB01-9B2177E446EE}"/>
              </a:ext>
            </a:extLst>
          </p:cNvPr>
          <p:cNvCxnSpPr/>
          <p:nvPr userDrawn="1"/>
        </p:nvCxnSpPr>
        <p:spPr>
          <a:xfrm>
            <a:off x="0" y="531720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Linka úč. E-mail Y 13,86 cm" hidden="1">
            <a:extLst>
              <a:ext uri="{FF2B5EF4-FFF2-40B4-BE49-F238E27FC236}">
                <a16:creationId xmlns:a16="http://schemas.microsoft.com/office/drawing/2014/main" xmlns="" id="{52F49EF9-4ADD-403E-ADDD-561202F59065}"/>
              </a:ext>
            </a:extLst>
          </p:cNvPr>
          <p:cNvCxnSpPr/>
          <p:nvPr userDrawn="1"/>
        </p:nvCxnSpPr>
        <p:spPr>
          <a:xfrm>
            <a:off x="0" y="498960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Linka úč. Jméno Příjmení Y 12,95 cm" hidden="1">
            <a:extLst>
              <a:ext uri="{FF2B5EF4-FFF2-40B4-BE49-F238E27FC236}">
                <a16:creationId xmlns:a16="http://schemas.microsoft.com/office/drawing/2014/main" xmlns="" id="{BC1B9A5D-4A7C-41B1-9747-96CBBF8412FD}"/>
              </a:ext>
            </a:extLst>
          </p:cNvPr>
          <p:cNvCxnSpPr/>
          <p:nvPr userDrawn="1"/>
        </p:nvCxnSpPr>
        <p:spPr>
          <a:xfrm>
            <a:off x="0" y="466200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Nadpis úč. Y 7,31 cm" hidden="1">
            <a:extLst>
              <a:ext uri="{FF2B5EF4-FFF2-40B4-BE49-F238E27FC236}">
                <a16:creationId xmlns:a16="http://schemas.microsoft.com/office/drawing/2014/main" xmlns="" id="{960826F8-E3D4-44D0-A884-B7A7AD0AF0EC}"/>
              </a:ext>
            </a:extLst>
          </p:cNvPr>
          <p:cNvCxnSpPr/>
          <p:nvPr userDrawn="1"/>
        </p:nvCxnSpPr>
        <p:spPr>
          <a:xfrm>
            <a:off x="0" y="2631600"/>
            <a:ext cx="12192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302365"/>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guide id="3" pos="5586" userDrawn="1">
          <p15:clr>
            <a:srgbClr val="FBAE40"/>
          </p15:clr>
        </p15:guide>
        <p15:guide id="4" orient="horz" pos="1616" userDrawn="1">
          <p15:clr>
            <a:srgbClr val="FBAE40"/>
          </p15:clr>
        </p15:guide>
        <p15:guide id="5" orient="horz" pos="2931" userDrawn="1">
          <p15:clr>
            <a:srgbClr val="FBAE40"/>
          </p15:clr>
        </p15:guide>
        <p15:guide id="6" pos="1028" userDrawn="1">
          <p15:clr>
            <a:srgbClr val="FBAE40"/>
          </p15:clr>
        </p15:guide>
        <p15:guide id="7" pos="4656" userDrawn="1">
          <p15:clr>
            <a:srgbClr val="FBAE40"/>
          </p15:clr>
        </p15:guide>
        <p15:guide id="8" orient="horz" pos="3680" userDrawn="1">
          <p15:clr>
            <a:srgbClr val="FBAE40"/>
          </p15:clr>
        </p15:guide>
        <p15:guide id="9" orient="horz" pos="390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dva obrázk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8AD903-CACD-4E5E-8AB5-6A7EAF714CDE}" type="slidenum">
              <a:rPr lang="cs-CZ" smtClean="0"/>
              <a:t>‹#›</a:t>
            </a:fld>
            <a:endParaRPr lang="cs-CZ"/>
          </a:p>
        </p:txBody>
      </p:sp>
      <p:sp>
        <p:nvSpPr>
          <p:cNvPr id="5" name="Footer Placeholder 4"/>
          <p:cNvSpPr>
            <a:spLocks noGrp="1"/>
          </p:cNvSpPr>
          <p:nvPr>
            <p:ph type="ftr" sz="quarter" idx="11"/>
          </p:nvPr>
        </p:nvSpPr>
        <p:spPr/>
        <p:txBody>
          <a:bodyPr/>
          <a:lstStyle/>
          <a:p>
            <a:endParaRPr lang="cs-CZ"/>
          </a:p>
        </p:txBody>
      </p:sp>
      <p:sp>
        <p:nvSpPr>
          <p:cNvPr id="4" name="Date Placeholder 3"/>
          <p:cNvSpPr>
            <a:spLocks noGrp="1"/>
          </p:cNvSpPr>
          <p:nvPr>
            <p:ph type="dt" sz="half" idx="10"/>
          </p:nvPr>
        </p:nvSpPr>
        <p:spPr/>
        <p:txBody>
          <a:bodyPr/>
          <a:lstStyle/>
          <a:p>
            <a:fld id="{26A1682E-80AC-439D-9CBF-AFA3B300245F}" type="datetimeFigureOut">
              <a:rPr lang="cs-CZ" smtClean="0"/>
              <a:t>02.06.2021</a:t>
            </a:fld>
            <a:endParaRPr lang="cs-CZ"/>
          </a:p>
        </p:txBody>
      </p:sp>
      <p:sp>
        <p:nvSpPr>
          <p:cNvPr id="2" name="Title 1"/>
          <p:cNvSpPr>
            <a:spLocks noGrp="1"/>
          </p:cNvSpPr>
          <p:nvPr>
            <p:ph type="title"/>
          </p:nvPr>
        </p:nvSpPr>
        <p:spPr/>
        <p:txBody>
          <a:bodyPr/>
          <a:lstStyle/>
          <a:p>
            <a:r>
              <a:rPr lang="cs-CZ"/>
              <a:t>Kliknutím lze upravit styl.</a:t>
            </a:r>
            <a:endParaRPr lang="en-US" dirty="0"/>
          </a:p>
        </p:txBody>
      </p:sp>
      <p:sp>
        <p:nvSpPr>
          <p:cNvPr id="8" name="Zástupný symbol obrázku 7">
            <a:extLst>
              <a:ext uri="{FF2B5EF4-FFF2-40B4-BE49-F238E27FC236}">
                <a16:creationId xmlns:a16="http://schemas.microsoft.com/office/drawing/2014/main" xmlns="" id="{5B651518-CF1F-4F2E-BBBC-AA46CECDB839}"/>
              </a:ext>
            </a:extLst>
          </p:cNvPr>
          <p:cNvSpPr>
            <a:spLocks noGrp="1"/>
          </p:cNvSpPr>
          <p:nvPr>
            <p:ph type="pic" sz="quarter" idx="13"/>
          </p:nvPr>
        </p:nvSpPr>
        <p:spPr>
          <a:xfrm>
            <a:off x="731838" y="1484314"/>
            <a:ext cx="5003800" cy="4645025"/>
          </a:xfrm>
          <a:solidFill>
            <a:schemeClr val="bg2"/>
          </a:solidFill>
        </p:spPr>
        <p:txBody>
          <a:bodyPr/>
          <a:lstStyle/>
          <a:p>
            <a:r>
              <a:rPr lang="cs-CZ"/>
              <a:t>Kliknutím na ikonu přidáte obrázek.</a:t>
            </a:r>
          </a:p>
        </p:txBody>
      </p:sp>
      <p:sp>
        <p:nvSpPr>
          <p:cNvPr id="7" name="Zástupný symbol obrázku 7">
            <a:extLst>
              <a:ext uri="{FF2B5EF4-FFF2-40B4-BE49-F238E27FC236}">
                <a16:creationId xmlns:a16="http://schemas.microsoft.com/office/drawing/2014/main" xmlns="" id="{B67BC020-51D0-4525-AB82-AF67DF59EDEC}"/>
              </a:ext>
            </a:extLst>
          </p:cNvPr>
          <p:cNvSpPr>
            <a:spLocks noGrp="1"/>
          </p:cNvSpPr>
          <p:nvPr>
            <p:ph type="pic" sz="quarter" idx="14"/>
          </p:nvPr>
        </p:nvSpPr>
        <p:spPr>
          <a:xfrm>
            <a:off x="6456363" y="1484314"/>
            <a:ext cx="5003799" cy="4645025"/>
          </a:xfrm>
          <a:solidFill>
            <a:schemeClr val="bg2"/>
          </a:solidFill>
        </p:spPr>
        <p:txBody>
          <a:bodyPr/>
          <a:lstStyle/>
          <a:p>
            <a:r>
              <a:rPr lang="cs-CZ"/>
              <a:t>Kliknutím na ikonu přidáte obrázek.</a:t>
            </a:r>
          </a:p>
        </p:txBody>
      </p:sp>
    </p:spTree>
    <p:extLst>
      <p:ext uri="{BB962C8B-B14F-4D97-AF65-F5344CB8AC3E}">
        <p14:creationId xmlns:p14="http://schemas.microsoft.com/office/powerpoint/2010/main" val="1292155748"/>
      </p:ext>
    </p:extLst>
  </p:cSld>
  <p:clrMapOvr>
    <a:masterClrMapping/>
  </p:clrMapOvr>
  <p:extLst>
    <p:ext uri="{DCECCB84-F9BA-43D5-87BE-67443E8EF086}">
      <p15:sldGuideLst xmlns:p15="http://schemas.microsoft.com/office/powerpoint/2012/main">
        <p15:guide id="1" pos="3840" userDrawn="1">
          <p15:clr>
            <a:srgbClr val="FBAE40"/>
          </p15:clr>
        </p15:guide>
        <p15:guide id="2" pos="461" userDrawn="1">
          <p15:clr>
            <a:srgbClr val="FBAE40"/>
          </p15:clr>
        </p15:guide>
        <p15:guide id="3" pos="7219" userDrawn="1">
          <p15:clr>
            <a:srgbClr val="FBAE40"/>
          </p15:clr>
        </p15:guide>
        <p15:guide id="4" orient="horz" pos="935" userDrawn="1">
          <p15:clr>
            <a:srgbClr val="FBAE40"/>
          </p15:clr>
        </p15:guide>
        <p15:guide id="5" orient="horz" pos="3861" userDrawn="1">
          <p15:clr>
            <a:srgbClr val="FBAE40"/>
          </p15:clr>
        </p15:guide>
        <p15:guide id="6" orient="horz" pos="3997" userDrawn="1">
          <p15:clr>
            <a:srgbClr val="FBAE40"/>
          </p15:clr>
        </p15:guide>
        <p15:guide id="7" orient="horz" pos="2387" userDrawn="1">
          <p15:clr>
            <a:srgbClr val="FBAE40"/>
          </p15:clr>
        </p15:guide>
        <p15:guide id="8" orient="horz" pos="867" userDrawn="1">
          <p15:clr>
            <a:srgbClr val="FBAE40"/>
          </p15:clr>
        </p15:guide>
        <p15:guide id="9" pos="3613" userDrawn="1">
          <p15:clr>
            <a:srgbClr val="FBAE40"/>
          </p15:clr>
        </p15:guide>
        <p15:guide id="10" pos="40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6A1682E-80AC-439D-9CBF-AFA3B300245F}" type="datetimeFigureOut">
              <a:rPr lang="cs-CZ" smtClean="0"/>
              <a:t>02.06.2021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28AD903-CACD-4E5E-8AB5-6A7EAF714CDE}" type="slidenum">
              <a:rPr lang="cs-CZ" smtClean="0"/>
              <a:t>‹#›</a:t>
            </a:fld>
            <a:endParaRPr lang="cs-CZ"/>
          </a:p>
        </p:txBody>
      </p:sp>
      <p:sp>
        <p:nvSpPr>
          <p:cNvPr id="8" name="Nadpis 7">
            <a:extLst>
              <a:ext uri="{FF2B5EF4-FFF2-40B4-BE49-F238E27FC236}">
                <a16:creationId xmlns:a16="http://schemas.microsoft.com/office/drawing/2014/main" xmlns="" id="{D75D42E6-233C-4383-87D8-F37B9F205121}"/>
              </a:ext>
            </a:extLst>
          </p:cNvPr>
          <p:cNvSpPr>
            <a:spLocks noGrp="1"/>
          </p:cNvSpPr>
          <p:nvPr>
            <p:ph type="title"/>
          </p:nvPr>
        </p:nvSpPr>
        <p:spPr>
          <a:xfrm>
            <a:off x="1379539" y="540001"/>
            <a:ext cx="4356100" cy="829638"/>
          </a:xfrm>
        </p:spPr>
        <p:txBody>
          <a:bodyPr/>
          <a:lstStyle/>
          <a:p>
            <a:r>
              <a:rPr lang="cs-CZ"/>
              <a:t>Kliknutím lze upravit styl.</a:t>
            </a:r>
            <a:endParaRPr lang="cs-CZ" dirty="0"/>
          </a:p>
        </p:txBody>
      </p:sp>
      <p:sp>
        <p:nvSpPr>
          <p:cNvPr id="10" name="Zástupný text 9">
            <a:extLst>
              <a:ext uri="{FF2B5EF4-FFF2-40B4-BE49-F238E27FC236}">
                <a16:creationId xmlns:a16="http://schemas.microsoft.com/office/drawing/2014/main" xmlns="" id="{ADF0165A-3435-4B7D-8817-47D1E790313F}"/>
              </a:ext>
            </a:extLst>
          </p:cNvPr>
          <p:cNvSpPr>
            <a:spLocks noGrp="1"/>
          </p:cNvSpPr>
          <p:nvPr>
            <p:ph type="body" sz="quarter" idx="13"/>
          </p:nvPr>
        </p:nvSpPr>
        <p:spPr>
          <a:xfrm>
            <a:off x="731839" y="1484314"/>
            <a:ext cx="5003800" cy="4645025"/>
          </a:xfrm>
        </p:spPr>
        <p:txBody>
          <a:bodyPr/>
          <a:lstStyle>
            <a:lvl1pPr marL="0" indent="0">
              <a:buFontTx/>
              <a:buNone/>
              <a:defRPr/>
            </a:lvl1pPr>
            <a:lvl2pPr marL="216000">
              <a:defRPr/>
            </a:lvl2pPr>
            <a:lvl3pPr marL="432000">
              <a:defRPr/>
            </a:lvl3pPr>
            <a:lvl4pPr marL="648000">
              <a:defRPr/>
            </a:lvl4pPr>
            <a:lvl5pPr marL="8640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obsah 11">
            <a:extLst>
              <a:ext uri="{FF2B5EF4-FFF2-40B4-BE49-F238E27FC236}">
                <a16:creationId xmlns:a16="http://schemas.microsoft.com/office/drawing/2014/main" xmlns="" id="{5769C5BD-B06E-43F0-9743-4415798C4192}"/>
              </a:ext>
            </a:extLst>
          </p:cNvPr>
          <p:cNvSpPr>
            <a:spLocks noGrp="1"/>
          </p:cNvSpPr>
          <p:nvPr>
            <p:ph sz="quarter" idx="14"/>
          </p:nvPr>
        </p:nvSpPr>
        <p:spPr>
          <a:xfrm>
            <a:off x="6456363" y="540000"/>
            <a:ext cx="5003797" cy="558933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491105782"/>
      </p:ext>
    </p:extLst>
  </p:cSld>
  <p:clrMapOvr>
    <a:masterClrMapping/>
  </p:clrMapOvr>
  <p:extLst>
    <p:ext uri="{DCECCB84-F9BA-43D5-87BE-67443E8EF086}">
      <p15:sldGuideLst xmlns:p15="http://schemas.microsoft.com/office/powerpoint/2012/main">
        <p15:guide id="1" pos="3840" userDrawn="1">
          <p15:clr>
            <a:srgbClr val="FBAE40"/>
          </p15:clr>
        </p15:guide>
        <p15:guide id="2" pos="3613" userDrawn="1">
          <p15:clr>
            <a:srgbClr val="FBAE40"/>
          </p15:clr>
        </p15:guide>
        <p15:guide id="3" pos="4067" userDrawn="1">
          <p15:clr>
            <a:srgbClr val="FBAE40"/>
          </p15:clr>
        </p15:guide>
        <p15:guide id="4" pos="7219" userDrawn="1">
          <p15:clr>
            <a:srgbClr val="FBAE40"/>
          </p15:clr>
        </p15:guide>
        <p15:guide id="5" pos="461" userDrawn="1">
          <p15:clr>
            <a:srgbClr val="FBAE40"/>
          </p15:clr>
        </p15:guide>
        <p15:guide id="6" orient="horz" pos="867" userDrawn="1">
          <p15:clr>
            <a:srgbClr val="FBAE40"/>
          </p15:clr>
        </p15:guide>
        <p15:guide id="7" orient="horz" pos="935" userDrawn="1">
          <p15:clr>
            <a:srgbClr val="FBAE40"/>
          </p15:clr>
        </p15:guide>
        <p15:guide id="8" orient="horz" pos="3861" userDrawn="1">
          <p15:clr>
            <a:srgbClr val="FBAE40"/>
          </p15:clr>
        </p15:guide>
        <p15:guide id="9" orient="horz" pos="40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8AD903-CACD-4E5E-8AB5-6A7EAF714CDE}" type="slidenum">
              <a:rPr lang="cs-CZ" smtClean="0"/>
              <a:t>‹#›</a:t>
            </a:fld>
            <a:endParaRPr lang="cs-CZ"/>
          </a:p>
        </p:txBody>
      </p:sp>
      <p:sp>
        <p:nvSpPr>
          <p:cNvPr id="4" name="Footer Placeholder 3"/>
          <p:cNvSpPr>
            <a:spLocks noGrp="1"/>
          </p:cNvSpPr>
          <p:nvPr>
            <p:ph type="ftr" sz="quarter" idx="11"/>
          </p:nvPr>
        </p:nvSpPr>
        <p:spPr/>
        <p:txBody>
          <a:bodyPr/>
          <a:lstStyle/>
          <a:p>
            <a:endParaRPr lang="cs-CZ"/>
          </a:p>
        </p:txBody>
      </p:sp>
      <p:sp>
        <p:nvSpPr>
          <p:cNvPr id="3" name="Date Placeholder 2"/>
          <p:cNvSpPr>
            <a:spLocks noGrp="1"/>
          </p:cNvSpPr>
          <p:nvPr>
            <p:ph type="dt" sz="half" idx="10"/>
          </p:nvPr>
        </p:nvSpPr>
        <p:spPr/>
        <p:txBody>
          <a:bodyPr/>
          <a:lstStyle/>
          <a:p>
            <a:fld id="{26A1682E-80AC-439D-9CBF-AFA3B300245F}" type="datetimeFigureOut">
              <a:rPr lang="cs-CZ" smtClean="0"/>
              <a:t>02.06.2021</a:t>
            </a:fld>
            <a:endParaRPr lang="cs-CZ"/>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889880247"/>
      </p:ext>
    </p:extLst>
  </p:cSld>
  <p:clrMapOvr>
    <a:masterClrMapping/>
  </p:clrMapOvr>
  <p:extLst>
    <p:ext uri="{DCECCB84-F9BA-43D5-87BE-67443E8EF086}">
      <p15:sldGuideLst xmlns:p15="http://schemas.microsoft.com/office/powerpoint/2012/main">
        <p15:guide id="1" pos="3840" userDrawn="1">
          <p15:clr>
            <a:srgbClr val="FBAE40"/>
          </p15:clr>
        </p15:guide>
        <p15:guide id="2" pos="461" userDrawn="1">
          <p15:clr>
            <a:srgbClr val="FBAE40"/>
          </p15:clr>
        </p15:guide>
        <p15:guide id="3" pos="7219" userDrawn="1">
          <p15:clr>
            <a:srgbClr val="FBAE40"/>
          </p15:clr>
        </p15:guide>
        <p15:guide id="4" orient="horz" pos="867" userDrawn="1">
          <p15:clr>
            <a:srgbClr val="FBAE40"/>
          </p15:clr>
        </p15:guide>
        <p15:guide id="5" orient="horz" pos="935" userDrawn="1">
          <p15:clr>
            <a:srgbClr val="FBAE40"/>
          </p15:clr>
        </p15:guide>
        <p15:guide id="6" orient="horz" pos="3861" userDrawn="1">
          <p15:clr>
            <a:srgbClr val="FBAE40"/>
          </p15:clr>
        </p15:guide>
        <p15:guide id="7" orient="horz" pos="3997" userDrawn="1">
          <p15:clr>
            <a:srgbClr val="FBAE40"/>
          </p15:clr>
        </p15:guide>
        <p15:guide id="8" orient="horz" pos="238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28AD903-CACD-4E5E-8AB5-6A7EAF714CDE}" type="slidenum">
              <a:rPr lang="cs-CZ" smtClean="0"/>
              <a:t>‹#›</a:t>
            </a:fld>
            <a:endParaRPr lang="cs-CZ"/>
          </a:p>
        </p:txBody>
      </p:sp>
      <p:sp>
        <p:nvSpPr>
          <p:cNvPr id="3" name="Footer Placeholder 2"/>
          <p:cNvSpPr>
            <a:spLocks noGrp="1"/>
          </p:cNvSpPr>
          <p:nvPr>
            <p:ph type="ftr" sz="quarter" idx="11"/>
          </p:nvPr>
        </p:nvSpPr>
        <p:spPr/>
        <p:txBody>
          <a:bodyPr/>
          <a:lstStyle/>
          <a:p>
            <a:endParaRPr lang="cs-CZ"/>
          </a:p>
        </p:txBody>
      </p:sp>
      <p:sp>
        <p:nvSpPr>
          <p:cNvPr id="2" name="Date Placeholder 1"/>
          <p:cNvSpPr>
            <a:spLocks noGrp="1"/>
          </p:cNvSpPr>
          <p:nvPr>
            <p:ph type="dt" sz="half" idx="10"/>
          </p:nvPr>
        </p:nvSpPr>
        <p:spPr/>
        <p:txBody>
          <a:bodyPr/>
          <a:lstStyle/>
          <a:p>
            <a:fld id="{26A1682E-80AC-439D-9CBF-AFA3B300245F}" type="datetimeFigureOut">
              <a:rPr lang="cs-CZ" smtClean="0"/>
              <a:t>02.06.2021</a:t>
            </a:fld>
            <a:endParaRPr lang="cs-CZ"/>
          </a:p>
        </p:txBody>
      </p:sp>
    </p:spTree>
    <p:extLst>
      <p:ext uri="{BB962C8B-B14F-4D97-AF65-F5344CB8AC3E}">
        <p14:creationId xmlns:p14="http://schemas.microsoft.com/office/powerpoint/2010/main" val="13742876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867" userDrawn="1">
          <p15:clr>
            <a:srgbClr val="FBAE40"/>
          </p15:clr>
        </p15:guide>
        <p15:guide id="3" orient="horz" pos="935" userDrawn="1">
          <p15:clr>
            <a:srgbClr val="FBAE40"/>
          </p15:clr>
        </p15:guide>
        <p15:guide id="4" orient="horz" pos="3861" userDrawn="1">
          <p15:clr>
            <a:srgbClr val="FBAE40"/>
          </p15:clr>
        </p15:guide>
        <p15:guide id="5" orient="horz" pos="3997" userDrawn="1">
          <p15:clr>
            <a:srgbClr val="FBAE40"/>
          </p15:clr>
        </p15:guide>
        <p15:guide id="6" pos="3840" userDrawn="1">
          <p15:clr>
            <a:srgbClr val="FBAE40"/>
          </p15:clr>
        </p15:guide>
        <p15:guide id="7" pos="461" userDrawn="1">
          <p15:clr>
            <a:srgbClr val="FBAE40"/>
          </p15:clr>
        </p15:guide>
        <p15:guide id="8" pos="721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ávěrečný snímek">
    <p:spTree>
      <p:nvGrpSpPr>
        <p:cNvPr id="1" name=""/>
        <p:cNvGrpSpPr/>
        <p:nvPr/>
      </p:nvGrpSpPr>
      <p:grpSpPr>
        <a:xfrm>
          <a:off x="0" y="0"/>
          <a:ext cx="0" cy="0"/>
          <a:chOff x="0" y="0"/>
          <a:chExt cx="0" cy="0"/>
        </a:xfrm>
      </p:grpSpPr>
      <p:sp>
        <p:nvSpPr>
          <p:cNvPr id="8" name="Obdélník bílý">
            <a:extLst>
              <a:ext uri="{FF2B5EF4-FFF2-40B4-BE49-F238E27FC236}">
                <a16:creationId xmlns:a16="http://schemas.microsoft.com/office/drawing/2014/main" xmlns="" id="{1F20D17B-CCF0-447D-8EF2-5DE1B234BD8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pic>
        <p:nvPicPr>
          <p:cNvPr id="9" name="Logo Kompas modré EMF rgb">
            <a:extLst>
              <a:ext uri="{FF2B5EF4-FFF2-40B4-BE49-F238E27FC236}">
                <a16:creationId xmlns:a16="http://schemas.microsoft.com/office/drawing/2014/main" xmlns="" id="{B4D8E72F-746D-44AD-AAC1-2BDD7EB914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20162" y="5842800"/>
            <a:ext cx="2540000" cy="360000"/>
          </a:xfrm>
          <a:prstGeom prst="rect">
            <a:avLst/>
          </a:prstGeom>
        </p:spPr>
      </p:pic>
      <p:pic>
        <p:nvPicPr>
          <p:cNvPr id="6" name="Obrázek závěrečný PNG 300 dpi" descr="Obsah obrázku vsedě, světlo, modrá, tmavé&#10;&#10;Popis byl vytvořen automaticky">
            <a:extLst>
              <a:ext uri="{FF2B5EF4-FFF2-40B4-BE49-F238E27FC236}">
                <a16:creationId xmlns:a16="http://schemas.microsoft.com/office/drawing/2014/main" xmlns="" id="{B7BF425F-DF8C-4989-8AFE-D585898154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961" y="0"/>
            <a:ext cx="11177039" cy="5388875"/>
          </a:xfrm>
          <a:prstGeom prst="rect">
            <a:avLst/>
          </a:prstGeom>
        </p:spPr>
      </p:pic>
      <p:sp>
        <p:nvSpPr>
          <p:cNvPr id="25" name="Zástupné Logo">
            <a:extLst>
              <a:ext uri="{FF2B5EF4-FFF2-40B4-BE49-F238E27FC236}">
                <a16:creationId xmlns:a16="http://schemas.microsoft.com/office/drawing/2014/main" xmlns="" id="{DC472444-A582-4D4F-9CA6-1CE66A8AC872}"/>
              </a:ext>
            </a:extLst>
          </p:cNvPr>
          <p:cNvSpPr>
            <a:spLocks noGrp="1"/>
          </p:cNvSpPr>
          <p:nvPr>
            <p:ph type="pic" sz="quarter" idx="13" hasCustomPrompt="1"/>
          </p:nvPr>
        </p:nvSpPr>
        <p:spPr>
          <a:xfrm>
            <a:off x="2690638" y="5842800"/>
            <a:ext cx="360000" cy="360363"/>
          </a:xfrm>
        </p:spPr>
        <p:txBody>
          <a:bodyPr>
            <a:normAutofit/>
          </a:bodyPr>
          <a:lstStyle>
            <a:lvl1pPr>
              <a:buFontTx/>
              <a:buNone/>
              <a:defRPr sz="1050"/>
            </a:lvl1pPr>
          </a:lstStyle>
          <a:p>
            <a:r>
              <a:rPr lang="cs-CZ" dirty="0"/>
              <a:t>Logo</a:t>
            </a:r>
          </a:p>
        </p:txBody>
      </p:sp>
      <p:sp>
        <p:nvSpPr>
          <p:cNvPr id="24" name="Zástupné Logo EU">
            <a:extLst>
              <a:ext uri="{FF2B5EF4-FFF2-40B4-BE49-F238E27FC236}">
                <a16:creationId xmlns:a16="http://schemas.microsoft.com/office/drawing/2014/main" xmlns="" id="{319F379B-ECBF-4A23-99A9-9882CAC81496}"/>
              </a:ext>
            </a:extLst>
          </p:cNvPr>
          <p:cNvSpPr>
            <a:spLocks noGrp="1"/>
          </p:cNvSpPr>
          <p:nvPr>
            <p:ph type="pic" sz="quarter" idx="12" hasCustomPrompt="1"/>
          </p:nvPr>
        </p:nvSpPr>
        <p:spPr>
          <a:xfrm>
            <a:off x="731838" y="5843587"/>
            <a:ext cx="1735200" cy="360363"/>
          </a:xfrm>
        </p:spPr>
        <p:txBody>
          <a:bodyPr>
            <a:normAutofit/>
          </a:bodyPr>
          <a:lstStyle>
            <a:lvl1pPr>
              <a:buFontTx/>
              <a:buNone/>
              <a:defRPr sz="1050"/>
            </a:lvl1pPr>
          </a:lstStyle>
          <a:p>
            <a:r>
              <a:rPr lang="cs-CZ" dirty="0"/>
              <a:t>Logo (EU)</a:t>
            </a:r>
          </a:p>
        </p:txBody>
      </p:sp>
      <p:sp>
        <p:nvSpPr>
          <p:cNvPr id="3" name="Subtitle 2"/>
          <p:cNvSpPr>
            <a:spLocks noGrp="1"/>
          </p:cNvSpPr>
          <p:nvPr>
            <p:ph type="subTitle" idx="1" hasCustomPrompt="1"/>
          </p:nvPr>
        </p:nvSpPr>
        <p:spPr>
          <a:xfrm>
            <a:off x="5191760" y="2466000"/>
            <a:ext cx="6268402" cy="963000"/>
          </a:xfrm>
        </p:spPr>
        <p:txBody>
          <a:bodyPr anchor="t" anchorCtr="0">
            <a:normAutofit/>
          </a:bodyPr>
          <a:lstStyle>
            <a:lvl1pPr marL="0" indent="0" algn="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Jméno Příjmení</a:t>
            </a:r>
            <a:endParaRPr lang="en-US" dirty="0"/>
          </a:p>
        </p:txBody>
      </p:sp>
      <p:sp>
        <p:nvSpPr>
          <p:cNvPr id="2" name="Title 1"/>
          <p:cNvSpPr>
            <a:spLocks noGrp="1"/>
          </p:cNvSpPr>
          <p:nvPr>
            <p:ph type="ctrTitle" hasCustomPrompt="1"/>
          </p:nvPr>
        </p:nvSpPr>
        <p:spPr>
          <a:xfrm>
            <a:off x="3955200" y="36000"/>
            <a:ext cx="7504962" cy="2088000"/>
          </a:xfrm>
        </p:spPr>
        <p:txBody>
          <a:bodyPr anchor="b" anchorCtr="0">
            <a:noAutofit/>
          </a:bodyPr>
          <a:lstStyle>
            <a:lvl1pPr algn="r">
              <a:lnSpc>
                <a:spcPct val="100000"/>
              </a:lnSpc>
              <a:defRPr sz="4000">
                <a:solidFill>
                  <a:schemeClr val="accent2"/>
                </a:solidFill>
              </a:defRPr>
            </a:lvl1pPr>
          </a:lstStyle>
          <a:p>
            <a:r>
              <a:rPr lang="cs-CZ" dirty="0"/>
              <a:t>Děkuji za pozornost</a:t>
            </a:r>
            <a:endParaRPr lang="en-US" dirty="0"/>
          </a:p>
        </p:txBody>
      </p:sp>
      <p:cxnSp>
        <p:nvCxnSpPr>
          <p:cNvPr id="18" name="Za pozornost úč. Y 5,58 cm" hidden="1">
            <a:extLst>
              <a:ext uri="{FF2B5EF4-FFF2-40B4-BE49-F238E27FC236}">
                <a16:creationId xmlns:a16="http://schemas.microsoft.com/office/drawing/2014/main" xmlns="" id="{52F49EF9-4ADD-403E-ADDD-561202F59065}"/>
              </a:ext>
            </a:extLst>
          </p:cNvPr>
          <p:cNvCxnSpPr/>
          <p:nvPr userDrawn="1"/>
        </p:nvCxnSpPr>
        <p:spPr>
          <a:xfrm>
            <a:off x="0" y="200880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Jméno Příjmení úč. Y 7,42 cm" hidden="1">
            <a:extLst>
              <a:ext uri="{FF2B5EF4-FFF2-40B4-BE49-F238E27FC236}">
                <a16:creationId xmlns:a16="http://schemas.microsoft.com/office/drawing/2014/main" xmlns="" id="{BC1B9A5D-4A7C-41B1-9747-96CBBF8412FD}"/>
              </a:ext>
            </a:extLst>
          </p:cNvPr>
          <p:cNvCxnSpPr/>
          <p:nvPr userDrawn="1"/>
        </p:nvCxnSpPr>
        <p:spPr>
          <a:xfrm>
            <a:off x="0" y="267120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Děkuji úč. Y 3,89 cm" hidden="1">
            <a:extLst>
              <a:ext uri="{FF2B5EF4-FFF2-40B4-BE49-F238E27FC236}">
                <a16:creationId xmlns:a16="http://schemas.microsoft.com/office/drawing/2014/main" xmlns="" id="{960826F8-E3D4-44D0-A884-B7A7AD0AF0EC}"/>
              </a:ext>
            </a:extLst>
          </p:cNvPr>
          <p:cNvCxnSpPr/>
          <p:nvPr userDrawn="1"/>
        </p:nvCxnSpPr>
        <p:spPr>
          <a:xfrm>
            <a:off x="0" y="140040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79721"/>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guide id="3" orient="horz" pos="1344" userDrawn="1">
          <p15:clr>
            <a:srgbClr val="FBAE40"/>
          </p15:clr>
        </p15:guide>
        <p15:guide id="4" orient="horz" pos="1548" userDrawn="1">
          <p15:clr>
            <a:srgbClr val="FBAE40"/>
          </p15:clr>
        </p15:guide>
        <p15:guide id="5" orient="horz" pos="2160" userDrawn="1">
          <p15:clr>
            <a:srgbClr val="FBAE40"/>
          </p15:clr>
        </p15:guide>
        <p15:guide id="6" orient="horz" pos="3906" userDrawn="1">
          <p15:clr>
            <a:srgbClr val="FBAE40"/>
          </p15:clr>
        </p15:guide>
        <p15:guide id="7" orient="horz" pos="36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8AD903-CACD-4E5E-8AB5-6A7EAF714CDE}" type="slidenum">
              <a:rPr lang="cs-CZ" smtClean="0"/>
              <a:t>‹#›</a:t>
            </a:fld>
            <a:endParaRPr lang="cs-CZ"/>
          </a:p>
        </p:txBody>
      </p:sp>
      <p:sp>
        <p:nvSpPr>
          <p:cNvPr id="5" name="Footer Placeholder 4"/>
          <p:cNvSpPr>
            <a:spLocks noGrp="1"/>
          </p:cNvSpPr>
          <p:nvPr>
            <p:ph type="ftr" sz="quarter" idx="11"/>
          </p:nvPr>
        </p:nvSpPr>
        <p:spPr/>
        <p:txBody>
          <a:bodyPr/>
          <a:lstStyle/>
          <a:p>
            <a:endParaRPr lang="cs-CZ"/>
          </a:p>
        </p:txBody>
      </p:sp>
      <p:sp>
        <p:nvSpPr>
          <p:cNvPr id="4" name="Date Placeholder 3"/>
          <p:cNvSpPr>
            <a:spLocks noGrp="1"/>
          </p:cNvSpPr>
          <p:nvPr>
            <p:ph type="dt" sz="half" idx="10"/>
          </p:nvPr>
        </p:nvSpPr>
        <p:spPr/>
        <p:txBody>
          <a:bodyPr/>
          <a:lstStyle/>
          <a:p>
            <a:fld id="{26A1682E-80AC-439D-9CBF-AFA3B300245F}" type="datetimeFigureOut">
              <a:rPr lang="cs-CZ" smtClean="0"/>
              <a:t>02.06.2021</a:t>
            </a:fld>
            <a:endParaRPr lang="cs-CZ"/>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695145258"/>
      </p:ext>
    </p:extLst>
  </p:cSld>
  <p:clrMapOvr>
    <a:masterClrMapping/>
  </p:clrMapOvr>
  <p:extLst>
    <p:ext uri="{DCECCB84-F9BA-43D5-87BE-67443E8EF086}">
      <p15:sldGuideLst xmlns:p15="http://schemas.microsoft.com/office/powerpoint/2012/main">
        <p15:guide id="1" pos="3840" userDrawn="1">
          <p15:clr>
            <a:srgbClr val="FBAE40"/>
          </p15:clr>
        </p15:guide>
        <p15:guide id="2" pos="461" userDrawn="1">
          <p15:clr>
            <a:srgbClr val="FBAE40"/>
          </p15:clr>
        </p15:guide>
        <p15:guide id="3" pos="7219" userDrawn="1">
          <p15:clr>
            <a:srgbClr val="FBAE40"/>
          </p15:clr>
        </p15:guide>
        <p15:guide id="4" orient="horz" pos="935" userDrawn="1">
          <p15:clr>
            <a:srgbClr val="FBAE40"/>
          </p15:clr>
        </p15:guide>
        <p15:guide id="5" orient="horz" pos="3861" userDrawn="1">
          <p15:clr>
            <a:srgbClr val="FBAE40"/>
          </p15:clr>
        </p15:guide>
        <p15:guide id="6" orient="horz" pos="3997" userDrawn="1">
          <p15:clr>
            <a:srgbClr val="FBAE40"/>
          </p15:clr>
        </p15:guide>
        <p15:guide id="7" orient="horz" pos="2387" userDrawn="1">
          <p15:clr>
            <a:srgbClr val="FBAE40"/>
          </p15:clr>
        </p15:guide>
        <p15:guide id="8" orient="horz" pos="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číslovaný)">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8AD903-CACD-4E5E-8AB5-6A7EAF714CDE}" type="slidenum">
              <a:rPr lang="cs-CZ" smtClean="0"/>
              <a:t>‹#›</a:t>
            </a:fld>
            <a:endParaRPr lang="cs-CZ"/>
          </a:p>
        </p:txBody>
      </p:sp>
      <p:sp>
        <p:nvSpPr>
          <p:cNvPr id="5" name="Footer Placeholder 4"/>
          <p:cNvSpPr>
            <a:spLocks noGrp="1"/>
          </p:cNvSpPr>
          <p:nvPr>
            <p:ph type="ftr" sz="quarter" idx="11"/>
          </p:nvPr>
        </p:nvSpPr>
        <p:spPr/>
        <p:txBody>
          <a:bodyPr/>
          <a:lstStyle/>
          <a:p>
            <a:endParaRPr lang="cs-CZ"/>
          </a:p>
        </p:txBody>
      </p:sp>
      <p:sp>
        <p:nvSpPr>
          <p:cNvPr id="4" name="Date Placeholder 3"/>
          <p:cNvSpPr>
            <a:spLocks noGrp="1"/>
          </p:cNvSpPr>
          <p:nvPr>
            <p:ph type="dt" sz="half" idx="10"/>
          </p:nvPr>
        </p:nvSpPr>
        <p:spPr/>
        <p:txBody>
          <a:bodyPr/>
          <a:lstStyle/>
          <a:p>
            <a:fld id="{26A1682E-80AC-439D-9CBF-AFA3B300245F}" type="datetimeFigureOut">
              <a:rPr lang="cs-CZ" smtClean="0"/>
              <a:t>02.06.2021</a:t>
            </a:fld>
            <a:endParaRPr lang="cs-CZ"/>
          </a:p>
        </p:txBody>
      </p:sp>
      <p:sp>
        <p:nvSpPr>
          <p:cNvPr id="3" name="Content Placeholder 2"/>
          <p:cNvSpPr>
            <a:spLocks noGrp="1"/>
          </p:cNvSpPr>
          <p:nvPr>
            <p:ph idx="1"/>
          </p:nvPr>
        </p:nvSpPr>
        <p:spPr/>
        <p:txBody>
          <a:bodyPr/>
          <a:lstStyle>
            <a:lvl1pPr marL="288000" indent="-288000">
              <a:spcBef>
                <a:spcPts val="2000"/>
              </a:spcBef>
              <a:buFont typeface="+mj-lt"/>
              <a:buAutoNum type="arabicParenR"/>
              <a:defRPr/>
            </a:lvl1pPr>
            <a:lvl2pPr marL="720000" indent="-288000">
              <a:buClr>
                <a:schemeClr val="tx2"/>
              </a:buClr>
              <a:buFont typeface="+mj-lt"/>
              <a:buAutoNum type="alphaLcParenR"/>
              <a:defRPr/>
            </a:lvl2pPr>
            <a:lvl3pPr marL="936000">
              <a:defRPr/>
            </a:lvl3pPr>
            <a:lvl4pPr marL="1152000">
              <a:defRPr/>
            </a:lvl4pPr>
            <a:lvl5pPr marL="13680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106251809"/>
      </p:ext>
    </p:extLst>
  </p:cSld>
  <p:clrMapOvr>
    <a:masterClrMapping/>
  </p:clrMapOvr>
  <p:extLst>
    <p:ext uri="{DCECCB84-F9BA-43D5-87BE-67443E8EF086}">
      <p15:sldGuideLst xmlns:p15="http://schemas.microsoft.com/office/powerpoint/2012/main">
        <p15:guide id="1" pos="3840" userDrawn="1">
          <p15:clr>
            <a:srgbClr val="FBAE40"/>
          </p15:clr>
        </p15:guide>
        <p15:guide id="2" pos="461" userDrawn="1">
          <p15:clr>
            <a:srgbClr val="FBAE40"/>
          </p15:clr>
        </p15:guide>
        <p15:guide id="3" pos="7219" userDrawn="1">
          <p15:clr>
            <a:srgbClr val="FBAE40"/>
          </p15:clr>
        </p15:guide>
        <p15:guide id="4" orient="horz" pos="935" userDrawn="1">
          <p15:clr>
            <a:srgbClr val="FBAE40"/>
          </p15:clr>
        </p15:guide>
        <p15:guide id="5" orient="horz" pos="867" userDrawn="1">
          <p15:clr>
            <a:srgbClr val="FBAE40"/>
          </p15:clr>
        </p15:guide>
        <p15:guide id="6" orient="horz" pos="3861" userDrawn="1">
          <p15:clr>
            <a:srgbClr val="FBAE40"/>
          </p15:clr>
        </p15:guide>
        <p15:guide id="7" orient="horz" pos="3997" userDrawn="1">
          <p15:clr>
            <a:srgbClr val="FBAE40"/>
          </p15:clr>
        </p15:guide>
        <p15:guide id="8" orient="horz" pos="238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áhlaví oddílu">
    <p:spTree>
      <p:nvGrpSpPr>
        <p:cNvPr id="1" name=""/>
        <p:cNvGrpSpPr/>
        <p:nvPr/>
      </p:nvGrpSpPr>
      <p:grpSpPr>
        <a:xfrm>
          <a:off x="0" y="0"/>
          <a:ext cx="0" cy="0"/>
          <a:chOff x="0" y="0"/>
          <a:chExt cx="0" cy="0"/>
        </a:xfrm>
      </p:grpSpPr>
      <p:sp>
        <p:nvSpPr>
          <p:cNvPr id="4" name="Obdélník bílý">
            <a:extLst>
              <a:ext uri="{FF2B5EF4-FFF2-40B4-BE49-F238E27FC236}">
                <a16:creationId xmlns:a16="http://schemas.microsoft.com/office/drawing/2014/main" xmlns="" id="{D25021C6-DECA-4D59-A3FD-ABEC380E700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pic>
        <p:nvPicPr>
          <p:cNvPr id="3" name="Obrázek titulní PNG 300 dpi" descr="Obsah obrázku hráč, modrá, míč&#10;&#10;Popis byl vytvořen automaticky">
            <a:extLst>
              <a:ext uri="{FF2B5EF4-FFF2-40B4-BE49-F238E27FC236}">
                <a16:creationId xmlns:a16="http://schemas.microsoft.com/office/drawing/2014/main" xmlns="" id="{BB2A8F03-4849-44FC-A978-37F2F8B51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045974" cy="5760732"/>
          </a:xfrm>
          <a:prstGeom prst="rect">
            <a:avLst/>
          </a:prstGeom>
        </p:spPr>
      </p:pic>
      <p:pic>
        <p:nvPicPr>
          <p:cNvPr id="8" name="Logo Kompas bílé EMF">
            <a:extLst>
              <a:ext uri="{FF2B5EF4-FFF2-40B4-BE49-F238E27FC236}">
                <a16:creationId xmlns:a16="http://schemas.microsoft.com/office/drawing/2014/main" xmlns="" id="{5EF1EFC0-9927-4AC3-91D6-0711562053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2400" y="1008000"/>
            <a:ext cx="2376000" cy="337188"/>
          </a:xfrm>
          <a:prstGeom prst="rect">
            <a:avLst/>
          </a:prstGeom>
        </p:spPr>
      </p:pic>
      <p:sp>
        <p:nvSpPr>
          <p:cNvPr id="7" name="Zástupný symbol pro číslo snímku 6">
            <a:extLst>
              <a:ext uri="{FF2B5EF4-FFF2-40B4-BE49-F238E27FC236}">
                <a16:creationId xmlns:a16="http://schemas.microsoft.com/office/drawing/2014/main" xmlns="" id="{AEF672F5-AA7A-4EAF-A629-4EECAB90EDE7}"/>
              </a:ext>
            </a:extLst>
          </p:cNvPr>
          <p:cNvSpPr>
            <a:spLocks noGrp="1"/>
          </p:cNvSpPr>
          <p:nvPr>
            <p:ph type="sldNum" sz="quarter" idx="12"/>
          </p:nvPr>
        </p:nvSpPr>
        <p:spPr/>
        <p:txBody>
          <a:bodyPr/>
          <a:lstStyle/>
          <a:p>
            <a:fld id="{828AD903-CACD-4E5E-8AB5-6A7EAF714CDE}" type="slidenum">
              <a:rPr lang="cs-CZ" smtClean="0"/>
              <a:pPr/>
              <a:t>‹#›</a:t>
            </a:fld>
            <a:endParaRPr lang="cs-CZ" dirty="0"/>
          </a:p>
        </p:txBody>
      </p:sp>
      <p:sp>
        <p:nvSpPr>
          <p:cNvPr id="6" name="Zástupný symbol pro zápatí 5">
            <a:extLst>
              <a:ext uri="{FF2B5EF4-FFF2-40B4-BE49-F238E27FC236}">
                <a16:creationId xmlns:a16="http://schemas.microsoft.com/office/drawing/2014/main" xmlns="" id="{D70C0A07-51B9-451F-820C-F040619008A9}"/>
              </a:ext>
            </a:extLst>
          </p:cNvPr>
          <p:cNvSpPr>
            <a:spLocks noGrp="1"/>
          </p:cNvSpPr>
          <p:nvPr>
            <p:ph type="ftr" sz="quarter" idx="11"/>
          </p:nvPr>
        </p:nvSpPr>
        <p:spPr/>
        <p:txBody>
          <a:bodyPr/>
          <a:lstStyle/>
          <a:p>
            <a:endParaRPr lang="cs-CZ" dirty="0"/>
          </a:p>
        </p:txBody>
      </p:sp>
      <p:sp>
        <p:nvSpPr>
          <p:cNvPr id="5" name="Zástupný symbol pro datum 4">
            <a:extLst>
              <a:ext uri="{FF2B5EF4-FFF2-40B4-BE49-F238E27FC236}">
                <a16:creationId xmlns:a16="http://schemas.microsoft.com/office/drawing/2014/main" xmlns="" id="{9398C789-F2F7-4874-ABCC-684C9598E31C}"/>
              </a:ext>
            </a:extLst>
          </p:cNvPr>
          <p:cNvSpPr>
            <a:spLocks noGrp="1"/>
          </p:cNvSpPr>
          <p:nvPr>
            <p:ph type="dt" sz="half" idx="10"/>
          </p:nvPr>
        </p:nvSpPr>
        <p:spPr/>
        <p:txBody>
          <a:bodyPr/>
          <a:lstStyle/>
          <a:p>
            <a:fld id="{26A1682E-80AC-439D-9CBF-AFA3B300245F}" type="datetimeFigureOut">
              <a:rPr lang="cs-CZ" smtClean="0"/>
              <a:t>02.06.2021</a:t>
            </a:fld>
            <a:endParaRPr lang="cs-CZ" dirty="0"/>
          </a:p>
        </p:txBody>
      </p:sp>
      <p:sp>
        <p:nvSpPr>
          <p:cNvPr id="2" name="Title 1"/>
          <p:cNvSpPr>
            <a:spLocks noGrp="1"/>
          </p:cNvSpPr>
          <p:nvPr>
            <p:ph type="ctrTitle" hasCustomPrompt="1"/>
          </p:nvPr>
        </p:nvSpPr>
        <p:spPr>
          <a:xfrm>
            <a:off x="1631950" y="2565400"/>
            <a:ext cx="5759450" cy="2087563"/>
          </a:xfrm>
        </p:spPr>
        <p:txBody>
          <a:bodyPr anchor="t" anchorCtr="0">
            <a:noAutofit/>
          </a:bodyPr>
          <a:lstStyle>
            <a:lvl1pPr algn="l">
              <a:defRPr sz="4000">
                <a:solidFill>
                  <a:schemeClr val="bg1"/>
                </a:solidFill>
              </a:defRPr>
            </a:lvl1pPr>
          </a:lstStyle>
          <a:p>
            <a:r>
              <a:rPr lang="cs-CZ" dirty="0"/>
              <a:t>Název kapitoly</a:t>
            </a:r>
            <a:endParaRPr lang="en-US" dirty="0"/>
          </a:p>
        </p:txBody>
      </p:sp>
    </p:spTree>
    <p:extLst>
      <p:ext uri="{BB962C8B-B14F-4D97-AF65-F5344CB8AC3E}">
        <p14:creationId xmlns:p14="http://schemas.microsoft.com/office/powerpoint/2010/main" val="3222915212"/>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guide id="3" orient="horz" pos="3861" userDrawn="1">
          <p15:clr>
            <a:srgbClr val="FBAE40"/>
          </p15:clr>
        </p15:guide>
        <p15:guide id="4" orient="horz" pos="3997" userDrawn="1">
          <p15:clr>
            <a:srgbClr val="FBAE40"/>
          </p15:clr>
        </p15:guide>
        <p15:guide id="6" orient="horz" pos="1616" userDrawn="1">
          <p15:clr>
            <a:srgbClr val="FBAE40"/>
          </p15:clr>
        </p15:guide>
        <p15:guide id="7" orient="horz" pos="2931" userDrawn="1">
          <p15:clr>
            <a:srgbClr val="FBAE40"/>
          </p15:clr>
        </p15:guide>
        <p15:guide id="8" pos="1028" userDrawn="1">
          <p15:clr>
            <a:srgbClr val="FBAE40"/>
          </p15:clr>
        </p15:guide>
        <p15:guide id="9" pos="465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28AD903-CACD-4E5E-8AB5-6A7EAF714CDE}" type="slidenum">
              <a:rPr lang="cs-CZ" smtClean="0"/>
              <a:t>‹#›</a:t>
            </a:fld>
            <a:endParaRPr lang="cs-CZ"/>
          </a:p>
        </p:txBody>
      </p:sp>
      <p:sp>
        <p:nvSpPr>
          <p:cNvPr id="6" name="Footer Placeholder 5"/>
          <p:cNvSpPr>
            <a:spLocks noGrp="1"/>
          </p:cNvSpPr>
          <p:nvPr>
            <p:ph type="ftr" sz="quarter" idx="11"/>
          </p:nvPr>
        </p:nvSpPr>
        <p:spPr/>
        <p:txBody>
          <a:bodyPr/>
          <a:lstStyle/>
          <a:p>
            <a:endParaRPr lang="cs-CZ"/>
          </a:p>
        </p:txBody>
      </p:sp>
      <p:sp>
        <p:nvSpPr>
          <p:cNvPr id="5" name="Date Placeholder 4"/>
          <p:cNvSpPr>
            <a:spLocks noGrp="1"/>
          </p:cNvSpPr>
          <p:nvPr>
            <p:ph type="dt" sz="half" idx="10"/>
          </p:nvPr>
        </p:nvSpPr>
        <p:spPr/>
        <p:txBody>
          <a:bodyPr/>
          <a:lstStyle/>
          <a:p>
            <a:fld id="{26A1682E-80AC-439D-9CBF-AFA3B300245F}" type="datetimeFigureOut">
              <a:rPr lang="cs-CZ" smtClean="0"/>
              <a:t>02.06.2021</a:t>
            </a:fld>
            <a:endParaRPr lang="cs-CZ"/>
          </a:p>
        </p:txBody>
      </p:sp>
      <p:sp>
        <p:nvSpPr>
          <p:cNvPr id="4" name="Content Placeholder 3"/>
          <p:cNvSpPr>
            <a:spLocks noGrp="1"/>
          </p:cNvSpPr>
          <p:nvPr>
            <p:ph sz="half" idx="2"/>
          </p:nvPr>
        </p:nvSpPr>
        <p:spPr>
          <a:xfrm>
            <a:off x="6456364" y="1484313"/>
            <a:ext cx="5003798" cy="469265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3" name="Content Placeholder 2"/>
          <p:cNvSpPr>
            <a:spLocks noGrp="1"/>
          </p:cNvSpPr>
          <p:nvPr>
            <p:ph sz="half" idx="1"/>
          </p:nvPr>
        </p:nvSpPr>
        <p:spPr>
          <a:xfrm>
            <a:off x="731838" y="1484314"/>
            <a:ext cx="5003800" cy="464502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288776656"/>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guide id="3" orient="horz" pos="935" userDrawn="1">
          <p15:clr>
            <a:srgbClr val="FBAE40"/>
          </p15:clr>
        </p15:guide>
        <p15:guide id="4" orient="horz" pos="867" userDrawn="1">
          <p15:clr>
            <a:srgbClr val="FBAE40"/>
          </p15:clr>
        </p15:guide>
        <p15:guide id="5" orient="horz" pos="3861" userDrawn="1">
          <p15:clr>
            <a:srgbClr val="FBAE40"/>
          </p15:clr>
        </p15:guide>
        <p15:guide id="6" orient="horz" pos="2387" userDrawn="1">
          <p15:clr>
            <a:srgbClr val="FBAE40"/>
          </p15:clr>
        </p15:guide>
        <p15:guide id="7" pos="461" userDrawn="1">
          <p15:clr>
            <a:srgbClr val="FBAE40"/>
          </p15:clr>
        </p15:guide>
        <p15:guide id="8" pos="3840" userDrawn="1">
          <p15:clr>
            <a:srgbClr val="FBAE40"/>
          </p15:clr>
        </p15:guide>
        <p15:guide id="9" pos="721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28AD903-CACD-4E5E-8AB5-6A7EAF714CDE}" type="slidenum">
              <a:rPr lang="cs-CZ" smtClean="0"/>
              <a:t>‹#›</a:t>
            </a:fld>
            <a:endParaRPr lang="cs-CZ"/>
          </a:p>
        </p:txBody>
      </p:sp>
      <p:sp>
        <p:nvSpPr>
          <p:cNvPr id="8" name="Footer Placeholder 7"/>
          <p:cNvSpPr>
            <a:spLocks noGrp="1"/>
          </p:cNvSpPr>
          <p:nvPr>
            <p:ph type="ftr" sz="quarter" idx="11"/>
          </p:nvPr>
        </p:nvSpPr>
        <p:spPr/>
        <p:txBody>
          <a:bodyPr/>
          <a:lstStyle/>
          <a:p>
            <a:endParaRPr lang="cs-CZ"/>
          </a:p>
        </p:txBody>
      </p:sp>
      <p:sp>
        <p:nvSpPr>
          <p:cNvPr id="7" name="Date Placeholder 6"/>
          <p:cNvSpPr>
            <a:spLocks noGrp="1"/>
          </p:cNvSpPr>
          <p:nvPr>
            <p:ph type="dt" sz="half" idx="10"/>
          </p:nvPr>
        </p:nvSpPr>
        <p:spPr/>
        <p:txBody>
          <a:bodyPr/>
          <a:lstStyle/>
          <a:p>
            <a:fld id="{26A1682E-80AC-439D-9CBF-AFA3B300245F}" type="datetimeFigureOut">
              <a:rPr lang="cs-CZ" smtClean="0"/>
              <a:t>02.06.2021</a:t>
            </a:fld>
            <a:endParaRPr lang="cs-CZ"/>
          </a:p>
        </p:txBody>
      </p:sp>
      <p:sp>
        <p:nvSpPr>
          <p:cNvPr id="6" name="Content Placeholder 5"/>
          <p:cNvSpPr>
            <a:spLocks noGrp="1"/>
          </p:cNvSpPr>
          <p:nvPr>
            <p:ph sz="quarter" idx="4"/>
          </p:nvPr>
        </p:nvSpPr>
        <p:spPr>
          <a:xfrm>
            <a:off x="6456364" y="2168526"/>
            <a:ext cx="5003798" cy="396081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hasCustomPrompt="1"/>
          </p:nvPr>
        </p:nvSpPr>
        <p:spPr>
          <a:xfrm>
            <a:off x="6456364" y="1484313"/>
            <a:ext cx="5003798" cy="576000"/>
          </a:xfrm>
        </p:spPr>
        <p:txBody>
          <a:bodyPr anchor="t" anchorCtr="0">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Podnadpis</a:t>
            </a:r>
          </a:p>
        </p:txBody>
      </p:sp>
      <p:sp>
        <p:nvSpPr>
          <p:cNvPr id="4" name="Content Placeholder 3"/>
          <p:cNvSpPr>
            <a:spLocks noGrp="1"/>
          </p:cNvSpPr>
          <p:nvPr>
            <p:ph sz="half" idx="2"/>
          </p:nvPr>
        </p:nvSpPr>
        <p:spPr>
          <a:xfrm>
            <a:off x="731838" y="2168526"/>
            <a:ext cx="5003800" cy="396081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3" name="Text Placeholder 2"/>
          <p:cNvSpPr>
            <a:spLocks noGrp="1"/>
          </p:cNvSpPr>
          <p:nvPr>
            <p:ph type="body" idx="1" hasCustomPrompt="1"/>
          </p:nvPr>
        </p:nvSpPr>
        <p:spPr>
          <a:xfrm>
            <a:off x="731838" y="1484313"/>
            <a:ext cx="5003800" cy="576000"/>
          </a:xfrm>
        </p:spPr>
        <p:txBody>
          <a:bodyPr anchor="t" anchorCtr="0">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Podnadpis</a:t>
            </a:r>
            <a:br>
              <a:rPr lang="cs-CZ" dirty="0"/>
            </a:br>
            <a:endParaRPr lang="cs-CZ" dirty="0"/>
          </a:p>
        </p:txBody>
      </p:sp>
      <p:sp>
        <p:nvSpPr>
          <p:cNvPr id="10" name="Nadpis 9">
            <a:extLst>
              <a:ext uri="{FF2B5EF4-FFF2-40B4-BE49-F238E27FC236}">
                <a16:creationId xmlns:a16="http://schemas.microsoft.com/office/drawing/2014/main" xmlns="" id="{B3288CA6-107B-405D-8A46-3CA31AFCD11E}"/>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514343412"/>
      </p:ext>
    </p:extLst>
  </p:cSld>
  <p:clrMapOvr>
    <a:masterClrMapping/>
  </p:clrMapOvr>
  <p:extLst>
    <p:ext uri="{DCECCB84-F9BA-43D5-87BE-67443E8EF086}">
      <p15:sldGuideLst xmlns:p15="http://schemas.microsoft.com/office/powerpoint/2012/main">
        <p15:guide id="1" pos="3840" userDrawn="1">
          <p15:clr>
            <a:srgbClr val="FBAE40"/>
          </p15:clr>
        </p15:guide>
        <p15:guide id="2" pos="3613" userDrawn="1">
          <p15:clr>
            <a:srgbClr val="FBAE40"/>
          </p15:clr>
        </p15:guide>
        <p15:guide id="3" pos="4067" userDrawn="1">
          <p15:clr>
            <a:srgbClr val="FBAE40"/>
          </p15:clr>
        </p15:guide>
        <p15:guide id="4" pos="7076" userDrawn="1">
          <p15:clr>
            <a:srgbClr val="FBAE40"/>
          </p15:clr>
        </p15:guide>
        <p15:guide id="5" pos="461" userDrawn="1">
          <p15:clr>
            <a:srgbClr val="FBAE40"/>
          </p15:clr>
        </p15:guide>
        <p15:guide id="6" orient="horz" pos="867" userDrawn="1">
          <p15:clr>
            <a:srgbClr val="FBAE40"/>
          </p15:clr>
        </p15:guide>
        <p15:guide id="7" orient="horz" pos="935" userDrawn="1">
          <p15:clr>
            <a:srgbClr val="FBAE40"/>
          </p15:clr>
        </p15:guide>
        <p15:guide id="8" orient="horz" pos="3997" userDrawn="1">
          <p15:clr>
            <a:srgbClr val="FBAE40"/>
          </p15:clr>
        </p15:guide>
        <p15:guide id="9" orient="horz" pos="3861" userDrawn="1">
          <p15:clr>
            <a:srgbClr val="FBAE40"/>
          </p15:clr>
        </p15:guide>
        <p15:guide id="10" orient="horz" pos="1298" userDrawn="1">
          <p15:clr>
            <a:srgbClr val="FBAE40"/>
          </p15:clr>
        </p15:guide>
        <p15:guide id="11" orient="horz" pos="1366" userDrawn="1">
          <p15:clr>
            <a:srgbClr val="FBAE40"/>
          </p15:clr>
        </p15:guide>
        <p15:guide id="12" orient="horz" pos="261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a tabulk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8AD903-CACD-4E5E-8AB5-6A7EAF714CDE}" type="slidenum">
              <a:rPr lang="cs-CZ" smtClean="0"/>
              <a:t>‹#›</a:t>
            </a:fld>
            <a:endParaRPr lang="cs-CZ"/>
          </a:p>
        </p:txBody>
      </p:sp>
      <p:sp>
        <p:nvSpPr>
          <p:cNvPr id="5" name="Footer Placeholder 4"/>
          <p:cNvSpPr>
            <a:spLocks noGrp="1"/>
          </p:cNvSpPr>
          <p:nvPr>
            <p:ph type="ftr" sz="quarter" idx="11"/>
          </p:nvPr>
        </p:nvSpPr>
        <p:spPr/>
        <p:txBody>
          <a:bodyPr/>
          <a:lstStyle/>
          <a:p>
            <a:endParaRPr lang="cs-CZ"/>
          </a:p>
        </p:txBody>
      </p:sp>
      <p:sp>
        <p:nvSpPr>
          <p:cNvPr id="4" name="Date Placeholder 3"/>
          <p:cNvSpPr>
            <a:spLocks noGrp="1"/>
          </p:cNvSpPr>
          <p:nvPr>
            <p:ph type="dt" sz="half" idx="10"/>
          </p:nvPr>
        </p:nvSpPr>
        <p:spPr/>
        <p:txBody>
          <a:bodyPr/>
          <a:lstStyle/>
          <a:p>
            <a:fld id="{26A1682E-80AC-439D-9CBF-AFA3B300245F}" type="datetimeFigureOut">
              <a:rPr lang="cs-CZ" smtClean="0"/>
              <a:t>02.06.2021</a:t>
            </a:fld>
            <a:endParaRPr lang="cs-CZ"/>
          </a:p>
        </p:txBody>
      </p:sp>
      <p:sp>
        <p:nvSpPr>
          <p:cNvPr id="7" name="Content Placeholder 2">
            <a:extLst>
              <a:ext uri="{FF2B5EF4-FFF2-40B4-BE49-F238E27FC236}">
                <a16:creationId xmlns:a16="http://schemas.microsoft.com/office/drawing/2014/main" xmlns="" id="{2D5D84C6-619F-4B07-85AC-55038B9AD713}"/>
              </a:ext>
            </a:extLst>
          </p:cNvPr>
          <p:cNvSpPr>
            <a:spLocks noGrp="1"/>
          </p:cNvSpPr>
          <p:nvPr>
            <p:ph idx="1"/>
          </p:nvPr>
        </p:nvSpPr>
        <p:spPr>
          <a:xfrm>
            <a:off x="731838" y="4041776"/>
            <a:ext cx="10728323" cy="20875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4" name="Zástupný symbol pro tabulku 13">
            <a:extLst>
              <a:ext uri="{FF2B5EF4-FFF2-40B4-BE49-F238E27FC236}">
                <a16:creationId xmlns:a16="http://schemas.microsoft.com/office/drawing/2014/main" xmlns="" id="{9E688D75-D6DF-44F1-9D47-E69C38FEDD22}"/>
              </a:ext>
            </a:extLst>
          </p:cNvPr>
          <p:cNvSpPr>
            <a:spLocks noGrp="1"/>
          </p:cNvSpPr>
          <p:nvPr>
            <p:ph type="tbl" sz="quarter" idx="14"/>
          </p:nvPr>
        </p:nvSpPr>
        <p:spPr>
          <a:xfrm>
            <a:off x="731838" y="2241550"/>
            <a:ext cx="10728324" cy="1619250"/>
          </a:xfrm>
        </p:spPr>
        <p:txBody>
          <a:bodyPr/>
          <a:lstStyle/>
          <a:p>
            <a:r>
              <a:rPr lang="cs-CZ"/>
              <a:t>Kliknutím na ikonu přidáte tabulku.</a:t>
            </a:r>
            <a:endParaRPr lang="cs-CZ" dirty="0"/>
          </a:p>
        </p:txBody>
      </p:sp>
      <p:sp>
        <p:nvSpPr>
          <p:cNvPr id="9" name="Zástupný text 8">
            <a:extLst>
              <a:ext uri="{FF2B5EF4-FFF2-40B4-BE49-F238E27FC236}">
                <a16:creationId xmlns:a16="http://schemas.microsoft.com/office/drawing/2014/main" xmlns="" id="{08C75239-4DAA-4581-AA1D-2B160FCA8C2A}"/>
              </a:ext>
            </a:extLst>
          </p:cNvPr>
          <p:cNvSpPr>
            <a:spLocks noGrp="1"/>
          </p:cNvSpPr>
          <p:nvPr>
            <p:ph type="body" sz="quarter" idx="13" hasCustomPrompt="1"/>
          </p:nvPr>
        </p:nvSpPr>
        <p:spPr>
          <a:xfrm>
            <a:off x="731838" y="1484313"/>
            <a:ext cx="10728324" cy="576000"/>
          </a:xfrm>
        </p:spPr>
        <p:txBody>
          <a:bodyPr>
            <a:normAutofit/>
          </a:bodyPr>
          <a:lstStyle>
            <a:lvl1pPr marL="0" indent="0">
              <a:spcBef>
                <a:spcPts val="0"/>
              </a:spcBef>
              <a:buFontTx/>
              <a:buNone/>
              <a:defRPr b="1">
                <a:solidFill>
                  <a:schemeClr val="accent1"/>
                </a:solidFill>
              </a:defRPr>
            </a:lvl1pPr>
            <a:lvl2pPr>
              <a:spcBef>
                <a:spcPts val="0"/>
              </a:spcBef>
              <a:buFontTx/>
              <a:buNone/>
              <a:defRPr b="1">
                <a:solidFill>
                  <a:schemeClr val="accent1"/>
                </a:solidFill>
              </a:defRPr>
            </a:lvl2pPr>
            <a:lvl3pPr>
              <a:spcBef>
                <a:spcPts val="0"/>
              </a:spcBef>
              <a:buFontTx/>
              <a:buNone/>
              <a:defRPr b="1">
                <a:solidFill>
                  <a:schemeClr val="accent1"/>
                </a:solidFill>
              </a:defRPr>
            </a:lvl3pPr>
            <a:lvl4pPr>
              <a:spcBef>
                <a:spcPts val="0"/>
              </a:spcBef>
              <a:buFontTx/>
              <a:buNone/>
              <a:defRPr b="1">
                <a:solidFill>
                  <a:schemeClr val="accent1"/>
                </a:solidFill>
              </a:defRPr>
            </a:lvl4pPr>
            <a:lvl5pPr>
              <a:spcBef>
                <a:spcPts val="0"/>
              </a:spcBef>
              <a:buFontTx/>
              <a:buNone/>
              <a:defRPr b="1">
                <a:solidFill>
                  <a:schemeClr val="accent1"/>
                </a:solidFill>
              </a:defRPr>
            </a:lvl5pPr>
          </a:lstStyle>
          <a:p>
            <a:pPr lvl="0"/>
            <a:r>
              <a:rPr lang="cs-CZ" dirty="0"/>
              <a:t>Název tabulky</a:t>
            </a:r>
          </a:p>
        </p:txBody>
      </p:sp>
      <p:sp>
        <p:nvSpPr>
          <p:cNvPr id="2" name="Title 1"/>
          <p:cNvSpPr>
            <a:spLocks noGrp="1"/>
          </p:cNvSpPr>
          <p:nvPr>
            <p:ph type="title"/>
          </p:nvPr>
        </p:nvSpPr>
        <p:spPr/>
        <p:txBody>
          <a:bodyPr/>
          <a:lstStyle/>
          <a:p>
            <a:r>
              <a:rPr lang="cs-CZ"/>
              <a:t>Kliknutím lze upravit styl.</a:t>
            </a:r>
            <a:endParaRPr lang="en-US" dirty="0"/>
          </a:p>
        </p:txBody>
      </p:sp>
      <p:cxnSp>
        <p:nvCxnSpPr>
          <p:cNvPr id="11" name="Název tabulky úč. Y 4,72 cm" hidden="1">
            <a:extLst>
              <a:ext uri="{FF2B5EF4-FFF2-40B4-BE49-F238E27FC236}">
                <a16:creationId xmlns:a16="http://schemas.microsoft.com/office/drawing/2014/main" xmlns="" id="{A3D8E5BE-74C7-4EAD-AA16-8E40E3EBB823}"/>
              </a:ext>
            </a:extLst>
          </p:cNvPr>
          <p:cNvCxnSpPr/>
          <p:nvPr userDrawn="1"/>
        </p:nvCxnSpPr>
        <p:spPr>
          <a:xfrm>
            <a:off x="0" y="16992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Tabulka shora Y 6,3 cm" hidden="1">
            <a:extLst>
              <a:ext uri="{FF2B5EF4-FFF2-40B4-BE49-F238E27FC236}">
                <a16:creationId xmlns:a16="http://schemas.microsoft.com/office/drawing/2014/main" xmlns="" id="{9B11B453-3881-4E08-BF4E-C03B2CC644A1}"/>
              </a:ext>
            </a:extLst>
          </p:cNvPr>
          <p:cNvCxnSpPr/>
          <p:nvPr userDrawn="1"/>
        </p:nvCxnSpPr>
        <p:spPr>
          <a:xfrm>
            <a:off x="0" y="22680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Tabulka zdola Y 10,7 cm" hidden="1">
            <a:extLst>
              <a:ext uri="{FF2B5EF4-FFF2-40B4-BE49-F238E27FC236}">
                <a16:creationId xmlns:a16="http://schemas.microsoft.com/office/drawing/2014/main" xmlns="" id="{5339556E-DD4A-4B89-B674-D2EDE7AD8997}"/>
              </a:ext>
            </a:extLst>
          </p:cNvPr>
          <p:cNvCxnSpPr/>
          <p:nvPr userDrawn="1"/>
        </p:nvCxnSpPr>
        <p:spPr>
          <a:xfrm>
            <a:off x="0" y="38520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307936"/>
      </p:ext>
    </p:extLst>
  </p:cSld>
  <p:clrMapOvr>
    <a:masterClrMapping/>
  </p:clrMapOvr>
  <p:extLst>
    <p:ext uri="{DCECCB84-F9BA-43D5-87BE-67443E8EF086}">
      <p15:sldGuideLst xmlns:p15="http://schemas.microsoft.com/office/powerpoint/2012/main">
        <p15:guide id="1" pos="3840" userDrawn="1">
          <p15:clr>
            <a:srgbClr val="FBAE40"/>
          </p15:clr>
        </p15:guide>
        <p15:guide id="2" pos="461" userDrawn="1">
          <p15:clr>
            <a:srgbClr val="FBAE40"/>
          </p15:clr>
        </p15:guide>
        <p15:guide id="3" pos="7219" userDrawn="1">
          <p15:clr>
            <a:srgbClr val="FBAE40"/>
          </p15:clr>
        </p15:guide>
        <p15:guide id="4" orient="horz" pos="935" userDrawn="1">
          <p15:clr>
            <a:srgbClr val="FBAE40"/>
          </p15:clr>
        </p15:guide>
        <p15:guide id="5" orient="horz" pos="1298" userDrawn="1">
          <p15:clr>
            <a:srgbClr val="FBAE40"/>
          </p15:clr>
        </p15:guide>
        <p15:guide id="6" orient="horz" pos="1412" userDrawn="1">
          <p15:clr>
            <a:srgbClr val="FBAE40"/>
          </p15:clr>
        </p15:guide>
        <p15:guide id="7" orient="horz" pos="2432" userDrawn="1">
          <p15:clr>
            <a:srgbClr val="FBAE40"/>
          </p15:clr>
        </p15:guide>
        <p15:guide id="8" orient="horz" pos="2546" userDrawn="1">
          <p15:clr>
            <a:srgbClr val="FBAE40"/>
          </p15:clr>
        </p15:guide>
        <p15:guide id="9" orient="horz" pos="3861" userDrawn="1">
          <p15:clr>
            <a:srgbClr val="FBAE40"/>
          </p15:clr>
        </p15:guide>
        <p15:guide id="10" orient="horz" pos="399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28AD903-CACD-4E5E-8AB5-6A7EAF714CDE}" type="slidenum">
              <a:rPr lang="cs-CZ" smtClean="0"/>
              <a:t>‹#›</a:t>
            </a:fld>
            <a:endParaRPr lang="cs-CZ"/>
          </a:p>
        </p:txBody>
      </p:sp>
      <p:sp>
        <p:nvSpPr>
          <p:cNvPr id="6" name="Footer Placeholder 5"/>
          <p:cNvSpPr>
            <a:spLocks noGrp="1"/>
          </p:cNvSpPr>
          <p:nvPr>
            <p:ph type="ftr" sz="quarter" idx="11"/>
          </p:nvPr>
        </p:nvSpPr>
        <p:spPr/>
        <p:txBody>
          <a:bodyPr/>
          <a:lstStyle/>
          <a:p>
            <a:endParaRPr lang="cs-CZ"/>
          </a:p>
        </p:txBody>
      </p:sp>
      <p:sp>
        <p:nvSpPr>
          <p:cNvPr id="5" name="Date Placeholder 4"/>
          <p:cNvSpPr>
            <a:spLocks noGrp="1"/>
          </p:cNvSpPr>
          <p:nvPr>
            <p:ph type="dt" sz="half" idx="10"/>
          </p:nvPr>
        </p:nvSpPr>
        <p:spPr/>
        <p:txBody>
          <a:bodyPr/>
          <a:lstStyle/>
          <a:p>
            <a:fld id="{26A1682E-80AC-439D-9CBF-AFA3B300245F}" type="datetimeFigureOut">
              <a:rPr lang="cs-CZ" smtClean="0"/>
              <a:t>02.06.2021</a:t>
            </a:fld>
            <a:endParaRPr lang="cs-CZ"/>
          </a:p>
        </p:txBody>
      </p:sp>
      <p:sp>
        <p:nvSpPr>
          <p:cNvPr id="19" name="Zástupný symbol obrázku 18">
            <a:extLst>
              <a:ext uri="{FF2B5EF4-FFF2-40B4-BE49-F238E27FC236}">
                <a16:creationId xmlns:a16="http://schemas.microsoft.com/office/drawing/2014/main" xmlns="" id="{FA2EAD7B-F1F7-4064-A855-3D9A4EED5D8A}"/>
              </a:ext>
            </a:extLst>
          </p:cNvPr>
          <p:cNvSpPr>
            <a:spLocks noGrp="1"/>
          </p:cNvSpPr>
          <p:nvPr>
            <p:ph type="pic" sz="quarter" idx="15"/>
          </p:nvPr>
        </p:nvSpPr>
        <p:spPr>
          <a:xfrm>
            <a:off x="8435974" y="1484312"/>
            <a:ext cx="3024187" cy="2160588"/>
          </a:xfrm>
          <a:solidFill>
            <a:schemeClr val="bg2"/>
          </a:solidFill>
        </p:spPr>
        <p:txBody>
          <a:bodyPr/>
          <a:lstStyle/>
          <a:p>
            <a:r>
              <a:rPr lang="cs-CZ"/>
              <a:t>Kliknutím na ikonu přidáte obrázek.</a:t>
            </a:r>
            <a:endParaRPr lang="cs-CZ" dirty="0"/>
          </a:p>
        </p:txBody>
      </p:sp>
      <p:sp>
        <p:nvSpPr>
          <p:cNvPr id="17" name="Zástupný text 16">
            <a:extLst>
              <a:ext uri="{FF2B5EF4-FFF2-40B4-BE49-F238E27FC236}">
                <a16:creationId xmlns:a16="http://schemas.microsoft.com/office/drawing/2014/main" xmlns="" id="{470EEFE5-90CF-48C5-BFD1-01BDF56FEBB7}"/>
              </a:ext>
            </a:extLst>
          </p:cNvPr>
          <p:cNvSpPr>
            <a:spLocks noGrp="1"/>
          </p:cNvSpPr>
          <p:nvPr>
            <p:ph type="body" sz="quarter" idx="14"/>
          </p:nvPr>
        </p:nvSpPr>
        <p:spPr>
          <a:xfrm>
            <a:off x="731838" y="1484313"/>
            <a:ext cx="7343775" cy="464502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0" name="Titulek obrázku úč. Y 3,59 cm" hidden="1">
            <a:extLst>
              <a:ext uri="{FF2B5EF4-FFF2-40B4-BE49-F238E27FC236}">
                <a16:creationId xmlns:a16="http://schemas.microsoft.com/office/drawing/2014/main" xmlns="" id="{30F9A999-FEA5-406E-8171-D8656C854B4D}"/>
              </a:ext>
            </a:extLst>
          </p:cNvPr>
          <p:cNvCxnSpPr>
            <a:cxnSpLocks/>
          </p:cNvCxnSpPr>
          <p:nvPr userDrawn="1"/>
        </p:nvCxnSpPr>
        <p:spPr>
          <a:xfrm>
            <a:off x="0" y="129240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Text 1. ř. úč. Y 5,72 cm" hidden="1">
            <a:extLst>
              <a:ext uri="{FF2B5EF4-FFF2-40B4-BE49-F238E27FC236}">
                <a16:creationId xmlns:a16="http://schemas.microsoft.com/office/drawing/2014/main" xmlns="" id="{62F4C598-D242-4677-8B70-3E6980C14845}"/>
              </a:ext>
            </a:extLst>
          </p:cNvPr>
          <p:cNvCxnSpPr>
            <a:cxnSpLocks/>
          </p:cNvCxnSpPr>
          <p:nvPr userDrawn="1"/>
        </p:nvCxnSpPr>
        <p:spPr>
          <a:xfrm>
            <a:off x="0" y="205920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Obrázek X 14,06 cm vod. +1,3" hidden="1">
            <a:extLst>
              <a:ext uri="{FF2B5EF4-FFF2-40B4-BE49-F238E27FC236}">
                <a16:creationId xmlns:a16="http://schemas.microsoft.com/office/drawing/2014/main" xmlns="" id="{E1865325-8899-4E2B-BBFE-95D995E27D9D}"/>
              </a:ext>
            </a:extLst>
          </p:cNvPr>
          <p:cNvCxnSpPr/>
          <p:nvPr userDrawn="1"/>
        </p:nvCxnSpPr>
        <p:spPr>
          <a:xfrm>
            <a:off x="6748800" y="0"/>
            <a:ext cx="0" cy="6858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xmlns="" id="{378FB889-E951-4332-A4C3-098FBFEE0D5E}"/>
              </a:ext>
            </a:extLst>
          </p:cNvPr>
          <p:cNvSpPr>
            <a:spLocks noGrp="1"/>
          </p:cNvSpPr>
          <p:nvPr>
            <p:ph type="title"/>
          </p:nvPr>
        </p:nvSpPr>
        <p:spPr/>
        <p:txBody>
          <a:bodyPr/>
          <a:lstStyle/>
          <a:p>
            <a:r>
              <a:rPr lang="cs-CZ"/>
              <a:t>Kliknutím lze upravit styl.</a:t>
            </a:r>
          </a:p>
        </p:txBody>
      </p:sp>
      <p:sp>
        <p:nvSpPr>
          <p:cNvPr id="14" name="Zástupný symbol obrázku 18">
            <a:extLst>
              <a:ext uri="{FF2B5EF4-FFF2-40B4-BE49-F238E27FC236}">
                <a16:creationId xmlns:a16="http://schemas.microsoft.com/office/drawing/2014/main" xmlns="" id="{AEC48CA8-430B-4F5A-9113-D51D7FA94D5B}"/>
              </a:ext>
            </a:extLst>
          </p:cNvPr>
          <p:cNvSpPr>
            <a:spLocks noGrp="1"/>
          </p:cNvSpPr>
          <p:nvPr>
            <p:ph type="pic" sz="quarter" idx="16"/>
          </p:nvPr>
        </p:nvSpPr>
        <p:spPr>
          <a:xfrm>
            <a:off x="8435976" y="3968748"/>
            <a:ext cx="3024187" cy="2160588"/>
          </a:xfrm>
          <a:solidFill>
            <a:schemeClr val="bg2"/>
          </a:solidFill>
        </p:spPr>
        <p:txBody>
          <a:bodyPr/>
          <a:lstStyle/>
          <a:p>
            <a:r>
              <a:rPr lang="cs-CZ"/>
              <a:t>Kliknutím na ikonu přidáte obrázek.</a:t>
            </a:r>
            <a:endParaRPr lang="cs-CZ" dirty="0"/>
          </a:p>
        </p:txBody>
      </p:sp>
    </p:spTree>
    <p:extLst>
      <p:ext uri="{BB962C8B-B14F-4D97-AF65-F5344CB8AC3E}">
        <p14:creationId xmlns:p14="http://schemas.microsoft.com/office/powerpoint/2010/main" val="3463526082"/>
      </p:ext>
    </p:extLst>
  </p:cSld>
  <p:clrMapOvr>
    <a:masterClrMapping/>
  </p:clrMapOvr>
  <p:extLst>
    <p:ext uri="{DCECCB84-F9BA-43D5-87BE-67443E8EF086}">
      <p15:sldGuideLst xmlns:p15="http://schemas.microsoft.com/office/powerpoint/2012/main">
        <p15:guide id="1" pos="5314" userDrawn="1">
          <p15:clr>
            <a:srgbClr val="FBAE40"/>
          </p15:clr>
        </p15:guide>
        <p15:guide id="2" pos="3840" userDrawn="1">
          <p15:clr>
            <a:srgbClr val="FBAE40"/>
          </p15:clr>
        </p15:guide>
        <p15:guide id="3" pos="5087" userDrawn="1">
          <p15:clr>
            <a:srgbClr val="FBAE40"/>
          </p15:clr>
        </p15:guide>
        <p15:guide id="4" orient="horz" pos="935" userDrawn="1">
          <p15:clr>
            <a:srgbClr val="FBAE40"/>
          </p15:clr>
        </p15:guide>
        <p15:guide id="5" orient="horz" pos="2296" userDrawn="1">
          <p15:clr>
            <a:srgbClr val="FBAE40"/>
          </p15:clr>
        </p15:guide>
        <p15:guide id="6" orient="horz" pos="2500" userDrawn="1">
          <p15:clr>
            <a:srgbClr val="FBAE40"/>
          </p15:clr>
        </p15:guide>
        <p15:guide id="7" orient="horz" pos="867" userDrawn="1">
          <p15:clr>
            <a:srgbClr val="FBAE40"/>
          </p15:clr>
        </p15:guide>
        <p15:guide id="8" pos="461" userDrawn="1">
          <p15:clr>
            <a:srgbClr val="FBAE40"/>
          </p15:clr>
        </p15:guide>
        <p15:guide id="9" pos="7219" userDrawn="1">
          <p15:clr>
            <a:srgbClr val="FBAE40"/>
          </p15:clr>
        </p15:guide>
        <p15:guide id="10" orient="horz" pos="3861" userDrawn="1">
          <p15:clr>
            <a:srgbClr val="FBAE40"/>
          </p15:clr>
        </p15:guide>
        <p15:guide id="11" orient="horz" pos="399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dpis a obráze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8AD903-CACD-4E5E-8AB5-6A7EAF714CDE}" type="slidenum">
              <a:rPr lang="cs-CZ" smtClean="0"/>
              <a:t>‹#›</a:t>
            </a:fld>
            <a:endParaRPr lang="cs-CZ"/>
          </a:p>
        </p:txBody>
      </p:sp>
      <p:sp>
        <p:nvSpPr>
          <p:cNvPr id="5" name="Footer Placeholder 4"/>
          <p:cNvSpPr>
            <a:spLocks noGrp="1"/>
          </p:cNvSpPr>
          <p:nvPr>
            <p:ph type="ftr" sz="quarter" idx="11"/>
          </p:nvPr>
        </p:nvSpPr>
        <p:spPr/>
        <p:txBody>
          <a:bodyPr/>
          <a:lstStyle/>
          <a:p>
            <a:endParaRPr lang="cs-CZ"/>
          </a:p>
        </p:txBody>
      </p:sp>
      <p:sp>
        <p:nvSpPr>
          <p:cNvPr id="4" name="Date Placeholder 3"/>
          <p:cNvSpPr>
            <a:spLocks noGrp="1"/>
          </p:cNvSpPr>
          <p:nvPr>
            <p:ph type="dt" sz="half" idx="10"/>
          </p:nvPr>
        </p:nvSpPr>
        <p:spPr/>
        <p:txBody>
          <a:bodyPr/>
          <a:lstStyle/>
          <a:p>
            <a:fld id="{26A1682E-80AC-439D-9CBF-AFA3B300245F}" type="datetimeFigureOut">
              <a:rPr lang="cs-CZ" smtClean="0"/>
              <a:t>02.06.2021</a:t>
            </a:fld>
            <a:endParaRPr lang="cs-CZ"/>
          </a:p>
        </p:txBody>
      </p:sp>
      <p:sp>
        <p:nvSpPr>
          <p:cNvPr id="2" name="Title 1"/>
          <p:cNvSpPr>
            <a:spLocks noGrp="1"/>
          </p:cNvSpPr>
          <p:nvPr>
            <p:ph type="title"/>
          </p:nvPr>
        </p:nvSpPr>
        <p:spPr/>
        <p:txBody>
          <a:bodyPr/>
          <a:lstStyle/>
          <a:p>
            <a:r>
              <a:rPr lang="cs-CZ"/>
              <a:t>Kliknutím lze upravit styl.</a:t>
            </a:r>
            <a:endParaRPr lang="en-US" dirty="0"/>
          </a:p>
        </p:txBody>
      </p:sp>
      <p:sp>
        <p:nvSpPr>
          <p:cNvPr id="8" name="Zástupný symbol obrázku 7">
            <a:extLst>
              <a:ext uri="{FF2B5EF4-FFF2-40B4-BE49-F238E27FC236}">
                <a16:creationId xmlns:a16="http://schemas.microsoft.com/office/drawing/2014/main" xmlns="" id="{5B651518-CF1F-4F2E-BBBC-AA46CECDB839}"/>
              </a:ext>
            </a:extLst>
          </p:cNvPr>
          <p:cNvSpPr>
            <a:spLocks noGrp="1"/>
          </p:cNvSpPr>
          <p:nvPr>
            <p:ph type="pic" sz="quarter" idx="13"/>
          </p:nvPr>
        </p:nvSpPr>
        <p:spPr>
          <a:xfrm>
            <a:off x="731838" y="1484314"/>
            <a:ext cx="10728325" cy="4645025"/>
          </a:xfrm>
          <a:solidFill>
            <a:schemeClr val="bg2"/>
          </a:solidFill>
        </p:spPr>
        <p:txBody>
          <a:bodyPr/>
          <a:lstStyle/>
          <a:p>
            <a:r>
              <a:rPr lang="cs-CZ"/>
              <a:t>Kliknutím na ikonu přidáte obrázek.</a:t>
            </a:r>
          </a:p>
        </p:txBody>
      </p:sp>
    </p:spTree>
    <p:extLst>
      <p:ext uri="{BB962C8B-B14F-4D97-AF65-F5344CB8AC3E}">
        <p14:creationId xmlns:p14="http://schemas.microsoft.com/office/powerpoint/2010/main" val="2317784896"/>
      </p:ext>
    </p:extLst>
  </p:cSld>
  <p:clrMapOvr>
    <a:masterClrMapping/>
  </p:clrMapOvr>
  <p:extLst>
    <p:ext uri="{DCECCB84-F9BA-43D5-87BE-67443E8EF086}">
      <p15:sldGuideLst xmlns:p15="http://schemas.microsoft.com/office/powerpoint/2012/main">
        <p15:guide id="1" pos="3840" userDrawn="1">
          <p15:clr>
            <a:srgbClr val="FBAE40"/>
          </p15:clr>
        </p15:guide>
        <p15:guide id="2" pos="461" userDrawn="1">
          <p15:clr>
            <a:srgbClr val="FBAE40"/>
          </p15:clr>
        </p15:guide>
        <p15:guide id="3" pos="7219" userDrawn="1">
          <p15:clr>
            <a:srgbClr val="FBAE40"/>
          </p15:clr>
        </p15:guide>
        <p15:guide id="4" orient="horz" pos="935" userDrawn="1">
          <p15:clr>
            <a:srgbClr val="FBAE40"/>
          </p15:clr>
        </p15:guide>
        <p15:guide id="5" orient="horz" pos="3861" userDrawn="1">
          <p15:clr>
            <a:srgbClr val="FBAE40"/>
          </p15:clr>
        </p15:guide>
        <p15:guide id="6" orient="horz" pos="3997" userDrawn="1">
          <p15:clr>
            <a:srgbClr val="FBAE40"/>
          </p15:clr>
        </p15:guide>
        <p15:guide id="7" orient="horz" pos="2387" userDrawn="1">
          <p15:clr>
            <a:srgbClr val="FBAE40"/>
          </p15:clr>
        </p15:guide>
        <p15:guide id="8" orient="horz" pos="8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Logo Symbol z SVG">
            <a:extLst>
              <a:ext uri="{FF2B5EF4-FFF2-40B4-BE49-F238E27FC236}">
                <a16:creationId xmlns:a16="http://schemas.microsoft.com/office/drawing/2014/main" xmlns="" id="{5AAE67EA-A2EB-4C01-B147-17ED64797421}"/>
              </a:ext>
            </a:extLst>
          </p:cNvPr>
          <p:cNvGrpSpPr>
            <a:grpSpLocks noChangeAspect="1"/>
          </p:cNvGrpSpPr>
          <p:nvPr userDrawn="1"/>
        </p:nvGrpSpPr>
        <p:grpSpPr>
          <a:xfrm>
            <a:off x="731838" y="504000"/>
            <a:ext cx="432001" cy="432000"/>
            <a:chOff x="731838" y="461513"/>
            <a:chExt cx="324001" cy="321783"/>
          </a:xfrm>
        </p:grpSpPr>
        <p:sp>
          <p:nvSpPr>
            <p:cNvPr id="17" name="Volný tvar: obrazec 16">
              <a:extLst>
                <a:ext uri="{FF2B5EF4-FFF2-40B4-BE49-F238E27FC236}">
                  <a16:creationId xmlns:a16="http://schemas.microsoft.com/office/drawing/2014/main" xmlns="" id="{92D96F12-3D46-48C2-9F84-2D72B23603AC}"/>
                </a:ext>
              </a:extLst>
            </p:cNvPr>
            <p:cNvSpPr/>
            <p:nvPr/>
          </p:nvSpPr>
          <p:spPr>
            <a:xfrm>
              <a:off x="731838" y="547599"/>
              <a:ext cx="162001" cy="150209"/>
            </a:xfrm>
            <a:custGeom>
              <a:avLst/>
              <a:gdLst>
                <a:gd name="connsiteX0" fmla="*/ 79077 w 162001"/>
                <a:gd name="connsiteY0" fmla="*/ 31671 h 150209"/>
                <a:gd name="connsiteX1" fmla="*/ 18698 w 162001"/>
                <a:gd name="connsiteY1" fmla="*/ 0 h 150209"/>
                <a:gd name="connsiteX2" fmla="*/ 0 w 162001"/>
                <a:gd name="connsiteY2" fmla="*/ 74809 h 150209"/>
                <a:gd name="connsiteX3" fmla="*/ 18983 w 162001"/>
                <a:gd name="connsiteY3" fmla="*/ 150209 h 150209"/>
                <a:gd name="connsiteX4" fmla="*/ 79353 w 162001"/>
                <a:gd name="connsiteY4" fmla="*/ 118539 h 150209"/>
                <a:gd name="connsiteX5" fmla="*/ 162001 w 162001"/>
                <a:gd name="connsiteY5" fmla="*/ 75171 h 150209"/>
                <a:gd name="connsiteX6" fmla="*/ 79077 w 162001"/>
                <a:gd name="connsiteY6" fmla="*/ 31671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01" h="150209">
                  <a:moveTo>
                    <a:pt x="79077" y="31671"/>
                  </a:moveTo>
                  <a:lnTo>
                    <a:pt x="18698" y="0"/>
                  </a:lnTo>
                  <a:cubicBezTo>
                    <a:pt x="6810" y="22374"/>
                    <a:pt x="0" y="47806"/>
                    <a:pt x="0" y="74809"/>
                  </a:cubicBezTo>
                  <a:cubicBezTo>
                    <a:pt x="0" y="102041"/>
                    <a:pt x="6896" y="127692"/>
                    <a:pt x="18983" y="150209"/>
                  </a:cubicBezTo>
                  <a:lnTo>
                    <a:pt x="79353" y="118539"/>
                  </a:lnTo>
                  <a:lnTo>
                    <a:pt x="162001" y="75171"/>
                  </a:lnTo>
                  <a:lnTo>
                    <a:pt x="79077" y="31671"/>
                  </a:lnTo>
                  <a:close/>
                </a:path>
              </a:pathLst>
            </a:custGeom>
            <a:solidFill>
              <a:srgbClr val="00C77D"/>
            </a:solidFill>
            <a:ln w="9525" cap="flat">
              <a:noFill/>
              <a:prstDash val="solid"/>
              <a:miter/>
            </a:ln>
          </p:spPr>
          <p:txBody>
            <a:bodyPr rtlCol="0" anchor="ctr"/>
            <a:lstStyle/>
            <a:p>
              <a:endParaRPr lang="cs-CZ"/>
            </a:p>
          </p:txBody>
        </p:sp>
        <p:sp>
          <p:nvSpPr>
            <p:cNvPr id="18" name="Volný tvar: obrazec 17">
              <a:extLst>
                <a:ext uri="{FF2B5EF4-FFF2-40B4-BE49-F238E27FC236}">
                  <a16:creationId xmlns:a16="http://schemas.microsoft.com/office/drawing/2014/main" xmlns="" id="{6A889680-C1F2-4E6B-A00A-99B30A4A1D99}"/>
                </a:ext>
              </a:extLst>
            </p:cNvPr>
            <p:cNvSpPr/>
            <p:nvPr userDrawn="1"/>
          </p:nvSpPr>
          <p:spPr>
            <a:xfrm>
              <a:off x="761365" y="461513"/>
              <a:ext cx="294474" cy="321783"/>
            </a:xfrm>
            <a:custGeom>
              <a:avLst/>
              <a:gdLst>
                <a:gd name="connsiteX0" fmla="*/ 132702 w 294474"/>
                <a:gd name="connsiteY0" fmla="*/ 0 h 321783"/>
                <a:gd name="connsiteX1" fmla="*/ 0 w 294474"/>
                <a:gd name="connsiteY1" fmla="*/ 68609 h 321783"/>
                <a:gd name="connsiteX2" fmla="*/ 59084 w 294474"/>
                <a:gd name="connsiteY2" fmla="*/ 99603 h 321783"/>
                <a:gd name="connsiteX3" fmla="*/ 60417 w 294474"/>
                <a:gd name="connsiteY3" fmla="*/ 100308 h 321783"/>
                <a:gd name="connsiteX4" fmla="*/ 132693 w 294474"/>
                <a:gd name="connsiteY4" fmla="*/ 64884 h 321783"/>
                <a:gd name="connsiteX5" fmla="*/ 224752 w 294474"/>
                <a:gd name="connsiteY5" fmla="*/ 160896 h 321783"/>
                <a:gd name="connsiteX6" fmla="*/ 132693 w 294474"/>
                <a:gd name="connsiteY6" fmla="*/ 256899 h 321783"/>
                <a:gd name="connsiteX7" fmla="*/ 60817 w 294474"/>
                <a:gd name="connsiteY7" fmla="*/ 222009 h 321783"/>
                <a:gd name="connsiteX8" fmla="*/ 59350 w 294474"/>
                <a:gd name="connsiteY8" fmla="*/ 222780 h 321783"/>
                <a:gd name="connsiteX9" fmla="*/ 352 w 294474"/>
                <a:gd name="connsiteY9" fmla="*/ 253727 h 321783"/>
                <a:gd name="connsiteX10" fmla="*/ 132702 w 294474"/>
                <a:gd name="connsiteY10" fmla="*/ 321783 h 321783"/>
                <a:gd name="connsiteX11" fmla="*/ 294475 w 294474"/>
                <a:gd name="connsiteY11" fmla="*/ 160896 h 321783"/>
                <a:gd name="connsiteX12" fmla="*/ 132702 w 294474"/>
                <a:gd name="connsiteY12" fmla="*/ 0 h 32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474" h="321783">
                  <a:moveTo>
                    <a:pt x="132702" y="0"/>
                  </a:moveTo>
                  <a:cubicBezTo>
                    <a:pt x="77791" y="0"/>
                    <a:pt x="29337" y="27175"/>
                    <a:pt x="0" y="68609"/>
                  </a:cubicBezTo>
                  <a:lnTo>
                    <a:pt x="59084" y="99603"/>
                  </a:lnTo>
                  <a:lnTo>
                    <a:pt x="60417" y="100308"/>
                  </a:lnTo>
                  <a:cubicBezTo>
                    <a:pt x="77372" y="78324"/>
                    <a:pt x="103394" y="64884"/>
                    <a:pt x="132693" y="64884"/>
                  </a:cubicBezTo>
                  <a:cubicBezTo>
                    <a:pt x="183109" y="64884"/>
                    <a:pt x="224752" y="104775"/>
                    <a:pt x="224752" y="160896"/>
                  </a:cubicBezTo>
                  <a:cubicBezTo>
                    <a:pt x="224752" y="217008"/>
                    <a:pt x="183109" y="256899"/>
                    <a:pt x="132693" y="256899"/>
                  </a:cubicBezTo>
                  <a:cubicBezTo>
                    <a:pt x="103622" y="256899"/>
                    <a:pt x="77781" y="243678"/>
                    <a:pt x="60817" y="222009"/>
                  </a:cubicBezTo>
                  <a:lnTo>
                    <a:pt x="59350" y="222780"/>
                  </a:lnTo>
                  <a:lnTo>
                    <a:pt x="352" y="253727"/>
                  </a:lnTo>
                  <a:cubicBezTo>
                    <a:pt x="29737" y="294856"/>
                    <a:pt x="78029" y="321783"/>
                    <a:pt x="132702" y="321783"/>
                  </a:cubicBezTo>
                  <a:cubicBezTo>
                    <a:pt x="221828" y="321783"/>
                    <a:pt x="294475" y="249584"/>
                    <a:pt x="294475" y="160896"/>
                  </a:cubicBezTo>
                  <a:cubicBezTo>
                    <a:pt x="294475" y="72200"/>
                    <a:pt x="221828" y="0"/>
                    <a:pt x="132702" y="0"/>
                  </a:cubicBezTo>
                </a:path>
              </a:pathLst>
            </a:custGeom>
            <a:solidFill>
              <a:srgbClr val="004A98"/>
            </a:solidFill>
            <a:ln w="9525" cap="flat">
              <a:noFill/>
              <a:prstDash val="solid"/>
              <a:miter/>
            </a:ln>
          </p:spPr>
          <p:txBody>
            <a:bodyPr rtlCol="0" anchor="ctr"/>
            <a:lstStyle/>
            <a:p>
              <a:endParaRPr lang="cs-CZ"/>
            </a:p>
          </p:txBody>
        </p:sp>
      </p:grpSp>
      <p:sp>
        <p:nvSpPr>
          <p:cNvPr id="6" name="Slide Number Placeholder 5"/>
          <p:cNvSpPr>
            <a:spLocks noGrp="1"/>
          </p:cNvSpPr>
          <p:nvPr>
            <p:ph type="sldNum" sz="quarter" idx="4"/>
          </p:nvPr>
        </p:nvSpPr>
        <p:spPr>
          <a:xfrm>
            <a:off x="10380163" y="6345238"/>
            <a:ext cx="1080000" cy="468000"/>
          </a:xfrm>
          <a:prstGeom prst="rect">
            <a:avLst/>
          </a:prstGeom>
        </p:spPr>
        <p:txBody>
          <a:bodyPr vert="horz" lIns="0" tIns="0" rIns="0" bIns="0" rtlCol="0" anchor="ctr"/>
          <a:lstStyle>
            <a:lvl1pPr algn="r">
              <a:defRPr sz="1200" b="1">
                <a:solidFill>
                  <a:schemeClr val="accent1"/>
                </a:solidFill>
              </a:defRPr>
            </a:lvl1pPr>
          </a:lstStyle>
          <a:p>
            <a:fld id="{828AD903-CACD-4E5E-8AB5-6A7EAF714CDE}" type="slidenum">
              <a:rPr lang="cs-CZ" smtClean="0"/>
              <a:pPr/>
              <a:t>‹#›</a:t>
            </a:fld>
            <a:endParaRPr lang="cs-CZ" dirty="0"/>
          </a:p>
        </p:txBody>
      </p:sp>
      <p:sp>
        <p:nvSpPr>
          <p:cNvPr id="5" name="Footer Placeholder 4"/>
          <p:cNvSpPr>
            <a:spLocks noGrp="1"/>
          </p:cNvSpPr>
          <p:nvPr>
            <p:ph type="ftr" sz="quarter" idx="3"/>
          </p:nvPr>
        </p:nvSpPr>
        <p:spPr>
          <a:xfrm>
            <a:off x="1846799" y="6345239"/>
            <a:ext cx="8496000" cy="468000"/>
          </a:xfrm>
          <a:prstGeom prst="rect">
            <a:avLst/>
          </a:prstGeom>
        </p:spPr>
        <p:txBody>
          <a:bodyPr vert="horz" lIns="0" tIns="0" rIns="0" bIns="0" rtlCol="0" anchor="ctr"/>
          <a:lstStyle>
            <a:lvl1pPr algn="ctr">
              <a:defRPr sz="1200">
                <a:solidFill>
                  <a:schemeClr val="tx1">
                    <a:tint val="75000"/>
                  </a:schemeClr>
                </a:solidFill>
              </a:defRPr>
            </a:lvl1pPr>
          </a:lstStyle>
          <a:p>
            <a:endParaRPr lang="cs-CZ" dirty="0"/>
          </a:p>
        </p:txBody>
      </p:sp>
      <p:sp>
        <p:nvSpPr>
          <p:cNvPr id="4" name="Date Placeholder 3"/>
          <p:cNvSpPr>
            <a:spLocks noGrp="1"/>
          </p:cNvSpPr>
          <p:nvPr>
            <p:ph type="dt" sz="half" idx="2"/>
          </p:nvPr>
        </p:nvSpPr>
        <p:spPr>
          <a:xfrm>
            <a:off x="731838" y="6345238"/>
            <a:ext cx="1080000" cy="468000"/>
          </a:xfrm>
          <a:prstGeom prst="rect">
            <a:avLst/>
          </a:prstGeom>
        </p:spPr>
        <p:txBody>
          <a:bodyPr vert="horz" lIns="0" tIns="0" rIns="0" bIns="0" rtlCol="0" anchor="ctr"/>
          <a:lstStyle>
            <a:lvl1pPr algn="l">
              <a:defRPr sz="1200">
                <a:solidFill>
                  <a:schemeClr val="tx1">
                    <a:tint val="75000"/>
                  </a:schemeClr>
                </a:solidFill>
              </a:defRPr>
            </a:lvl1pPr>
          </a:lstStyle>
          <a:p>
            <a:fld id="{26A1682E-80AC-439D-9CBF-AFA3B300245F}" type="datetimeFigureOut">
              <a:rPr lang="cs-CZ" smtClean="0"/>
              <a:t>02.06.2021</a:t>
            </a:fld>
            <a:endParaRPr lang="cs-CZ" dirty="0"/>
          </a:p>
        </p:txBody>
      </p:sp>
      <p:sp>
        <p:nvSpPr>
          <p:cNvPr id="3" name="Text Placeholder 2"/>
          <p:cNvSpPr>
            <a:spLocks noGrp="1"/>
          </p:cNvSpPr>
          <p:nvPr>
            <p:ph type="body" idx="1"/>
          </p:nvPr>
        </p:nvSpPr>
        <p:spPr>
          <a:xfrm>
            <a:off x="731839" y="1485211"/>
            <a:ext cx="10728324" cy="4644128"/>
          </a:xfrm>
          <a:prstGeom prst="rect">
            <a:avLst/>
          </a:prstGeom>
        </p:spPr>
        <p:txBody>
          <a:bodyPr vert="horz" lIns="0" tIns="0" rIns="0" bIns="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2" name="Title Placeholder 1"/>
          <p:cNvSpPr>
            <a:spLocks noGrp="1"/>
          </p:cNvSpPr>
          <p:nvPr>
            <p:ph type="title"/>
          </p:nvPr>
        </p:nvSpPr>
        <p:spPr>
          <a:xfrm>
            <a:off x="1379538" y="540000"/>
            <a:ext cx="10080624" cy="829638"/>
          </a:xfrm>
          <a:prstGeom prst="rect">
            <a:avLst/>
          </a:prstGeom>
        </p:spPr>
        <p:txBody>
          <a:bodyPr vert="horz" lIns="0" tIns="0" rIns="0" bIns="0" rtlCol="0" anchor="t" anchorCtr="0">
            <a:normAutofit/>
          </a:bodyPr>
          <a:lstStyle/>
          <a:p>
            <a:r>
              <a:rPr lang="cs-CZ" dirty="0"/>
              <a:t>Kliknutím lze upravit styl.</a:t>
            </a:r>
            <a:endParaRPr lang="en-US" dirty="0"/>
          </a:p>
        </p:txBody>
      </p:sp>
      <p:cxnSp>
        <p:nvCxnSpPr>
          <p:cNvPr id="8" name="L okraj X 1,98 cm vod. -14,9" hidden="1">
            <a:extLst>
              <a:ext uri="{FF2B5EF4-FFF2-40B4-BE49-F238E27FC236}">
                <a16:creationId xmlns:a16="http://schemas.microsoft.com/office/drawing/2014/main" xmlns="" id="{3624D211-6177-468C-AA42-F819D384FA5F}"/>
              </a:ext>
            </a:extLst>
          </p:cNvPr>
          <p:cNvCxnSpPr/>
          <p:nvPr userDrawn="1"/>
        </p:nvCxnSpPr>
        <p:spPr>
          <a:xfrm>
            <a:off x="712800" y="0"/>
            <a:ext cx="0" cy="6858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Nadpis úč. Y 2,91 cm" hidden="1">
            <a:extLst>
              <a:ext uri="{FF2B5EF4-FFF2-40B4-BE49-F238E27FC236}">
                <a16:creationId xmlns:a16="http://schemas.microsoft.com/office/drawing/2014/main" xmlns="" id="{CD768794-B57F-49E0-8A0C-FEA6228564D0}"/>
              </a:ext>
            </a:extLst>
          </p:cNvPr>
          <p:cNvCxnSpPr/>
          <p:nvPr userDrawn="1"/>
        </p:nvCxnSpPr>
        <p:spPr>
          <a:xfrm>
            <a:off x="0" y="104760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Nadpis X 3,86 cm vod. -13,1" hidden="1">
            <a:extLst>
              <a:ext uri="{FF2B5EF4-FFF2-40B4-BE49-F238E27FC236}">
                <a16:creationId xmlns:a16="http://schemas.microsoft.com/office/drawing/2014/main" xmlns="" id="{FEEB6E29-F10B-4FAB-85DC-86A2CE3442CE}"/>
              </a:ext>
            </a:extLst>
          </p:cNvPr>
          <p:cNvCxnSpPr/>
          <p:nvPr userDrawn="1"/>
        </p:nvCxnSpPr>
        <p:spPr>
          <a:xfrm>
            <a:off x="1389600" y="0"/>
            <a:ext cx="0" cy="6858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Text 1. ř. úč. Y 4,87 cm -5,4" hidden="1">
            <a:extLst>
              <a:ext uri="{FF2B5EF4-FFF2-40B4-BE49-F238E27FC236}">
                <a16:creationId xmlns:a16="http://schemas.microsoft.com/office/drawing/2014/main" xmlns="" id="{77CC72C1-217B-41AD-B163-8272D24559B5}"/>
              </a:ext>
            </a:extLst>
          </p:cNvPr>
          <p:cNvCxnSpPr/>
          <p:nvPr userDrawn="1"/>
        </p:nvCxnSpPr>
        <p:spPr>
          <a:xfrm>
            <a:off x="0" y="1753200"/>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41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5" r:id="rId4"/>
    <p:sldLayoutId id="2147483664" r:id="rId5"/>
    <p:sldLayoutId id="2147483665" r:id="rId6"/>
    <p:sldLayoutId id="2147483673" r:id="rId7"/>
    <p:sldLayoutId id="2147483669" r:id="rId8"/>
    <p:sldLayoutId id="2147483676" r:id="rId9"/>
    <p:sldLayoutId id="2147483677" r:id="rId10"/>
    <p:sldLayoutId id="2147483668" r:id="rId11"/>
    <p:sldLayoutId id="2147483666" r:id="rId12"/>
    <p:sldLayoutId id="2147483667" r:id="rId13"/>
    <p:sldLayoutId id="2147483674" r:id="rId14"/>
  </p:sldLayoutIdLst>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216000" indent="-216000" algn="l" defTabSz="914400" rtl="0" eaLnBrk="1" latinLnBrk="0" hangingPunct="1">
        <a:lnSpc>
          <a:spcPct val="90000"/>
        </a:lnSpc>
        <a:spcBef>
          <a:spcPts val="1000"/>
        </a:spcBef>
        <a:buClr>
          <a:schemeClr val="accent1"/>
        </a:buClr>
        <a:buFont typeface="Wingdings 2" panose="05020102010507070707" pitchFamily="18" charset="2"/>
        <a:buChar char=""/>
        <a:defRPr sz="2000" kern="1200">
          <a:solidFill>
            <a:schemeClr val="tx2"/>
          </a:solidFill>
          <a:latin typeface="+mn-lt"/>
          <a:ea typeface="+mn-ea"/>
          <a:cs typeface="+mn-cs"/>
        </a:defRPr>
      </a:lvl1pPr>
      <a:lvl2pPr marL="432000" indent="-216000" algn="l" defTabSz="914400" rtl="0" eaLnBrk="1" latinLnBrk="0" hangingPunct="1">
        <a:lnSpc>
          <a:spcPct val="90000"/>
        </a:lnSpc>
        <a:spcBef>
          <a:spcPts val="1000"/>
        </a:spcBef>
        <a:buClr>
          <a:schemeClr val="accent1"/>
        </a:buClr>
        <a:buFont typeface="Wingdings 2" panose="05020102010507070707" pitchFamily="18" charset="2"/>
        <a:buChar char=""/>
        <a:defRPr sz="2000" kern="1200">
          <a:solidFill>
            <a:schemeClr val="tx2"/>
          </a:solidFill>
          <a:latin typeface="+mn-lt"/>
          <a:ea typeface="+mn-ea"/>
          <a:cs typeface="+mn-cs"/>
        </a:defRPr>
      </a:lvl2pPr>
      <a:lvl3pPr marL="648000" indent="-216000" algn="l" defTabSz="914400" rtl="0" eaLnBrk="1" latinLnBrk="0" hangingPunct="1">
        <a:lnSpc>
          <a:spcPct val="90000"/>
        </a:lnSpc>
        <a:spcBef>
          <a:spcPts val="1000"/>
        </a:spcBef>
        <a:buClr>
          <a:schemeClr val="accent1"/>
        </a:buClr>
        <a:buFont typeface="Wingdings 2" panose="05020102010507070707" pitchFamily="18" charset="2"/>
        <a:buChar char=""/>
        <a:defRPr sz="2000" kern="1200">
          <a:solidFill>
            <a:schemeClr val="tx2"/>
          </a:solidFill>
          <a:latin typeface="+mn-lt"/>
          <a:ea typeface="+mn-ea"/>
          <a:cs typeface="+mn-cs"/>
        </a:defRPr>
      </a:lvl3pPr>
      <a:lvl4pPr marL="864000" indent="-216000" algn="l" defTabSz="914400" rtl="0" eaLnBrk="1" latinLnBrk="0" hangingPunct="1">
        <a:lnSpc>
          <a:spcPct val="90000"/>
        </a:lnSpc>
        <a:spcBef>
          <a:spcPts val="1000"/>
        </a:spcBef>
        <a:buClr>
          <a:schemeClr val="accent1"/>
        </a:buClr>
        <a:buFont typeface="Wingdings 2" panose="05020102010507070707" pitchFamily="18" charset="2"/>
        <a:buChar char=""/>
        <a:defRPr sz="2000" kern="1200">
          <a:solidFill>
            <a:schemeClr val="tx2"/>
          </a:solidFill>
          <a:latin typeface="+mn-lt"/>
          <a:ea typeface="+mn-ea"/>
          <a:cs typeface="+mn-cs"/>
        </a:defRPr>
      </a:lvl4pPr>
      <a:lvl5pPr marL="1080000" indent="-216000" algn="l" defTabSz="914400" rtl="0" eaLnBrk="1" latinLnBrk="0" hangingPunct="1">
        <a:lnSpc>
          <a:spcPct val="90000"/>
        </a:lnSpc>
        <a:spcBef>
          <a:spcPts val="1000"/>
        </a:spcBef>
        <a:buClr>
          <a:schemeClr val="accent1"/>
        </a:buClr>
        <a:buFont typeface="Wingdings 2" panose="05020102010507070707" pitchFamily="18" charset="2"/>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4.xml"/><Relationship Id="rId5" Type="http://schemas.openxmlformats.org/officeDocument/2006/relationships/hyperlink" Target="mailto:Proskova.d@kr-ustecky.cz" TargetMode="Externa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Zástupný symbol obrázku 16">
            <a:extLst>
              <a:ext uri="{FF2B5EF4-FFF2-40B4-BE49-F238E27FC236}">
                <a16:creationId xmlns:a16="http://schemas.microsoft.com/office/drawing/2014/main" xmlns="" id="{AB6BC39A-4958-4B2D-B914-FA0FE5235508}"/>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136" b="1136"/>
          <a:stretch/>
        </p:blipFill>
        <p:spPr>
          <a:xfrm>
            <a:off x="11292705" y="5996684"/>
            <a:ext cx="719277" cy="720000"/>
          </a:xfrm>
        </p:spPr>
      </p:pic>
      <p:pic>
        <p:nvPicPr>
          <p:cNvPr id="15" name="Zástupný symbol obrázku 14">
            <a:extLst>
              <a:ext uri="{FF2B5EF4-FFF2-40B4-BE49-F238E27FC236}">
                <a16:creationId xmlns:a16="http://schemas.microsoft.com/office/drawing/2014/main" xmlns="" id="{27D4B432-01D8-4A29-B0AD-91036F74B97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796" r="796"/>
          <a:stretch>
            <a:fillRect/>
          </a:stretch>
        </p:blipFill>
        <p:spPr>
          <a:xfrm>
            <a:off x="7685844" y="5996684"/>
            <a:ext cx="3466902" cy="720000"/>
          </a:xfrm>
        </p:spPr>
      </p:pic>
      <p:sp>
        <p:nvSpPr>
          <p:cNvPr id="4" name="Nadpis 3">
            <a:extLst>
              <a:ext uri="{FF2B5EF4-FFF2-40B4-BE49-F238E27FC236}">
                <a16:creationId xmlns:a16="http://schemas.microsoft.com/office/drawing/2014/main" xmlns="" id="{73C07F12-567E-4B54-BB57-EEB27C45D212}"/>
              </a:ext>
            </a:extLst>
          </p:cNvPr>
          <p:cNvSpPr>
            <a:spLocks noGrp="1"/>
          </p:cNvSpPr>
          <p:nvPr>
            <p:ph type="ctrTitle"/>
          </p:nvPr>
        </p:nvSpPr>
        <p:spPr>
          <a:xfrm>
            <a:off x="1631950" y="2565400"/>
            <a:ext cx="5759450" cy="4151284"/>
          </a:xfrm>
        </p:spPr>
        <p:txBody>
          <a:bodyPr/>
          <a:lstStyle/>
          <a:p>
            <a:r>
              <a:rPr lang="cs-CZ" dirty="0"/>
              <a:t>Predikce trhu práce </a:t>
            </a:r>
            <a:br>
              <a:rPr lang="cs-CZ" dirty="0"/>
            </a:br>
            <a:r>
              <a:rPr lang="cs-CZ" dirty="0"/>
              <a:t>v České republice</a:t>
            </a:r>
            <a:br>
              <a:rPr lang="cs-CZ" dirty="0"/>
            </a:br>
            <a:r>
              <a:rPr lang="cs-CZ" sz="3600" dirty="0"/>
              <a:t/>
            </a:r>
            <a:br>
              <a:rPr lang="cs-CZ" sz="3600" dirty="0"/>
            </a:br>
            <a:r>
              <a:rPr lang="cs-CZ" sz="3600" dirty="0"/>
              <a:t/>
            </a:r>
            <a:br>
              <a:rPr lang="cs-CZ" sz="3600" dirty="0"/>
            </a:br>
            <a:r>
              <a:rPr lang="cs-CZ" sz="3600" dirty="0"/>
              <a:t/>
            </a:r>
            <a:br>
              <a:rPr lang="cs-CZ" sz="3600" dirty="0"/>
            </a:br>
            <a:r>
              <a:rPr lang="cs-CZ" sz="3600" dirty="0"/>
              <a:t/>
            </a:r>
            <a:br>
              <a:rPr lang="cs-CZ" sz="3600" dirty="0"/>
            </a:br>
            <a:r>
              <a:rPr lang="cs-CZ" sz="2400" dirty="0">
                <a:solidFill>
                  <a:schemeClr val="accent2"/>
                </a:solidFill>
              </a:rPr>
              <a:t>projekt: Predikce trhu práce (Kompas)</a:t>
            </a:r>
            <a:br>
              <a:rPr lang="cs-CZ" sz="2400" dirty="0">
                <a:solidFill>
                  <a:schemeClr val="accent2"/>
                </a:solidFill>
              </a:rPr>
            </a:br>
            <a:r>
              <a:rPr lang="cs-CZ" sz="2400" dirty="0">
                <a:solidFill>
                  <a:schemeClr val="accent2"/>
                </a:solidFill>
              </a:rPr>
              <a:t>registrační číslo: CZ.03.1.54/0.0/0.0/15_122/0006097</a:t>
            </a:r>
            <a:endParaRPr lang="cs-CZ" dirty="0">
              <a:solidFill>
                <a:schemeClr val="accent2"/>
              </a:solidFill>
            </a:endParaRPr>
          </a:p>
        </p:txBody>
      </p:sp>
      <p:sp>
        <p:nvSpPr>
          <p:cNvPr id="2" name="Zástupný symbol pro text 1"/>
          <p:cNvSpPr>
            <a:spLocks noGrp="1"/>
          </p:cNvSpPr>
          <p:nvPr>
            <p:ph type="body" sz="quarter" idx="11"/>
          </p:nvPr>
        </p:nvSpPr>
        <p:spPr>
          <a:xfrm>
            <a:off x="7391400" y="3799268"/>
            <a:ext cx="4068763" cy="1598812"/>
          </a:xfrm>
        </p:spPr>
        <p:txBody>
          <a:bodyPr>
            <a:normAutofit/>
          </a:bodyPr>
          <a:lstStyle/>
          <a:p>
            <a:r>
              <a:rPr lang="cs-CZ" dirty="0" smtClean="0"/>
              <a:t>Červen </a:t>
            </a:r>
            <a:r>
              <a:rPr lang="cs-CZ" dirty="0" smtClean="0"/>
              <a:t>2021</a:t>
            </a:r>
          </a:p>
          <a:p>
            <a:r>
              <a:rPr lang="cs-CZ" b="1" dirty="0"/>
              <a:t>Odbor sociálních </a:t>
            </a:r>
            <a:r>
              <a:rPr lang="cs-CZ" b="1" dirty="0" smtClean="0"/>
              <a:t>věcí</a:t>
            </a:r>
          </a:p>
          <a:p>
            <a:r>
              <a:rPr lang="cs-CZ" dirty="0"/>
              <a:t>Krajský úřad Ústeckého kraje</a:t>
            </a:r>
          </a:p>
          <a:p>
            <a:r>
              <a:rPr lang="cs-CZ" dirty="0"/>
              <a:t>Velká Hradební 3118/48</a:t>
            </a:r>
          </a:p>
          <a:p>
            <a:r>
              <a:rPr lang="cs-CZ" dirty="0"/>
              <a:t>400 02 Ústí nad Labem</a:t>
            </a:r>
          </a:p>
          <a:p>
            <a:endParaRPr lang="cs-CZ" dirty="0"/>
          </a:p>
        </p:txBody>
      </p:sp>
    </p:spTree>
    <p:extLst>
      <p:ext uri="{BB962C8B-B14F-4D97-AF65-F5344CB8AC3E}">
        <p14:creationId xmlns:p14="http://schemas.microsoft.com/office/powerpoint/2010/main" val="884735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A542BA35-463B-4204-B99B-1DD86BAAF783}"/>
              </a:ext>
            </a:extLst>
          </p:cNvPr>
          <p:cNvSpPr>
            <a:spLocks noGrp="1"/>
          </p:cNvSpPr>
          <p:nvPr>
            <p:ph type="title"/>
          </p:nvPr>
        </p:nvSpPr>
        <p:spPr/>
        <p:txBody>
          <a:bodyPr/>
          <a:lstStyle/>
          <a:p>
            <a:r>
              <a:rPr lang="cs-CZ" dirty="0"/>
              <a:t>Predikce národní </a:t>
            </a:r>
            <a:r>
              <a:rPr lang="cs-CZ" dirty="0" smtClean="0"/>
              <a:t>úrovně - povolání</a:t>
            </a:r>
            <a:endParaRPr lang="cs-CZ" dirty="0"/>
          </a:p>
        </p:txBody>
      </p:sp>
      <p:graphicFrame>
        <p:nvGraphicFramePr>
          <p:cNvPr id="11" name="Zástupný obsah 10">
            <a:extLst>
              <a:ext uri="{FF2B5EF4-FFF2-40B4-BE49-F238E27FC236}">
                <a16:creationId xmlns:a16="http://schemas.microsoft.com/office/drawing/2014/main" xmlns="" id="{7FC10D08-9F05-462F-9E27-1A0F733AA1FA}"/>
              </a:ext>
            </a:extLst>
          </p:cNvPr>
          <p:cNvGraphicFramePr>
            <a:graphicFrameLocks noGrp="1"/>
          </p:cNvGraphicFramePr>
          <p:nvPr>
            <p:ph sz="quarter" idx="14"/>
            <p:extLst>
              <p:ext uri="{D42A27DB-BD31-4B8C-83A1-F6EECF244321}">
                <p14:modId xmlns:p14="http://schemas.microsoft.com/office/powerpoint/2010/main" val="823721340"/>
              </p:ext>
            </p:extLst>
          </p:nvPr>
        </p:nvGraphicFramePr>
        <p:xfrm>
          <a:off x="6456363" y="539750"/>
          <a:ext cx="5003800" cy="5589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ulka 13">
            <a:extLst>
              <a:ext uri="{FF2B5EF4-FFF2-40B4-BE49-F238E27FC236}">
                <a16:creationId xmlns:a16="http://schemas.microsoft.com/office/drawing/2014/main" xmlns="" id="{FC367BC9-C119-4945-B879-AF4B7A0C19C7}"/>
              </a:ext>
            </a:extLst>
          </p:cNvPr>
          <p:cNvGraphicFramePr>
            <a:graphicFrameLocks noGrp="1"/>
          </p:cNvGraphicFramePr>
          <p:nvPr>
            <p:extLst>
              <p:ext uri="{D42A27DB-BD31-4B8C-83A1-F6EECF244321}">
                <p14:modId xmlns:p14="http://schemas.microsoft.com/office/powerpoint/2010/main" val="991874850"/>
              </p:ext>
            </p:extLst>
          </p:nvPr>
        </p:nvGraphicFramePr>
        <p:xfrm>
          <a:off x="695638" y="1809000"/>
          <a:ext cx="5040000" cy="3240000"/>
        </p:xfrm>
        <a:graphic>
          <a:graphicData uri="http://schemas.openxmlformats.org/drawingml/2006/table">
            <a:tbl>
              <a:tblPr firstRow="1" bandRow="1">
                <a:tableStyleId>{5C22544A-7EE7-4342-B048-85BDC9FD1C3A}</a:tableStyleId>
              </a:tblPr>
              <a:tblGrid>
                <a:gridCol w="2880000">
                  <a:extLst>
                    <a:ext uri="{9D8B030D-6E8A-4147-A177-3AD203B41FA5}">
                      <a16:colId xmlns:a16="http://schemas.microsoft.com/office/drawing/2014/main" xmlns="" val="2054022275"/>
                    </a:ext>
                  </a:extLst>
                </a:gridCol>
                <a:gridCol w="1080000">
                  <a:extLst>
                    <a:ext uri="{9D8B030D-6E8A-4147-A177-3AD203B41FA5}">
                      <a16:colId xmlns:a16="http://schemas.microsoft.com/office/drawing/2014/main" xmlns="" val="1152612588"/>
                    </a:ext>
                  </a:extLst>
                </a:gridCol>
                <a:gridCol w="1080000">
                  <a:extLst>
                    <a:ext uri="{9D8B030D-6E8A-4147-A177-3AD203B41FA5}">
                      <a16:colId xmlns:a16="http://schemas.microsoft.com/office/drawing/2014/main" xmlns="" val="870260873"/>
                    </a:ext>
                  </a:extLst>
                </a:gridCol>
              </a:tblGrid>
              <a:tr h="540000">
                <a:tc>
                  <a:txBody>
                    <a:bodyPr/>
                    <a:lstStyle/>
                    <a:p>
                      <a:pPr algn="ctr"/>
                      <a:r>
                        <a:rPr lang="cs-CZ" sz="1200" dirty="0"/>
                        <a:t>Skupina oborů povolání</a:t>
                      </a:r>
                    </a:p>
                  </a:txBody>
                  <a:tcPr anchor="ctr"/>
                </a:tc>
                <a:tc>
                  <a:txBody>
                    <a:bodyPr/>
                    <a:lstStyle/>
                    <a:p>
                      <a:pPr algn="ctr"/>
                      <a:r>
                        <a:rPr lang="cs-CZ" sz="1200" dirty="0"/>
                        <a:t>Odliv</a:t>
                      </a:r>
                    </a:p>
                  </a:txBody>
                  <a:tcPr anchor="ctr"/>
                </a:tc>
                <a:tc>
                  <a:txBody>
                    <a:bodyPr/>
                    <a:lstStyle/>
                    <a:p>
                      <a:pPr algn="ctr"/>
                      <a:r>
                        <a:rPr lang="cs-CZ" sz="1200" dirty="0"/>
                        <a:t>NPM</a:t>
                      </a:r>
                    </a:p>
                  </a:txBody>
                  <a:tcPr anchor="ctr"/>
                </a:tc>
                <a:extLst>
                  <a:ext uri="{0D108BD9-81ED-4DB2-BD59-A6C34878D82A}">
                    <a16:rowId xmlns:a16="http://schemas.microsoft.com/office/drawing/2014/main" xmlns="" val="2360349805"/>
                  </a:ext>
                </a:extLst>
              </a:tr>
              <a:tr h="900000">
                <a:tc>
                  <a:txBody>
                    <a:bodyPr/>
                    <a:lstStyle/>
                    <a:p>
                      <a:r>
                        <a:rPr lang="cs-CZ" sz="1400" dirty="0"/>
                        <a:t>Kováři, nástrojaři a příbuzní pracovníci</a:t>
                      </a:r>
                    </a:p>
                  </a:txBody>
                  <a:tcPr anchor="ctr"/>
                </a:tc>
                <a:tc>
                  <a:txBody>
                    <a:bodyPr/>
                    <a:lstStyle/>
                    <a:p>
                      <a:pPr algn="ctr"/>
                      <a:r>
                        <a:rPr lang="cs-CZ" sz="1400" dirty="0"/>
                        <a:t>6079</a:t>
                      </a:r>
                    </a:p>
                  </a:txBody>
                  <a:tcPr anchor="ctr"/>
                </a:tc>
                <a:tc>
                  <a:txBody>
                    <a:bodyPr/>
                    <a:lstStyle/>
                    <a:p>
                      <a:pPr algn="ctr"/>
                      <a:r>
                        <a:rPr lang="cs-CZ" sz="1400" dirty="0"/>
                        <a:t>2324</a:t>
                      </a:r>
                    </a:p>
                  </a:txBody>
                  <a:tcPr anchor="ctr"/>
                </a:tc>
                <a:extLst>
                  <a:ext uri="{0D108BD9-81ED-4DB2-BD59-A6C34878D82A}">
                    <a16:rowId xmlns:a16="http://schemas.microsoft.com/office/drawing/2014/main" xmlns="" val="945496149"/>
                  </a:ext>
                </a:extLst>
              </a:tr>
              <a:tr h="900000">
                <a:tc>
                  <a:txBody>
                    <a:bodyPr/>
                    <a:lstStyle/>
                    <a:p>
                      <a:r>
                        <a:rPr lang="cs-CZ" sz="1400" dirty="0"/>
                        <a:t>Montéři, mechanici a opraváři elektrických zařízení</a:t>
                      </a:r>
                    </a:p>
                  </a:txBody>
                  <a:tcPr anchor="ctr"/>
                </a:tc>
                <a:tc>
                  <a:txBody>
                    <a:bodyPr/>
                    <a:lstStyle/>
                    <a:p>
                      <a:pPr algn="ctr"/>
                      <a:r>
                        <a:rPr lang="cs-CZ" sz="1400" dirty="0"/>
                        <a:t>1397</a:t>
                      </a:r>
                    </a:p>
                  </a:txBody>
                  <a:tcPr anchor="ctr"/>
                </a:tc>
                <a:tc>
                  <a:txBody>
                    <a:bodyPr/>
                    <a:lstStyle/>
                    <a:p>
                      <a:pPr algn="ctr"/>
                      <a:r>
                        <a:rPr lang="cs-CZ" sz="1400"/>
                        <a:t>1106</a:t>
                      </a:r>
                      <a:endParaRPr lang="cs-CZ" sz="1400" dirty="0"/>
                    </a:p>
                  </a:txBody>
                  <a:tcPr anchor="ctr"/>
                </a:tc>
                <a:extLst>
                  <a:ext uri="{0D108BD9-81ED-4DB2-BD59-A6C34878D82A}">
                    <a16:rowId xmlns:a16="http://schemas.microsoft.com/office/drawing/2014/main" xmlns="" val="354095333"/>
                  </a:ext>
                </a:extLst>
              </a:tr>
              <a:tr h="900000">
                <a:tc>
                  <a:txBody>
                    <a:bodyPr/>
                    <a:lstStyle/>
                    <a:p>
                      <a:r>
                        <a:rPr lang="cs-CZ" sz="1400" dirty="0"/>
                        <a:t>Obsluha zařízení na těžbu a zpracování nerostných surovin</a:t>
                      </a:r>
                    </a:p>
                  </a:txBody>
                  <a:tcPr anchor="ctr"/>
                </a:tc>
                <a:tc>
                  <a:txBody>
                    <a:bodyPr/>
                    <a:lstStyle/>
                    <a:p>
                      <a:pPr algn="ctr"/>
                      <a:r>
                        <a:rPr lang="cs-CZ" sz="1400" dirty="0"/>
                        <a:t>2408</a:t>
                      </a:r>
                    </a:p>
                  </a:txBody>
                  <a:tcPr anchor="ctr"/>
                </a:tc>
                <a:tc>
                  <a:txBody>
                    <a:bodyPr/>
                    <a:lstStyle/>
                    <a:p>
                      <a:pPr algn="ctr"/>
                      <a:r>
                        <a:rPr lang="cs-CZ" sz="1400" dirty="0"/>
                        <a:t>555</a:t>
                      </a:r>
                    </a:p>
                  </a:txBody>
                  <a:tcPr anchor="ctr"/>
                </a:tc>
                <a:extLst>
                  <a:ext uri="{0D108BD9-81ED-4DB2-BD59-A6C34878D82A}">
                    <a16:rowId xmlns:a16="http://schemas.microsoft.com/office/drawing/2014/main" xmlns="" val="2873863063"/>
                  </a:ext>
                </a:extLst>
              </a:tr>
            </a:tbl>
          </a:graphicData>
        </a:graphic>
      </p:graphicFrame>
    </p:spTree>
    <p:extLst>
      <p:ext uri="{BB962C8B-B14F-4D97-AF65-F5344CB8AC3E}">
        <p14:creationId xmlns:p14="http://schemas.microsoft.com/office/powerpoint/2010/main" val="1322132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A542BA35-463B-4204-B99B-1DD86BAAF783}"/>
              </a:ext>
            </a:extLst>
          </p:cNvPr>
          <p:cNvSpPr>
            <a:spLocks noGrp="1"/>
          </p:cNvSpPr>
          <p:nvPr>
            <p:ph type="title"/>
          </p:nvPr>
        </p:nvSpPr>
        <p:spPr/>
        <p:txBody>
          <a:bodyPr/>
          <a:lstStyle/>
          <a:p>
            <a:r>
              <a:rPr lang="cs-CZ" dirty="0"/>
              <a:t>Predikce národní </a:t>
            </a:r>
            <a:r>
              <a:rPr lang="cs-CZ" dirty="0" smtClean="0"/>
              <a:t>úrovně- vzdělání</a:t>
            </a:r>
            <a:endParaRPr lang="cs-CZ" dirty="0"/>
          </a:p>
        </p:txBody>
      </p:sp>
      <p:graphicFrame>
        <p:nvGraphicFramePr>
          <p:cNvPr id="11" name="Zástupný obsah 10">
            <a:extLst>
              <a:ext uri="{FF2B5EF4-FFF2-40B4-BE49-F238E27FC236}">
                <a16:creationId xmlns:a16="http://schemas.microsoft.com/office/drawing/2014/main" xmlns="" id="{7FC10D08-9F05-462F-9E27-1A0F733AA1FA}"/>
              </a:ext>
            </a:extLst>
          </p:cNvPr>
          <p:cNvGraphicFramePr>
            <a:graphicFrameLocks noGrp="1"/>
          </p:cNvGraphicFramePr>
          <p:nvPr>
            <p:ph sz="quarter" idx="14"/>
            <p:extLst>
              <p:ext uri="{D42A27DB-BD31-4B8C-83A1-F6EECF244321}">
                <p14:modId xmlns:p14="http://schemas.microsoft.com/office/powerpoint/2010/main" val="76497547"/>
              </p:ext>
            </p:extLst>
          </p:nvPr>
        </p:nvGraphicFramePr>
        <p:xfrm>
          <a:off x="6456363" y="539750"/>
          <a:ext cx="5003800" cy="5589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ulka 13">
            <a:extLst>
              <a:ext uri="{FF2B5EF4-FFF2-40B4-BE49-F238E27FC236}">
                <a16:creationId xmlns:a16="http://schemas.microsoft.com/office/drawing/2014/main" xmlns="" id="{FC367BC9-C119-4945-B879-AF4B7A0C19C7}"/>
              </a:ext>
            </a:extLst>
          </p:cNvPr>
          <p:cNvGraphicFramePr>
            <a:graphicFrameLocks noGrp="1"/>
          </p:cNvGraphicFramePr>
          <p:nvPr>
            <p:extLst>
              <p:ext uri="{D42A27DB-BD31-4B8C-83A1-F6EECF244321}">
                <p14:modId xmlns:p14="http://schemas.microsoft.com/office/powerpoint/2010/main" val="3596421087"/>
              </p:ext>
            </p:extLst>
          </p:nvPr>
        </p:nvGraphicFramePr>
        <p:xfrm>
          <a:off x="695638" y="1809000"/>
          <a:ext cx="5040000" cy="3240000"/>
        </p:xfrm>
        <a:graphic>
          <a:graphicData uri="http://schemas.openxmlformats.org/drawingml/2006/table">
            <a:tbl>
              <a:tblPr firstRow="1" bandRow="1">
                <a:tableStyleId>{5C22544A-7EE7-4342-B048-85BDC9FD1C3A}</a:tableStyleId>
              </a:tblPr>
              <a:tblGrid>
                <a:gridCol w="2880000">
                  <a:extLst>
                    <a:ext uri="{9D8B030D-6E8A-4147-A177-3AD203B41FA5}">
                      <a16:colId xmlns:a16="http://schemas.microsoft.com/office/drawing/2014/main" xmlns="" val="2054022275"/>
                    </a:ext>
                  </a:extLst>
                </a:gridCol>
                <a:gridCol w="1080000">
                  <a:extLst>
                    <a:ext uri="{9D8B030D-6E8A-4147-A177-3AD203B41FA5}">
                      <a16:colId xmlns:a16="http://schemas.microsoft.com/office/drawing/2014/main" xmlns="" val="1152612588"/>
                    </a:ext>
                  </a:extLst>
                </a:gridCol>
                <a:gridCol w="1080000">
                  <a:extLst>
                    <a:ext uri="{9D8B030D-6E8A-4147-A177-3AD203B41FA5}">
                      <a16:colId xmlns:a16="http://schemas.microsoft.com/office/drawing/2014/main" xmlns="" val="870260873"/>
                    </a:ext>
                  </a:extLst>
                </a:gridCol>
              </a:tblGrid>
              <a:tr h="540000">
                <a:tc>
                  <a:txBody>
                    <a:bodyPr/>
                    <a:lstStyle/>
                    <a:p>
                      <a:pPr algn="ctr"/>
                      <a:r>
                        <a:rPr lang="cs-CZ" sz="1200" dirty="0"/>
                        <a:t>Skupina oborů vzdělání</a:t>
                      </a:r>
                    </a:p>
                  </a:txBody>
                  <a:tcPr anchor="ctr"/>
                </a:tc>
                <a:tc>
                  <a:txBody>
                    <a:bodyPr/>
                    <a:lstStyle/>
                    <a:p>
                      <a:pPr algn="ctr"/>
                      <a:r>
                        <a:rPr lang="cs-CZ" sz="1200" dirty="0"/>
                        <a:t>Absolventi</a:t>
                      </a:r>
                    </a:p>
                  </a:txBody>
                  <a:tcPr anchor="ctr"/>
                </a:tc>
                <a:tc>
                  <a:txBody>
                    <a:bodyPr/>
                    <a:lstStyle/>
                    <a:p>
                      <a:pPr algn="ctr"/>
                      <a:r>
                        <a:rPr lang="cs-CZ" sz="1200" dirty="0"/>
                        <a:t>IFLM</a:t>
                      </a:r>
                    </a:p>
                  </a:txBody>
                  <a:tcPr anchor="ctr"/>
                </a:tc>
                <a:extLst>
                  <a:ext uri="{0D108BD9-81ED-4DB2-BD59-A6C34878D82A}">
                    <a16:rowId xmlns:a16="http://schemas.microsoft.com/office/drawing/2014/main" xmlns="" val="2360349805"/>
                  </a:ext>
                </a:extLst>
              </a:tr>
              <a:tr h="900000">
                <a:tc>
                  <a:txBody>
                    <a:bodyPr/>
                    <a:lstStyle/>
                    <a:p>
                      <a:r>
                        <a:rPr lang="cs-CZ" sz="1400" dirty="0" err="1"/>
                        <a:t>SŠbM</a:t>
                      </a:r>
                      <a:r>
                        <a:rPr lang="cs-CZ" sz="1400" dirty="0"/>
                        <a:t/>
                      </a:r>
                      <a:br>
                        <a:rPr lang="cs-CZ" sz="1400" dirty="0"/>
                      </a:br>
                      <a:r>
                        <a:rPr lang="cs-CZ" sz="1400" dirty="0"/>
                        <a:t>hutnictví, slévárenství</a:t>
                      </a:r>
                    </a:p>
                  </a:txBody>
                  <a:tcPr anchor="ctr"/>
                </a:tc>
                <a:tc>
                  <a:txBody>
                    <a:bodyPr/>
                    <a:lstStyle/>
                    <a:p>
                      <a:pPr algn="ctr"/>
                      <a:r>
                        <a:rPr lang="cs-CZ" sz="1400" dirty="0"/>
                        <a:t>1649</a:t>
                      </a:r>
                    </a:p>
                  </a:txBody>
                  <a:tcPr anchor="ctr"/>
                </a:tc>
                <a:tc>
                  <a:txBody>
                    <a:bodyPr/>
                    <a:lstStyle/>
                    <a:p>
                      <a:pPr algn="ctr"/>
                      <a:r>
                        <a:rPr lang="cs-CZ" sz="1400" dirty="0"/>
                        <a:t>0,98</a:t>
                      </a:r>
                    </a:p>
                  </a:txBody>
                  <a:tcPr anchor="ctr"/>
                </a:tc>
                <a:extLst>
                  <a:ext uri="{0D108BD9-81ED-4DB2-BD59-A6C34878D82A}">
                    <a16:rowId xmlns:a16="http://schemas.microsoft.com/office/drawing/2014/main" xmlns="" val="945496149"/>
                  </a:ext>
                </a:extLst>
              </a:tr>
              <a:tr h="900000">
                <a:tc>
                  <a:txBody>
                    <a:bodyPr/>
                    <a:lstStyle/>
                    <a:p>
                      <a:r>
                        <a:rPr lang="cs-CZ" sz="1400" dirty="0" err="1"/>
                        <a:t>SŠbM</a:t>
                      </a:r>
                      <a:r>
                        <a:rPr lang="cs-CZ" sz="1400" dirty="0"/>
                        <a:t/>
                      </a:r>
                      <a:br>
                        <a:rPr lang="cs-CZ" sz="1400" dirty="0"/>
                      </a:br>
                      <a:r>
                        <a:rPr lang="cs-CZ" sz="1400" dirty="0"/>
                        <a:t>elektrotechnika, telekomunikace</a:t>
                      </a:r>
                    </a:p>
                  </a:txBody>
                  <a:tcPr anchor="ctr"/>
                </a:tc>
                <a:tc>
                  <a:txBody>
                    <a:bodyPr/>
                    <a:lstStyle/>
                    <a:p>
                      <a:pPr algn="ctr"/>
                      <a:r>
                        <a:rPr lang="cs-CZ" sz="1400" dirty="0"/>
                        <a:t>1117</a:t>
                      </a:r>
                    </a:p>
                  </a:txBody>
                  <a:tcPr anchor="ctr"/>
                </a:tc>
                <a:tc>
                  <a:txBody>
                    <a:bodyPr/>
                    <a:lstStyle/>
                    <a:p>
                      <a:pPr algn="ctr"/>
                      <a:r>
                        <a:rPr lang="cs-CZ" sz="1400" dirty="0"/>
                        <a:t>0,94</a:t>
                      </a:r>
                    </a:p>
                  </a:txBody>
                  <a:tcPr anchor="ctr"/>
                </a:tc>
                <a:extLst>
                  <a:ext uri="{0D108BD9-81ED-4DB2-BD59-A6C34878D82A}">
                    <a16:rowId xmlns:a16="http://schemas.microsoft.com/office/drawing/2014/main" xmlns="" val="354095333"/>
                  </a:ext>
                </a:extLst>
              </a:tr>
              <a:tr h="900000">
                <a:tc>
                  <a:txBody>
                    <a:bodyPr/>
                    <a:lstStyle/>
                    <a:p>
                      <a:r>
                        <a:rPr lang="cs-CZ" sz="1400" dirty="0" err="1"/>
                        <a:t>SŠsM</a:t>
                      </a:r>
                      <a:r>
                        <a:rPr lang="cs-CZ" sz="1400" dirty="0"/>
                        <a:t/>
                      </a:r>
                      <a:br>
                        <a:rPr lang="cs-CZ" sz="1400" dirty="0"/>
                      </a:br>
                      <a:r>
                        <a:rPr lang="cs-CZ" sz="1400" dirty="0"/>
                        <a:t>hutnictví, slévárenství</a:t>
                      </a:r>
                    </a:p>
                  </a:txBody>
                  <a:tcPr anchor="ctr"/>
                </a:tc>
                <a:tc>
                  <a:txBody>
                    <a:bodyPr/>
                    <a:lstStyle/>
                    <a:p>
                      <a:pPr algn="ctr"/>
                      <a:r>
                        <a:rPr lang="cs-CZ" sz="1400" dirty="0"/>
                        <a:t>672</a:t>
                      </a:r>
                    </a:p>
                  </a:txBody>
                  <a:tcPr anchor="ctr"/>
                </a:tc>
                <a:tc>
                  <a:txBody>
                    <a:bodyPr/>
                    <a:lstStyle/>
                    <a:p>
                      <a:pPr algn="ctr"/>
                      <a:r>
                        <a:rPr lang="cs-CZ" sz="1400" dirty="0"/>
                        <a:t>0,91</a:t>
                      </a:r>
                    </a:p>
                  </a:txBody>
                  <a:tcPr anchor="ctr"/>
                </a:tc>
                <a:extLst>
                  <a:ext uri="{0D108BD9-81ED-4DB2-BD59-A6C34878D82A}">
                    <a16:rowId xmlns:a16="http://schemas.microsoft.com/office/drawing/2014/main" xmlns="" val="2873863063"/>
                  </a:ext>
                </a:extLst>
              </a:tr>
            </a:tbl>
          </a:graphicData>
        </a:graphic>
      </p:graphicFrame>
    </p:spTree>
    <p:extLst>
      <p:ext uri="{BB962C8B-B14F-4D97-AF65-F5344CB8AC3E}">
        <p14:creationId xmlns:p14="http://schemas.microsoft.com/office/powerpoint/2010/main" val="3993397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7B065D2-B86F-4BDC-8356-E0A2E4AA9F29}"/>
              </a:ext>
            </a:extLst>
          </p:cNvPr>
          <p:cNvSpPr>
            <a:spLocks noGrp="1"/>
          </p:cNvSpPr>
          <p:nvPr>
            <p:ph type="title"/>
          </p:nvPr>
        </p:nvSpPr>
        <p:spPr/>
        <p:txBody>
          <a:bodyPr/>
          <a:lstStyle/>
          <a:p>
            <a:r>
              <a:rPr lang="cs-CZ" dirty="0"/>
              <a:t>Predikce regionální </a:t>
            </a:r>
            <a:r>
              <a:rPr lang="cs-CZ" dirty="0" smtClean="0"/>
              <a:t>úrovně- REGIONY</a:t>
            </a:r>
            <a:endParaRPr lang="cs-CZ" dirty="0"/>
          </a:p>
        </p:txBody>
      </p:sp>
      <p:graphicFrame>
        <p:nvGraphicFramePr>
          <p:cNvPr id="4" name="Graf 3"/>
          <p:cNvGraphicFramePr>
            <a:graphicFrameLocks/>
          </p:cNvGraphicFramePr>
          <p:nvPr>
            <p:extLst>
              <p:ext uri="{D42A27DB-BD31-4B8C-83A1-F6EECF244321}">
                <p14:modId xmlns:p14="http://schemas.microsoft.com/office/powerpoint/2010/main" val="4257608994"/>
              </p:ext>
            </p:extLst>
          </p:nvPr>
        </p:nvGraphicFramePr>
        <p:xfrm>
          <a:off x="444053" y="1369638"/>
          <a:ext cx="4862042" cy="47175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 5"/>
          <p:cNvGraphicFramePr>
            <a:graphicFrameLocks/>
          </p:cNvGraphicFramePr>
          <p:nvPr>
            <p:extLst>
              <p:ext uri="{D42A27DB-BD31-4B8C-83A1-F6EECF244321}">
                <p14:modId xmlns:p14="http://schemas.microsoft.com/office/powerpoint/2010/main" val="2666413443"/>
              </p:ext>
            </p:extLst>
          </p:nvPr>
        </p:nvGraphicFramePr>
        <p:xfrm>
          <a:off x="6593983" y="1369638"/>
          <a:ext cx="4866179" cy="4717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9024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7B065D2-B86F-4BDC-8356-E0A2E4AA9F29}"/>
              </a:ext>
            </a:extLst>
          </p:cNvPr>
          <p:cNvSpPr>
            <a:spLocks noGrp="1"/>
          </p:cNvSpPr>
          <p:nvPr>
            <p:ph type="title"/>
          </p:nvPr>
        </p:nvSpPr>
        <p:spPr/>
        <p:txBody>
          <a:bodyPr/>
          <a:lstStyle/>
          <a:p>
            <a:r>
              <a:rPr lang="cs-CZ" dirty="0"/>
              <a:t>Predikce regionální </a:t>
            </a:r>
            <a:r>
              <a:rPr lang="cs-CZ" dirty="0" smtClean="0"/>
              <a:t>úrovně - REGIONY</a:t>
            </a:r>
            <a:endParaRPr lang="cs-CZ" dirty="0"/>
          </a:p>
        </p:txBody>
      </p:sp>
      <p:graphicFrame>
        <p:nvGraphicFramePr>
          <p:cNvPr id="5" name="Graf 4"/>
          <p:cNvGraphicFramePr>
            <a:graphicFrameLocks/>
          </p:cNvGraphicFramePr>
          <p:nvPr>
            <p:extLst>
              <p:ext uri="{D42A27DB-BD31-4B8C-83A1-F6EECF244321}">
                <p14:modId xmlns:p14="http://schemas.microsoft.com/office/powerpoint/2010/main" val="3674870601"/>
              </p:ext>
            </p:extLst>
          </p:nvPr>
        </p:nvGraphicFramePr>
        <p:xfrm>
          <a:off x="770586" y="1369638"/>
          <a:ext cx="4572000" cy="47684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 6"/>
          <p:cNvGraphicFramePr>
            <a:graphicFrameLocks/>
          </p:cNvGraphicFramePr>
          <p:nvPr>
            <p:extLst>
              <p:ext uri="{D42A27DB-BD31-4B8C-83A1-F6EECF244321}">
                <p14:modId xmlns:p14="http://schemas.microsoft.com/office/powerpoint/2010/main" val="3074426617"/>
              </p:ext>
            </p:extLst>
          </p:nvPr>
        </p:nvGraphicFramePr>
        <p:xfrm>
          <a:off x="6238875" y="1369637"/>
          <a:ext cx="4572000" cy="4431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7474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7B065D2-B86F-4BDC-8356-E0A2E4AA9F29}"/>
              </a:ext>
            </a:extLst>
          </p:cNvPr>
          <p:cNvSpPr>
            <a:spLocks noGrp="1"/>
          </p:cNvSpPr>
          <p:nvPr>
            <p:ph type="title"/>
          </p:nvPr>
        </p:nvSpPr>
        <p:spPr/>
        <p:txBody>
          <a:bodyPr/>
          <a:lstStyle/>
          <a:p>
            <a:r>
              <a:rPr lang="cs-CZ" dirty="0"/>
              <a:t>Predikce regionální </a:t>
            </a:r>
            <a:r>
              <a:rPr lang="cs-CZ" dirty="0" smtClean="0"/>
              <a:t>úrovně - ODVĚTVÍ</a:t>
            </a:r>
            <a:endParaRPr lang="cs-CZ" dirty="0"/>
          </a:p>
        </p:txBody>
      </p:sp>
      <p:graphicFrame>
        <p:nvGraphicFramePr>
          <p:cNvPr id="6" name="Graf 5"/>
          <p:cNvGraphicFramePr>
            <a:graphicFrameLocks/>
          </p:cNvGraphicFramePr>
          <p:nvPr>
            <p:extLst>
              <p:ext uri="{D42A27DB-BD31-4B8C-83A1-F6EECF244321}">
                <p14:modId xmlns:p14="http://schemas.microsoft.com/office/powerpoint/2010/main" val="1323121436"/>
              </p:ext>
            </p:extLst>
          </p:nvPr>
        </p:nvGraphicFramePr>
        <p:xfrm>
          <a:off x="666750" y="1369638"/>
          <a:ext cx="5576887" cy="5045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a:graphicFrameLocks/>
          </p:cNvGraphicFramePr>
          <p:nvPr>
            <p:extLst>
              <p:ext uri="{D42A27DB-BD31-4B8C-83A1-F6EECF244321}">
                <p14:modId xmlns:p14="http://schemas.microsoft.com/office/powerpoint/2010/main" val="3231225855"/>
              </p:ext>
            </p:extLst>
          </p:nvPr>
        </p:nvGraphicFramePr>
        <p:xfrm>
          <a:off x="6565899" y="1369638"/>
          <a:ext cx="5192714" cy="5045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3816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7B065D2-B86F-4BDC-8356-E0A2E4AA9F29}"/>
              </a:ext>
            </a:extLst>
          </p:cNvPr>
          <p:cNvSpPr>
            <a:spLocks noGrp="1"/>
          </p:cNvSpPr>
          <p:nvPr>
            <p:ph type="title"/>
          </p:nvPr>
        </p:nvSpPr>
        <p:spPr/>
        <p:txBody>
          <a:bodyPr/>
          <a:lstStyle/>
          <a:p>
            <a:r>
              <a:rPr lang="cs-CZ" dirty="0"/>
              <a:t>Predikce regionální </a:t>
            </a:r>
            <a:r>
              <a:rPr lang="cs-CZ" dirty="0" smtClean="0"/>
              <a:t>úrovně - ODVĚTVÍ</a:t>
            </a:r>
            <a:endParaRPr lang="cs-CZ" dirty="0"/>
          </a:p>
        </p:txBody>
      </p:sp>
      <p:graphicFrame>
        <p:nvGraphicFramePr>
          <p:cNvPr id="5" name="Graf 4"/>
          <p:cNvGraphicFramePr>
            <a:graphicFrameLocks/>
          </p:cNvGraphicFramePr>
          <p:nvPr>
            <p:extLst>
              <p:ext uri="{D42A27DB-BD31-4B8C-83A1-F6EECF244321}">
                <p14:modId xmlns:p14="http://schemas.microsoft.com/office/powerpoint/2010/main" val="3676737365"/>
              </p:ext>
            </p:extLst>
          </p:nvPr>
        </p:nvGraphicFramePr>
        <p:xfrm>
          <a:off x="1079680" y="1369638"/>
          <a:ext cx="5012028" cy="48199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 6"/>
          <p:cNvGraphicFramePr>
            <a:graphicFrameLocks/>
          </p:cNvGraphicFramePr>
          <p:nvPr>
            <p:extLst>
              <p:ext uri="{D42A27DB-BD31-4B8C-83A1-F6EECF244321}">
                <p14:modId xmlns:p14="http://schemas.microsoft.com/office/powerpoint/2010/main" val="2190433179"/>
              </p:ext>
            </p:extLst>
          </p:nvPr>
        </p:nvGraphicFramePr>
        <p:xfrm>
          <a:off x="6489935" y="1369638"/>
          <a:ext cx="5178324" cy="48199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6862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A417F7-575D-417B-B95F-764C30359075}"/>
              </a:ext>
            </a:extLst>
          </p:cNvPr>
          <p:cNvSpPr>
            <a:spLocks noGrp="1"/>
          </p:cNvSpPr>
          <p:nvPr>
            <p:ph type="title"/>
          </p:nvPr>
        </p:nvSpPr>
        <p:spPr>
          <a:xfrm>
            <a:off x="1379538" y="641286"/>
            <a:ext cx="10080624" cy="829638"/>
          </a:xfrm>
        </p:spPr>
        <p:txBody>
          <a:bodyPr/>
          <a:lstStyle/>
          <a:p>
            <a:r>
              <a:rPr lang="cs-CZ" dirty="0"/>
              <a:t>Predikce regionální úrovně</a:t>
            </a:r>
          </a:p>
        </p:txBody>
      </p:sp>
      <p:sp>
        <p:nvSpPr>
          <p:cNvPr id="6" name="Zástupný obsah 2">
            <a:extLst>
              <a:ext uri="{FF2B5EF4-FFF2-40B4-BE49-F238E27FC236}">
                <a16:creationId xmlns:a16="http://schemas.microsoft.com/office/drawing/2014/main" xmlns="" id="{E21FD931-B050-4E04-84E9-1F5A201A7E1D}"/>
              </a:ext>
            </a:extLst>
          </p:cNvPr>
          <p:cNvSpPr>
            <a:spLocks noGrp="1"/>
          </p:cNvSpPr>
          <p:nvPr>
            <p:ph idx="1"/>
          </p:nvPr>
        </p:nvSpPr>
        <p:spPr>
          <a:xfrm>
            <a:off x="731838" y="1470924"/>
            <a:ext cx="10728324" cy="4644128"/>
          </a:xfrm>
        </p:spPr>
        <p:txBody>
          <a:bodyPr>
            <a:normAutofit/>
          </a:bodyPr>
          <a:lstStyle/>
          <a:p>
            <a:pPr marL="0" indent="0">
              <a:buNone/>
            </a:pPr>
            <a:r>
              <a:rPr lang="cs-CZ" b="1" dirty="0">
                <a:solidFill>
                  <a:schemeClr val="accent1"/>
                </a:solidFill>
              </a:rPr>
              <a:t>Trend vývoje zaměstnanosti dle povolání</a:t>
            </a:r>
          </a:p>
          <a:p>
            <a:pPr marL="0" indent="0">
              <a:buNone/>
            </a:pPr>
            <a:endParaRPr lang="cs-CZ" dirty="0"/>
          </a:p>
        </p:txBody>
      </p:sp>
      <p:graphicFrame>
        <p:nvGraphicFramePr>
          <p:cNvPr id="4" name="Tabulka 3">
            <a:extLst>
              <a:ext uri="{FF2B5EF4-FFF2-40B4-BE49-F238E27FC236}">
                <a16:creationId xmlns:a16="http://schemas.microsoft.com/office/drawing/2014/main" xmlns="" id="{7EA92381-B82D-43EB-A603-406EBAC51953}"/>
              </a:ext>
            </a:extLst>
          </p:cNvPr>
          <p:cNvGraphicFramePr>
            <a:graphicFrameLocks noGrp="1"/>
          </p:cNvGraphicFramePr>
          <p:nvPr>
            <p:extLst>
              <p:ext uri="{D42A27DB-BD31-4B8C-83A1-F6EECF244321}">
                <p14:modId xmlns:p14="http://schemas.microsoft.com/office/powerpoint/2010/main" val="2821548551"/>
              </p:ext>
            </p:extLst>
          </p:nvPr>
        </p:nvGraphicFramePr>
        <p:xfrm>
          <a:off x="1189831" y="5186362"/>
          <a:ext cx="9812337" cy="1210868"/>
        </p:xfrm>
        <a:graphic>
          <a:graphicData uri="http://schemas.openxmlformats.org/drawingml/2006/table">
            <a:tbl>
              <a:tblPr firstRow="1" firstCol="1" bandRow="1"/>
              <a:tblGrid>
                <a:gridCol w="7377961">
                  <a:extLst>
                    <a:ext uri="{9D8B030D-6E8A-4147-A177-3AD203B41FA5}">
                      <a16:colId xmlns:a16="http://schemas.microsoft.com/office/drawing/2014/main" xmlns="" val="1107379713"/>
                    </a:ext>
                  </a:extLst>
                </a:gridCol>
                <a:gridCol w="1217188">
                  <a:extLst>
                    <a:ext uri="{9D8B030D-6E8A-4147-A177-3AD203B41FA5}">
                      <a16:colId xmlns:a16="http://schemas.microsoft.com/office/drawing/2014/main" xmlns="" val="1520149118"/>
                    </a:ext>
                  </a:extLst>
                </a:gridCol>
                <a:gridCol w="1217188">
                  <a:extLst>
                    <a:ext uri="{9D8B030D-6E8A-4147-A177-3AD203B41FA5}">
                      <a16:colId xmlns:a16="http://schemas.microsoft.com/office/drawing/2014/main" xmlns="" val="2540625738"/>
                    </a:ext>
                  </a:extLst>
                </a:gridCol>
              </a:tblGrid>
              <a:tr h="557213">
                <a:tc>
                  <a:txBody>
                    <a:bodyPr/>
                    <a:lstStyle/>
                    <a:p>
                      <a:pPr algn="ctr">
                        <a:lnSpc>
                          <a:spcPts val="1200"/>
                        </a:lnSpc>
                        <a:spcAft>
                          <a:spcPts val="0"/>
                        </a:spcAft>
                      </a:pPr>
                      <a:r>
                        <a:rPr lang="cs-CZ" sz="1600" b="1" dirty="0">
                          <a:effectLst/>
                          <a:latin typeface="Arial" panose="020B0604020202020204" pitchFamily="34" charset="0"/>
                          <a:ea typeface="Times New Roman" panose="02020603050405020304" pitchFamily="18" charset="0"/>
                          <a:cs typeface="Arial" panose="020B0604020202020204" pitchFamily="34" charset="0"/>
                        </a:rPr>
                        <a:t>Skupina oboru povolání</a:t>
                      </a:r>
                      <a:endParaRPr lang="cs-CZ"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2700" cap="flat" cmpd="sng" algn="ctr">
                      <a:solidFill>
                        <a:srgbClr val="6FB5FF"/>
                      </a:solidFill>
                      <a:prstDash val="solid"/>
                      <a:round/>
                      <a:headEnd type="none" w="med" len="med"/>
                      <a:tailEnd type="none" w="med" len="med"/>
                    </a:lnT>
                    <a:lnB w="19050" cap="flat" cmpd="sng" algn="ctr">
                      <a:solidFill>
                        <a:srgbClr val="2890FF"/>
                      </a:solidFill>
                      <a:prstDash val="solid"/>
                      <a:round/>
                      <a:headEnd type="none" w="med" len="med"/>
                      <a:tailEnd type="none" w="med" len="med"/>
                    </a:lnB>
                  </a:tcPr>
                </a:tc>
                <a:tc>
                  <a:txBody>
                    <a:bodyPr/>
                    <a:lstStyle/>
                    <a:p>
                      <a:pPr algn="ctr">
                        <a:lnSpc>
                          <a:spcPts val="1200"/>
                        </a:lnSpc>
                        <a:spcAft>
                          <a:spcPts val="0"/>
                        </a:spcAft>
                      </a:pPr>
                      <a:r>
                        <a:rPr lang="cs-CZ" sz="1400" b="1" dirty="0">
                          <a:effectLst/>
                          <a:latin typeface="Arial" panose="020B0604020202020204" pitchFamily="34" charset="0"/>
                          <a:ea typeface="Times New Roman" panose="02020603050405020304" pitchFamily="18" charset="0"/>
                          <a:cs typeface="Arial" panose="020B0604020202020204" pitchFamily="34" charset="0"/>
                        </a:rPr>
                        <a:t>Odliv</a:t>
                      </a:r>
                      <a:endParaRPr lang="cs-CZ"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2700" cap="flat" cmpd="sng" algn="ctr">
                      <a:solidFill>
                        <a:srgbClr val="6FB5FF"/>
                      </a:solidFill>
                      <a:prstDash val="solid"/>
                      <a:round/>
                      <a:headEnd type="none" w="med" len="med"/>
                      <a:tailEnd type="none" w="med" len="med"/>
                    </a:lnT>
                    <a:lnB w="19050" cap="flat" cmpd="sng" algn="ctr">
                      <a:solidFill>
                        <a:srgbClr val="2890FF"/>
                      </a:solidFill>
                      <a:prstDash val="solid"/>
                      <a:round/>
                      <a:headEnd type="none" w="med" len="med"/>
                      <a:tailEnd type="none" w="med" len="med"/>
                    </a:lnB>
                  </a:tcPr>
                </a:tc>
                <a:tc>
                  <a:txBody>
                    <a:bodyPr/>
                    <a:lstStyle/>
                    <a:p>
                      <a:pPr algn="ctr">
                        <a:lnSpc>
                          <a:spcPts val="1200"/>
                        </a:lnSpc>
                        <a:spcAft>
                          <a:spcPts val="0"/>
                        </a:spcAft>
                      </a:pPr>
                      <a:r>
                        <a:rPr lang="cs-CZ" sz="1400" b="1" dirty="0">
                          <a:effectLst/>
                          <a:latin typeface="Arial" panose="020B0604020202020204" pitchFamily="34" charset="0"/>
                          <a:ea typeface="Times New Roman" panose="02020603050405020304" pitchFamily="18" charset="0"/>
                          <a:cs typeface="Arial" panose="020B0604020202020204" pitchFamily="34" charset="0"/>
                        </a:rPr>
                        <a:t>NPM</a:t>
                      </a:r>
                      <a:endParaRPr lang="cs-CZ"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2700" cap="flat" cmpd="sng" algn="ctr">
                      <a:solidFill>
                        <a:srgbClr val="6FB5FF"/>
                      </a:solidFill>
                      <a:prstDash val="solid"/>
                      <a:round/>
                      <a:headEnd type="none" w="med" len="med"/>
                      <a:tailEnd type="none" w="med" len="med"/>
                    </a:lnT>
                    <a:lnB w="19050" cap="flat" cmpd="sng" algn="ctr">
                      <a:solidFill>
                        <a:srgbClr val="2890FF"/>
                      </a:solidFill>
                      <a:prstDash val="solid"/>
                      <a:round/>
                      <a:headEnd type="none" w="med" len="med"/>
                      <a:tailEnd type="none" w="med" len="med"/>
                    </a:lnB>
                  </a:tcPr>
                </a:tc>
                <a:extLst>
                  <a:ext uri="{0D108BD9-81ED-4DB2-BD59-A6C34878D82A}">
                    <a16:rowId xmlns:a16="http://schemas.microsoft.com/office/drawing/2014/main" xmlns="" val="2504617868"/>
                  </a:ext>
                </a:extLst>
              </a:tr>
              <a:tr h="653655">
                <a:tc>
                  <a:txBody>
                    <a:bodyPr/>
                    <a:lstStyle/>
                    <a:p>
                      <a:pPr>
                        <a:lnSpc>
                          <a:spcPts val="1200"/>
                        </a:lnSpc>
                        <a:spcAft>
                          <a:spcPts val="0"/>
                        </a:spcAft>
                      </a:pPr>
                      <a:r>
                        <a:rPr lang="cs-CZ" sz="1400" dirty="0">
                          <a:effectLst/>
                          <a:latin typeface="Arial" panose="020B0604020202020204" pitchFamily="34" charset="0"/>
                          <a:ea typeface="Arial" panose="020B0604020202020204" pitchFamily="34" charset="0"/>
                          <a:cs typeface="Times New Roman" panose="02020603050405020304" pitchFamily="18" charset="0"/>
                        </a:rPr>
                        <a:t>Odborní pracovníci v </a:t>
                      </a:r>
                      <a:r>
                        <a:rPr lang="cs-CZ" sz="1400" dirty="0" smtClean="0">
                          <a:effectLst/>
                          <a:latin typeface="Arial" panose="020B0604020202020204" pitchFamily="34" charset="0"/>
                          <a:ea typeface="Arial" panose="020B0604020202020204" pitchFamily="34" charset="0"/>
                          <a:cs typeface="Times New Roman" panose="02020603050405020304" pitchFamily="18" charset="0"/>
                        </a:rPr>
                        <a:t>oblasti právní, sociální a církevní</a:t>
                      </a:r>
                      <a:endParaRPr lang="cs-CZ"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9050" cap="flat" cmpd="sng" algn="ctr">
                      <a:solidFill>
                        <a:srgbClr val="2890FF"/>
                      </a:solidFill>
                      <a:prstDash val="solid"/>
                      <a:round/>
                      <a:headEnd type="none" w="med" len="med"/>
                      <a:tailEnd type="none" w="med" len="med"/>
                    </a:lnT>
                    <a:lnB w="12700" cap="flat" cmpd="sng" algn="ctr">
                      <a:solidFill>
                        <a:srgbClr val="6FB5FF"/>
                      </a:solidFill>
                      <a:prstDash val="solid"/>
                      <a:round/>
                      <a:headEnd type="none" w="med" len="med"/>
                      <a:tailEnd type="none" w="med" len="med"/>
                    </a:lnB>
                  </a:tcPr>
                </a:tc>
                <a:tc>
                  <a:txBody>
                    <a:bodyPr/>
                    <a:lstStyle/>
                    <a:p>
                      <a:pPr algn="ctr">
                        <a:lnSpc>
                          <a:spcPts val="1200"/>
                        </a:lnSpc>
                        <a:spcAft>
                          <a:spcPts val="0"/>
                        </a:spcAft>
                      </a:pPr>
                      <a:r>
                        <a:rPr lang="cs-CZ" sz="1400" dirty="0" smtClean="0">
                          <a:effectLst/>
                          <a:latin typeface="Arial" panose="020B0604020202020204" pitchFamily="34" charset="0"/>
                          <a:ea typeface="Arial" panose="020B0604020202020204" pitchFamily="34" charset="0"/>
                          <a:cs typeface="Times New Roman" panose="02020603050405020304" pitchFamily="18" charset="0"/>
                        </a:rPr>
                        <a:t>54</a:t>
                      </a:r>
                      <a:endParaRPr lang="cs-CZ"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9050" cap="flat" cmpd="sng" algn="ctr">
                      <a:solidFill>
                        <a:srgbClr val="2890FF"/>
                      </a:solidFill>
                      <a:prstDash val="solid"/>
                      <a:round/>
                      <a:headEnd type="none" w="med" len="med"/>
                      <a:tailEnd type="none" w="med" len="med"/>
                    </a:lnT>
                    <a:lnB w="12700" cap="flat" cmpd="sng" algn="ctr">
                      <a:solidFill>
                        <a:srgbClr val="6FB5FF"/>
                      </a:solidFill>
                      <a:prstDash val="solid"/>
                      <a:round/>
                      <a:headEnd type="none" w="med" len="med"/>
                      <a:tailEnd type="none" w="med" len="med"/>
                    </a:lnB>
                  </a:tcPr>
                </a:tc>
                <a:tc>
                  <a:txBody>
                    <a:bodyPr/>
                    <a:lstStyle/>
                    <a:p>
                      <a:pPr algn="ctr">
                        <a:lnSpc>
                          <a:spcPts val="1200"/>
                        </a:lnSpc>
                        <a:spcAft>
                          <a:spcPts val="0"/>
                        </a:spcAft>
                      </a:pPr>
                      <a:r>
                        <a:rPr lang="cs-CZ" sz="1400" dirty="0" smtClean="0">
                          <a:effectLst/>
                          <a:latin typeface="Arial" panose="020B0604020202020204" pitchFamily="34" charset="0"/>
                          <a:ea typeface="Arial" panose="020B0604020202020204" pitchFamily="34" charset="0"/>
                          <a:cs typeface="Times New Roman" panose="02020603050405020304" pitchFamily="18" charset="0"/>
                        </a:rPr>
                        <a:t>1171</a:t>
                      </a:r>
                      <a:endParaRPr lang="cs-CZ"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9050" cap="flat" cmpd="sng" algn="ctr">
                      <a:solidFill>
                        <a:srgbClr val="2890FF"/>
                      </a:solidFill>
                      <a:prstDash val="solid"/>
                      <a:round/>
                      <a:headEnd type="none" w="med" len="med"/>
                      <a:tailEnd type="none" w="med" len="med"/>
                    </a:lnT>
                    <a:lnB w="12700" cap="flat" cmpd="sng" algn="ctr">
                      <a:solidFill>
                        <a:srgbClr val="6FB5FF"/>
                      </a:solidFill>
                      <a:prstDash val="solid"/>
                      <a:round/>
                      <a:headEnd type="none" w="med" len="med"/>
                      <a:tailEnd type="none" w="med" len="med"/>
                    </a:lnB>
                  </a:tcPr>
                </a:tc>
                <a:extLst>
                  <a:ext uri="{0D108BD9-81ED-4DB2-BD59-A6C34878D82A}">
                    <a16:rowId xmlns:a16="http://schemas.microsoft.com/office/drawing/2014/main" xmlns="" val="3883051044"/>
                  </a:ext>
                </a:extLst>
              </a:tr>
            </a:tbl>
          </a:graphicData>
        </a:graphic>
      </p:graphicFrame>
      <p:graphicFrame>
        <p:nvGraphicFramePr>
          <p:cNvPr id="8" name="Graf 7"/>
          <p:cNvGraphicFramePr>
            <a:graphicFrameLocks/>
          </p:cNvGraphicFramePr>
          <p:nvPr>
            <p:extLst>
              <p:ext uri="{D42A27DB-BD31-4B8C-83A1-F6EECF244321}">
                <p14:modId xmlns:p14="http://schemas.microsoft.com/office/powerpoint/2010/main" val="3707390936"/>
              </p:ext>
            </p:extLst>
          </p:nvPr>
        </p:nvGraphicFramePr>
        <p:xfrm>
          <a:off x="609600" y="207168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 8"/>
          <p:cNvGraphicFramePr>
            <a:graphicFrameLocks/>
          </p:cNvGraphicFramePr>
          <p:nvPr>
            <p:extLst>
              <p:ext uri="{D42A27DB-BD31-4B8C-83A1-F6EECF244321}">
                <p14:modId xmlns:p14="http://schemas.microsoft.com/office/powerpoint/2010/main" val="2305060439"/>
              </p:ext>
            </p:extLst>
          </p:nvPr>
        </p:nvGraphicFramePr>
        <p:xfrm>
          <a:off x="6095999" y="1957043"/>
          <a:ext cx="5102224"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8091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A417F7-575D-417B-B95F-764C30359075}"/>
              </a:ext>
            </a:extLst>
          </p:cNvPr>
          <p:cNvSpPr>
            <a:spLocks noGrp="1"/>
          </p:cNvSpPr>
          <p:nvPr>
            <p:ph type="title"/>
          </p:nvPr>
        </p:nvSpPr>
        <p:spPr>
          <a:xfrm>
            <a:off x="1379538" y="641286"/>
            <a:ext cx="10080624" cy="547459"/>
          </a:xfrm>
        </p:spPr>
        <p:txBody>
          <a:bodyPr>
            <a:normAutofit/>
          </a:bodyPr>
          <a:lstStyle/>
          <a:p>
            <a:r>
              <a:rPr lang="cs-CZ" sz="2400" dirty="0"/>
              <a:t>Predikce regionální </a:t>
            </a:r>
            <a:r>
              <a:rPr lang="cs-CZ" sz="2400" dirty="0" smtClean="0"/>
              <a:t>úrovně - trend </a:t>
            </a:r>
            <a:r>
              <a:rPr lang="cs-CZ" sz="2400" dirty="0"/>
              <a:t>vývoje zaměstnanosti dle </a:t>
            </a:r>
            <a:r>
              <a:rPr lang="cs-CZ" sz="2400" dirty="0" smtClean="0"/>
              <a:t>povolání</a:t>
            </a:r>
            <a:endParaRPr lang="cs-CZ" sz="2400" dirty="0"/>
          </a:p>
        </p:txBody>
      </p:sp>
      <p:sp>
        <p:nvSpPr>
          <p:cNvPr id="6" name="Zástupný obsah 2">
            <a:extLst>
              <a:ext uri="{FF2B5EF4-FFF2-40B4-BE49-F238E27FC236}">
                <a16:creationId xmlns:a16="http://schemas.microsoft.com/office/drawing/2014/main" xmlns="" id="{E21FD931-B050-4E04-84E9-1F5A201A7E1D}"/>
              </a:ext>
            </a:extLst>
          </p:cNvPr>
          <p:cNvSpPr>
            <a:spLocks noGrp="1"/>
          </p:cNvSpPr>
          <p:nvPr>
            <p:ph idx="1"/>
          </p:nvPr>
        </p:nvSpPr>
        <p:spPr>
          <a:xfrm>
            <a:off x="731838" y="1470924"/>
            <a:ext cx="10728324" cy="4644128"/>
          </a:xfrm>
        </p:spPr>
        <p:txBody>
          <a:bodyPr>
            <a:normAutofit/>
          </a:bodyPr>
          <a:lstStyle/>
          <a:p>
            <a:pPr marL="0" indent="0">
              <a:buNone/>
            </a:pPr>
            <a:r>
              <a:rPr lang="cs-CZ" dirty="0" smtClean="0"/>
              <a:t> </a:t>
            </a:r>
            <a:endParaRPr lang="cs-CZ" dirty="0"/>
          </a:p>
        </p:txBody>
      </p:sp>
      <p:graphicFrame>
        <p:nvGraphicFramePr>
          <p:cNvPr id="4" name="Tabulka 3">
            <a:extLst>
              <a:ext uri="{FF2B5EF4-FFF2-40B4-BE49-F238E27FC236}">
                <a16:creationId xmlns:a16="http://schemas.microsoft.com/office/drawing/2014/main" xmlns="" id="{7EA92381-B82D-43EB-A603-406EBAC51953}"/>
              </a:ext>
            </a:extLst>
          </p:cNvPr>
          <p:cNvGraphicFramePr>
            <a:graphicFrameLocks noGrp="1"/>
          </p:cNvGraphicFramePr>
          <p:nvPr>
            <p:extLst>
              <p:ext uri="{D42A27DB-BD31-4B8C-83A1-F6EECF244321}">
                <p14:modId xmlns:p14="http://schemas.microsoft.com/office/powerpoint/2010/main" val="2471742174"/>
              </p:ext>
            </p:extLst>
          </p:nvPr>
        </p:nvGraphicFramePr>
        <p:xfrm>
          <a:off x="1379538" y="6037429"/>
          <a:ext cx="9812337" cy="715092"/>
        </p:xfrm>
        <a:graphic>
          <a:graphicData uri="http://schemas.openxmlformats.org/drawingml/2006/table">
            <a:tbl>
              <a:tblPr firstRow="1" firstCol="1" bandRow="1"/>
              <a:tblGrid>
                <a:gridCol w="7377961">
                  <a:extLst>
                    <a:ext uri="{9D8B030D-6E8A-4147-A177-3AD203B41FA5}">
                      <a16:colId xmlns:a16="http://schemas.microsoft.com/office/drawing/2014/main" xmlns="" val="1107379713"/>
                    </a:ext>
                  </a:extLst>
                </a:gridCol>
                <a:gridCol w="1217188">
                  <a:extLst>
                    <a:ext uri="{9D8B030D-6E8A-4147-A177-3AD203B41FA5}">
                      <a16:colId xmlns:a16="http://schemas.microsoft.com/office/drawing/2014/main" xmlns="" val="1520149118"/>
                    </a:ext>
                  </a:extLst>
                </a:gridCol>
                <a:gridCol w="1217188">
                  <a:extLst>
                    <a:ext uri="{9D8B030D-6E8A-4147-A177-3AD203B41FA5}">
                      <a16:colId xmlns:a16="http://schemas.microsoft.com/office/drawing/2014/main" xmlns="" val="2540625738"/>
                    </a:ext>
                  </a:extLst>
                </a:gridCol>
              </a:tblGrid>
              <a:tr h="377659">
                <a:tc>
                  <a:txBody>
                    <a:bodyPr/>
                    <a:lstStyle/>
                    <a:p>
                      <a:pPr algn="ctr">
                        <a:lnSpc>
                          <a:spcPts val="1200"/>
                        </a:lnSpc>
                        <a:spcAft>
                          <a:spcPts val="0"/>
                        </a:spcAft>
                      </a:pPr>
                      <a:r>
                        <a:rPr lang="cs-CZ" sz="1200" b="1" dirty="0">
                          <a:effectLst/>
                          <a:latin typeface="Arial" panose="020B0604020202020204" pitchFamily="34" charset="0"/>
                          <a:ea typeface="Times New Roman" panose="02020603050405020304" pitchFamily="18" charset="0"/>
                          <a:cs typeface="Arial" panose="020B0604020202020204" pitchFamily="34" charset="0"/>
                        </a:rPr>
                        <a:t>Skupina oboru povolání</a:t>
                      </a:r>
                      <a:endParaRPr lang="cs-CZ"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2700" cap="flat" cmpd="sng" algn="ctr">
                      <a:solidFill>
                        <a:srgbClr val="6FB5FF"/>
                      </a:solidFill>
                      <a:prstDash val="solid"/>
                      <a:round/>
                      <a:headEnd type="none" w="med" len="med"/>
                      <a:tailEnd type="none" w="med" len="med"/>
                    </a:lnT>
                    <a:lnB w="19050" cap="flat" cmpd="sng" algn="ctr">
                      <a:solidFill>
                        <a:srgbClr val="2890FF"/>
                      </a:solidFill>
                      <a:prstDash val="solid"/>
                      <a:round/>
                      <a:headEnd type="none" w="med" len="med"/>
                      <a:tailEnd type="none" w="med" len="med"/>
                    </a:lnB>
                  </a:tcPr>
                </a:tc>
                <a:tc>
                  <a:txBody>
                    <a:bodyPr/>
                    <a:lstStyle/>
                    <a:p>
                      <a:pPr algn="ctr">
                        <a:lnSpc>
                          <a:spcPts val="1200"/>
                        </a:lnSpc>
                        <a:spcAft>
                          <a:spcPts val="0"/>
                        </a:spcAft>
                      </a:pPr>
                      <a:r>
                        <a:rPr lang="cs-CZ" sz="1200" b="1" dirty="0">
                          <a:effectLst/>
                          <a:latin typeface="Arial" panose="020B0604020202020204" pitchFamily="34" charset="0"/>
                          <a:ea typeface="Times New Roman" panose="02020603050405020304" pitchFamily="18" charset="0"/>
                          <a:cs typeface="Arial" panose="020B0604020202020204" pitchFamily="34" charset="0"/>
                        </a:rPr>
                        <a:t>Odliv</a:t>
                      </a:r>
                      <a:endParaRPr lang="cs-CZ"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2700" cap="flat" cmpd="sng" algn="ctr">
                      <a:solidFill>
                        <a:srgbClr val="6FB5FF"/>
                      </a:solidFill>
                      <a:prstDash val="solid"/>
                      <a:round/>
                      <a:headEnd type="none" w="med" len="med"/>
                      <a:tailEnd type="none" w="med" len="med"/>
                    </a:lnT>
                    <a:lnB w="19050" cap="flat" cmpd="sng" algn="ctr">
                      <a:solidFill>
                        <a:srgbClr val="2890FF"/>
                      </a:solidFill>
                      <a:prstDash val="solid"/>
                      <a:round/>
                      <a:headEnd type="none" w="med" len="med"/>
                      <a:tailEnd type="none" w="med" len="med"/>
                    </a:lnB>
                  </a:tcPr>
                </a:tc>
                <a:tc>
                  <a:txBody>
                    <a:bodyPr/>
                    <a:lstStyle/>
                    <a:p>
                      <a:pPr algn="ctr">
                        <a:lnSpc>
                          <a:spcPts val="1200"/>
                        </a:lnSpc>
                        <a:spcAft>
                          <a:spcPts val="0"/>
                        </a:spcAft>
                      </a:pPr>
                      <a:r>
                        <a:rPr lang="cs-CZ" sz="1200" b="1" dirty="0">
                          <a:effectLst/>
                          <a:latin typeface="Arial" panose="020B0604020202020204" pitchFamily="34" charset="0"/>
                          <a:ea typeface="Times New Roman" panose="02020603050405020304" pitchFamily="18" charset="0"/>
                          <a:cs typeface="Arial" panose="020B0604020202020204" pitchFamily="34" charset="0"/>
                        </a:rPr>
                        <a:t>NPM</a:t>
                      </a:r>
                      <a:endParaRPr lang="cs-CZ"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2700" cap="flat" cmpd="sng" algn="ctr">
                      <a:solidFill>
                        <a:srgbClr val="6FB5FF"/>
                      </a:solidFill>
                      <a:prstDash val="solid"/>
                      <a:round/>
                      <a:headEnd type="none" w="med" len="med"/>
                      <a:tailEnd type="none" w="med" len="med"/>
                    </a:lnT>
                    <a:lnB w="19050" cap="flat" cmpd="sng" algn="ctr">
                      <a:solidFill>
                        <a:srgbClr val="2890FF"/>
                      </a:solidFill>
                      <a:prstDash val="solid"/>
                      <a:round/>
                      <a:headEnd type="none" w="med" len="med"/>
                      <a:tailEnd type="none" w="med" len="med"/>
                    </a:lnB>
                  </a:tcPr>
                </a:tc>
                <a:extLst>
                  <a:ext uri="{0D108BD9-81ED-4DB2-BD59-A6C34878D82A}">
                    <a16:rowId xmlns:a16="http://schemas.microsoft.com/office/drawing/2014/main" xmlns="" val="2504617868"/>
                  </a:ext>
                </a:extLst>
              </a:tr>
              <a:tr h="337433">
                <a:tc>
                  <a:txBody>
                    <a:bodyPr/>
                    <a:lstStyle/>
                    <a:p>
                      <a:pPr>
                        <a:lnSpc>
                          <a:spcPts val="1200"/>
                        </a:lnSpc>
                        <a:spcAft>
                          <a:spcPts val="0"/>
                        </a:spcAft>
                      </a:pPr>
                      <a:r>
                        <a:rPr lang="cs-CZ" sz="1400" dirty="0" smtClean="0"/>
                        <a:t>Učitelé na středních školách, konzervatořích a na 2.st.ZŠ </a:t>
                      </a:r>
                      <a:endParaRPr lang="cs-CZ"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9050" cap="flat" cmpd="sng" algn="ctr">
                      <a:solidFill>
                        <a:srgbClr val="2890FF"/>
                      </a:solidFill>
                      <a:prstDash val="solid"/>
                      <a:round/>
                      <a:headEnd type="none" w="med" len="med"/>
                      <a:tailEnd type="none" w="med" len="med"/>
                    </a:lnT>
                    <a:lnB w="12700" cap="flat" cmpd="sng" algn="ctr">
                      <a:solidFill>
                        <a:srgbClr val="6FB5FF"/>
                      </a:solidFill>
                      <a:prstDash val="solid"/>
                      <a:round/>
                      <a:headEnd type="none" w="med" len="med"/>
                      <a:tailEnd type="none" w="med" len="med"/>
                    </a:lnB>
                  </a:tcPr>
                </a:tc>
                <a:tc>
                  <a:txBody>
                    <a:bodyPr/>
                    <a:lstStyle/>
                    <a:p>
                      <a:pPr algn="ctr">
                        <a:lnSpc>
                          <a:spcPts val="1200"/>
                        </a:lnSpc>
                        <a:spcAft>
                          <a:spcPts val="0"/>
                        </a:spcAft>
                      </a:pPr>
                      <a:r>
                        <a:rPr lang="cs-CZ" sz="1400" dirty="0" smtClean="0">
                          <a:effectLst/>
                          <a:latin typeface="Arial" panose="020B0604020202020204" pitchFamily="34" charset="0"/>
                          <a:ea typeface="Arial" panose="020B0604020202020204" pitchFamily="34" charset="0"/>
                          <a:cs typeface="Times New Roman" panose="02020603050405020304" pitchFamily="18" charset="0"/>
                        </a:rPr>
                        <a:t>445</a:t>
                      </a:r>
                      <a:endParaRPr lang="cs-CZ"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9050" cap="flat" cmpd="sng" algn="ctr">
                      <a:solidFill>
                        <a:srgbClr val="2890FF"/>
                      </a:solidFill>
                      <a:prstDash val="solid"/>
                      <a:round/>
                      <a:headEnd type="none" w="med" len="med"/>
                      <a:tailEnd type="none" w="med" len="med"/>
                    </a:lnT>
                    <a:lnB w="12700" cap="flat" cmpd="sng" algn="ctr">
                      <a:solidFill>
                        <a:srgbClr val="6FB5FF"/>
                      </a:solidFill>
                      <a:prstDash val="solid"/>
                      <a:round/>
                      <a:headEnd type="none" w="med" len="med"/>
                      <a:tailEnd type="none" w="med" len="med"/>
                    </a:lnB>
                  </a:tcPr>
                </a:tc>
                <a:tc>
                  <a:txBody>
                    <a:bodyPr/>
                    <a:lstStyle/>
                    <a:p>
                      <a:pPr algn="ctr">
                        <a:lnSpc>
                          <a:spcPts val="1200"/>
                        </a:lnSpc>
                        <a:spcAft>
                          <a:spcPts val="0"/>
                        </a:spcAft>
                      </a:pPr>
                      <a:r>
                        <a:rPr lang="cs-CZ" sz="1400" dirty="0" smtClean="0">
                          <a:effectLst/>
                          <a:latin typeface="Arial" panose="020B0604020202020204" pitchFamily="34" charset="0"/>
                          <a:ea typeface="Arial" panose="020B0604020202020204" pitchFamily="34" charset="0"/>
                          <a:cs typeface="Times New Roman" panose="02020603050405020304" pitchFamily="18" charset="0"/>
                        </a:rPr>
                        <a:t>1410</a:t>
                      </a:r>
                      <a:endParaRPr lang="cs-CZ"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9050" cap="flat" cmpd="sng" algn="ctr">
                      <a:solidFill>
                        <a:srgbClr val="2890FF"/>
                      </a:solidFill>
                      <a:prstDash val="solid"/>
                      <a:round/>
                      <a:headEnd type="none" w="med" len="med"/>
                      <a:tailEnd type="none" w="med" len="med"/>
                    </a:lnT>
                    <a:lnB w="12700" cap="flat" cmpd="sng" algn="ctr">
                      <a:solidFill>
                        <a:srgbClr val="6FB5FF"/>
                      </a:solidFill>
                      <a:prstDash val="solid"/>
                      <a:round/>
                      <a:headEnd type="none" w="med" len="med"/>
                      <a:tailEnd type="none" w="med" len="med"/>
                    </a:lnB>
                  </a:tcPr>
                </a:tc>
                <a:extLst>
                  <a:ext uri="{0D108BD9-81ED-4DB2-BD59-A6C34878D82A}">
                    <a16:rowId xmlns:a16="http://schemas.microsoft.com/office/drawing/2014/main" xmlns="" val="3883051044"/>
                  </a:ext>
                </a:extLst>
              </a:tr>
            </a:tbl>
          </a:graphicData>
        </a:graphic>
      </p:graphicFrame>
      <p:graphicFrame>
        <p:nvGraphicFramePr>
          <p:cNvPr id="7" name="Graf 6"/>
          <p:cNvGraphicFramePr>
            <a:graphicFrameLocks/>
          </p:cNvGraphicFramePr>
          <p:nvPr>
            <p:extLst>
              <p:ext uri="{D42A27DB-BD31-4B8C-83A1-F6EECF244321}">
                <p14:modId xmlns:p14="http://schemas.microsoft.com/office/powerpoint/2010/main" val="2302740956"/>
              </p:ext>
            </p:extLst>
          </p:nvPr>
        </p:nvGraphicFramePr>
        <p:xfrm>
          <a:off x="881061" y="1188746"/>
          <a:ext cx="5734052" cy="4301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 9"/>
          <p:cNvGraphicFramePr>
            <a:graphicFrameLocks/>
          </p:cNvGraphicFramePr>
          <p:nvPr>
            <p:extLst>
              <p:ext uri="{D42A27DB-BD31-4B8C-83A1-F6EECF244321}">
                <p14:modId xmlns:p14="http://schemas.microsoft.com/office/powerpoint/2010/main" val="3143957318"/>
              </p:ext>
            </p:extLst>
          </p:nvPr>
        </p:nvGraphicFramePr>
        <p:xfrm>
          <a:off x="6515096" y="1188745"/>
          <a:ext cx="5094289" cy="43012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643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A417F7-575D-417B-B95F-764C30359075}"/>
              </a:ext>
            </a:extLst>
          </p:cNvPr>
          <p:cNvSpPr>
            <a:spLocks noGrp="1"/>
          </p:cNvSpPr>
          <p:nvPr>
            <p:ph type="title"/>
          </p:nvPr>
        </p:nvSpPr>
        <p:spPr>
          <a:xfrm>
            <a:off x="1379538" y="641286"/>
            <a:ext cx="10080624" cy="547459"/>
          </a:xfrm>
        </p:spPr>
        <p:txBody>
          <a:bodyPr>
            <a:normAutofit/>
          </a:bodyPr>
          <a:lstStyle/>
          <a:p>
            <a:r>
              <a:rPr lang="cs-CZ" sz="2400" dirty="0"/>
              <a:t>Predikce regionální </a:t>
            </a:r>
            <a:r>
              <a:rPr lang="cs-CZ" sz="2400" dirty="0" smtClean="0"/>
              <a:t>úrovně - trend </a:t>
            </a:r>
            <a:r>
              <a:rPr lang="cs-CZ" sz="2400" dirty="0"/>
              <a:t>vývoje zaměstnanosti dle </a:t>
            </a:r>
            <a:r>
              <a:rPr lang="cs-CZ" sz="2400" dirty="0" smtClean="0"/>
              <a:t>povolání</a:t>
            </a:r>
            <a:endParaRPr lang="cs-CZ" sz="2400" dirty="0"/>
          </a:p>
        </p:txBody>
      </p:sp>
      <p:sp>
        <p:nvSpPr>
          <p:cNvPr id="6" name="Zástupný obsah 2">
            <a:extLst>
              <a:ext uri="{FF2B5EF4-FFF2-40B4-BE49-F238E27FC236}">
                <a16:creationId xmlns:a16="http://schemas.microsoft.com/office/drawing/2014/main" xmlns="" id="{E21FD931-B050-4E04-84E9-1F5A201A7E1D}"/>
              </a:ext>
            </a:extLst>
          </p:cNvPr>
          <p:cNvSpPr>
            <a:spLocks noGrp="1"/>
          </p:cNvSpPr>
          <p:nvPr>
            <p:ph idx="1"/>
          </p:nvPr>
        </p:nvSpPr>
        <p:spPr>
          <a:xfrm>
            <a:off x="731838" y="1470924"/>
            <a:ext cx="10728324" cy="4644128"/>
          </a:xfrm>
        </p:spPr>
        <p:txBody>
          <a:bodyPr>
            <a:normAutofit/>
          </a:bodyPr>
          <a:lstStyle/>
          <a:p>
            <a:pPr marL="0" indent="0">
              <a:buNone/>
            </a:pPr>
            <a:r>
              <a:rPr lang="cs-CZ" dirty="0" smtClean="0"/>
              <a:t> </a:t>
            </a:r>
            <a:endParaRPr lang="cs-CZ" dirty="0"/>
          </a:p>
        </p:txBody>
      </p:sp>
      <p:graphicFrame>
        <p:nvGraphicFramePr>
          <p:cNvPr id="4" name="Tabulka 3">
            <a:extLst>
              <a:ext uri="{FF2B5EF4-FFF2-40B4-BE49-F238E27FC236}">
                <a16:creationId xmlns:a16="http://schemas.microsoft.com/office/drawing/2014/main" xmlns="" id="{7EA92381-B82D-43EB-A603-406EBAC51953}"/>
              </a:ext>
            </a:extLst>
          </p:cNvPr>
          <p:cNvGraphicFramePr>
            <a:graphicFrameLocks noGrp="1"/>
          </p:cNvGraphicFramePr>
          <p:nvPr>
            <p:extLst>
              <p:ext uri="{D42A27DB-BD31-4B8C-83A1-F6EECF244321}">
                <p14:modId xmlns:p14="http://schemas.microsoft.com/office/powerpoint/2010/main" val="672107156"/>
              </p:ext>
            </p:extLst>
          </p:nvPr>
        </p:nvGraphicFramePr>
        <p:xfrm>
          <a:off x="1379538" y="6037429"/>
          <a:ext cx="9812337" cy="715092"/>
        </p:xfrm>
        <a:graphic>
          <a:graphicData uri="http://schemas.openxmlformats.org/drawingml/2006/table">
            <a:tbl>
              <a:tblPr firstRow="1" firstCol="1" bandRow="1"/>
              <a:tblGrid>
                <a:gridCol w="7377961">
                  <a:extLst>
                    <a:ext uri="{9D8B030D-6E8A-4147-A177-3AD203B41FA5}">
                      <a16:colId xmlns:a16="http://schemas.microsoft.com/office/drawing/2014/main" xmlns="" val="1107379713"/>
                    </a:ext>
                  </a:extLst>
                </a:gridCol>
                <a:gridCol w="1217188">
                  <a:extLst>
                    <a:ext uri="{9D8B030D-6E8A-4147-A177-3AD203B41FA5}">
                      <a16:colId xmlns:a16="http://schemas.microsoft.com/office/drawing/2014/main" xmlns="" val="1520149118"/>
                    </a:ext>
                  </a:extLst>
                </a:gridCol>
                <a:gridCol w="1217188">
                  <a:extLst>
                    <a:ext uri="{9D8B030D-6E8A-4147-A177-3AD203B41FA5}">
                      <a16:colId xmlns:a16="http://schemas.microsoft.com/office/drawing/2014/main" xmlns="" val="2540625738"/>
                    </a:ext>
                  </a:extLst>
                </a:gridCol>
              </a:tblGrid>
              <a:tr h="377659">
                <a:tc>
                  <a:txBody>
                    <a:bodyPr/>
                    <a:lstStyle/>
                    <a:p>
                      <a:pPr algn="ctr">
                        <a:lnSpc>
                          <a:spcPts val="1200"/>
                        </a:lnSpc>
                        <a:spcAft>
                          <a:spcPts val="0"/>
                        </a:spcAft>
                      </a:pPr>
                      <a:r>
                        <a:rPr lang="cs-CZ" sz="1200" b="1" dirty="0">
                          <a:effectLst/>
                          <a:latin typeface="Arial" panose="020B0604020202020204" pitchFamily="34" charset="0"/>
                          <a:ea typeface="Times New Roman" panose="02020603050405020304" pitchFamily="18" charset="0"/>
                          <a:cs typeface="Arial" panose="020B0604020202020204" pitchFamily="34" charset="0"/>
                        </a:rPr>
                        <a:t>Skupina oboru povolání</a:t>
                      </a:r>
                      <a:endParaRPr lang="cs-CZ"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2700" cap="flat" cmpd="sng" algn="ctr">
                      <a:solidFill>
                        <a:srgbClr val="6FB5FF"/>
                      </a:solidFill>
                      <a:prstDash val="solid"/>
                      <a:round/>
                      <a:headEnd type="none" w="med" len="med"/>
                      <a:tailEnd type="none" w="med" len="med"/>
                    </a:lnT>
                    <a:lnB w="19050" cap="flat" cmpd="sng" algn="ctr">
                      <a:solidFill>
                        <a:srgbClr val="2890FF"/>
                      </a:solidFill>
                      <a:prstDash val="solid"/>
                      <a:round/>
                      <a:headEnd type="none" w="med" len="med"/>
                      <a:tailEnd type="none" w="med" len="med"/>
                    </a:lnB>
                  </a:tcPr>
                </a:tc>
                <a:tc>
                  <a:txBody>
                    <a:bodyPr/>
                    <a:lstStyle/>
                    <a:p>
                      <a:pPr algn="ctr">
                        <a:lnSpc>
                          <a:spcPts val="1200"/>
                        </a:lnSpc>
                        <a:spcAft>
                          <a:spcPts val="0"/>
                        </a:spcAft>
                      </a:pPr>
                      <a:r>
                        <a:rPr lang="cs-CZ" sz="1200" b="1" dirty="0">
                          <a:effectLst/>
                          <a:latin typeface="Arial" panose="020B0604020202020204" pitchFamily="34" charset="0"/>
                          <a:ea typeface="Times New Roman" panose="02020603050405020304" pitchFamily="18" charset="0"/>
                          <a:cs typeface="Arial" panose="020B0604020202020204" pitchFamily="34" charset="0"/>
                        </a:rPr>
                        <a:t>Odliv</a:t>
                      </a:r>
                      <a:endParaRPr lang="cs-CZ"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2700" cap="flat" cmpd="sng" algn="ctr">
                      <a:solidFill>
                        <a:srgbClr val="6FB5FF"/>
                      </a:solidFill>
                      <a:prstDash val="solid"/>
                      <a:round/>
                      <a:headEnd type="none" w="med" len="med"/>
                      <a:tailEnd type="none" w="med" len="med"/>
                    </a:lnT>
                    <a:lnB w="19050" cap="flat" cmpd="sng" algn="ctr">
                      <a:solidFill>
                        <a:srgbClr val="2890FF"/>
                      </a:solidFill>
                      <a:prstDash val="solid"/>
                      <a:round/>
                      <a:headEnd type="none" w="med" len="med"/>
                      <a:tailEnd type="none" w="med" len="med"/>
                    </a:lnB>
                  </a:tcPr>
                </a:tc>
                <a:tc>
                  <a:txBody>
                    <a:bodyPr/>
                    <a:lstStyle/>
                    <a:p>
                      <a:pPr algn="ctr">
                        <a:lnSpc>
                          <a:spcPts val="1200"/>
                        </a:lnSpc>
                        <a:spcAft>
                          <a:spcPts val="0"/>
                        </a:spcAft>
                      </a:pPr>
                      <a:r>
                        <a:rPr lang="cs-CZ" sz="1200" b="1" dirty="0">
                          <a:effectLst/>
                          <a:latin typeface="Arial" panose="020B0604020202020204" pitchFamily="34" charset="0"/>
                          <a:ea typeface="Times New Roman" panose="02020603050405020304" pitchFamily="18" charset="0"/>
                          <a:cs typeface="Arial" panose="020B0604020202020204" pitchFamily="34" charset="0"/>
                        </a:rPr>
                        <a:t>NPM</a:t>
                      </a:r>
                      <a:endParaRPr lang="cs-CZ"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2700" cap="flat" cmpd="sng" algn="ctr">
                      <a:solidFill>
                        <a:srgbClr val="6FB5FF"/>
                      </a:solidFill>
                      <a:prstDash val="solid"/>
                      <a:round/>
                      <a:headEnd type="none" w="med" len="med"/>
                      <a:tailEnd type="none" w="med" len="med"/>
                    </a:lnT>
                    <a:lnB w="19050" cap="flat" cmpd="sng" algn="ctr">
                      <a:solidFill>
                        <a:srgbClr val="2890FF"/>
                      </a:solidFill>
                      <a:prstDash val="solid"/>
                      <a:round/>
                      <a:headEnd type="none" w="med" len="med"/>
                      <a:tailEnd type="none" w="med" len="med"/>
                    </a:lnB>
                  </a:tcPr>
                </a:tc>
                <a:extLst>
                  <a:ext uri="{0D108BD9-81ED-4DB2-BD59-A6C34878D82A}">
                    <a16:rowId xmlns:a16="http://schemas.microsoft.com/office/drawing/2014/main" xmlns="" val="2504617868"/>
                  </a:ext>
                </a:extLst>
              </a:tr>
              <a:tr h="337433">
                <a:tc>
                  <a:txBody>
                    <a:bodyPr/>
                    <a:lstStyle/>
                    <a:p>
                      <a:pPr>
                        <a:lnSpc>
                          <a:spcPts val="1200"/>
                        </a:lnSpc>
                        <a:spcAft>
                          <a:spcPts val="0"/>
                        </a:spcAft>
                      </a:pPr>
                      <a:r>
                        <a:rPr lang="cs-CZ" sz="1400" dirty="0" smtClean="0"/>
                        <a:t>Pokladníci a prodavači vstupenek a jízdenek</a:t>
                      </a:r>
                      <a:endParaRPr lang="cs-CZ"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9050" cap="flat" cmpd="sng" algn="ctr">
                      <a:solidFill>
                        <a:srgbClr val="2890FF"/>
                      </a:solidFill>
                      <a:prstDash val="solid"/>
                      <a:round/>
                      <a:headEnd type="none" w="med" len="med"/>
                      <a:tailEnd type="none" w="med" len="med"/>
                    </a:lnT>
                    <a:lnB w="12700" cap="flat" cmpd="sng" algn="ctr">
                      <a:solidFill>
                        <a:srgbClr val="6FB5FF"/>
                      </a:solidFill>
                      <a:prstDash val="solid"/>
                      <a:round/>
                      <a:headEnd type="none" w="med" len="med"/>
                      <a:tailEnd type="none" w="med" len="med"/>
                    </a:lnB>
                  </a:tcPr>
                </a:tc>
                <a:tc>
                  <a:txBody>
                    <a:bodyPr/>
                    <a:lstStyle/>
                    <a:p>
                      <a:pPr algn="ctr">
                        <a:lnSpc>
                          <a:spcPts val="1200"/>
                        </a:lnSpc>
                        <a:spcAft>
                          <a:spcPts val="0"/>
                        </a:spcAft>
                      </a:pPr>
                      <a:r>
                        <a:rPr lang="cs-CZ" sz="1400" dirty="0" smtClean="0">
                          <a:effectLst/>
                          <a:latin typeface="Arial" panose="020B0604020202020204" pitchFamily="34" charset="0"/>
                          <a:ea typeface="Arial" panose="020B0604020202020204" pitchFamily="34" charset="0"/>
                          <a:cs typeface="Times New Roman" panose="02020603050405020304" pitchFamily="18" charset="0"/>
                        </a:rPr>
                        <a:t>330</a:t>
                      </a:r>
                      <a:endParaRPr lang="cs-CZ"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9050" cap="flat" cmpd="sng" algn="ctr">
                      <a:solidFill>
                        <a:srgbClr val="2890FF"/>
                      </a:solidFill>
                      <a:prstDash val="solid"/>
                      <a:round/>
                      <a:headEnd type="none" w="med" len="med"/>
                      <a:tailEnd type="none" w="med" len="med"/>
                    </a:lnT>
                    <a:lnB w="12700" cap="flat" cmpd="sng" algn="ctr">
                      <a:solidFill>
                        <a:srgbClr val="6FB5FF"/>
                      </a:solidFill>
                      <a:prstDash val="solid"/>
                      <a:round/>
                      <a:headEnd type="none" w="med" len="med"/>
                      <a:tailEnd type="none" w="med" len="med"/>
                    </a:lnB>
                  </a:tcPr>
                </a:tc>
                <a:tc>
                  <a:txBody>
                    <a:bodyPr/>
                    <a:lstStyle/>
                    <a:p>
                      <a:pPr algn="ctr">
                        <a:lnSpc>
                          <a:spcPts val="1200"/>
                        </a:lnSpc>
                        <a:spcAft>
                          <a:spcPts val="0"/>
                        </a:spcAft>
                      </a:pPr>
                      <a:r>
                        <a:rPr lang="cs-CZ" sz="1400" dirty="0" smtClean="0">
                          <a:effectLst/>
                          <a:latin typeface="Arial" panose="020B0604020202020204" pitchFamily="34" charset="0"/>
                          <a:ea typeface="Arial" panose="020B0604020202020204" pitchFamily="34" charset="0"/>
                          <a:cs typeface="Times New Roman" panose="02020603050405020304" pitchFamily="18" charset="0"/>
                        </a:rPr>
                        <a:t>94</a:t>
                      </a:r>
                      <a:endParaRPr lang="cs-CZ"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9050" cap="flat" cmpd="sng" algn="ctr">
                      <a:solidFill>
                        <a:srgbClr val="2890FF"/>
                      </a:solidFill>
                      <a:prstDash val="solid"/>
                      <a:round/>
                      <a:headEnd type="none" w="med" len="med"/>
                      <a:tailEnd type="none" w="med" len="med"/>
                    </a:lnT>
                    <a:lnB w="12700" cap="flat" cmpd="sng" algn="ctr">
                      <a:solidFill>
                        <a:srgbClr val="6FB5FF"/>
                      </a:solidFill>
                      <a:prstDash val="solid"/>
                      <a:round/>
                      <a:headEnd type="none" w="med" len="med"/>
                      <a:tailEnd type="none" w="med" len="med"/>
                    </a:lnB>
                  </a:tcPr>
                </a:tc>
                <a:extLst>
                  <a:ext uri="{0D108BD9-81ED-4DB2-BD59-A6C34878D82A}">
                    <a16:rowId xmlns:a16="http://schemas.microsoft.com/office/drawing/2014/main" xmlns="" val="3883051044"/>
                  </a:ext>
                </a:extLst>
              </a:tr>
            </a:tbl>
          </a:graphicData>
        </a:graphic>
      </p:graphicFrame>
      <p:graphicFrame>
        <p:nvGraphicFramePr>
          <p:cNvPr id="8" name="Graf 7"/>
          <p:cNvGraphicFramePr>
            <a:graphicFrameLocks/>
          </p:cNvGraphicFramePr>
          <p:nvPr>
            <p:extLst>
              <p:ext uri="{D42A27DB-BD31-4B8C-83A1-F6EECF244321}">
                <p14:modId xmlns:p14="http://schemas.microsoft.com/office/powerpoint/2010/main" val="3126517715"/>
              </p:ext>
            </p:extLst>
          </p:nvPr>
        </p:nvGraphicFramePr>
        <p:xfrm>
          <a:off x="731838" y="1188744"/>
          <a:ext cx="4572000" cy="42112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 8"/>
          <p:cNvGraphicFramePr>
            <a:graphicFrameLocks/>
          </p:cNvGraphicFramePr>
          <p:nvPr>
            <p:extLst>
              <p:ext uri="{D42A27DB-BD31-4B8C-83A1-F6EECF244321}">
                <p14:modId xmlns:p14="http://schemas.microsoft.com/office/powerpoint/2010/main" val="4028269169"/>
              </p:ext>
            </p:extLst>
          </p:nvPr>
        </p:nvGraphicFramePr>
        <p:xfrm>
          <a:off x="5951538" y="1188743"/>
          <a:ext cx="4572000" cy="40547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4434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A417F7-575D-417B-B95F-764C30359075}"/>
              </a:ext>
            </a:extLst>
          </p:cNvPr>
          <p:cNvSpPr>
            <a:spLocks noGrp="1"/>
          </p:cNvSpPr>
          <p:nvPr>
            <p:ph type="title"/>
          </p:nvPr>
        </p:nvSpPr>
        <p:spPr/>
        <p:txBody>
          <a:bodyPr/>
          <a:lstStyle/>
          <a:p>
            <a:r>
              <a:rPr lang="cs-CZ" dirty="0"/>
              <a:t>Predikce regionální </a:t>
            </a:r>
            <a:r>
              <a:rPr lang="cs-CZ" dirty="0" smtClean="0"/>
              <a:t>úrovně - vzdělání</a:t>
            </a:r>
            <a:endParaRPr lang="cs-CZ" dirty="0"/>
          </a:p>
        </p:txBody>
      </p:sp>
      <p:sp>
        <p:nvSpPr>
          <p:cNvPr id="6" name="Zástupný obsah 2">
            <a:extLst>
              <a:ext uri="{FF2B5EF4-FFF2-40B4-BE49-F238E27FC236}">
                <a16:creationId xmlns:a16="http://schemas.microsoft.com/office/drawing/2014/main" xmlns="" id="{E21FD931-B050-4E04-84E9-1F5A201A7E1D}"/>
              </a:ext>
            </a:extLst>
          </p:cNvPr>
          <p:cNvSpPr>
            <a:spLocks noGrp="1"/>
          </p:cNvSpPr>
          <p:nvPr>
            <p:ph idx="1"/>
          </p:nvPr>
        </p:nvSpPr>
        <p:spPr>
          <a:xfrm>
            <a:off x="731839" y="1398214"/>
            <a:ext cx="10728324" cy="4644128"/>
          </a:xfrm>
        </p:spPr>
        <p:txBody>
          <a:bodyPr>
            <a:normAutofit/>
          </a:bodyPr>
          <a:lstStyle/>
          <a:p>
            <a:pPr marL="0" indent="0">
              <a:buNone/>
            </a:pPr>
            <a:r>
              <a:rPr lang="cs-CZ" b="1" dirty="0">
                <a:solidFill>
                  <a:schemeClr val="accent1"/>
                </a:solidFill>
              </a:rPr>
              <a:t>Trend vývoje zaměstnanosti dle </a:t>
            </a:r>
            <a:r>
              <a:rPr lang="cs-CZ" b="1" dirty="0" smtClean="0">
                <a:solidFill>
                  <a:schemeClr val="accent1"/>
                </a:solidFill>
              </a:rPr>
              <a:t>vzdělání- </a:t>
            </a:r>
            <a:r>
              <a:rPr lang="cs-CZ" b="1" dirty="0" err="1" smtClean="0">
                <a:solidFill>
                  <a:schemeClr val="accent1"/>
                </a:solidFill>
              </a:rPr>
              <a:t>SŠsM</a:t>
            </a:r>
            <a:r>
              <a:rPr lang="cs-CZ" b="1" dirty="0" smtClean="0">
                <a:solidFill>
                  <a:schemeClr val="accent1"/>
                </a:solidFill>
              </a:rPr>
              <a:t>, gymnázia, lycea</a:t>
            </a:r>
            <a:endParaRPr lang="cs-CZ" b="1" dirty="0">
              <a:solidFill>
                <a:schemeClr val="accent1"/>
              </a:solidFill>
            </a:endParaRPr>
          </a:p>
          <a:p>
            <a:pPr marL="0" indent="0">
              <a:buNone/>
            </a:pPr>
            <a:endParaRPr lang="cs-CZ" dirty="0"/>
          </a:p>
        </p:txBody>
      </p:sp>
      <p:graphicFrame>
        <p:nvGraphicFramePr>
          <p:cNvPr id="7" name="Graf 6"/>
          <p:cNvGraphicFramePr>
            <a:graphicFrameLocks/>
          </p:cNvGraphicFramePr>
          <p:nvPr>
            <p:extLst>
              <p:ext uri="{D42A27DB-BD31-4B8C-83A1-F6EECF244321}">
                <p14:modId xmlns:p14="http://schemas.microsoft.com/office/powerpoint/2010/main" val="3642335634"/>
              </p:ext>
            </p:extLst>
          </p:nvPr>
        </p:nvGraphicFramePr>
        <p:xfrm>
          <a:off x="731839" y="1857375"/>
          <a:ext cx="4572000" cy="3386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f 10"/>
          <p:cNvGraphicFramePr>
            <a:graphicFrameLocks/>
          </p:cNvGraphicFramePr>
          <p:nvPr>
            <p:extLst>
              <p:ext uri="{D42A27DB-BD31-4B8C-83A1-F6EECF244321}">
                <p14:modId xmlns:p14="http://schemas.microsoft.com/office/powerpoint/2010/main" val="3303332978"/>
              </p:ext>
            </p:extLst>
          </p:nvPr>
        </p:nvGraphicFramePr>
        <p:xfrm>
          <a:off x="6419850" y="1857375"/>
          <a:ext cx="4572000" cy="33861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ulka 11">
            <a:extLst>
              <a:ext uri="{FF2B5EF4-FFF2-40B4-BE49-F238E27FC236}">
                <a16:creationId xmlns:a16="http://schemas.microsoft.com/office/drawing/2014/main" xmlns="" id="{D43C60D6-4B84-4C29-8634-6060E58D923A}"/>
              </a:ext>
            </a:extLst>
          </p:cNvPr>
          <p:cNvGraphicFramePr>
            <a:graphicFrameLocks noGrp="1"/>
          </p:cNvGraphicFramePr>
          <p:nvPr>
            <p:extLst>
              <p:ext uri="{D42A27DB-BD31-4B8C-83A1-F6EECF244321}">
                <p14:modId xmlns:p14="http://schemas.microsoft.com/office/powerpoint/2010/main" val="651509841"/>
              </p:ext>
            </p:extLst>
          </p:nvPr>
        </p:nvGraphicFramePr>
        <p:xfrm>
          <a:off x="2822260" y="5431317"/>
          <a:ext cx="5163185" cy="913124"/>
        </p:xfrm>
        <a:graphic>
          <a:graphicData uri="http://schemas.openxmlformats.org/drawingml/2006/table">
            <a:tbl>
              <a:tblPr firstRow="1" firstCol="1" bandRow="1"/>
              <a:tblGrid>
                <a:gridCol w="3756660">
                  <a:extLst>
                    <a:ext uri="{9D8B030D-6E8A-4147-A177-3AD203B41FA5}">
                      <a16:colId xmlns:a16="http://schemas.microsoft.com/office/drawing/2014/main" xmlns="" val="3732567455"/>
                    </a:ext>
                  </a:extLst>
                </a:gridCol>
                <a:gridCol w="786765">
                  <a:extLst>
                    <a:ext uri="{9D8B030D-6E8A-4147-A177-3AD203B41FA5}">
                      <a16:colId xmlns:a16="http://schemas.microsoft.com/office/drawing/2014/main" xmlns="" val="2897530448"/>
                    </a:ext>
                  </a:extLst>
                </a:gridCol>
                <a:gridCol w="619760">
                  <a:extLst>
                    <a:ext uri="{9D8B030D-6E8A-4147-A177-3AD203B41FA5}">
                      <a16:colId xmlns:a16="http://schemas.microsoft.com/office/drawing/2014/main" xmlns="" val="2107259706"/>
                    </a:ext>
                  </a:extLst>
                </a:gridCol>
              </a:tblGrid>
              <a:tr h="426558">
                <a:tc>
                  <a:txBody>
                    <a:bodyPr/>
                    <a:lstStyle/>
                    <a:p>
                      <a:pPr algn="ctr">
                        <a:lnSpc>
                          <a:spcPts val="1200"/>
                        </a:lnSpc>
                        <a:spcAft>
                          <a:spcPts val="0"/>
                        </a:spcAft>
                      </a:pPr>
                      <a:r>
                        <a:rPr lang="cs-CZ" sz="10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Skupina oboru vzdělání</a:t>
                      </a:r>
                      <a:endParaRPr lang="cs-CZ" sz="10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2700" cap="flat" cmpd="sng" algn="ctr">
                      <a:solidFill>
                        <a:srgbClr val="6FB5FF"/>
                      </a:solidFill>
                      <a:prstDash val="solid"/>
                      <a:round/>
                      <a:headEnd type="none" w="med" len="med"/>
                      <a:tailEnd type="none" w="med" len="med"/>
                    </a:lnT>
                    <a:lnB w="19050" cap="flat" cmpd="sng" algn="ctr">
                      <a:solidFill>
                        <a:srgbClr val="2890FF"/>
                      </a:solidFill>
                      <a:prstDash val="solid"/>
                      <a:round/>
                      <a:headEnd type="none" w="med" len="med"/>
                      <a:tailEnd type="none" w="med" len="med"/>
                    </a:lnB>
                  </a:tcPr>
                </a:tc>
                <a:tc>
                  <a:txBody>
                    <a:bodyPr/>
                    <a:lstStyle/>
                    <a:p>
                      <a:pPr algn="ctr">
                        <a:lnSpc>
                          <a:spcPts val="1200"/>
                        </a:lnSpc>
                        <a:spcAft>
                          <a:spcPts val="0"/>
                        </a:spcAft>
                      </a:pPr>
                      <a:r>
                        <a:rPr lang="cs-CZ" sz="1000" b="1">
                          <a:solidFill>
                            <a:schemeClr val="tx2"/>
                          </a:solidFill>
                          <a:effectLst/>
                          <a:latin typeface="Arial" panose="020B0604020202020204" pitchFamily="34" charset="0"/>
                          <a:ea typeface="Times New Roman" panose="02020603050405020304" pitchFamily="18" charset="0"/>
                          <a:cs typeface="Arial" panose="020B0604020202020204" pitchFamily="34" charset="0"/>
                        </a:rPr>
                        <a:t>Absolventi</a:t>
                      </a:r>
                      <a:endParaRPr lang="cs-CZ" sz="100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2700" cap="flat" cmpd="sng" algn="ctr">
                      <a:solidFill>
                        <a:srgbClr val="6FB5FF"/>
                      </a:solidFill>
                      <a:prstDash val="solid"/>
                      <a:round/>
                      <a:headEnd type="none" w="med" len="med"/>
                      <a:tailEnd type="none" w="med" len="med"/>
                    </a:lnT>
                    <a:lnB w="19050" cap="flat" cmpd="sng" algn="ctr">
                      <a:solidFill>
                        <a:srgbClr val="2890FF"/>
                      </a:solidFill>
                      <a:prstDash val="solid"/>
                      <a:round/>
                      <a:headEnd type="none" w="med" len="med"/>
                      <a:tailEnd type="none" w="med" len="med"/>
                    </a:lnB>
                  </a:tcPr>
                </a:tc>
                <a:tc>
                  <a:txBody>
                    <a:bodyPr/>
                    <a:lstStyle/>
                    <a:p>
                      <a:pPr algn="ctr">
                        <a:lnSpc>
                          <a:spcPts val="1200"/>
                        </a:lnSpc>
                        <a:spcAft>
                          <a:spcPts val="0"/>
                        </a:spcAft>
                      </a:pPr>
                      <a:r>
                        <a:rPr lang="cs-CZ" sz="1000" b="1">
                          <a:solidFill>
                            <a:schemeClr val="tx2"/>
                          </a:solidFill>
                          <a:effectLst/>
                          <a:latin typeface="Arial" panose="020B0604020202020204" pitchFamily="34" charset="0"/>
                          <a:ea typeface="Times New Roman" panose="02020603050405020304" pitchFamily="18" charset="0"/>
                          <a:cs typeface="Arial" panose="020B0604020202020204" pitchFamily="34" charset="0"/>
                        </a:rPr>
                        <a:t>IFLM</a:t>
                      </a:r>
                      <a:endParaRPr lang="cs-CZ" sz="100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2700" cap="flat" cmpd="sng" algn="ctr">
                      <a:solidFill>
                        <a:srgbClr val="6FB5FF"/>
                      </a:solidFill>
                      <a:prstDash val="solid"/>
                      <a:round/>
                      <a:headEnd type="none" w="med" len="med"/>
                      <a:tailEnd type="none" w="med" len="med"/>
                    </a:lnT>
                    <a:lnB w="19050" cap="flat" cmpd="sng" algn="ctr">
                      <a:solidFill>
                        <a:srgbClr val="2890FF"/>
                      </a:solidFill>
                      <a:prstDash val="solid"/>
                      <a:round/>
                      <a:headEnd type="none" w="med" len="med"/>
                      <a:tailEnd type="none" w="med" len="med"/>
                    </a:lnB>
                  </a:tcPr>
                </a:tc>
                <a:extLst>
                  <a:ext uri="{0D108BD9-81ED-4DB2-BD59-A6C34878D82A}">
                    <a16:rowId xmlns:a16="http://schemas.microsoft.com/office/drawing/2014/main" xmlns="" val="708984445"/>
                  </a:ext>
                </a:extLst>
              </a:tr>
              <a:tr h="486566">
                <a:tc>
                  <a:txBody>
                    <a:bodyPr/>
                    <a:lstStyle/>
                    <a:p>
                      <a:pPr algn="ctr" rtl="0">
                        <a:defRPr b="0" i="0" u="none" strike="noStrike" kern="1200" baseline="0">
                          <a:solidFill>
                            <a:prstClr val="black">
                              <a:lumMod val="65000"/>
                              <a:lumOff val="35000"/>
                            </a:prstClr>
                          </a:solidFill>
                          <a:effectLst/>
                          <a:latin typeface="+mn-lt"/>
                          <a:ea typeface="+mn-ea"/>
                          <a:cs typeface="+mn-cs"/>
                        </a:defRPr>
                      </a:pPr>
                      <a:r>
                        <a:rPr lang="en-US" sz="1000" dirty="0" err="1" smtClean="0"/>
                        <a:t>SŠsM,gymnázia,lycea</a:t>
                      </a:r>
                      <a:endParaRPr lang="en-US" sz="1000" dirty="0"/>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9050" cap="flat" cmpd="sng" algn="ctr">
                      <a:solidFill>
                        <a:srgbClr val="2890FF"/>
                      </a:solidFill>
                      <a:prstDash val="solid"/>
                      <a:round/>
                      <a:headEnd type="none" w="med" len="med"/>
                      <a:tailEnd type="none" w="med" len="med"/>
                    </a:lnT>
                    <a:lnB w="12700" cap="flat" cmpd="sng" algn="ctr">
                      <a:solidFill>
                        <a:srgbClr val="6FB5FF"/>
                      </a:solidFill>
                      <a:prstDash val="solid"/>
                      <a:round/>
                      <a:headEnd type="none" w="med" len="med"/>
                      <a:tailEnd type="none" w="med" len="med"/>
                    </a:lnB>
                  </a:tcPr>
                </a:tc>
                <a:tc>
                  <a:txBody>
                    <a:bodyPr/>
                    <a:lstStyle/>
                    <a:p>
                      <a:pPr algn="ctr">
                        <a:lnSpc>
                          <a:spcPts val="1200"/>
                        </a:lnSpc>
                        <a:spcAft>
                          <a:spcPts val="0"/>
                        </a:spcAft>
                      </a:pPr>
                      <a:r>
                        <a:rPr lang="cs-CZ" sz="1000" dirty="0" smtClean="0">
                          <a:solidFill>
                            <a:schemeClr val="tx2"/>
                          </a:solidFill>
                          <a:effectLst/>
                          <a:latin typeface="Arial" panose="020B0604020202020204" pitchFamily="34" charset="0"/>
                          <a:ea typeface="Arial" panose="020B0604020202020204" pitchFamily="34" charset="0"/>
                          <a:cs typeface="Times New Roman" panose="02020603050405020304" pitchFamily="18" charset="0"/>
                        </a:rPr>
                        <a:t>858</a:t>
                      </a:r>
                      <a:endParaRPr lang="cs-CZ" sz="10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9050" cap="flat" cmpd="sng" algn="ctr">
                      <a:solidFill>
                        <a:srgbClr val="2890FF"/>
                      </a:solidFill>
                      <a:prstDash val="solid"/>
                      <a:round/>
                      <a:headEnd type="none" w="med" len="med"/>
                      <a:tailEnd type="none" w="med" len="med"/>
                    </a:lnT>
                    <a:lnB w="12700" cap="flat" cmpd="sng" algn="ctr">
                      <a:solidFill>
                        <a:srgbClr val="6FB5FF"/>
                      </a:solidFill>
                      <a:prstDash val="solid"/>
                      <a:round/>
                      <a:headEnd type="none" w="med" len="med"/>
                      <a:tailEnd type="none" w="med" len="med"/>
                    </a:lnB>
                  </a:tcPr>
                </a:tc>
                <a:tc>
                  <a:txBody>
                    <a:bodyPr/>
                    <a:lstStyle/>
                    <a:p>
                      <a:pPr algn="ctr">
                        <a:lnSpc>
                          <a:spcPts val="1200"/>
                        </a:lnSpc>
                        <a:spcAft>
                          <a:spcPts val="0"/>
                        </a:spcAft>
                      </a:pPr>
                      <a:r>
                        <a:rPr lang="cs-CZ" sz="1000" dirty="0" smtClean="0">
                          <a:solidFill>
                            <a:schemeClr val="tx2"/>
                          </a:solidFill>
                          <a:effectLst/>
                          <a:latin typeface="Arial" panose="020B0604020202020204" pitchFamily="34" charset="0"/>
                          <a:ea typeface="Arial" panose="020B0604020202020204" pitchFamily="34" charset="0"/>
                          <a:cs typeface="Times New Roman" panose="02020603050405020304" pitchFamily="18" charset="0"/>
                        </a:rPr>
                        <a:t>0.9</a:t>
                      </a:r>
                      <a:endParaRPr lang="cs-CZ" sz="10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9050" cap="flat" cmpd="sng" algn="ctr">
                      <a:solidFill>
                        <a:srgbClr val="2890FF"/>
                      </a:solidFill>
                      <a:prstDash val="solid"/>
                      <a:round/>
                      <a:headEnd type="none" w="med" len="med"/>
                      <a:tailEnd type="none" w="med" len="med"/>
                    </a:lnT>
                    <a:lnB w="12700" cap="flat" cmpd="sng" algn="ctr">
                      <a:solidFill>
                        <a:srgbClr val="6FB5FF"/>
                      </a:solidFill>
                      <a:prstDash val="solid"/>
                      <a:round/>
                      <a:headEnd type="none" w="med" len="med"/>
                      <a:tailEnd type="none" w="med" len="med"/>
                    </a:lnB>
                  </a:tcPr>
                </a:tc>
                <a:extLst>
                  <a:ext uri="{0D108BD9-81ED-4DB2-BD59-A6C34878D82A}">
                    <a16:rowId xmlns:a16="http://schemas.microsoft.com/office/drawing/2014/main" xmlns="" val="2319414600"/>
                  </a:ext>
                </a:extLst>
              </a:tr>
            </a:tbl>
          </a:graphicData>
        </a:graphic>
      </p:graphicFrame>
    </p:spTree>
    <p:extLst>
      <p:ext uri="{BB962C8B-B14F-4D97-AF65-F5344CB8AC3E}">
        <p14:creationId xmlns:p14="http://schemas.microsoft.com/office/powerpoint/2010/main" val="2935018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A417F7-575D-417B-B95F-764C30359075}"/>
              </a:ext>
            </a:extLst>
          </p:cNvPr>
          <p:cNvSpPr>
            <a:spLocks noGrp="1"/>
          </p:cNvSpPr>
          <p:nvPr>
            <p:ph type="title"/>
          </p:nvPr>
        </p:nvSpPr>
        <p:spPr>
          <a:xfrm>
            <a:off x="1379538" y="540000"/>
            <a:ext cx="10005386" cy="1726682"/>
          </a:xfrm>
        </p:spPr>
        <p:txBody>
          <a:bodyPr>
            <a:normAutofit fontScale="90000"/>
          </a:bodyPr>
          <a:lstStyle/>
          <a:p>
            <a:r>
              <a:rPr lang="cs-CZ" dirty="0" smtClean="0"/>
              <a:t>Obsah</a:t>
            </a:r>
            <a:r>
              <a:rPr lang="cs-CZ" dirty="0"/>
              <a:t/>
            </a:r>
            <a:br>
              <a:rPr lang="cs-CZ" dirty="0"/>
            </a:br>
            <a:r>
              <a:rPr lang="cs-CZ" dirty="0" smtClean="0"/>
              <a:t/>
            </a:r>
            <a:br>
              <a:rPr lang="cs-CZ" dirty="0" smtClean="0"/>
            </a:br>
            <a:r>
              <a:rPr lang="cs-CZ" dirty="0" smtClean="0"/>
              <a:t>Systém </a:t>
            </a:r>
            <a:r>
              <a:rPr lang="cs-CZ" dirty="0"/>
              <a:t>predikce trhu práce, aneb "Naše milé Česko, kam máš s trhem práce nakročeno"?</a:t>
            </a:r>
            <a:br>
              <a:rPr lang="cs-CZ" dirty="0"/>
            </a:br>
            <a:endParaRPr lang="cs-CZ" dirty="0"/>
          </a:p>
        </p:txBody>
      </p:sp>
      <p:sp>
        <p:nvSpPr>
          <p:cNvPr id="3" name="Zástupný obsah 2">
            <a:extLst>
              <a:ext uri="{FF2B5EF4-FFF2-40B4-BE49-F238E27FC236}">
                <a16:creationId xmlns:a16="http://schemas.microsoft.com/office/drawing/2014/main" xmlns="" id="{24628472-0119-47BA-8DDF-9AAF1D187AC1}"/>
              </a:ext>
            </a:extLst>
          </p:cNvPr>
          <p:cNvSpPr>
            <a:spLocks noGrp="1"/>
          </p:cNvSpPr>
          <p:nvPr>
            <p:ph idx="1"/>
          </p:nvPr>
        </p:nvSpPr>
        <p:spPr>
          <a:xfrm>
            <a:off x="1106260" y="3919485"/>
            <a:ext cx="5316940" cy="2373653"/>
          </a:xfrm>
        </p:spPr>
        <p:txBody>
          <a:bodyPr>
            <a:normAutofit/>
          </a:bodyPr>
          <a:lstStyle/>
          <a:p>
            <a:endParaRPr lang="cs-CZ" sz="1600" dirty="0" smtClean="0"/>
          </a:p>
          <a:p>
            <a:r>
              <a:rPr lang="cs-CZ" sz="1800" dirty="0" smtClean="0"/>
              <a:t>O </a:t>
            </a:r>
            <a:r>
              <a:rPr lang="cs-CZ" sz="1800" dirty="0"/>
              <a:t>projektu</a:t>
            </a:r>
          </a:p>
          <a:p>
            <a:r>
              <a:rPr lang="cs-CZ" sz="1800" dirty="0"/>
              <a:t>Predikce trhu práce národní úrovně</a:t>
            </a:r>
          </a:p>
          <a:p>
            <a:r>
              <a:rPr lang="cs-CZ" sz="1800" dirty="0"/>
              <a:t>Predikce trhu práce regionální </a:t>
            </a:r>
            <a:r>
              <a:rPr lang="cs-CZ" sz="1800" dirty="0" smtClean="0"/>
              <a:t>úrovně</a:t>
            </a:r>
            <a:endParaRPr lang="cs-CZ" sz="1800" i="1" dirty="0">
              <a:solidFill>
                <a:srgbClr val="FF0000"/>
              </a:solidFill>
            </a:endParaRPr>
          </a:p>
          <a:p>
            <a:r>
              <a:rPr lang="cs-CZ" sz="1800" dirty="0"/>
              <a:t>Shrnutí</a:t>
            </a:r>
          </a:p>
          <a:p>
            <a:r>
              <a:rPr lang="cs-CZ" sz="1800" dirty="0"/>
              <a:t>Kontakty</a:t>
            </a:r>
          </a:p>
        </p:txBody>
      </p:sp>
      <p:sp>
        <p:nvSpPr>
          <p:cNvPr id="4" name="Rectangle 1"/>
          <p:cNvSpPr>
            <a:spLocks noChangeArrowheads="1"/>
          </p:cNvSpPr>
          <p:nvPr/>
        </p:nvSpPr>
        <p:spPr bwMode="auto">
          <a:xfrm>
            <a:off x="1106260" y="2192803"/>
            <a:ext cx="946432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smtClean="0">
                <a:ln>
                  <a:noFill/>
                </a:ln>
                <a:solidFill>
                  <a:srgbClr val="495269"/>
                </a:solidFill>
                <a:effectLst/>
                <a:latin typeface="avenir-next"/>
              </a:rPr>
              <a:t>Projekt Predikce trhu práce (CZ.03.1.54/0.0/0.0/15_122/0006097) vytváří udržitelný systém predikcí a monitoringu trhu práce, který propojuje národní a regionální úroveň</a:t>
            </a:r>
            <a:r>
              <a:rPr kumimoji="0" lang="cs-CZ" altLang="cs-CZ" sz="1600" b="0" i="0" u="none" strike="noStrike" cap="none" normalizeH="0" dirty="0" smtClean="0">
                <a:ln>
                  <a:noFill/>
                </a:ln>
                <a:solidFill>
                  <a:srgbClr val="495269"/>
                </a:solidFill>
                <a:effectLst/>
                <a:latin typeface="avenir-next"/>
              </a:rPr>
              <a:t> </a:t>
            </a:r>
            <a:r>
              <a:rPr kumimoji="0" lang="cs-CZ" altLang="cs-CZ" sz="1600" b="0" i="0" u="none" strike="noStrike" cap="none" normalizeH="0" baseline="0" dirty="0" smtClean="0">
                <a:ln>
                  <a:noFill/>
                </a:ln>
                <a:solidFill>
                  <a:srgbClr val="495269"/>
                </a:solidFill>
                <a:effectLst/>
                <a:latin typeface="avenir-next"/>
              </a:rPr>
              <a:t>a jehož výsledky reflektují podstatné dopady technologických trendů na trh práce a specifika regionálního vývoje. Projekt byl vytvořen především jako odpověď na požadavek disponovat systémem pro předvídání změn na trhu práce, včetně</a:t>
            </a:r>
            <a:r>
              <a:rPr kumimoji="0" lang="cs-CZ" altLang="cs-CZ" sz="1600" b="0" i="0" u="none" strike="noStrike" cap="none" normalizeH="0" dirty="0" smtClean="0">
                <a:ln>
                  <a:noFill/>
                </a:ln>
                <a:solidFill>
                  <a:srgbClr val="495269"/>
                </a:solidFill>
                <a:effectLst/>
                <a:latin typeface="avenir-next"/>
              </a:rPr>
              <a:t> </a:t>
            </a:r>
            <a:r>
              <a:rPr kumimoji="0" lang="cs-CZ" altLang="cs-CZ" sz="1600" b="0" i="0" u="none" strike="noStrike" cap="none" normalizeH="0" baseline="0" dirty="0" smtClean="0">
                <a:ln>
                  <a:noFill/>
                </a:ln>
                <a:solidFill>
                  <a:srgbClr val="495269"/>
                </a:solidFill>
                <a:effectLst/>
                <a:latin typeface="avenir-next"/>
              </a:rPr>
              <a:t>předvídání kvalifikačních potřeb. Výstupy, které predikční systém poskytuje, tak představují jeden z významných nástrojů podpory fungování trhu práce v prostředí tržní ekonomiky.</a:t>
            </a:r>
            <a:endParaRPr kumimoji="0" lang="cs-CZ" altLang="cs-CZ" sz="24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Zobrazit zdrojový obráz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8535" y="4282991"/>
            <a:ext cx="2650320" cy="164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671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A417F7-575D-417B-B95F-764C30359075}"/>
              </a:ext>
            </a:extLst>
          </p:cNvPr>
          <p:cNvSpPr>
            <a:spLocks noGrp="1"/>
          </p:cNvSpPr>
          <p:nvPr>
            <p:ph type="title"/>
          </p:nvPr>
        </p:nvSpPr>
        <p:spPr/>
        <p:txBody>
          <a:bodyPr/>
          <a:lstStyle/>
          <a:p>
            <a:r>
              <a:rPr lang="cs-CZ" dirty="0"/>
              <a:t>Predikce regionální </a:t>
            </a:r>
            <a:r>
              <a:rPr lang="cs-CZ" dirty="0" smtClean="0"/>
              <a:t>úrovně- vzdělání</a:t>
            </a:r>
            <a:endParaRPr lang="cs-CZ" dirty="0"/>
          </a:p>
        </p:txBody>
      </p:sp>
      <p:sp>
        <p:nvSpPr>
          <p:cNvPr id="6" name="Zástupný obsah 2">
            <a:extLst>
              <a:ext uri="{FF2B5EF4-FFF2-40B4-BE49-F238E27FC236}">
                <a16:creationId xmlns:a16="http://schemas.microsoft.com/office/drawing/2014/main" xmlns="" id="{E21FD931-B050-4E04-84E9-1F5A201A7E1D}"/>
              </a:ext>
            </a:extLst>
          </p:cNvPr>
          <p:cNvSpPr>
            <a:spLocks noGrp="1"/>
          </p:cNvSpPr>
          <p:nvPr>
            <p:ph idx="1"/>
          </p:nvPr>
        </p:nvSpPr>
        <p:spPr>
          <a:xfrm>
            <a:off x="731839" y="1398214"/>
            <a:ext cx="10728324" cy="4644128"/>
          </a:xfrm>
        </p:spPr>
        <p:txBody>
          <a:bodyPr>
            <a:normAutofit/>
          </a:bodyPr>
          <a:lstStyle/>
          <a:p>
            <a:pPr marL="0" indent="0">
              <a:buNone/>
            </a:pPr>
            <a:r>
              <a:rPr lang="cs-CZ" b="1" dirty="0">
                <a:solidFill>
                  <a:schemeClr val="accent1"/>
                </a:solidFill>
              </a:rPr>
              <a:t>Trend vývoje zaměstnanosti dle vzdělání</a:t>
            </a:r>
          </a:p>
          <a:p>
            <a:pPr marL="0" indent="0">
              <a:buNone/>
            </a:pPr>
            <a:endParaRPr lang="cs-CZ" dirty="0"/>
          </a:p>
        </p:txBody>
      </p:sp>
      <p:graphicFrame>
        <p:nvGraphicFramePr>
          <p:cNvPr id="8" name="Tabulka 7">
            <a:extLst>
              <a:ext uri="{FF2B5EF4-FFF2-40B4-BE49-F238E27FC236}">
                <a16:creationId xmlns:a16="http://schemas.microsoft.com/office/drawing/2014/main" xmlns="" id="{D43C60D6-4B84-4C29-8634-6060E58D923A}"/>
              </a:ext>
            </a:extLst>
          </p:cNvPr>
          <p:cNvGraphicFramePr>
            <a:graphicFrameLocks noGrp="1"/>
          </p:cNvGraphicFramePr>
          <p:nvPr>
            <p:extLst>
              <p:ext uri="{D42A27DB-BD31-4B8C-83A1-F6EECF244321}">
                <p14:modId xmlns:p14="http://schemas.microsoft.com/office/powerpoint/2010/main" val="1643796605"/>
              </p:ext>
            </p:extLst>
          </p:nvPr>
        </p:nvGraphicFramePr>
        <p:xfrm>
          <a:off x="2822260" y="5431317"/>
          <a:ext cx="5163185" cy="913124"/>
        </p:xfrm>
        <a:graphic>
          <a:graphicData uri="http://schemas.openxmlformats.org/drawingml/2006/table">
            <a:tbl>
              <a:tblPr firstRow="1" firstCol="1" bandRow="1"/>
              <a:tblGrid>
                <a:gridCol w="3756660">
                  <a:extLst>
                    <a:ext uri="{9D8B030D-6E8A-4147-A177-3AD203B41FA5}">
                      <a16:colId xmlns:a16="http://schemas.microsoft.com/office/drawing/2014/main" xmlns="" val="3732567455"/>
                    </a:ext>
                  </a:extLst>
                </a:gridCol>
                <a:gridCol w="786765">
                  <a:extLst>
                    <a:ext uri="{9D8B030D-6E8A-4147-A177-3AD203B41FA5}">
                      <a16:colId xmlns:a16="http://schemas.microsoft.com/office/drawing/2014/main" xmlns="" val="2897530448"/>
                    </a:ext>
                  </a:extLst>
                </a:gridCol>
                <a:gridCol w="619760">
                  <a:extLst>
                    <a:ext uri="{9D8B030D-6E8A-4147-A177-3AD203B41FA5}">
                      <a16:colId xmlns:a16="http://schemas.microsoft.com/office/drawing/2014/main" xmlns="" val="2107259706"/>
                    </a:ext>
                  </a:extLst>
                </a:gridCol>
              </a:tblGrid>
              <a:tr h="426558">
                <a:tc>
                  <a:txBody>
                    <a:bodyPr/>
                    <a:lstStyle/>
                    <a:p>
                      <a:pPr algn="ctr">
                        <a:lnSpc>
                          <a:spcPts val="1200"/>
                        </a:lnSpc>
                        <a:spcAft>
                          <a:spcPts val="0"/>
                        </a:spcAft>
                      </a:pPr>
                      <a:r>
                        <a:rPr lang="cs-CZ" sz="10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Skupina oboru vzdělání</a:t>
                      </a:r>
                      <a:endParaRPr lang="cs-CZ" sz="10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2700" cap="flat" cmpd="sng" algn="ctr">
                      <a:solidFill>
                        <a:srgbClr val="6FB5FF"/>
                      </a:solidFill>
                      <a:prstDash val="solid"/>
                      <a:round/>
                      <a:headEnd type="none" w="med" len="med"/>
                      <a:tailEnd type="none" w="med" len="med"/>
                    </a:lnT>
                    <a:lnB w="19050" cap="flat" cmpd="sng" algn="ctr">
                      <a:solidFill>
                        <a:srgbClr val="2890FF"/>
                      </a:solidFill>
                      <a:prstDash val="solid"/>
                      <a:round/>
                      <a:headEnd type="none" w="med" len="med"/>
                      <a:tailEnd type="none" w="med" len="med"/>
                    </a:lnB>
                  </a:tcPr>
                </a:tc>
                <a:tc>
                  <a:txBody>
                    <a:bodyPr/>
                    <a:lstStyle/>
                    <a:p>
                      <a:pPr algn="ctr">
                        <a:lnSpc>
                          <a:spcPts val="1200"/>
                        </a:lnSpc>
                        <a:spcAft>
                          <a:spcPts val="0"/>
                        </a:spcAft>
                      </a:pPr>
                      <a:r>
                        <a:rPr lang="cs-CZ" sz="1000" b="1">
                          <a:solidFill>
                            <a:schemeClr val="tx2"/>
                          </a:solidFill>
                          <a:effectLst/>
                          <a:latin typeface="Arial" panose="020B0604020202020204" pitchFamily="34" charset="0"/>
                          <a:ea typeface="Times New Roman" panose="02020603050405020304" pitchFamily="18" charset="0"/>
                          <a:cs typeface="Arial" panose="020B0604020202020204" pitchFamily="34" charset="0"/>
                        </a:rPr>
                        <a:t>Absolventi</a:t>
                      </a:r>
                      <a:endParaRPr lang="cs-CZ" sz="100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2700" cap="flat" cmpd="sng" algn="ctr">
                      <a:solidFill>
                        <a:srgbClr val="6FB5FF"/>
                      </a:solidFill>
                      <a:prstDash val="solid"/>
                      <a:round/>
                      <a:headEnd type="none" w="med" len="med"/>
                      <a:tailEnd type="none" w="med" len="med"/>
                    </a:lnT>
                    <a:lnB w="19050" cap="flat" cmpd="sng" algn="ctr">
                      <a:solidFill>
                        <a:srgbClr val="2890FF"/>
                      </a:solidFill>
                      <a:prstDash val="solid"/>
                      <a:round/>
                      <a:headEnd type="none" w="med" len="med"/>
                      <a:tailEnd type="none" w="med" len="med"/>
                    </a:lnB>
                  </a:tcPr>
                </a:tc>
                <a:tc>
                  <a:txBody>
                    <a:bodyPr/>
                    <a:lstStyle/>
                    <a:p>
                      <a:pPr algn="ctr">
                        <a:lnSpc>
                          <a:spcPts val="1200"/>
                        </a:lnSpc>
                        <a:spcAft>
                          <a:spcPts val="0"/>
                        </a:spcAft>
                      </a:pPr>
                      <a:r>
                        <a:rPr lang="cs-CZ" sz="1000" b="1">
                          <a:solidFill>
                            <a:schemeClr val="tx2"/>
                          </a:solidFill>
                          <a:effectLst/>
                          <a:latin typeface="Arial" panose="020B0604020202020204" pitchFamily="34" charset="0"/>
                          <a:ea typeface="Times New Roman" panose="02020603050405020304" pitchFamily="18" charset="0"/>
                          <a:cs typeface="Arial" panose="020B0604020202020204" pitchFamily="34" charset="0"/>
                        </a:rPr>
                        <a:t>IFLM</a:t>
                      </a:r>
                      <a:endParaRPr lang="cs-CZ" sz="100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2700" cap="flat" cmpd="sng" algn="ctr">
                      <a:solidFill>
                        <a:srgbClr val="6FB5FF"/>
                      </a:solidFill>
                      <a:prstDash val="solid"/>
                      <a:round/>
                      <a:headEnd type="none" w="med" len="med"/>
                      <a:tailEnd type="none" w="med" len="med"/>
                    </a:lnT>
                    <a:lnB w="19050" cap="flat" cmpd="sng" algn="ctr">
                      <a:solidFill>
                        <a:srgbClr val="2890FF"/>
                      </a:solidFill>
                      <a:prstDash val="solid"/>
                      <a:round/>
                      <a:headEnd type="none" w="med" len="med"/>
                      <a:tailEnd type="none" w="med" len="med"/>
                    </a:lnB>
                  </a:tcPr>
                </a:tc>
                <a:extLst>
                  <a:ext uri="{0D108BD9-81ED-4DB2-BD59-A6C34878D82A}">
                    <a16:rowId xmlns:a16="http://schemas.microsoft.com/office/drawing/2014/main" xmlns="" val="708984445"/>
                  </a:ext>
                </a:extLst>
              </a:tr>
              <a:tr h="486566">
                <a:tc>
                  <a:txBody>
                    <a:bodyPr/>
                    <a:lstStyle/>
                    <a:p>
                      <a:pPr algn="ctr" rtl="0">
                        <a:defRPr b="0" i="0" u="none" strike="noStrike" kern="1200" baseline="0">
                          <a:solidFill>
                            <a:prstClr val="black">
                              <a:lumMod val="65000"/>
                              <a:lumOff val="35000"/>
                            </a:prstClr>
                          </a:solidFill>
                          <a:effectLst/>
                          <a:latin typeface="+mn-lt"/>
                          <a:ea typeface="+mn-ea"/>
                          <a:cs typeface="+mn-cs"/>
                        </a:defRPr>
                      </a:pPr>
                      <a:r>
                        <a:rPr lang="en-US" sz="1000" dirty="0" err="1" smtClean="0"/>
                        <a:t>SŠbM</a:t>
                      </a:r>
                      <a:r>
                        <a:rPr lang="en-US" sz="1000" dirty="0" smtClean="0"/>
                        <a:t>/</a:t>
                      </a:r>
                      <a:r>
                        <a:rPr lang="en-US" sz="1000" dirty="0" err="1" smtClean="0"/>
                        <a:t>sM</a:t>
                      </a:r>
                      <a:r>
                        <a:rPr lang="en-US" sz="1000" dirty="0" smtClean="0"/>
                        <a:t> </a:t>
                      </a:r>
                      <a:r>
                        <a:rPr lang="en-US" sz="1000" dirty="0" err="1" smtClean="0"/>
                        <a:t>ochrana</a:t>
                      </a:r>
                      <a:r>
                        <a:rPr lang="en-US" sz="1000" dirty="0" smtClean="0"/>
                        <a:t> ŽP, </a:t>
                      </a:r>
                      <a:r>
                        <a:rPr lang="en-US" sz="1000" dirty="0" err="1" smtClean="0"/>
                        <a:t>policie</a:t>
                      </a:r>
                      <a:r>
                        <a:rPr lang="en-US" sz="1000" dirty="0" smtClean="0"/>
                        <a:t>, </a:t>
                      </a:r>
                      <a:r>
                        <a:rPr lang="en-US" sz="1000" dirty="0" err="1" smtClean="0"/>
                        <a:t>armáda</a:t>
                      </a:r>
                      <a:endParaRPr lang="en-US" sz="1000" dirty="0"/>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9050" cap="flat" cmpd="sng" algn="ctr">
                      <a:solidFill>
                        <a:srgbClr val="2890FF"/>
                      </a:solidFill>
                      <a:prstDash val="solid"/>
                      <a:round/>
                      <a:headEnd type="none" w="med" len="med"/>
                      <a:tailEnd type="none" w="med" len="med"/>
                    </a:lnT>
                    <a:lnB w="12700" cap="flat" cmpd="sng" algn="ctr">
                      <a:solidFill>
                        <a:srgbClr val="6FB5FF"/>
                      </a:solidFill>
                      <a:prstDash val="solid"/>
                      <a:round/>
                      <a:headEnd type="none" w="med" len="med"/>
                      <a:tailEnd type="none" w="med" len="med"/>
                    </a:lnB>
                  </a:tcPr>
                </a:tc>
                <a:tc>
                  <a:txBody>
                    <a:bodyPr/>
                    <a:lstStyle/>
                    <a:p>
                      <a:pPr algn="ctr">
                        <a:lnSpc>
                          <a:spcPts val="1200"/>
                        </a:lnSpc>
                        <a:spcAft>
                          <a:spcPts val="0"/>
                        </a:spcAft>
                      </a:pPr>
                      <a:r>
                        <a:rPr lang="cs-CZ" sz="1000" dirty="0" smtClean="0">
                          <a:solidFill>
                            <a:schemeClr val="tx2"/>
                          </a:solidFill>
                          <a:effectLst/>
                          <a:latin typeface="Arial" panose="020B0604020202020204" pitchFamily="34" charset="0"/>
                          <a:ea typeface="Arial" panose="020B0604020202020204" pitchFamily="34" charset="0"/>
                          <a:cs typeface="Times New Roman" panose="02020603050405020304" pitchFamily="18" charset="0"/>
                        </a:rPr>
                        <a:t>530</a:t>
                      </a:r>
                      <a:endParaRPr lang="cs-CZ" sz="10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9050" cap="flat" cmpd="sng" algn="ctr">
                      <a:solidFill>
                        <a:srgbClr val="2890FF"/>
                      </a:solidFill>
                      <a:prstDash val="solid"/>
                      <a:round/>
                      <a:headEnd type="none" w="med" len="med"/>
                      <a:tailEnd type="none" w="med" len="med"/>
                    </a:lnT>
                    <a:lnB w="12700" cap="flat" cmpd="sng" algn="ctr">
                      <a:solidFill>
                        <a:srgbClr val="6FB5FF"/>
                      </a:solidFill>
                      <a:prstDash val="solid"/>
                      <a:round/>
                      <a:headEnd type="none" w="med" len="med"/>
                      <a:tailEnd type="none" w="med" len="med"/>
                    </a:lnB>
                  </a:tcPr>
                </a:tc>
                <a:tc>
                  <a:txBody>
                    <a:bodyPr/>
                    <a:lstStyle/>
                    <a:p>
                      <a:pPr algn="ctr">
                        <a:lnSpc>
                          <a:spcPts val="1200"/>
                        </a:lnSpc>
                        <a:spcAft>
                          <a:spcPts val="0"/>
                        </a:spcAft>
                      </a:pPr>
                      <a:r>
                        <a:rPr lang="cs-CZ" sz="1000" dirty="0" smtClean="0">
                          <a:solidFill>
                            <a:schemeClr val="tx2"/>
                          </a:solidFill>
                          <a:effectLst/>
                          <a:latin typeface="Arial" panose="020B0604020202020204" pitchFamily="34" charset="0"/>
                          <a:ea typeface="Arial" panose="020B0604020202020204" pitchFamily="34" charset="0"/>
                          <a:cs typeface="Times New Roman" panose="02020603050405020304" pitchFamily="18" charset="0"/>
                        </a:rPr>
                        <a:t>1,14</a:t>
                      </a:r>
                      <a:endParaRPr lang="cs-CZ" sz="10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6FB5FF"/>
                      </a:solidFill>
                      <a:prstDash val="solid"/>
                      <a:round/>
                      <a:headEnd type="none" w="med" len="med"/>
                      <a:tailEnd type="none" w="med" len="med"/>
                    </a:lnL>
                    <a:lnR w="12700" cap="flat" cmpd="sng" algn="ctr">
                      <a:solidFill>
                        <a:srgbClr val="6FB5FF"/>
                      </a:solidFill>
                      <a:prstDash val="solid"/>
                      <a:round/>
                      <a:headEnd type="none" w="med" len="med"/>
                      <a:tailEnd type="none" w="med" len="med"/>
                    </a:lnR>
                    <a:lnT w="19050" cap="flat" cmpd="sng" algn="ctr">
                      <a:solidFill>
                        <a:srgbClr val="2890FF"/>
                      </a:solidFill>
                      <a:prstDash val="solid"/>
                      <a:round/>
                      <a:headEnd type="none" w="med" len="med"/>
                      <a:tailEnd type="none" w="med" len="med"/>
                    </a:lnT>
                    <a:lnB w="12700" cap="flat" cmpd="sng" algn="ctr">
                      <a:solidFill>
                        <a:srgbClr val="6FB5FF"/>
                      </a:solidFill>
                      <a:prstDash val="solid"/>
                      <a:round/>
                      <a:headEnd type="none" w="med" len="med"/>
                      <a:tailEnd type="none" w="med" len="med"/>
                    </a:lnB>
                  </a:tcPr>
                </a:tc>
                <a:extLst>
                  <a:ext uri="{0D108BD9-81ED-4DB2-BD59-A6C34878D82A}">
                    <a16:rowId xmlns:a16="http://schemas.microsoft.com/office/drawing/2014/main" xmlns="" val="2319414600"/>
                  </a:ext>
                </a:extLst>
              </a:tr>
            </a:tbl>
          </a:graphicData>
        </a:graphic>
      </p:graphicFrame>
      <p:graphicFrame>
        <p:nvGraphicFramePr>
          <p:cNvPr id="9" name="Graf 8"/>
          <p:cNvGraphicFramePr>
            <a:graphicFrameLocks/>
          </p:cNvGraphicFramePr>
          <p:nvPr>
            <p:extLst>
              <p:ext uri="{D42A27DB-BD31-4B8C-83A1-F6EECF244321}">
                <p14:modId xmlns:p14="http://schemas.microsoft.com/office/powerpoint/2010/main" val="420669906"/>
              </p:ext>
            </p:extLst>
          </p:nvPr>
        </p:nvGraphicFramePr>
        <p:xfrm>
          <a:off x="831853" y="199326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 9"/>
          <p:cNvGraphicFramePr>
            <a:graphicFrameLocks/>
          </p:cNvGraphicFramePr>
          <p:nvPr>
            <p:extLst>
              <p:ext uri="{D42A27DB-BD31-4B8C-83A1-F6EECF244321}">
                <p14:modId xmlns:p14="http://schemas.microsoft.com/office/powerpoint/2010/main" val="2128643140"/>
              </p:ext>
            </p:extLst>
          </p:nvPr>
        </p:nvGraphicFramePr>
        <p:xfrm>
          <a:off x="6198395" y="2014863"/>
          <a:ext cx="4467225" cy="31216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6630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A417F7-575D-417B-B95F-764C30359075}"/>
              </a:ext>
            </a:extLst>
          </p:cNvPr>
          <p:cNvSpPr>
            <a:spLocks noGrp="1"/>
          </p:cNvSpPr>
          <p:nvPr>
            <p:ph type="title"/>
          </p:nvPr>
        </p:nvSpPr>
        <p:spPr/>
        <p:txBody>
          <a:bodyPr/>
          <a:lstStyle/>
          <a:p>
            <a:r>
              <a:rPr lang="cs-CZ" dirty="0"/>
              <a:t>Predikce regionální </a:t>
            </a:r>
            <a:r>
              <a:rPr lang="cs-CZ" dirty="0" smtClean="0"/>
              <a:t>úrovně- vzdělání</a:t>
            </a:r>
            <a:endParaRPr lang="cs-CZ" dirty="0"/>
          </a:p>
        </p:txBody>
      </p:sp>
      <p:sp>
        <p:nvSpPr>
          <p:cNvPr id="6" name="Zástupný obsah 2">
            <a:extLst>
              <a:ext uri="{FF2B5EF4-FFF2-40B4-BE49-F238E27FC236}">
                <a16:creationId xmlns:a16="http://schemas.microsoft.com/office/drawing/2014/main" xmlns="" id="{E21FD931-B050-4E04-84E9-1F5A201A7E1D}"/>
              </a:ext>
            </a:extLst>
          </p:cNvPr>
          <p:cNvSpPr>
            <a:spLocks noGrp="1"/>
          </p:cNvSpPr>
          <p:nvPr>
            <p:ph idx="1"/>
          </p:nvPr>
        </p:nvSpPr>
        <p:spPr>
          <a:xfrm>
            <a:off x="731839" y="1398214"/>
            <a:ext cx="10728324" cy="4644128"/>
          </a:xfrm>
        </p:spPr>
        <p:txBody>
          <a:bodyPr>
            <a:normAutofit/>
          </a:bodyPr>
          <a:lstStyle/>
          <a:p>
            <a:pPr marL="0" indent="0">
              <a:buNone/>
            </a:pPr>
            <a:r>
              <a:rPr lang="cs-CZ" b="1" dirty="0">
                <a:solidFill>
                  <a:schemeClr val="accent1"/>
                </a:solidFill>
              </a:rPr>
              <a:t>Trend vývoje zaměstnanosti dle </a:t>
            </a:r>
            <a:r>
              <a:rPr lang="cs-CZ" b="1" dirty="0" smtClean="0">
                <a:solidFill>
                  <a:schemeClr val="accent1"/>
                </a:solidFill>
              </a:rPr>
              <a:t>vzdělání – </a:t>
            </a:r>
            <a:r>
              <a:rPr lang="cs-CZ" b="1" dirty="0" err="1" smtClean="0">
                <a:solidFill>
                  <a:schemeClr val="accent1"/>
                </a:solidFill>
              </a:rPr>
              <a:t>SŠbM</a:t>
            </a:r>
            <a:r>
              <a:rPr lang="cs-CZ" b="1" dirty="0" smtClean="0">
                <a:solidFill>
                  <a:schemeClr val="accent1"/>
                </a:solidFill>
              </a:rPr>
              <a:t>/</a:t>
            </a:r>
            <a:r>
              <a:rPr lang="cs-CZ" b="1" dirty="0" err="1" smtClean="0">
                <a:solidFill>
                  <a:schemeClr val="accent1"/>
                </a:solidFill>
              </a:rPr>
              <a:t>sM</a:t>
            </a:r>
            <a:r>
              <a:rPr lang="cs-CZ" b="1" dirty="0" smtClean="0">
                <a:solidFill>
                  <a:schemeClr val="accent1"/>
                </a:solidFill>
              </a:rPr>
              <a:t> chemická výroba</a:t>
            </a:r>
            <a:endParaRPr lang="cs-CZ" b="1" dirty="0">
              <a:solidFill>
                <a:schemeClr val="accent1"/>
              </a:solidFill>
            </a:endParaRPr>
          </a:p>
          <a:p>
            <a:pPr marL="0" indent="0">
              <a:buNone/>
            </a:pPr>
            <a:endParaRPr lang="cs-CZ" dirty="0"/>
          </a:p>
        </p:txBody>
      </p:sp>
      <p:graphicFrame>
        <p:nvGraphicFramePr>
          <p:cNvPr id="7" name="Graf 6"/>
          <p:cNvGraphicFramePr>
            <a:graphicFrameLocks/>
          </p:cNvGraphicFramePr>
          <p:nvPr>
            <p:extLst>
              <p:ext uri="{D42A27DB-BD31-4B8C-83A1-F6EECF244321}">
                <p14:modId xmlns:p14="http://schemas.microsoft.com/office/powerpoint/2010/main" val="3380740797"/>
              </p:ext>
            </p:extLst>
          </p:nvPr>
        </p:nvGraphicFramePr>
        <p:xfrm>
          <a:off x="731839" y="2121794"/>
          <a:ext cx="4572000" cy="41888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f 10"/>
          <p:cNvGraphicFramePr>
            <a:graphicFrameLocks/>
          </p:cNvGraphicFramePr>
          <p:nvPr>
            <p:extLst>
              <p:ext uri="{D42A27DB-BD31-4B8C-83A1-F6EECF244321}">
                <p14:modId xmlns:p14="http://schemas.microsoft.com/office/powerpoint/2010/main" val="4056898177"/>
              </p:ext>
            </p:extLst>
          </p:nvPr>
        </p:nvGraphicFramePr>
        <p:xfrm>
          <a:off x="5883388" y="2227371"/>
          <a:ext cx="4572000" cy="39491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5721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A417F7-575D-417B-B95F-764C30359075}"/>
              </a:ext>
            </a:extLst>
          </p:cNvPr>
          <p:cNvSpPr>
            <a:spLocks noGrp="1"/>
          </p:cNvSpPr>
          <p:nvPr>
            <p:ph type="title"/>
          </p:nvPr>
        </p:nvSpPr>
        <p:spPr/>
        <p:txBody>
          <a:bodyPr/>
          <a:lstStyle/>
          <a:p>
            <a:r>
              <a:rPr lang="cs-CZ" dirty="0"/>
              <a:t>Predikce regionální </a:t>
            </a:r>
            <a:r>
              <a:rPr lang="cs-CZ" dirty="0" smtClean="0"/>
              <a:t>úrovně- vzdělání</a:t>
            </a:r>
            <a:endParaRPr lang="cs-CZ" dirty="0"/>
          </a:p>
        </p:txBody>
      </p:sp>
      <p:sp>
        <p:nvSpPr>
          <p:cNvPr id="6" name="Zástupný obsah 2">
            <a:extLst>
              <a:ext uri="{FF2B5EF4-FFF2-40B4-BE49-F238E27FC236}">
                <a16:creationId xmlns:a16="http://schemas.microsoft.com/office/drawing/2014/main" xmlns="" id="{E21FD931-B050-4E04-84E9-1F5A201A7E1D}"/>
              </a:ext>
            </a:extLst>
          </p:cNvPr>
          <p:cNvSpPr>
            <a:spLocks noGrp="1"/>
          </p:cNvSpPr>
          <p:nvPr>
            <p:ph idx="1"/>
          </p:nvPr>
        </p:nvSpPr>
        <p:spPr>
          <a:xfrm>
            <a:off x="731839" y="1369638"/>
            <a:ext cx="10728324" cy="4644128"/>
          </a:xfrm>
        </p:spPr>
        <p:txBody>
          <a:bodyPr>
            <a:normAutofit/>
          </a:bodyPr>
          <a:lstStyle/>
          <a:p>
            <a:pPr marL="0" indent="0">
              <a:buNone/>
            </a:pPr>
            <a:r>
              <a:rPr lang="cs-CZ" b="1" dirty="0">
                <a:solidFill>
                  <a:schemeClr val="accent1"/>
                </a:solidFill>
              </a:rPr>
              <a:t>Trend vývoje zaměstnanosti dle </a:t>
            </a:r>
            <a:r>
              <a:rPr lang="cs-CZ" b="1" dirty="0" smtClean="0">
                <a:solidFill>
                  <a:schemeClr val="accent1"/>
                </a:solidFill>
              </a:rPr>
              <a:t>vzdělání – VŠ</a:t>
            </a:r>
            <a:endParaRPr lang="cs-CZ" dirty="0"/>
          </a:p>
        </p:txBody>
      </p:sp>
      <p:graphicFrame>
        <p:nvGraphicFramePr>
          <p:cNvPr id="8" name="Graf 7"/>
          <p:cNvGraphicFramePr>
            <a:graphicFrameLocks/>
          </p:cNvGraphicFramePr>
          <p:nvPr>
            <p:extLst>
              <p:ext uri="{D42A27DB-BD31-4B8C-83A1-F6EECF244321}">
                <p14:modId xmlns:p14="http://schemas.microsoft.com/office/powerpoint/2010/main" val="4189889650"/>
              </p:ext>
            </p:extLst>
          </p:nvPr>
        </p:nvGraphicFramePr>
        <p:xfrm>
          <a:off x="564413" y="1938705"/>
          <a:ext cx="5115169" cy="4103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 8"/>
          <p:cNvGraphicFramePr>
            <a:graphicFrameLocks/>
          </p:cNvGraphicFramePr>
          <p:nvPr>
            <p:extLst>
              <p:ext uri="{D42A27DB-BD31-4B8C-83A1-F6EECF244321}">
                <p14:modId xmlns:p14="http://schemas.microsoft.com/office/powerpoint/2010/main" val="2473745292"/>
              </p:ext>
            </p:extLst>
          </p:nvPr>
        </p:nvGraphicFramePr>
        <p:xfrm>
          <a:off x="6096001" y="1938704"/>
          <a:ext cx="4572000" cy="41036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9933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A417F7-575D-417B-B95F-764C30359075}"/>
              </a:ext>
            </a:extLst>
          </p:cNvPr>
          <p:cNvSpPr>
            <a:spLocks noGrp="1"/>
          </p:cNvSpPr>
          <p:nvPr>
            <p:ph type="title"/>
          </p:nvPr>
        </p:nvSpPr>
        <p:spPr/>
        <p:txBody>
          <a:bodyPr/>
          <a:lstStyle/>
          <a:p>
            <a:r>
              <a:rPr lang="cs-CZ" dirty="0">
                <a:latin typeface="Arial" panose="020B0604020202020204" pitchFamily="34" charset="0"/>
                <a:cs typeface="Arial" panose="020B0604020202020204" pitchFamily="34" charset="0"/>
              </a:rPr>
              <a:t>Shrnutí</a:t>
            </a:r>
            <a:endParaRPr lang="cs-CZ" dirty="0"/>
          </a:p>
        </p:txBody>
      </p:sp>
      <p:sp>
        <p:nvSpPr>
          <p:cNvPr id="8" name="Zástupný obsah 2">
            <a:extLst>
              <a:ext uri="{FF2B5EF4-FFF2-40B4-BE49-F238E27FC236}">
                <a16:creationId xmlns:a16="http://schemas.microsoft.com/office/drawing/2014/main" xmlns="" id="{9FDCE9BB-49B2-42E2-90CD-523986161524}"/>
              </a:ext>
            </a:extLst>
          </p:cNvPr>
          <p:cNvSpPr>
            <a:spLocks noGrp="1"/>
          </p:cNvSpPr>
          <p:nvPr>
            <p:ph idx="1"/>
          </p:nvPr>
        </p:nvSpPr>
        <p:spPr>
          <a:xfrm>
            <a:off x="731839" y="1485211"/>
            <a:ext cx="10728324" cy="4644128"/>
          </a:xfrm>
        </p:spPr>
        <p:txBody>
          <a:bodyPr>
            <a:normAutofit lnSpcReduction="10000"/>
          </a:bodyPr>
          <a:lstStyle/>
          <a:p>
            <a:pPr marL="0" indent="0">
              <a:buNone/>
            </a:pPr>
            <a:r>
              <a:rPr lang="pl-PL" b="1" dirty="0">
                <a:solidFill>
                  <a:schemeClr val="accent1"/>
                </a:solidFill>
              </a:rPr>
              <a:t>Co by predikční systém zabezpečí?</a:t>
            </a:r>
            <a:endParaRPr lang="cs-CZ" b="1" dirty="0">
              <a:solidFill>
                <a:schemeClr val="accent1"/>
              </a:solidFill>
            </a:endParaRPr>
          </a:p>
          <a:p>
            <a:r>
              <a:rPr lang="cs-CZ" b="1" dirty="0"/>
              <a:t>vyhodnocení </a:t>
            </a:r>
            <a:r>
              <a:rPr lang="cs-CZ" dirty="0"/>
              <a:t>vývoje trhu práce v širších souvislostech</a:t>
            </a:r>
          </a:p>
          <a:p>
            <a:r>
              <a:rPr lang="cs-CZ" b="1" dirty="0"/>
              <a:t>propojení</a:t>
            </a:r>
            <a:r>
              <a:rPr lang="cs-CZ" dirty="0"/>
              <a:t> kvantitativních a kvalitativních informací z národní i regionální úrovně </a:t>
            </a:r>
            <a:br>
              <a:rPr lang="cs-CZ" dirty="0"/>
            </a:br>
            <a:r>
              <a:rPr lang="cs-CZ" dirty="0"/>
              <a:t>pro mapování, analyzování a modelování trhu práce (včetně vývoje klíčových odvětví, oborů a profesí)</a:t>
            </a:r>
          </a:p>
          <a:p>
            <a:r>
              <a:rPr lang="cs-CZ" b="1" dirty="0"/>
              <a:t>popis</a:t>
            </a:r>
            <a:r>
              <a:rPr lang="cs-CZ" dirty="0"/>
              <a:t> pracovního trhu z hlediska příslušnosti k vymezeným zaměstnaneckým </a:t>
            </a:r>
            <a:br>
              <a:rPr lang="cs-CZ" dirty="0"/>
            </a:br>
            <a:r>
              <a:rPr lang="cs-CZ" dirty="0"/>
              <a:t>a vzdělanostním skupinám a kompetencí</a:t>
            </a:r>
          </a:p>
          <a:p>
            <a:r>
              <a:rPr lang="cs-CZ" b="1" dirty="0"/>
              <a:t>podpoří</a:t>
            </a:r>
            <a:r>
              <a:rPr lang="cs-CZ" dirty="0"/>
              <a:t> systém výstupů do vzdělávacích, inovačních a rozvojových politik relevantních resortů i jednotlivých  krajů na základě predikcí a střednědobých analýz</a:t>
            </a:r>
          </a:p>
          <a:p>
            <a:r>
              <a:rPr lang="cs-CZ" b="1" dirty="0"/>
              <a:t>vyvážení</a:t>
            </a:r>
            <a:r>
              <a:rPr lang="cs-CZ" dirty="0"/>
              <a:t> kvantitativní a kvalitativní nabídky a poptávky absolventů škol nebo pracovníků </a:t>
            </a:r>
            <a:br>
              <a:rPr lang="cs-CZ" dirty="0"/>
            </a:br>
            <a:r>
              <a:rPr lang="cs-CZ" dirty="0"/>
              <a:t>pro trh práce</a:t>
            </a:r>
          </a:p>
          <a:p>
            <a:r>
              <a:rPr lang="cs-CZ" b="1" dirty="0"/>
              <a:t>poskytování</a:t>
            </a:r>
            <a:r>
              <a:rPr lang="cs-CZ" dirty="0"/>
              <a:t> informací o budoucích potřebách zaměstnavatelů ve vztahu k počtu a kvalitě lidských zdrojů</a:t>
            </a:r>
          </a:p>
          <a:p>
            <a:r>
              <a:rPr lang="cs-CZ" dirty="0"/>
              <a:t>umožní </a:t>
            </a:r>
            <a:r>
              <a:rPr lang="cs-CZ" b="1" dirty="0"/>
              <a:t>porozumět</a:t>
            </a:r>
            <a:r>
              <a:rPr lang="cs-CZ" dirty="0"/>
              <a:t> trhu práce v celé meziresortní dimenzi </a:t>
            </a:r>
          </a:p>
        </p:txBody>
      </p:sp>
    </p:spTree>
    <p:extLst>
      <p:ext uri="{BB962C8B-B14F-4D97-AF65-F5344CB8AC3E}">
        <p14:creationId xmlns:p14="http://schemas.microsoft.com/office/powerpoint/2010/main" val="781527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5EF68EB-9FF3-4CE2-AA18-9E38158595C4}"/>
              </a:ext>
            </a:extLst>
          </p:cNvPr>
          <p:cNvSpPr>
            <a:spLocks noGrp="1"/>
          </p:cNvSpPr>
          <p:nvPr>
            <p:ph type="ctrTitle"/>
          </p:nvPr>
        </p:nvSpPr>
        <p:spPr>
          <a:xfrm>
            <a:off x="3955200" y="-1323"/>
            <a:ext cx="7504962" cy="2088000"/>
          </a:xfrm>
        </p:spPr>
        <p:txBody>
          <a:bodyPr/>
          <a:lstStyle/>
          <a:p>
            <a:r>
              <a:rPr lang="cs-CZ" dirty="0"/>
              <a:t>Děkujeme za pozornost</a:t>
            </a:r>
          </a:p>
        </p:txBody>
      </p:sp>
      <p:pic>
        <p:nvPicPr>
          <p:cNvPr id="12" name="Zástupný symbol obrázku 16">
            <a:extLst>
              <a:ext uri="{FF2B5EF4-FFF2-40B4-BE49-F238E27FC236}">
                <a16:creationId xmlns:a16="http://schemas.microsoft.com/office/drawing/2014/main" xmlns="" id="{D5BB3635-4836-4A4D-9DDD-EAC681C179BA}"/>
              </a:ext>
            </a:extLst>
          </p:cNvPr>
          <p:cNvPicPr>
            <a:picLocks noChangeAspect="1"/>
          </p:cNvPicPr>
          <p:nvPr/>
        </p:nvPicPr>
        <p:blipFill rotWithShape="1">
          <a:blip r:embed="rId2">
            <a:extLst>
              <a:ext uri="{28A0092B-C50C-407E-A947-70E740481C1C}">
                <a14:useLocalDpi xmlns:a14="http://schemas.microsoft.com/office/drawing/2010/main" val="0"/>
              </a:ext>
            </a:extLst>
          </a:blip>
          <a:srcRect t="1136" b="1136"/>
          <a:stretch/>
        </p:blipFill>
        <p:spPr>
          <a:xfrm>
            <a:off x="3786880" y="5996684"/>
            <a:ext cx="719277" cy="720000"/>
          </a:xfrm>
          <a:prstGeom prst="rect">
            <a:avLst/>
          </a:prstGeom>
        </p:spPr>
      </p:pic>
      <p:pic>
        <p:nvPicPr>
          <p:cNvPr id="13" name="Zástupný symbol obrázku 14">
            <a:extLst>
              <a:ext uri="{FF2B5EF4-FFF2-40B4-BE49-F238E27FC236}">
                <a16:creationId xmlns:a16="http://schemas.microsoft.com/office/drawing/2014/main" xmlns="" id="{E4DD554B-E555-47B8-80CB-7C4236CE4B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796" r="796"/>
          <a:stretch>
            <a:fillRect/>
          </a:stretch>
        </p:blipFill>
        <p:spPr>
          <a:xfrm>
            <a:off x="180019" y="5996684"/>
            <a:ext cx="3466902" cy="720000"/>
          </a:xfrm>
          <a:prstGeom prst="rect">
            <a:avLst/>
          </a:prstGeom>
        </p:spPr>
      </p:pic>
      <p:sp>
        <p:nvSpPr>
          <p:cNvPr id="3" name="Obdélník 2"/>
          <p:cNvSpPr/>
          <p:nvPr/>
        </p:nvSpPr>
        <p:spPr>
          <a:xfrm>
            <a:off x="738880" y="4109037"/>
            <a:ext cx="6096000" cy="1384995"/>
          </a:xfrm>
          <a:prstGeom prst="rect">
            <a:avLst/>
          </a:prstGeom>
        </p:spPr>
        <p:txBody>
          <a:bodyPr>
            <a:spAutoFit/>
          </a:bodyPr>
          <a:lstStyle/>
          <a:p>
            <a:pPr>
              <a:spcAft>
                <a:spcPts val="0"/>
              </a:spcAft>
            </a:pPr>
            <a:r>
              <a:rPr lang="cs-CZ" sz="1200" b="1" dirty="0" smtClean="0">
                <a:solidFill>
                  <a:srgbClr val="1F497D"/>
                </a:solidFill>
                <a:latin typeface="Arial" panose="020B0604020202020204" pitchFamily="34" charset="0"/>
                <a:ea typeface="Calibri" panose="020F0502020204030204" pitchFamily="34" charset="0"/>
              </a:rPr>
              <a:t>Ing. Dagmar Prošková</a:t>
            </a:r>
          </a:p>
          <a:p>
            <a:pPr>
              <a:spcAft>
                <a:spcPts val="0"/>
              </a:spcAft>
            </a:pPr>
            <a:r>
              <a:rPr lang="cs-CZ" sz="1200" dirty="0" smtClean="0">
                <a:solidFill>
                  <a:srgbClr val="1F497D"/>
                </a:solidFill>
                <a:latin typeface="Arial" panose="020B0604020202020204" pitchFamily="34" charset="0"/>
                <a:ea typeface="Calibri" panose="020F0502020204030204" pitchFamily="34" charset="0"/>
              </a:rPr>
              <a:t>Senior expert projekt KOMPAS</a:t>
            </a:r>
          </a:p>
          <a:p>
            <a:pPr>
              <a:spcAft>
                <a:spcPts val="0"/>
              </a:spcAft>
            </a:pPr>
            <a:r>
              <a:rPr lang="cs-CZ" sz="1200" dirty="0" smtClean="0">
                <a:solidFill>
                  <a:srgbClr val="1F497D"/>
                </a:solidFill>
                <a:latin typeface="Arial" panose="020B0604020202020204" pitchFamily="34" charset="0"/>
                <a:ea typeface="Calibri" panose="020F0502020204030204" pitchFamily="34" charset="0"/>
              </a:rPr>
              <a:t>Krajský </a:t>
            </a:r>
            <a:r>
              <a:rPr lang="cs-CZ" sz="1200" dirty="0">
                <a:solidFill>
                  <a:srgbClr val="1F497D"/>
                </a:solidFill>
                <a:latin typeface="Arial" panose="020B0604020202020204" pitchFamily="34" charset="0"/>
                <a:ea typeface="Calibri" panose="020F0502020204030204" pitchFamily="34" charset="0"/>
              </a:rPr>
              <a:t>úřad Ústeckého kraje</a:t>
            </a:r>
            <a:endParaRPr lang="cs-CZ" sz="5400" dirty="0">
              <a:latin typeface="Calibri" panose="020F0502020204030204" pitchFamily="34" charset="0"/>
              <a:ea typeface="Calibri" panose="020F0502020204030204" pitchFamily="34" charset="0"/>
            </a:endParaRPr>
          </a:p>
          <a:p>
            <a:pPr>
              <a:spcAft>
                <a:spcPts val="0"/>
              </a:spcAft>
            </a:pPr>
            <a:r>
              <a:rPr lang="cs-CZ" sz="1200" dirty="0">
                <a:solidFill>
                  <a:srgbClr val="1F497D"/>
                </a:solidFill>
                <a:latin typeface="Arial" panose="020B0604020202020204" pitchFamily="34" charset="0"/>
                <a:ea typeface="Calibri" panose="020F0502020204030204" pitchFamily="34" charset="0"/>
              </a:rPr>
              <a:t>Velká Hradební 3118/48</a:t>
            </a:r>
            <a:endParaRPr lang="cs-CZ" sz="5400" dirty="0">
              <a:latin typeface="Calibri" panose="020F0502020204030204" pitchFamily="34" charset="0"/>
              <a:ea typeface="Calibri" panose="020F0502020204030204" pitchFamily="34" charset="0"/>
            </a:endParaRPr>
          </a:p>
          <a:p>
            <a:r>
              <a:rPr lang="cs-CZ" sz="1200" dirty="0">
                <a:solidFill>
                  <a:srgbClr val="1F497D"/>
                </a:solidFill>
                <a:latin typeface="Arial" panose="020B0604020202020204" pitchFamily="34" charset="0"/>
                <a:ea typeface="Calibri" panose="020F0502020204030204" pitchFamily="34" charset="0"/>
              </a:rPr>
              <a:t>400 02 Ústí nad </a:t>
            </a:r>
            <a:r>
              <a:rPr lang="cs-CZ" sz="1200" dirty="0" smtClean="0">
                <a:solidFill>
                  <a:srgbClr val="1F497D"/>
                </a:solidFill>
                <a:latin typeface="Arial" panose="020B0604020202020204" pitchFamily="34" charset="0"/>
                <a:ea typeface="Calibri" panose="020F0502020204030204" pitchFamily="34" charset="0"/>
              </a:rPr>
              <a:t>Labem</a:t>
            </a:r>
          </a:p>
          <a:p>
            <a:r>
              <a:rPr lang="cs-CZ" sz="1200" dirty="0">
                <a:solidFill>
                  <a:srgbClr val="1F497D"/>
                </a:solidFill>
                <a:latin typeface="Arial" panose="020B0604020202020204" pitchFamily="34" charset="0"/>
                <a:hlinkClick r:id="rId5"/>
              </a:rPr>
              <a:t>p</a:t>
            </a:r>
            <a:r>
              <a:rPr lang="cs-CZ" sz="1200" dirty="0" smtClean="0">
                <a:solidFill>
                  <a:srgbClr val="1F497D"/>
                </a:solidFill>
                <a:latin typeface="Arial" panose="020B0604020202020204" pitchFamily="34" charset="0"/>
                <a:hlinkClick r:id="rId5"/>
              </a:rPr>
              <a:t>roskova.d@kr-ustecky.cz</a:t>
            </a:r>
            <a:endParaRPr lang="cs-CZ" sz="1200" dirty="0" smtClean="0">
              <a:solidFill>
                <a:srgbClr val="1F497D"/>
              </a:solidFill>
              <a:latin typeface="Arial" panose="020B0604020202020204" pitchFamily="34" charset="0"/>
            </a:endParaRPr>
          </a:p>
          <a:p>
            <a:r>
              <a:rPr lang="cs-CZ" sz="1200" dirty="0" smtClean="0">
                <a:solidFill>
                  <a:srgbClr val="1F497D"/>
                </a:solidFill>
                <a:latin typeface="Arial" panose="020B0604020202020204" pitchFamily="34" charset="0"/>
              </a:rPr>
              <a:t>+420 723 854 929</a:t>
            </a:r>
            <a:endParaRPr lang="cs-CZ" sz="1100" dirty="0"/>
          </a:p>
        </p:txBody>
      </p:sp>
    </p:spTree>
    <p:extLst>
      <p:ext uri="{BB962C8B-B14F-4D97-AF65-F5344CB8AC3E}">
        <p14:creationId xmlns:p14="http://schemas.microsoft.com/office/powerpoint/2010/main" val="93384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A417F7-575D-417B-B95F-764C30359075}"/>
              </a:ext>
            </a:extLst>
          </p:cNvPr>
          <p:cNvSpPr>
            <a:spLocks noGrp="1"/>
          </p:cNvSpPr>
          <p:nvPr>
            <p:ph type="title"/>
          </p:nvPr>
        </p:nvSpPr>
        <p:spPr/>
        <p:txBody>
          <a:bodyPr/>
          <a:lstStyle/>
          <a:p>
            <a:r>
              <a:rPr lang="cs-CZ" dirty="0"/>
              <a:t>Projekt Predikce trhu práce – KOMPAS</a:t>
            </a:r>
          </a:p>
        </p:txBody>
      </p:sp>
      <p:sp>
        <p:nvSpPr>
          <p:cNvPr id="6" name="Zástupný obsah 2">
            <a:extLst>
              <a:ext uri="{FF2B5EF4-FFF2-40B4-BE49-F238E27FC236}">
                <a16:creationId xmlns:a16="http://schemas.microsoft.com/office/drawing/2014/main" xmlns="" id="{E9733430-3922-45AE-A7A8-B7C88D641858}"/>
              </a:ext>
            </a:extLst>
          </p:cNvPr>
          <p:cNvSpPr>
            <a:spLocks noGrp="1"/>
          </p:cNvSpPr>
          <p:nvPr>
            <p:ph idx="1"/>
          </p:nvPr>
        </p:nvSpPr>
        <p:spPr>
          <a:xfrm>
            <a:off x="731839" y="1485211"/>
            <a:ext cx="10728324" cy="4644128"/>
          </a:xfrm>
        </p:spPr>
        <p:txBody>
          <a:bodyPr>
            <a:normAutofit/>
          </a:bodyPr>
          <a:lstStyle/>
          <a:p>
            <a:r>
              <a:rPr lang="cs-CZ" dirty="0"/>
              <a:t>předmětem projektu jsou </a:t>
            </a:r>
            <a:r>
              <a:rPr lang="cs-CZ" b="1" dirty="0"/>
              <a:t>monitoring, analýzy </a:t>
            </a:r>
            <a:r>
              <a:rPr lang="cs-CZ" dirty="0"/>
              <a:t>a </a:t>
            </a:r>
            <a:r>
              <a:rPr lang="cs-CZ" b="1" dirty="0"/>
              <a:t>prognózy trhu práce</a:t>
            </a:r>
            <a:endParaRPr lang="cs-CZ" dirty="0"/>
          </a:p>
          <a:p>
            <a:r>
              <a:rPr lang="cs-CZ" dirty="0"/>
              <a:t>vytvořený systém </a:t>
            </a:r>
            <a:r>
              <a:rPr lang="cs-CZ" b="1" dirty="0"/>
              <a:t>napomůže včasné identifikaci</a:t>
            </a:r>
            <a:r>
              <a:rPr lang="cs-CZ" dirty="0"/>
              <a:t> nových příležitostí </a:t>
            </a:r>
            <a:br>
              <a:rPr lang="cs-CZ" dirty="0"/>
            </a:br>
            <a:r>
              <a:rPr lang="cs-CZ" dirty="0"/>
              <a:t>i vznikajících rizik na trhu práce</a:t>
            </a:r>
          </a:p>
          <a:p>
            <a:r>
              <a:rPr lang="cs-CZ" spc="-40" dirty="0"/>
              <a:t>výstupy budou </a:t>
            </a:r>
            <a:r>
              <a:rPr lang="cs-CZ" b="1" spc="-40" dirty="0"/>
              <a:t>určující pro zkvalitňování adaptability pracovních sil </a:t>
            </a:r>
            <a:r>
              <a:rPr lang="cs-CZ" spc="-40" dirty="0"/>
              <a:t>při měnících </a:t>
            </a:r>
            <a:br>
              <a:rPr lang="cs-CZ" spc="-40" dirty="0"/>
            </a:br>
            <a:r>
              <a:rPr lang="cs-CZ" spc="-40" dirty="0"/>
              <a:t>se podmínkách na trhu práce</a:t>
            </a:r>
          </a:p>
          <a:p>
            <a:r>
              <a:rPr lang="cs-CZ" dirty="0"/>
              <a:t>výstupy budou zároveň </a:t>
            </a:r>
            <a:r>
              <a:rPr lang="cs-CZ" b="1" dirty="0"/>
              <a:t>podnětem k nezbytné reakci příslušných státních </a:t>
            </a:r>
            <a:br>
              <a:rPr lang="cs-CZ" b="1" dirty="0"/>
            </a:br>
            <a:r>
              <a:rPr lang="cs-CZ" b="1" dirty="0"/>
              <a:t>a zaměstnavatelských subjektů </a:t>
            </a:r>
            <a:r>
              <a:rPr lang="cs-CZ" dirty="0"/>
              <a:t>na globální výzvy, mezi které počítáme např.:</a:t>
            </a:r>
          </a:p>
          <a:p>
            <a:pPr lvl="2"/>
            <a:r>
              <a:rPr lang="cs-CZ" dirty="0"/>
              <a:t>tzv. čtvrtou průmyslovou revoluci</a:t>
            </a:r>
          </a:p>
          <a:p>
            <a:pPr lvl="2"/>
            <a:r>
              <a:rPr lang="cs-CZ" dirty="0"/>
              <a:t>stárnutí populace</a:t>
            </a:r>
          </a:p>
          <a:p>
            <a:pPr lvl="2"/>
            <a:r>
              <a:rPr lang="cs-CZ" dirty="0"/>
              <a:t>nezbytnost celoživotního vzdělávání</a:t>
            </a:r>
          </a:p>
          <a:p>
            <a:pPr lvl="2"/>
            <a:r>
              <a:rPr lang="cs-CZ" dirty="0"/>
              <a:t>zvyšování odborných kompetencí</a:t>
            </a:r>
          </a:p>
          <a:p>
            <a:pPr marL="0" indent="0">
              <a:buNone/>
            </a:pPr>
            <a:endParaRPr lang="cs-CZ" dirty="0"/>
          </a:p>
        </p:txBody>
      </p:sp>
    </p:spTree>
    <p:extLst>
      <p:ext uri="{BB962C8B-B14F-4D97-AF65-F5344CB8AC3E}">
        <p14:creationId xmlns:p14="http://schemas.microsoft.com/office/powerpoint/2010/main" val="2215233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A417F7-575D-417B-B95F-764C30359075}"/>
              </a:ext>
            </a:extLst>
          </p:cNvPr>
          <p:cNvSpPr>
            <a:spLocks noGrp="1"/>
          </p:cNvSpPr>
          <p:nvPr>
            <p:ph type="title"/>
          </p:nvPr>
        </p:nvSpPr>
        <p:spPr/>
        <p:txBody>
          <a:bodyPr/>
          <a:lstStyle/>
          <a:p>
            <a:r>
              <a:rPr lang="cs-CZ" dirty="0"/>
              <a:t>Projekt Predikce trhu práce – KOMPAS</a:t>
            </a:r>
          </a:p>
        </p:txBody>
      </p:sp>
      <p:sp>
        <p:nvSpPr>
          <p:cNvPr id="6" name="Zástupný obsah 2">
            <a:extLst>
              <a:ext uri="{FF2B5EF4-FFF2-40B4-BE49-F238E27FC236}">
                <a16:creationId xmlns:a16="http://schemas.microsoft.com/office/drawing/2014/main" xmlns="" id="{E9733430-3922-45AE-A7A8-B7C88D641858}"/>
              </a:ext>
            </a:extLst>
          </p:cNvPr>
          <p:cNvSpPr>
            <a:spLocks noGrp="1"/>
          </p:cNvSpPr>
          <p:nvPr>
            <p:ph idx="1"/>
          </p:nvPr>
        </p:nvSpPr>
        <p:spPr>
          <a:xfrm>
            <a:off x="731838" y="1601120"/>
            <a:ext cx="10728324" cy="4644128"/>
          </a:xfrm>
        </p:spPr>
        <p:txBody>
          <a:bodyPr>
            <a:normAutofit/>
          </a:bodyPr>
          <a:lstStyle/>
          <a:p>
            <a:pPr marL="0" indent="0">
              <a:buNone/>
            </a:pPr>
            <a:r>
              <a:rPr lang="cs-CZ" b="1" i="1" dirty="0" smtClean="0"/>
              <a:t>Realizace </a:t>
            </a:r>
            <a:r>
              <a:rPr lang="cs-CZ" b="1" i="1" dirty="0"/>
              <a:t>projektu </a:t>
            </a:r>
            <a:r>
              <a:rPr lang="cs-CZ" dirty="0"/>
              <a:t>1.1.2017 - </a:t>
            </a:r>
            <a:r>
              <a:rPr lang="cs-CZ" dirty="0" smtClean="0"/>
              <a:t>31.12.2022</a:t>
            </a:r>
            <a:endParaRPr lang="cs-CZ" dirty="0"/>
          </a:p>
          <a:p>
            <a:pPr marL="0" indent="0" fontAlgn="base">
              <a:buNone/>
            </a:pPr>
            <a:endParaRPr lang="cs-CZ" b="1" dirty="0" smtClean="0"/>
          </a:p>
          <a:p>
            <a:pPr marL="0" indent="0" fontAlgn="base">
              <a:buNone/>
            </a:pPr>
            <a:r>
              <a:rPr lang="cs-CZ" b="1" dirty="0" smtClean="0"/>
              <a:t>Řešitelé projektu :</a:t>
            </a:r>
          </a:p>
          <a:p>
            <a:pPr marL="0" indent="0" algn="just" fontAlgn="base">
              <a:buNone/>
            </a:pPr>
            <a:r>
              <a:rPr lang="pt-BR" b="1" i="1" dirty="0" smtClean="0"/>
              <a:t>Ministerstvo </a:t>
            </a:r>
            <a:r>
              <a:rPr lang="pt-BR" b="1" i="1" dirty="0"/>
              <a:t>práce a sociálních věcí </a:t>
            </a:r>
            <a:r>
              <a:rPr lang="pt-BR" b="1" i="1" dirty="0" smtClean="0"/>
              <a:t>ČR</a:t>
            </a:r>
            <a:r>
              <a:rPr lang="cs-CZ" dirty="0" smtClean="0"/>
              <a:t>,</a:t>
            </a:r>
            <a:r>
              <a:rPr lang="cs-CZ" dirty="0"/>
              <a:t> Úřad práce České </a:t>
            </a:r>
            <a:r>
              <a:rPr lang="cs-CZ" dirty="0" smtClean="0"/>
              <a:t>republiky, Výzkumný́ </a:t>
            </a:r>
            <a:r>
              <a:rPr lang="cs-CZ" dirty="0"/>
              <a:t>ústav práce a sociálních věcí, v. v. i</a:t>
            </a:r>
            <a:r>
              <a:rPr lang="cs-CZ" dirty="0" smtClean="0"/>
              <a:t>.</a:t>
            </a:r>
            <a:r>
              <a:rPr lang="cs-CZ" dirty="0"/>
              <a:t> Národní vzdělávací fond, o.p.s</a:t>
            </a:r>
            <a:r>
              <a:rPr lang="cs-CZ" dirty="0" smtClean="0"/>
              <a:t>.</a:t>
            </a:r>
            <a:r>
              <a:rPr lang="cs-CZ" dirty="0"/>
              <a:t> Institut rozvoje Krajské hospodářské komory </a:t>
            </a:r>
            <a:r>
              <a:rPr lang="cs-CZ" dirty="0" err="1"/>
              <a:t>StČ</a:t>
            </a:r>
            <a:r>
              <a:rPr lang="cs-CZ" dirty="0"/>
              <a:t>, z.s. (Středočeský kraj</a:t>
            </a:r>
            <a:r>
              <a:rPr lang="cs-CZ" dirty="0" smtClean="0"/>
              <a:t>),</a:t>
            </a:r>
            <a:r>
              <a:rPr lang="cs-CZ" dirty="0"/>
              <a:t> Jihočeská společnost pro rozvoj </a:t>
            </a:r>
            <a:r>
              <a:rPr lang="cs-CZ" dirty="0" smtClean="0"/>
              <a:t>lidských </a:t>
            </a:r>
            <a:r>
              <a:rPr lang="cs-CZ" dirty="0"/>
              <a:t>zdrojů, o.p.s. </a:t>
            </a:r>
            <a:r>
              <a:rPr lang="cs-CZ" dirty="0" smtClean="0"/>
              <a:t>(Jihočeský́ </a:t>
            </a:r>
            <a:r>
              <a:rPr lang="cs-CZ" dirty="0"/>
              <a:t>kraj</a:t>
            </a:r>
            <a:r>
              <a:rPr lang="cs-CZ" dirty="0" smtClean="0"/>
              <a:t>),</a:t>
            </a:r>
            <a:r>
              <a:rPr lang="cs-CZ" dirty="0"/>
              <a:t> Regionální rozvojová agentura Plzeňského kraje, o.p.s. (Plzeňský kraj</a:t>
            </a:r>
            <a:r>
              <a:rPr lang="cs-CZ" dirty="0" smtClean="0"/>
              <a:t>),</a:t>
            </a:r>
            <a:r>
              <a:rPr lang="cs-CZ" dirty="0"/>
              <a:t> Karlovarský </a:t>
            </a:r>
            <a:r>
              <a:rPr lang="cs-CZ" dirty="0" smtClean="0"/>
              <a:t>kraj, </a:t>
            </a:r>
            <a:r>
              <a:rPr lang="cs-CZ" dirty="0"/>
              <a:t>Ústecký </a:t>
            </a:r>
            <a:r>
              <a:rPr lang="cs-CZ" dirty="0" smtClean="0"/>
              <a:t>kraj, </a:t>
            </a:r>
            <a:r>
              <a:rPr lang="cs-CZ" dirty="0"/>
              <a:t>Sdružení pro rozvoj Libereckého kraje, z.s. (Liberecký kraj</a:t>
            </a:r>
            <a:r>
              <a:rPr lang="cs-CZ" dirty="0" smtClean="0"/>
              <a:t>),</a:t>
            </a:r>
            <a:r>
              <a:rPr lang="cs-CZ" dirty="0"/>
              <a:t> Královéhradecký </a:t>
            </a:r>
            <a:r>
              <a:rPr lang="cs-CZ" dirty="0" smtClean="0"/>
              <a:t>kraj, </a:t>
            </a:r>
            <a:r>
              <a:rPr lang="cs-CZ" dirty="0"/>
              <a:t>Teritoriální pakt zaměstnanosti Pardubického kraje, z.ú. (Pardubický kraj</a:t>
            </a:r>
            <a:r>
              <a:rPr lang="cs-CZ" dirty="0" smtClean="0"/>
              <a:t>),</a:t>
            </a:r>
            <a:r>
              <a:rPr lang="cs-CZ" dirty="0"/>
              <a:t> Krajská hospodářská komora Kraje Vysočina, z.s. (kraj Vysočina</a:t>
            </a:r>
            <a:r>
              <a:rPr lang="cs-CZ" dirty="0" smtClean="0"/>
              <a:t>), </a:t>
            </a:r>
            <a:r>
              <a:rPr lang="cs-CZ" dirty="0"/>
              <a:t>Krajská hospodářská komora jižní Moravy, spolek </a:t>
            </a:r>
            <a:r>
              <a:rPr lang="cs-CZ" dirty="0" smtClean="0"/>
              <a:t>(Jihomoravský́ </a:t>
            </a:r>
            <a:r>
              <a:rPr lang="cs-CZ" dirty="0"/>
              <a:t>kraj</a:t>
            </a:r>
            <a:r>
              <a:rPr lang="cs-CZ" dirty="0" smtClean="0"/>
              <a:t>), Pakt </a:t>
            </a:r>
            <a:r>
              <a:rPr lang="cs-CZ" dirty="0"/>
              <a:t>zaměstnanosti Olomouckého kraje, z.ú. (Olomoucký kraj</a:t>
            </a:r>
            <a:r>
              <a:rPr lang="cs-CZ" dirty="0" smtClean="0"/>
              <a:t>), </a:t>
            </a:r>
            <a:r>
              <a:rPr lang="cs-CZ" dirty="0"/>
              <a:t>Institut Krajské hospodářské komory Zlínského kraje, z.ú. (Zlínský kraj</a:t>
            </a:r>
            <a:r>
              <a:rPr lang="cs-CZ" dirty="0" smtClean="0"/>
              <a:t>), </a:t>
            </a:r>
            <a:r>
              <a:rPr lang="cs-CZ" dirty="0"/>
              <a:t>Sdružení pro rozvoj Moravskoslezského kraje, z.s. (Moravskoslezský kraj</a:t>
            </a:r>
            <a:r>
              <a:rPr lang="cs-CZ" dirty="0" smtClean="0"/>
              <a:t>).</a:t>
            </a:r>
            <a:endParaRPr lang="cs-CZ" b="1" dirty="0"/>
          </a:p>
          <a:p>
            <a:pPr marL="0" indent="0">
              <a:buNone/>
            </a:pPr>
            <a:r>
              <a:rPr lang="cs-CZ" dirty="0"/>
              <a:t/>
            </a:r>
            <a:br>
              <a:rPr lang="cs-CZ" dirty="0"/>
            </a:br>
            <a:endParaRPr lang="cs-CZ" dirty="0"/>
          </a:p>
        </p:txBody>
      </p:sp>
    </p:spTree>
    <p:extLst>
      <p:ext uri="{BB962C8B-B14F-4D97-AF65-F5344CB8AC3E}">
        <p14:creationId xmlns:p14="http://schemas.microsoft.com/office/powerpoint/2010/main" val="940591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A417F7-575D-417B-B95F-764C30359075}"/>
              </a:ext>
            </a:extLst>
          </p:cNvPr>
          <p:cNvSpPr>
            <a:spLocks noGrp="1"/>
          </p:cNvSpPr>
          <p:nvPr>
            <p:ph type="title"/>
          </p:nvPr>
        </p:nvSpPr>
        <p:spPr/>
        <p:txBody>
          <a:bodyPr/>
          <a:lstStyle/>
          <a:p>
            <a:r>
              <a:rPr lang="cs-CZ" dirty="0"/>
              <a:t>Projekt Predikce trhu práce – KOMPAS</a:t>
            </a:r>
          </a:p>
        </p:txBody>
      </p:sp>
      <p:sp>
        <p:nvSpPr>
          <p:cNvPr id="6" name="Zástupný obsah 2">
            <a:extLst>
              <a:ext uri="{FF2B5EF4-FFF2-40B4-BE49-F238E27FC236}">
                <a16:creationId xmlns:a16="http://schemas.microsoft.com/office/drawing/2014/main" xmlns="" id="{E9733430-3922-45AE-A7A8-B7C88D641858}"/>
              </a:ext>
            </a:extLst>
          </p:cNvPr>
          <p:cNvSpPr>
            <a:spLocks noGrp="1"/>
          </p:cNvSpPr>
          <p:nvPr>
            <p:ph idx="1"/>
          </p:nvPr>
        </p:nvSpPr>
        <p:spPr>
          <a:xfrm>
            <a:off x="731838" y="1601120"/>
            <a:ext cx="10728324" cy="4644128"/>
          </a:xfrm>
        </p:spPr>
        <p:txBody>
          <a:bodyPr>
            <a:normAutofit fontScale="85000" lnSpcReduction="20000"/>
          </a:bodyPr>
          <a:lstStyle/>
          <a:p>
            <a:pPr marL="0" indent="0" fontAlgn="base">
              <a:buNone/>
            </a:pPr>
            <a:r>
              <a:rPr lang="cs-CZ" sz="2400" b="1" dirty="0"/>
              <a:t>Vybrané přínosy </a:t>
            </a:r>
            <a:r>
              <a:rPr lang="cs-CZ" sz="2400" b="1" dirty="0" smtClean="0"/>
              <a:t>výstupů </a:t>
            </a:r>
            <a:r>
              <a:rPr lang="cs-CZ" sz="2400" b="1" dirty="0"/>
              <a:t>projektu i projektu jako </a:t>
            </a:r>
            <a:r>
              <a:rPr lang="cs-CZ" sz="2400" b="1" dirty="0" smtClean="0"/>
              <a:t>celku</a:t>
            </a:r>
          </a:p>
          <a:p>
            <a:pPr fontAlgn="base"/>
            <a:endParaRPr lang="cs-CZ" b="1" dirty="0"/>
          </a:p>
          <a:p>
            <a:pPr fontAlgn="base"/>
            <a:r>
              <a:rPr lang="cs-CZ" dirty="0"/>
              <a:t>Projekt nabízí unikátní komplexní zdroj informací a dat o trhu práce a představuje kvalitní podpůrný systém pro strategické rozhodování ministerstev. Cílí  na dopady související s rozvojem aktivit v rámci trendu digitalizace a robotizace, souhrnně označovaného jako Průmysl 4.0 a Práce 4.0.</a:t>
            </a:r>
          </a:p>
          <a:p>
            <a:pPr fontAlgn="base"/>
            <a:r>
              <a:rPr lang="cs-CZ" dirty="0"/>
              <a:t>Kariérovým poradcům projekt na základě kvalitních predikcí o vývoji trhu práce na regionální i národní úrovni umožňuje směřovat jejich doporučení směrem ke svým klientům.</a:t>
            </a:r>
          </a:p>
          <a:p>
            <a:pPr fontAlgn="base"/>
            <a:r>
              <a:rPr lang="cs-CZ" dirty="0"/>
              <a:t>V neposlední řadě pak projekt nabízí efektivnější zacílení a obsah rekvalifikačních programů dle analýz aktuálního stavu a prognóz vývoje trhu práce na regionální úrovni</a:t>
            </a:r>
          </a:p>
          <a:p>
            <a:pPr fontAlgn="base"/>
            <a:r>
              <a:rPr lang="cs-CZ" dirty="0"/>
              <a:t>S přihlédnutím k výše uvedenu lze shrnout, že projekt nabízí řešení:</a:t>
            </a:r>
          </a:p>
          <a:p>
            <a:pPr fontAlgn="base"/>
            <a:r>
              <a:rPr lang="cs-CZ" dirty="0"/>
              <a:t>Nedostatku regionálních informací pro mapování, analyzování a modelování trhu práce (včetně vývoje klíčových odvětví, oborů a profesí) v krajích.</a:t>
            </a:r>
          </a:p>
          <a:p>
            <a:pPr fontAlgn="base"/>
            <a:r>
              <a:rPr lang="cs-CZ" dirty="0"/>
              <a:t>Chybějícího implementačního systému výstupů z těchto činností do vzdělávacích, inovačních a rozvojových politik v krajích.</a:t>
            </a:r>
          </a:p>
          <a:p>
            <a:pPr fontAlgn="base"/>
            <a:r>
              <a:rPr lang="cs-CZ" dirty="0"/>
              <a:t>Chybějící regionální dimenze predikcí a střednědobých analýz, která je při nízké mobilitě pracovní síly klíčová.</a:t>
            </a:r>
          </a:p>
          <a:p>
            <a:pPr fontAlgn="base"/>
            <a:r>
              <a:rPr lang="cs-CZ" dirty="0"/>
              <a:t>Disproporce mezi kvantitativní a kvalitativní nabídkou a poptávkou absolventů pro trh práce.</a:t>
            </a:r>
          </a:p>
          <a:p>
            <a:pPr fontAlgn="base"/>
            <a:endParaRPr lang="cs-CZ" dirty="0"/>
          </a:p>
        </p:txBody>
      </p:sp>
    </p:spTree>
    <p:extLst>
      <p:ext uri="{BB962C8B-B14F-4D97-AF65-F5344CB8AC3E}">
        <p14:creationId xmlns:p14="http://schemas.microsoft.com/office/powerpoint/2010/main" val="1214868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A417F7-575D-417B-B95F-764C30359075}"/>
              </a:ext>
            </a:extLst>
          </p:cNvPr>
          <p:cNvSpPr>
            <a:spLocks noGrp="1"/>
          </p:cNvSpPr>
          <p:nvPr>
            <p:ph type="title"/>
          </p:nvPr>
        </p:nvSpPr>
        <p:spPr/>
        <p:txBody>
          <a:bodyPr/>
          <a:lstStyle/>
          <a:p>
            <a:r>
              <a:rPr lang="cs-CZ" dirty="0">
                <a:latin typeface="Arial" panose="020B0604020202020204" pitchFamily="34" charset="0"/>
                <a:cs typeface="Arial" panose="020B0604020202020204" pitchFamily="34" charset="0"/>
              </a:rPr>
              <a:t>Schéma modelovacích aparátů – zdroje a výstupy</a:t>
            </a:r>
            <a:endParaRPr lang="cs-CZ" dirty="0"/>
          </a:p>
        </p:txBody>
      </p:sp>
      <p:sp>
        <p:nvSpPr>
          <p:cNvPr id="6" name="Obdélník 5">
            <a:extLst>
              <a:ext uri="{FF2B5EF4-FFF2-40B4-BE49-F238E27FC236}">
                <a16:creationId xmlns:a16="http://schemas.microsoft.com/office/drawing/2014/main" xmlns="" id="{3DB9AFB1-0667-46C8-AE3F-61050B17A285}"/>
              </a:ext>
            </a:extLst>
          </p:cNvPr>
          <p:cNvSpPr/>
          <p:nvPr/>
        </p:nvSpPr>
        <p:spPr>
          <a:xfrm>
            <a:off x="7814438" y="4585843"/>
            <a:ext cx="2998024" cy="1533089"/>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cs-CZ" sz="1400" b="1" dirty="0">
                <a:solidFill>
                  <a:schemeClr val="tx2"/>
                </a:solidFill>
              </a:rPr>
              <a:t>ČSÚ </a:t>
            </a:r>
            <a:r>
              <a:rPr lang="cs-CZ" sz="1400" dirty="0">
                <a:solidFill>
                  <a:schemeClr val="tx2"/>
                </a:solidFill>
              </a:rPr>
              <a:t>– demografie</a:t>
            </a:r>
          </a:p>
          <a:p>
            <a:pPr marL="285750" indent="-285750">
              <a:buFont typeface="Arial" panose="020B0604020202020204" pitchFamily="34" charset="0"/>
              <a:buChar char="•"/>
            </a:pPr>
            <a:r>
              <a:rPr lang="cs-CZ" sz="1400" b="1" dirty="0" err="1">
                <a:solidFill>
                  <a:schemeClr val="tx2"/>
                </a:solidFill>
              </a:rPr>
              <a:t>Eurostat</a:t>
            </a:r>
            <a:r>
              <a:rPr lang="cs-CZ" sz="1400" b="1" dirty="0">
                <a:solidFill>
                  <a:schemeClr val="tx2"/>
                </a:solidFill>
              </a:rPr>
              <a:t> </a:t>
            </a:r>
            <a:r>
              <a:rPr lang="cs-CZ" sz="1400" dirty="0">
                <a:solidFill>
                  <a:schemeClr val="tx2"/>
                </a:solidFill>
              </a:rPr>
              <a:t>– </a:t>
            </a:r>
            <a:r>
              <a:rPr lang="cs-CZ" sz="1400" dirty="0" err="1">
                <a:solidFill>
                  <a:schemeClr val="tx2"/>
                </a:solidFill>
              </a:rPr>
              <a:t>prac</a:t>
            </a:r>
            <a:r>
              <a:rPr lang="cs-CZ" sz="1400" dirty="0">
                <a:solidFill>
                  <a:schemeClr val="tx2"/>
                </a:solidFill>
              </a:rPr>
              <a:t>. migrace</a:t>
            </a:r>
          </a:p>
          <a:p>
            <a:pPr marL="285750" indent="-285750">
              <a:buFont typeface="Arial" panose="020B0604020202020204" pitchFamily="34" charset="0"/>
              <a:buChar char="•"/>
            </a:pPr>
            <a:r>
              <a:rPr lang="cs-CZ" sz="1400" b="1" dirty="0">
                <a:solidFill>
                  <a:schemeClr val="tx2"/>
                </a:solidFill>
              </a:rPr>
              <a:t>ILO </a:t>
            </a:r>
            <a:r>
              <a:rPr lang="cs-CZ" sz="1400" dirty="0">
                <a:solidFill>
                  <a:schemeClr val="tx2"/>
                </a:solidFill>
              </a:rPr>
              <a:t>– podíly zaměstnanosti</a:t>
            </a:r>
          </a:p>
          <a:p>
            <a:pPr marL="285750" indent="-285750">
              <a:buFont typeface="Arial" panose="020B0604020202020204" pitchFamily="34" charset="0"/>
              <a:buChar char="•"/>
            </a:pPr>
            <a:r>
              <a:rPr lang="cs-CZ" sz="1400" b="1" dirty="0">
                <a:solidFill>
                  <a:schemeClr val="tx2"/>
                </a:solidFill>
              </a:rPr>
              <a:t>IMF </a:t>
            </a:r>
            <a:r>
              <a:rPr lang="cs-CZ" sz="1400" dirty="0">
                <a:solidFill>
                  <a:schemeClr val="tx2"/>
                </a:solidFill>
              </a:rPr>
              <a:t>– HDP</a:t>
            </a:r>
          </a:p>
          <a:p>
            <a:pPr marL="285750" indent="-285750">
              <a:buFont typeface="Arial" panose="020B0604020202020204" pitchFamily="34" charset="0"/>
              <a:buChar char="•"/>
            </a:pPr>
            <a:r>
              <a:rPr lang="cs-CZ" sz="1400" b="1" dirty="0">
                <a:solidFill>
                  <a:schemeClr val="tx2"/>
                </a:solidFill>
              </a:rPr>
              <a:t>MPSV </a:t>
            </a:r>
            <a:r>
              <a:rPr lang="cs-CZ" sz="1400" dirty="0">
                <a:solidFill>
                  <a:schemeClr val="tx2"/>
                </a:solidFill>
              </a:rPr>
              <a:t>– pracující cizinci v ČR</a:t>
            </a:r>
          </a:p>
          <a:p>
            <a:pPr marL="285750" indent="-285750">
              <a:buFont typeface="Arial" panose="020B0604020202020204" pitchFamily="34" charset="0"/>
              <a:buChar char="•"/>
            </a:pPr>
            <a:r>
              <a:rPr lang="cs-CZ" sz="1400" b="1" dirty="0">
                <a:solidFill>
                  <a:schemeClr val="tx2"/>
                </a:solidFill>
              </a:rPr>
              <a:t>ISPV</a:t>
            </a:r>
          </a:p>
          <a:p>
            <a:pPr marL="285750" indent="-285750">
              <a:buFont typeface="Arial" panose="020B0604020202020204" pitchFamily="34" charset="0"/>
              <a:buChar char="•"/>
            </a:pPr>
            <a:endParaRPr lang="cs-CZ" sz="1400" b="1" dirty="0">
              <a:solidFill>
                <a:schemeClr val="tx2"/>
              </a:solidFill>
            </a:endParaRPr>
          </a:p>
        </p:txBody>
      </p:sp>
      <p:sp>
        <p:nvSpPr>
          <p:cNvPr id="7" name="Obdélník 6">
            <a:extLst>
              <a:ext uri="{FF2B5EF4-FFF2-40B4-BE49-F238E27FC236}">
                <a16:creationId xmlns:a16="http://schemas.microsoft.com/office/drawing/2014/main" xmlns="" id="{2436A896-69E6-4C52-A02D-22228129CA07}"/>
              </a:ext>
            </a:extLst>
          </p:cNvPr>
          <p:cNvSpPr/>
          <p:nvPr/>
        </p:nvSpPr>
        <p:spPr>
          <a:xfrm>
            <a:off x="4192335" y="4591077"/>
            <a:ext cx="3082555" cy="1533089"/>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cs-CZ" sz="1400" b="1" dirty="0">
                <a:solidFill>
                  <a:schemeClr val="tx2"/>
                </a:solidFill>
              </a:rPr>
              <a:t>ČSÚ </a:t>
            </a:r>
            <a:r>
              <a:rPr lang="cs-CZ" sz="1400" dirty="0">
                <a:solidFill>
                  <a:schemeClr val="tx2"/>
                </a:solidFill>
              </a:rPr>
              <a:t>– demografie</a:t>
            </a:r>
          </a:p>
          <a:p>
            <a:pPr marL="285750" indent="-285750">
              <a:buFont typeface="Arial" panose="020B0604020202020204" pitchFamily="34" charset="0"/>
              <a:buChar char="•"/>
            </a:pPr>
            <a:r>
              <a:rPr lang="cs-CZ" sz="1400" b="1" dirty="0">
                <a:solidFill>
                  <a:schemeClr val="tx2"/>
                </a:solidFill>
              </a:rPr>
              <a:t>MŠMT </a:t>
            </a:r>
            <a:r>
              <a:rPr lang="cs-CZ" sz="1400" dirty="0">
                <a:solidFill>
                  <a:schemeClr val="tx2"/>
                </a:solidFill>
              </a:rPr>
              <a:t>– ZŠ; SŠ; VOŠ; Konzerv.</a:t>
            </a:r>
          </a:p>
          <a:p>
            <a:pPr marL="285750" indent="-285750">
              <a:buFont typeface="Arial" panose="020B0604020202020204" pitchFamily="34" charset="0"/>
              <a:buChar char="•"/>
            </a:pPr>
            <a:r>
              <a:rPr lang="cs-CZ" sz="1400" b="1" dirty="0">
                <a:solidFill>
                  <a:schemeClr val="tx2"/>
                </a:solidFill>
              </a:rPr>
              <a:t>MŠMT – </a:t>
            </a:r>
            <a:r>
              <a:rPr lang="cs-CZ" sz="1400" dirty="0">
                <a:solidFill>
                  <a:schemeClr val="tx2"/>
                </a:solidFill>
              </a:rPr>
              <a:t>VŠ</a:t>
            </a:r>
          </a:p>
          <a:p>
            <a:pPr marL="285750" indent="-285750" defTabSz="490538">
              <a:buFont typeface="Arial" panose="020B0604020202020204" pitchFamily="34" charset="0"/>
              <a:buChar char="•"/>
            </a:pPr>
            <a:r>
              <a:rPr lang="cs-CZ" sz="1400" b="1" dirty="0">
                <a:solidFill>
                  <a:schemeClr val="tx2"/>
                </a:solidFill>
              </a:rPr>
              <a:t>MŠMT – </a:t>
            </a:r>
            <a:r>
              <a:rPr lang="cs-CZ" sz="1400" dirty="0">
                <a:solidFill>
                  <a:schemeClr val="tx2"/>
                </a:solidFill>
              </a:rPr>
              <a:t>přihlášení a přijatí na 		VŠ a VOŠ</a:t>
            </a:r>
          </a:p>
          <a:p>
            <a:pPr marL="285750" indent="-285750">
              <a:buFont typeface="Arial" panose="020B0604020202020204" pitchFamily="34" charset="0"/>
              <a:buChar char="•"/>
            </a:pPr>
            <a:endParaRPr lang="cs-CZ" sz="1400" b="1" dirty="0">
              <a:solidFill>
                <a:schemeClr val="tx2"/>
              </a:solidFill>
            </a:endParaRPr>
          </a:p>
        </p:txBody>
      </p:sp>
      <p:sp>
        <p:nvSpPr>
          <p:cNvPr id="8" name="Obdélník 7">
            <a:extLst>
              <a:ext uri="{FF2B5EF4-FFF2-40B4-BE49-F238E27FC236}">
                <a16:creationId xmlns:a16="http://schemas.microsoft.com/office/drawing/2014/main" xmlns="" id="{A8750B75-5A8A-4565-AFD5-5DF83128ED04}"/>
              </a:ext>
            </a:extLst>
          </p:cNvPr>
          <p:cNvSpPr/>
          <p:nvPr/>
        </p:nvSpPr>
        <p:spPr>
          <a:xfrm>
            <a:off x="816553" y="4562838"/>
            <a:ext cx="2867571" cy="1571908"/>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cs-CZ" sz="1400" b="1" dirty="0">
                <a:solidFill>
                  <a:schemeClr val="tx2"/>
                </a:solidFill>
              </a:rPr>
              <a:t>ČNB </a:t>
            </a:r>
            <a:r>
              <a:rPr lang="cs-CZ" sz="1400" dirty="0">
                <a:solidFill>
                  <a:schemeClr val="tx2"/>
                </a:solidFill>
              </a:rPr>
              <a:t>– data o úrok. sazbách</a:t>
            </a:r>
          </a:p>
          <a:p>
            <a:pPr marL="285750" indent="-285750">
              <a:buFont typeface="Arial" panose="020B0604020202020204" pitchFamily="34" charset="0"/>
              <a:buChar char="•"/>
            </a:pPr>
            <a:r>
              <a:rPr lang="cs-CZ" sz="1400" b="1" dirty="0">
                <a:solidFill>
                  <a:schemeClr val="tx2"/>
                </a:solidFill>
              </a:rPr>
              <a:t>ČSÚ </a:t>
            </a:r>
            <a:r>
              <a:rPr lang="cs-CZ" sz="1400" dirty="0">
                <a:solidFill>
                  <a:schemeClr val="tx2"/>
                </a:solidFill>
              </a:rPr>
              <a:t>– I-O tabulky</a:t>
            </a:r>
          </a:p>
          <a:p>
            <a:pPr marL="285750" indent="-285750">
              <a:buFont typeface="Arial" panose="020B0604020202020204" pitchFamily="34" charset="0"/>
              <a:buChar char="•"/>
            </a:pPr>
            <a:r>
              <a:rPr lang="cs-CZ" sz="1400" b="1" dirty="0">
                <a:solidFill>
                  <a:schemeClr val="tx2"/>
                </a:solidFill>
              </a:rPr>
              <a:t>MF </a:t>
            </a:r>
            <a:r>
              <a:rPr lang="cs-CZ" sz="1400" dirty="0">
                <a:solidFill>
                  <a:schemeClr val="tx2"/>
                </a:solidFill>
              </a:rPr>
              <a:t>– </a:t>
            </a:r>
            <a:r>
              <a:rPr lang="cs-CZ" sz="1400" dirty="0" err="1">
                <a:solidFill>
                  <a:schemeClr val="tx2"/>
                </a:solidFill>
              </a:rPr>
              <a:t>makroekon</a:t>
            </a:r>
            <a:r>
              <a:rPr lang="cs-CZ" sz="1400" dirty="0">
                <a:solidFill>
                  <a:schemeClr val="tx2"/>
                </a:solidFill>
              </a:rPr>
              <a:t>. predikce</a:t>
            </a:r>
          </a:p>
          <a:p>
            <a:pPr marL="285750" indent="-285750">
              <a:buFont typeface="Arial" panose="020B0604020202020204" pitchFamily="34" charset="0"/>
              <a:buChar char="•"/>
            </a:pPr>
            <a:r>
              <a:rPr lang="cs-CZ" sz="1400" b="1" dirty="0">
                <a:solidFill>
                  <a:schemeClr val="tx2"/>
                </a:solidFill>
              </a:rPr>
              <a:t>ISPV</a:t>
            </a:r>
          </a:p>
          <a:p>
            <a:pPr marL="285750" indent="-285750">
              <a:buFont typeface="Arial" panose="020B0604020202020204" pitchFamily="34" charset="0"/>
              <a:buChar char="•"/>
            </a:pPr>
            <a:r>
              <a:rPr lang="cs-CZ" sz="1400" b="1" dirty="0">
                <a:solidFill>
                  <a:schemeClr val="tx2"/>
                </a:solidFill>
              </a:rPr>
              <a:t>VŠPS</a:t>
            </a:r>
          </a:p>
        </p:txBody>
      </p:sp>
      <p:sp>
        <p:nvSpPr>
          <p:cNvPr id="9" name="Obdélník 8">
            <a:extLst>
              <a:ext uri="{FF2B5EF4-FFF2-40B4-BE49-F238E27FC236}">
                <a16:creationId xmlns:a16="http://schemas.microsoft.com/office/drawing/2014/main" xmlns="" id="{5DE72A3B-B2AE-49DC-AF69-65FBD5F77D64}"/>
              </a:ext>
            </a:extLst>
          </p:cNvPr>
          <p:cNvSpPr/>
          <p:nvPr/>
        </p:nvSpPr>
        <p:spPr>
          <a:xfrm>
            <a:off x="7814437" y="4045843"/>
            <a:ext cx="2998023" cy="5400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2"/>
                </a:solidFill>
              </a:rPr>
              <a:t>submodel</a:t>
            </a:r>
          </a:p>
          <a:p>
            <a:pPr algn="ctr"/>
            <a:r>
              <a:rPr lang="cs-CZ" sz="1600" b="1" dirty="0">
                <a:solidFill>
                  <a:schemeClr val="tx2"/>
                </a:solidFill>
              </a:rPr>
              <a:t>Zahraniční imigrace</a:t>
            </a:r>
          </a:p>
        </p:txBody>
      </p:sp>
      <p:sp>
        <p:nvSpPr>
          <p:cNvPr id="10" name="Obdélník 9">
            <a:extLst>
              <a:ext uri="{FF2B5EF4-FFF2-40B4-BE49-F238E27FC236}">
                <a16:creationId xmlns:a16="http://schemas.microsoft.com/office/drawing/2014/main" xmlns="" id="{A55EDA2A-E181-49D1-AD5A-4287535D590C}"/>
              </a:ext>
            </a:extLst>
          </p:cNvPr>
          <p:cNvSpPr/>
          <p:nvPr/>
        </p:nvSpPr>
        <p:spPr>
          <a:xfrm>
            <a:off x="4192336" y="4051077"/>
            <a:ext cx="3082554" cy="5400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2"/>
                </a:solidFill>
              </a:rPr>
              <a:t>submodel</a:t>
            </a:r>
          </a:p>
          <a:p>
            <a:pPr algn="ctr"/>
            <a:r>
              <a:rPr lang="cs-CZ" sz="1600" b="1" dirty="0">
                <a:solidFill>
                  <a:schemeClr val="tx2"/>
                </a:solidFill>
              </a:rPr>
              <a:t>Projekce absolventů škol</a:t>
            </a:r>
          </a:p>
        </p:txBody>
      </p:sp>
      <p:sp>
        <p:nvSpPr>
          <p:cNvPr id="11" name="Obdélník 10">
            <a:extLst>
              <a:ext uri="{FF2B5EF4-FFF2-40B4-BE49-F238E27FC236}">
                <a16:creationId xmlns:a16="http://schemas.microsoft.com/office/drawing/2014/main" xmlns="" id="{217A4155-4F66-46F1-ABCF-274AB165C4A1}"/>
              </a:ext>
            </a:extLst>
          </p:cNvPr>
          <p:cNvSpPr/>
          <p:nvPr/>
        </p:nvSpPr>
        <p:spPr>
          <a:xfrm>
            <a:off x="816553" y="4061657"/>
            <a:ext cx="2867571" cy="501181"/>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2"/>
                </a:solidFill>
              </a:rPr>
              <a:t>submodel</a:t>
            </a:r>
          </a:p>
          <a:p>
            <a:pPr algn="ctr"/>
            <a:r>
              <a:rPr lang="cs-CZ" sz="1600" b="1" dirty="0">
                <a:solidFill>
                  <a:schemeClr val="tx2"/>
                </a:solidFill>
              </a:rPr>
              <a:t>Makroekonomický model</a:t>
            </a:r>
          </a:p>
        </p:txBody>
      </p:sp>
      <p:sp>
        <p:nvSpPr>
          <p:cNvPr id="12" name="Obdélník 11">
            <a:extLst>
              <a:ext uri="{FF2B5EF4-FFF2-40B4-BE49-F238E27FC236}">
                <a16:creationId xmlns:a16="http://schemas.microsoft.com/office/drawing/2014/main" xmlns="" id="{3BEC084E-1FB2-4E36-A04A-790998276DEB}"/>
              </a:ext>
            </a:extLst>
          </p:cNvPr>
          <p:cNvSpPr/>
          <p:nvPr/>
        </p:nvSpPr>
        <p:spPr>
          <a:xfrm>
            <a:off x="4192333" y="1379739"/>
            <a:ext cx="3082550" cy="929355"/>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solidFill>
                  <a:schemeClr val="tx2"/>
                </a:solidFill>
              </a:rPr>
              <a:t>model</a:t>
            </a:r>
          </a:p>
          <a:p>
            <a:pPr algn="ctr"/>
            <a:r>
              <a:rPr lang="cs-CZ" sz="2000" b="1" dirty="0">
                <a:solidFill>
                  <a:schemeClr val="tx2"/>
                </a:solidFill>
              </a:rPr>
              <a:t>LEON</a:t>
            </a:r>
          </a:p>
        </p:txBody>
      </p:sp>
      <p:sp>
        <p:nvSpPr>
          <p:cNvPr id="13" name="Obdélník 12">
            <a:extLst>
              <a:ext uri="{FF2B5EF4-FFF2-40B4-BE49-F238E27FC236}">
                <a16:creationId xmlns:a16="http://schemas.microsoft.com/office/drawing/2014/main" xmlns="" id="{D37B9AD8-F7AF-46BF-A578-837987E5ADAC}"/>
              </a:ext>
            </a:extLst>
          </p:cNvPr>
          <p:cNvSpPr/>
          <p:nvPr/>
        </p:nvSpPr>
        <p:spPr>
          <a:xfrm>
            <a:off x="3472824" y="1379768"/>
            <a:ext cx="719510" cy="92932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b="1" dirty="0">
                <a:solidFill>
                  <a:schemeClr val="tx2"/>
                </a:solidFill>
              </a:rPr>
              <a:t>ISPV</a:t>
            </a:r>
          </a:p>
          <a:p>
            <a:r>
              <a:rPr lang="cs-CZ" sz="1400" b="1" dirty="0">
                <a:solidFill>
                  <a:schemeClr val="tx2"/>
                </a:solidFill>
              </a:rPr>
              <a:t>VŠPS</a:t>
            </a:r>
          </a:p>
        </p:txBody>
      </p:sp>
      <p:sp>
        <p:nvSpPr>
          <p:cNvPr id="14" name="Zaoblený obdélník 7">
            <a:extLst>
              <a:ext uri="{FF2B5EF4-FFF2-40B4-BE49-F238E27FC236}">
                <a16:creationId xmlns:a16="http://schemas.microsoft.com/office/drawing/2014/main" xmlns="" id="{D7707B69-3563-4A68-A624-AE67E21CDC9D}"/>
              </a:ext>
            </a:extLst>
          </p:cNvPr>
          <p:cNvSpPr/>
          <p:nvPr/>
        </p:nvSpPr>
        <p:spPr>
          <a:xfrm>
            <a:off x="7814437" y="3014465"/>
            <a:ext cx="2998025" cy="612000"/>
          </a:xfrm>
          <a:prstGeom prst="roundRect">
            <a:avLst>
              <a:gd name="adj" fmla="val 48652"/>
            </a:avLst>
          </a:prstGeom>
          <a:solidFill>
            <a:schemeClr val="accent2">
              <a:lumMod val="40000"/>
              <a:lumOff val="6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chemeClr val="tx2"/>
                </a:solidFill>
              </a:rPr>
              <a:t>Projekce imigrace </a:t>
            </a:r>
            <a:br>
              <a:rPr lang="cs-CZ" sz="1600" b="1" dirty="0">
                <a:solidFill>
                  <a:schemeClr val="tx2"/>
                </a:solidFill>
              </a:rPr>
            </a:br>
            <a:r>
              <a:rPr lang="cs-CZ" sz="1600" dirty="0">
                <a:solidFill>
                  <a:schemeClr val="tx2"/>
                </a:solidFill>
              </a:rPr>
              <a:t>(národ. a region. úrovně)</a:t>
            </a:r>
          </a:p>
        </p:txBody>
      </p:sp>
      <p:sp>
        <p:nvSpPr>
          <p:cNvPr id="15" name="Zaoblený obdélník 18">
            <a:extLst>
              <a:ext uri="{FF2B5EF4-FFF2-40B4-BE49-F238E27FC236}">
                <a16:creationId xmlns:a16="http://schemas.microsoft.com/office/drawing/2014/main" xmlns="" id="{ED6A7623-D5EC-454A-8A27-9899615AA4CE}"/>
              </a:ext>
            </a:extLst>
          </p:cNvPr>
          <p:cNvSpPr/>
          <p:nvPr/>
        </p:nvSpPr>
        <p:spPr>
          <a:xfrm>
            <a:off x="4192335" y="3014465"/>
            <a:ext cx="3082545" cy="612000"/>
          </a:xfrm>
          <a:prstGeom prst="roundRect">
            <a:avLst>
              <a:gd name="adj" fmla="val 48652"/>
            </a:avLst>
          </a:prstGeom>
          <a:solidFill>
            <a:schemeClr val="accent2">
              <a:lumMod val="40000"/>
              <a:lumOff val="6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chemeClr val="tx2"/>
                </a:solidFill>
              </a:rPr>
              <a:t>Projekce absolventů </a:t>
            </a:r>
            <a:br>
              <a:rPr lang="cs-CZ" sz="1600" b="1" dirty="0">
                <a:solidFill>
                  <a:schemeClr val="tx2"/>
                </a:solidFill>
              </a:rPr>
            </a:br>
            <a:r>
              <a:rPr lang="cs-CZ" sz="1600" dirty="0">
                <a:solidFill>
                  <a:schemeClr val="tx2"/>
                </a:solidFill>
              </a:rPr>
              <a:t>(národ. a region. úrovně)</a:t>
            </a:r>
            <a:endParaRPr lang="cs-CZ" sz="1600" b="1" dirty="0">
              <a:solidFill>
                <a:schemeClr val="tx2"/>
              </a:solidFill>
            </a:endParaRPr>
          </a:p>
        </p:txBody>
      </p:sp>
      <p:sp>
        <p:nvSpPr>
          <p:cNvPr id="16" name="Zaoblený obdélník 19">
            <a:extLst>
              <a:ext uri="{FF2B5EF4-FFF2-40B4-BE49-F238E27FC236}">
                <a16:creationId xmlns:a16="http://schemas.microsoft.com/office/drawing/2014/main" xmlns="" id="{1E4E16B6-6A26-46A8-A1E1-0DC42D14B944}"/>
              </a:ext>
            </a:extLst>
          </p:cNvPr>
          <p:cNvSpPr/>
          <p:nvPr/>
        </p:nvSpPr>
        <p:spPr>
          <a:xfrm>
            <a:off x="816551" y="3025045"/>
            <a:ext cx="2869128" cy="612000"/>
          </a:xfrm>
          <a:prstGeom prst="roundRect">
            <a:avLst>
              <a:gd name="adj" fmla="val 48652"/>
            </a:avLst>
          </a:prstGeom>
          <a:solidFill>
            <a:schemeClr val="accent2">
              <a:lumMod val="40000"/>
              <a:lumOff val="6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chemeClr val="tx2"/>
                </a:solidFill>
              </a:rPr>
              <a:t>Makro projekce </a:t>
            </a:r>
            <a:br>
              <a:rPr lang="cs-CZ" sz="1600" b="1" dirty="0">
                <a:solidFill>
                  <a:schemeClr val="tx2"/>
                </a:solidFill>
              </a:rPr>
            </a:br>
            <a:r>
              <a:rPr lang="cs-CZ" sz="1600" dirty="0">
                <a:solidFill>
                  <a:schemeClr val="tx2"/>
                </a:solidFill>
              </a:rPr>
              <a:t>(národ. a region. úrovně)</a:t>
            </a:r>
            <a:endParaRPr lang="cs-CZ" sz="1600" b="1" dirty="0">
              <a:solidFill>
                <a:schemeClr val="tx2"/>
              </a:solidFill>
            </a:endParaRPr>
          </a:p>
        </p:txBody>
      </p:sp>
      <p:sp>
        <p:nvSpPr>
          <p:cNvPr id="17" name="Zaoblený obdélník 20">
            <a:extLst>
              <a:ext uri="{FF2B5EF4-FFF2-40B4-BE49-F238E27FC236}">
                <a16:creationId xmlns:a16="http://schemas.microsoft.com/office/drawing/2014/main" xmlns="" id="{E5FB10D9-C75B-4CF5-939D-C799740BF199}"/>
              </a:ext>
            </a:extLst>
          </p:cNvPr>
          <p:cNvSpPr/>
          <p:nvPr/>
        </p:nvSpPr>
        <p:spPr>
          <a:xfrm>
            <a:off x="7943334" y="1369638"/>
            <a:ext cx="2869128" cy="934222"/>
          </a:xfrm>
          <a:prstGeom prst="roundRect">
            <a:avLst>
              <a:gd name="adj" fmla="val 48652"/>
            </a:avLst>
          </a:prstGeom>
          <a:solidFill>
            <a:schemeClr val="accent1"/>
          </a:solid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chemeClr val="accent2"/>
                </a:solidFill>
              </a:rPr>
              <a:t>Predikce na národní</a:t>
            </a:r>
          </a:p>
          <a:p>
            <a:pPr algn="ctr"/>
            <a:r>
              <a:rPr lang="cs-CZ" sz="1600" b="1" dirty="0">
                <a:solidFill>
                  <a:schemeClr val="accent2"/>
                </a:solidFill>
              </a:rPr>
              <a:t>a 14x region. úrovních</a:t>
            </a:r>
          </a:p>
        </p:txBody>
      </p:sp>
      <p:cxnSp>
        <p:nvCxnSpPr>
          <p:cNvPr id="18" name="Přímá spojnice se šipkou 17">
            <a:extLst>
              <a:ext uri="{FF2B5EF4-FFF2-40B4-BE49-F238E27FC236}">
                <a16:creationId xmlns:a16="http://schemas.microsoft.com/office/drawing/2014/main" xmlns="" id="{357D75FE-45C7-4BDA-9742-95239A0831A7}"/>
              </a:ext>
            </a:extLst>
          </p:cNvPr>
          <p:cNvCxnSpPr>
            <a:cxnSpLocks/>
            <a:stCxn id="9" idx="0"/>
            <a:endCxn id="14" idx="2"/>
          </p:cNvCxnSpPr>
          <p:nvPr/>
        </p:nvCxnSpPr>
        <p:spPr>
          <a:xfrm flipV="1">
            <a:off x="9313449" y="3626465"/>
            <a:ext cx="1" cy="419378"/>
          </a:xfrm>
          <a:prstGeom prst="straightConnector1">
            <a:avLst/>
          </a:prstGeom>
          <a:ln w="38100">
            <a:solidFill>
              <a:schemeClr val="accent2"/>
            </a:solidFill>
            <a:tailEnd type="triangle" w="lg" len="lg"/>
          </a:ln>
        </p:spPr>
        <p:style>
          <a:lnRef idx="1">
            <a:schemeClr val="accent3"/>
          </a:lnRef>
          <a:fillRef idx="0">
            <a:schemeClr val="accent3"/>
          </a:fillRef>
          <a:effectRef idx="0">
            <a:schemeClr val="accent3"/>
          </a:effectRef>
          <a:fontRef idx="minor">
            <a:schemeClr val="tx1"/>
          </a:fontRef>
        </p:style>
      </p:cxnSp>
      <p:cxnSp>
        <p:nvCxnSpPr>
          <p:cNvPr id="19" name="Přímá spojnice se šipkou 18">
            <a:extLst>
              <a:ext uri="{FF2B5EF4-FFF2-40B4-BE49-F238E27FC236}">
                <a16:creationId xmlns:a16="http://schemas.microsoft.com/office/drawing/2014/main" xmlns="" id="{1CAF3C1E-7A6E-447C-B32E-692F44AD6B9F}"/>
              </a:ext>
            </a:extLst>
          </p:cNvPr>
          <p:cNvCxnSpPr>
            <a:cxnSpLocks/>
          </p:cNvCxnSpPr>
          <p:nvPr/>
        </p:nvCxnSpPr>
        <p:spPr>
          <a:xfrm flipH="1" flipV="1">
            <a:off x="5750056" y="3618014"/>
            <a:ext cx="3" cy="424612"/>
          </a:xfrm>
          <a:prstGeom prst="straightConnector1">
            <a:avLst/>
          </a:prstGeom>
          <a:ln w="38100">
            <a:solidFill>
              <a:schemeClr val="accent2"/>
            </a:solidFill>
            <a:tailEnd type="triangle" w="lg" len="lg"/>
          </a:ln>
        </p:spPr>
        <p:style>
          <a:lnRef idx="1">
            <a:schemeClr val="accent3"/>
          </a:lnRef>
          <a:fillRef idx="0">
            <a:schemeClr val="accent3"/>
          </a:fillRef>
          <a:effectRef idx="0">
            <a:schemeClr val="accent3"/>
          </a:effectRef>
          <a:fontRef idx="minor">
            <a:schemeClr val="tx1"/>
          </a:fontRef>
        </p:style>
      </p:cxnSp>
      <p:cxnSp>
        <p:nvCxnSpPr>
          <p:cNvPr id="20" name="Přímá spojnice se šipkou 19">
            <a:extLst>
              <a:ext uri="{FF2B5EF4-FFF2-40B4-BE49-F238E27FC236}">
                <a16:creationId xmlns:a16="http://schemas.microsoft.com/office/drawing/2014/main" xmlns="" id="{A1E467A0-A05B-4CAF-BF9B-6DF7AE40850D}"/>
              </a:ext>
            </a:extLst>
          </p:cNvPr>
          <p:cNvCxnSpPr>
            <a:cxnSpLocks/>
            <a:stCxn id="11" idx="0"/>
            <a:endCxn id="16" idx="2"/>
          </p:cNvCxnSpPr>
          <p:nvPr/>
        </p:nvCxnSpPr>
        <p:spPr>
          <a:xfrm flipV="1">
            <a:off x="2250339" y="3637045"/>
            <a:ext cx="776" cy="424612"/>
          </a:xfrm>
          <a:prstGeom prst="straightConnector1">
            <a:avLst/>
          </a:prstGeom>
          <a:ln w="38100">
            <a:solidFill>
              <a:schemeClr val="accent2"/>
            </a:solidFill>
            <a:tailEnd type="triangle" w="lg" len="lg"/>
          </a:ln>
        </p:spPr>
        <p:style>
          <a:lnRef idx="1">
            <a:schemeClr val="accent3"/>
          </a:lnRef>
          <a:fillRef idx="0">
            <a:schemeClr val="accent3"/>
          </a:fillRef>
          <a:effectRef idx="0">
            <a:schemeClr val="accent3"/>
          </a:effectRef>
          <a:fontRef idx="minor">
            <a:schemeClr val="tx1"/>
          </a:fontRef>
        </p:style>
      </p:cxnSp>
      <p:cxnSp>
        <p:nvCxnSpPr>
          <p:cNvPr id="21" name="Přímá spojnice se šipkou 20">
            <a:extLst>
              <a:ext uri="{FF2B5EF4-FFF2-40B4-BE49-F238E27FC236}">
                <a16:creationId xmlns:a16="http://schemas.microsoft.com/office/drawing/2014/main" xmlns="" id="{4EF69A6D-48BF-454D-82BE-B76FA7662CBC}"/>
              </a:ext>
            </a:extLst>
          </p:cNvPr>
          <p:cNvCxnSpPr>
            <a:cxnSpLocks/>
            <a:stCxn id="14" idx="0"/>
          </p:cNvCxnSpPr>
          <p:nvPr/>
        </p:nvCxnSpPr>
        <p:spPr>
          <a:xfrm flipH="1" flipV="1">
            <a:off x="5733612" y="2315601"/>
            <a:ext cx="3579838" cy="698864"/>
          </a:xfrm>
          <a:prstGeom prst="straightConnector1">
            <a:avLst/>
          </a:prstGeom>
          <a:ln w="38100">
            <a:solidFill>
              <a:schemeClr val="accent2">
                <a:lumMod val="40000"/>
                <a:lumOff val="60000"/>
              </a:schemeClr>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22" name="Přímá spojnice se šipkou 21">
            <a:extLst>
              <a:ext uri="{FF2B5EF4-FFF2-40B4-BE49-F238E27FC236}">
                <a16:creationId xmlns:a16="http://schemas.microsoft.com/office/drawing/2014/main" xmlns="" id="{36AEAC08-AFF9-4D78-97A2-E1475B6FCFA1}"/>
              </a:ext>
            </a:extLst>
          </p:cNvPr>
          <p:cNvCxnSpPr>
            <a:cxnSpLocks/>
            <a:stCxn id="16" idx="0"/>
          </p:cNvCxnSpPr>
          <p:nvPr/>
        </p:nvCxnSpPr>
        <p:spPr>
          <a:xfrm flipV="1">
            <a:off x="2251115" y="2309093"/>
            <a:ext cx="3447234" cy="715952"/>
          </a:xfrm>
          <a:prstGeom prst="straightConnector1">
            <a:avLst/>
          </a:prstGeom>
          <a:ln w="38100">
            <a:solidFill>
              <a:schemeClr val="accent2">
                <a:lumMod val="40000"/>
                <a:lumOff val="60000"/>
              </a:schemeClr>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23" name="Přímá spojnice se šipkou 22">
            <a:extLst>
              <a:ext uri="{FF2B5EF4-FFF2-40B4-BE49-F238E27FC236}">
                <a16:creationId xmlns:a16="http://schemas.microsoft.com/office/drawing/2014/main" xmlns="" id="{0F9BB72D-8CF5-438A-A170-1F6B74CDEA69}"/>
              </a:ext>
            </a:extLst>
          </p:cNvPr>
          <p:cNvCxnSpPr>
            <a:cxnSpLocks/>
          </p:cNvCxnSpPr>
          <p:nvPr/>
        </p:nvCxnSpPr>
        <p:spPr>
          <a:xfrm flipH="1" flipV="1">
            <a:off x="5717801" y="2319674"/>
            <a:ext cx="1" cy="705371"/>
          </a:xfrm>
          <a:prstGeom prst="straightConnector1">
            <a:avLst/>
          </a:prstGeom>
          <a:ln w="38100">
            <a:solidFill>
              <a:schemeClr val="accent2">
                <a:lumMod val="40000"/>
                <a:lumOff val="60000"/>
              </a:schemeClr>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24" name="Přímá spojnice se šipkou 23">
            <a:extLst>
              <a:ext uri="{FF2B5EF4-FFF2-40B4-BE49-F238E27FC236}">
                <a16:creationId xmlns:a16="http://schemas.microsoft.com/office/drawing/2014/main" xmlns="" id="{82CDB645-1BCA-4831-BD0D-B655CA61C2B7}"/>
              </a:ext>
            </a:extLst>
          </p:cNvPr>
          <p:cNvCxnSpPr>
            <a:cxnSpLocks/>
            <a:stCxn id="12" idx="3"/>
            <a:endCxn id="17" idx="1"/>
          </p:cNvCxnSpPr>
          <p:nvPr/>
        </p:nvCxnSpPr>
        <p:spPr>
          <a:xfrm flipV="1">
            <a:off x="7274883" y="1836749"/>
            <a:ext cx="668451" cy="7668"/>
          </a:xfrm>
          <a:prstGeom prst="straightConnector1">
            <a:avLst/>
          </a:prstGeom>
          <a:ln w="53975">
            <a:tailEnd type="triangle" w="lg" len="lg"/>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15832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A417F7-575D-417B-B95F-764C30359075}"/>
              </a:ext>
            </a:extLst>
          </p:cNvPr>
          <p:cNvSpPr>
            <a:spLocks noGrp="1"/>
          </p:cNvSpPr>
          <p:nvPr>
            <p:ph type="title"/>
          </p:nvPr>
        </p:nvSpPr>
        <p:spPr>
          <a:xfrm>
            <a:off x="2293938" y="319195"/>
            <a:ext cx="10080624" cy="829638"/>
          </a:xfrm>
        </p:spPr>
        <p:txBody>
          <a:bodyPr/>
          <a:lstStyle/>
          <a:p>
            <a:r>
              <a:rPr lang="cs-CZ" dirty="0"/>
              <a:t>Projekt Predikce trhu práce – KOMPAS</a:t>
            </a:r>
          </a:p>
        </p:txBody>
      </p:sp>
      <p:sp>
        <p:nvSpPr>
          <p:cNvPr id="6" name="Zástupný obsah 2">
            <a:extLst>
              <a:ext uri="{FF2B5EF4-FFF2-40B4-BE49-F238E27FC236}">
                <a16:creationId xmlns:a16="http://schemas.microsoft.com/office/drawing/2014/main" xmlns="" id="{E9733430-3922-45AE-A7A8-B7C88D641858}"/>
              </a:ext>
            </a:extLst>
          </p:cNvPr>
          <p:cNvSpPr>
            <a:spLocks noGrp="1"/>
          </p:cNvSpPr>
          <p:nvPr>
            <p:ph idx="1"/>
          </p:nvPr>
        </p:nvSpPr>
        <p:spPr>
          <a:xfrm>
            <a:off x="154546" y="991671"/>
            <a:ext cx="11809927" cy="5756857"/>
          </a:xfrm>
        </p:spPr>
        <p:txBody>
          <a:bodyPr>
            <a:normAutofit/>
          </a:bodyPr>
          <a:lstStyle/>
          <a:p>
            <a:pPr marL="0" indent="0" algn="ctr">
              <a:buNone/>
            </a:pPr>
            <a:r>
              <a:rPr lang="cs-CZ" dirty="0" smtClean="0">
                <a:latin typeface="Calibri" panose="020F0502020204030204" pitchFamily="34" charset="0"/>
                <a:ea typeface="Verdana" panose="020B0604030504040204" pitchFamily="34" charset="0"/>
                <a:cs typeface="Verdana" panose="020B0604030504040204" pitchFamily="34" charset="0"/>
              </a:rPr>
              <a:t>Celková </a:t>
            </a:r>
            <a:r>
              <a:rPr lang="cs-CZ" dirty="0">
                <a:latin typeface="Calibri" panose="020F0502020204030204" pitchFamily="34" charset="0"/>
                <a:ea typeface="Verdana" panose="020B0604030504040204" pitchFamily="34" charset="0"/>
                <a:cs typeface="Verdana" panose="020B0604030504040204" pitchFamily="34" charset="0"/>
              </a:rPr>
              <a:t>poptávka po práci je dána </a:t>
            </a:r>
            <a:r>
              <a:rPr lang="cs-CZ" b="1" i="1" dirty="0">
                <a:latin typeface="Calibri" panose="020F0502020204030204" pitchFamily="34" charset="0"/>
                <a:ea typeface="Verdana" panose="020B0604030504040204" pitchFamily="34" charset="0"/>
                <a:cs typeface="Verdana" panose="020B0604030504040204" pitchFamily="34" charset="0"/>
              </a:rPr>
              <a:t>součtem náhradní a expanzní poptávky</a:t>
            </a:r>
            <a:r>
              <a:rPr lang="cs-CZ" dirty="0">
                <a:latin typeface="Calibri" panose="020F0502020204030204" pitchFamily="34" charset="0"/>
                <a:ea typeface="Verdana" panose="020B0604030504040204" pitchFamily="34" charset="0"/>
                <a:cs typeface="Verdana" panose="020B0604030504040204" pitchFamily="34" charset="0"/>
              </a:rPr>
              <a:t>.</a:t>
            </a:r>
          </a:p>
          <a:p>
            <a:pPr marL="0" indent="0" algn="just">
              <a:spcAft>
                <a:spcPts val="1200"/>
              </a:spcAft>
              <a:buNone/>
            </a:pPr>
            <a:r>
              <a:rPr lang="cs-CZ" b="1" i="1" dirty="0">
                <a:latin typeface="Calibri" panose="020F0502020204030204" pitchFamily="34" charset="0"/>
                <a:ea typeface="Verdana" panose="020B0604030504040204" pitchFamily="34" charset="0"/>
                <a:cs typeface="Verdana" panose="020B0604030504040204" pitchFamily="34" charset="0"/>
              </a:rPr>
              <a:t>Náhradní poptávka </a:t>
            </a:r>
            <a:r>
              <a:rPr lang="cs-CZ" dirty="0">
                <a:latin typeface="Calibri" panose="020F0502020204030204" pitchFamily="34" charset="0"/>
                <a:ea typeface="Verdana" panose="020B0604030504040204" pitchFamily="34" charset="0"/>
                <a:cs typeface="Verdana" panose="020B0604030504040204" pitchFamily="34" charset="0"/>
              </a:rPr>
              <a:t>je dána počtem uvolněných pracovních míst v odhadovaném období (2018 až </a:t>
            </a:r>
            <a:r>
              <a:rPr lang="cs-CZ" dirty="0" smtClean="0">
                <a:latin typeface="Calibri" panose="020F0502020204030204" pitchFamily="34" charset="0"/>
                <a:ea typeface="Verdana" panose="020B0604030504040204" pitchFamily="34" charset="0"/>
                <a:cs typeface="Verdana" panose="020B0604030504040204" pitchFamily="34" charset="0"/>
              </a:rPr>
              <a:t>2024). </a:t>
            </a:r>
            <a:r>
              <a:rPr lang="cs-CZ" dirty="0">
                <a:latin typeface="Calibri" panose="020F0502020204030204" pitchFamily="34" charset="0"/>
                <a:ea typeface="Verdana" panose="020B0604030504040204" pitchFamily="34" charset="0"/>
                <a:cs typeface="Verdana" panose="020B0604030504040204" pitchFamily="34" charset="0"/>
              </a:rPr>
              <a:t>Náhradní poptávka je obvykle největší částí poptávky po práci.</a:t>
            </a:r>
          </a:p>
          <a:p>
            <a:pPr marL="0" indent="0" algn="just">
              <a:spcAft>
                <a:spcPts val="1200"/>
              </a:spcAft>
              <a:buNone/>
            </a:pPr>
            <a:r>
              <a:rPr lang="cs-CZ" b="1" i="1" dirty="0">
                <a:latin typeface="Calibri" panose="020F0502020204030204" pitchFamily="34" charset="0"/>
                <a:ea typeface="Verdana" panose="020B0604030504040204" pitchFamily="34" charset="0"/>
                <a:cs typeface="Verdana" panose="020B0604030504040204" pitchFamily="34" charset="0"/>
              </a:rPr>
              <a:t>Expanzní poptávka </a:t>
            </a:r>
            <a:r>
              <a:rPr lang="cs-CZ" dirty="0">
                <a:latin typeface="Calibri" panose="020F0502020204030204" pitchFamily="34" charset="0"/>
                <a:ea typeface="Verdana" panose="020B0604030504040204" pitchFamily="34" charset="0"/>
                <a:cs typeface="Verdana" panose="020B0604030504040204" pitchFamily="34" charset="0"/>
              </a:rPr>
              <a:t>je dána vývojem počtu zaměstnaných v daném typu vzdělání či zaměstnání a předpokládá se, že tato změna je způsobena expanzí či naopak redukcí oboru či odvětví.</a:t>
            </a:r>
          </a:p>
          <a:p>
            <a:pPr marL="0" indent="0" algn="just">
              <a:spcAft>
                <a:spcPts val="1200"/>
              </a:spcAft>
              <a:buNone/>
            </a:pPr>
            <a:r>
              <a:rPr lang="cs-CZ" b="1" i="1" dirty="0">
                <a:latin typeface="Calibri" panose="020F0502020204030204" pitchFamily="34" charset="0"/>
                <a:ea typeface="Verdana" panose="020B0604030504040204" pitchFamily="34" charset="0"/>
                <a:cs typeface="Verdana" panose="020B0604030504040204" pitchFamily="34" charset="0"/>
              </a:rPr>
              <a:t>Celková poptávka </a:t>
            </a:r>
            <a:r>
              <a:rPr lang="cs-CZ" dirty="0">
                <a:latin typeface="Calibri" panose="020F0502020204030204" pitchFamily="34" charset="0"/>
                <a:ea typeface="Verdana" panose="020B0604030504040204" pitchFamily="34" charset="0"/>
                <a:cs typeface="Verdana" panose="020B0604030504040204" pitchFamily="34" charset="0"/>
              </a:rPr>
              <a:t>je konfrontována s nabídkou práce absolventů a krátkodobě nezaměstnaných </a:t>
            </a:r>
            <a:endParaRPr lang="cs-CZ" altLang="cs-CZ" dirty="0">
              <a:latin typeface="Calibri" panose="020F0502020204030204" pitchFamily="34" charset="0"/>
              <a:ea typeface="Verdana" panose="020B0604030504040204" pitchFamily="34" charset="0"/>
              <a:cs typeface="Verdana" panose="020B0604030504040204" pitchFamily="34" charset="0"/>
            </a:endParaRPr>
          </a:p>
          <a:p>
            <a:pPr marL="0" indent="0" algn="just">
              <a:spcAft>
                <a:spcPts val="1200"/>
              </a:spcAft>
              <a:buNone/>
            </a:pPr>
            <a:r>
              <a:rPr lang="cs-CZ" b="1" i="1" dirty="0">
                <a:latin typeface="Calibri" panose="020F0502020204030204" pitchFamily="34" charset="0"/>
                <a:ea typeface="Verdana" panose="020B0604030504040204" pitchFamily="34" charset="0"/>
                <a:cs typeface="Verdana" panose="020B0604030504040204" pitchFamily="34" charset="0"/>
              </a:rPr>
              <a:t>Index mezd UST/Praha (ČSÚ)</a:t>
            </a:r>
            <a:r>
              <a:rPr lang="en-US" b="1" i="1" dirty="0">
                <a:latin typeface="Calibri" panose="020F0502020204030204" pitchFamily="34" charset="0"/>
                <a:ea typeface="Verdana" panose="020B0604030504040204" pitchFamily="34" charset="0"/>
                <a:cs typeface="Verdana" panose="020B0604030504040204" pitchFamily="34" charset="0"/>
              </a:rPr>
              <a:t> </a:t>
            </a:r>
            <a:r>
              <a:rPr lang="cs-CZ" dirty="0">
                <a:latin typeface="Calibri" panose="020F0502020204030204" pitchFamily="34" charset="0"/>
                <a:ea typeface="Verdana" panose="020B0604030504040204" pitchFamily="34" charset="0"/>
                <a:cs typeface="Verdana" panose="020B0604030504040204" pitchFamily="34" charset="0"/>
              </a:rPr>
              <a:t>– poměr průměrné mzdy v </a:t>
            </a:r>
            <a:r>
              <a:rPr lang="cs-CZ" dirty="0" smtClean="0">
                <a:latin typeface="Calibri" panose="020F0502020204030204" pitchFamily="34" charset="0"/>
                <a:ea typeface="Verdana" panose="020B0604030504040204" pitchFamily="34" charset="0"/>
                <a:cs typeface="Verdana" panose="020B0604030504040204" pitchFamily="34" charset="0"/>
              </a:rPr>
              <a:t>Ústeckém </a:t>
            </a:r>
            <a:r>
              <a:rPr lang="cs-CZ" dirty="0">
                <a:latin typeface="Calibri" panose="020F0502020204030204" pitchFamily="34" charset="0"/>
                <a:ea typeface="Verdana" panose="020B0604030504040204" pitchFamily="34" charset="0"/>
                <a:cs typeface="Verdana" panose="020B0604030504040204" pitchFamily="34" charset="0"/>
              </a:rPr>
              <a:t>kraji v daném odvětví za daný rok, ku stejné hodnotě průměrné mzdy pro Prahu</a:t>
            </a:r>
          </a:p>
          <a:p>
            <a:pPr marL="0" indent="0" algn="just">
              <a:buNone/>
            </a:pPr>
            <a:r>
              <a:rPr lang="cs-CZ" b="1" i="1" u="sng" dirty="0">
                <a:latin typeface="Calibri" panose="020F0502020204030204" pitchFamily="34" charset="0"/>
                <a:ea typeface="Verdana" panose="020B0604030504040204" pitchFamily="34" charset="0"/>
                <a:cs typeface="Verdana" panose="020B0604030504040204" pitchFamily="34" charset="0"/>
              </a:rPr>
              <a:t>Index mezd UST/ČR (ČSÚ)</a:t>
            </a:r>
            <a:r>
              <a:rPr lang="en-US" b="1" i="1" u="sng" dirty="0">
                <a:latin typeface="Calibri" panose="020F0502020204030204" pitchFamily="34" charset="0"/>
                <a:ea typeface="Verdana" panose="020B0604030504040204" pitchFamily="34" charset="0"/>
                <a:cs typeface="Verdana" panose="020B0604030504040204" pitchFamily="34" charset="0"/>
              </a:rPr>
              <a:t> </a:t>
            </a:r>
            <a:r>
              <a:rPr lang="cs-CZ" dirty="0">
                <a:latin typeface="Calibri" panose="020F0502020204030204" pitchFamily="34" charset="0"/>
                <a:ea typeface="Verdana" panose="020B0604030504040204" pitchFamily="34" charset="0"/>
                <a:cs typeface="Verdana" panose="020B0604030504040204" pitchFamily="34" charset="0"/>
              </a:rPr>
              <a:t>– poměr průměrné mzdy v Ústeckém kraji v daném odvětví za daný rok ku stejné hodnotě průměrné mzdy za </a:t>
            </a:r>
            <a:r>
              <a:rPr lang="cs-CZ" dirty="0" smtClean="0">
                <a:latin typeface="Calibri" panose="020F0502020204030204" pitchFamily="34" charset="0"/>
                <a:ea typeface="Verdana" panose="020B0604030504040204" pitchFamily="34" charset="0"/>
                <a:cs typeface="Verdana" panose="020B0604030504040204" pitchFamily="34" charset="0"/>
              </a:rPr>
              <a:t>ČR</a:t>
            </a:r>
            <a:endParaRPr lang="cs-CZ" dirty="0">
              <a:latin typeface="Calibri" panose="020F0502020204030204" pitchFamily="34" charset="0"/>
              <a:ea typeface="Verdana" panose="020B0604030504040204" pitchFamily="34" charset="0"/>
              <a:cs typeface="Verdana" panose="020B0604030504040204" pitchFamily="34" charset="0"/>
            </a:endParaRPr>
          </a:p>
          <a:p>
            <a:pPr marL="0" indent="0" algn="just">
              <a:buNone/>
            </a:pPr>
            <a:r>
              <a:rPr lang="cs-CZ" b="1" i="1" u="sng" dirty="0">
                <a:latin typeface="Calibri" panose="020F0502020204030204" pitchFamily="34" charset="0"/>
                <a:ea typeface="Verdana" panose="020B0604030504040204" pitchFamily="34" charset="0"/>
                <a:cs typeface="Verdana" panose="020B0604030504040204" pitchFamily="34" charset="0"/>
              </a:rPr>
              <a:t>IFLM Index </a:t>
            </a:r>
            <a:r>
              <a:rPr lang="cs-CZ" dirty="0">
                <a:latin typeface="Calibri" panose="020F0502020204030204" pitchFamily="34" charset="0"/>
                <a:ea typeface="Verdana" panose="020B0604030504040204" pitchFamily="34" charset="0"/>
                <a:cs typeface="Verdana" panose="020B0604030504040204" pitchFamily="34" charset="0"/>
              </a:rPr>
              <a:t>– udává poměr mezi nabídkou a poptávkou na trhu práce. Je-li IFLM index </a:t>
            </a:r>
            <a:r>
              <a:rPr lang="en-US" dirty="0">
                <a:latin typeface="Calibri" panose="020F0502020204030204" pitchFamily="34" charset="0"/>
                <a:ea typeface="Verdana" panose="020B0604030504040204" pitchFamily="34" charset="0"/>
                <a:cs typeface="Verdana" panose="020B0604030504040204" pitchFamily="34" charset="0"/>
              </a:rPr>
              <a:t>&gt;1, </a:t>
            </a:r>
            <a:r>
              <a:rPr lang="en-US" dirty="0" err="1">
                <a:latin typeface="Calibri" panose="020F0502020204030204" pitchFamily="34" charset="0"/>
                <a:ea typeface="Verdana" panose="020B0604030504040204" pitchFamily="34" charset="0"/>
                <a:cs typeface="Verdana" panose="020B0604030504040204" pitchFamily="34" charset="0"/>
              </a:rPr>
              <a:t>budou</a:t>
            </a:r>
            <a:r>
              <a:rPr lang="en-US" dirty="0">
                <a:latin typeface="Calibri" panose="020F0502020204030204" pitchFamily="34" charset="0"/>
                <a:ea typeface="Verdana" panose="020B0604030504040204" pitchFamily="34" charset="0"/>
                <a:cs typeface="Verdana" panose="020B0604030504040204" pitchFamily="34" charset="0"/>
              </a:rPr>
              <a:t> lid</a:t>
            </a:r>
            <a:r>
              <a:rPr lang="cs-CZ" dirty="0">
                <a:latin typeface="Calibri" panose="020F0502020204030204" pitchFamily="34" charset="0"/>
                <a:ea typeface="Verdana" panose="020B0604030504040204" pitchFamily="34" charset="0"/>
                <a:cs typeface="Verdana" panose="020B0604030504040204" pitchFamily="34" charset="0"/>
              </a:rPr>
              <a:t>é  hledající práci těžko shánět vhodné zaměstnání. Čím je IFLM index nižší, tím jednodušeji budou lidé v daném oboru/povolání/vzdělání hledat práci. </a:t>
            </a:r>
          </a:p>
          <a:p>
            <a:pPr algn="just"/>
            <a:endParaRPr lang="cs-CZ" dirty="0"/>
          </a:p>
          <a:p>
            <a:pPr fontAlgn="base"/>
            <a:endParaRPr lang="cs-CZ" dirty="0"/>
          </a:p>
        </p:txBody>
      </p:sp>
    </p:spTree>
    <p:extLst>
      <p:ext uri="{BB962C8B-B14F-4D97-AF65-F5344CB8AC3E}">
        <p14:creationId xmlns:p14="http://schemas.microsoft.com/office/powerpoint/2010/main" val="923317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A417F7-575D-417B-B95F-764C30359075}"/>
              </a:ext>
            </a:extLst>
          </p:cNvPr>
          <p:cNvSpPr>
            <a:spLocks noGrp="1"/>
          </p:cNvSpPr>
          <p:nvPr>
            <p:ph type="title"/>
          </p:nvPr>
        </p:nvSpPr>
        <p:spPr/>
        <p:txBody>
          <a:bodyPr/>
          <a:lstStyle/>
          <a:p>
            <a:r>
              <a:rPr lang="cs-CZ" dirty="0"/>
              <a:t>Projekt Predikce trhu práce – KOMPAS</a:t>
            </a:r>
          </a:p>
        </p:txBody>
      </p:sp>
      <p:sp>
        <p:nvSpPr>
          <p:cNvPr id="6" name="Zástupný obsah 2">
            <a:extLst>
              <a:ext uri="{FF2B5EF4-FFF2-40B4-BE49-F238E27FC236}">
                <a16:creationId xmlns:a16="http://schemas.microsoft.com/office/drawing/2014/main" xmlns="" id="{E9733430-3922-45AE-A7A8-B7C88D641858}"/>
              </a:ext>
            </a:extLst>
          </p:cNvPr>
          <p:cNvSpPr>
            <a:spLocks noGrp="1"/>
          </p:cNvSpPr>
          <p:nvPr>
            <p:ph idx="1"/>
          </p:nvPr>
        </p:nvSpPr>
        <p:spPr>
          <a:xfrm>
            <a:off x="731838" y="1586833"/>
            <a:ext cx="10728324" cy="4644128"/>
          </a:xfrm>
        </p:spPr>
        <p:txBody>
          <a:bodyPr>
            <a:normAutofit/>
          </a:bodyPr>
          <a:lstStyle/>
          <a:p>
            <a:pPr marL="0" indent="0">
              <a:buNone/>
            </a:pPr>
            <a:r>
              <a:rPr lang="cs-CZ" altLang="cs-CZ" dirty="0">
                <a:ea typeface="Verdana" panose="020B0604030504040204" pitchFamily="34" charset="0"/>
                <a:cs typeface="Verdana" panose="020B0604030504040204" pitchFamily="34" charset="0"/>
              </a:rPr>
              <a:t>Výsledky</a:t>
            </a:r>
            <a:r>
              <a:rPr lang="en-US" altLang="cs-CZ" dirty="0">
                <a:ea typeface="Verdana" panose="020B0604030504040204" pitchFamily="34" charset="0"/>
                <a:cs typeface="Verdana" panose="020B0604030504040204" pitchFamily="34" charset="0"/>
              </a:rPr>
              <a:t> modelu</a:t>
            </a:r>
            <a:r>
              <a:rPr lang="cs-CZ" altLang="cs-CZ" dirty="0">
                <a:ea typeface="Verdana" panose="020B0604030504040204" pitchFamily="34" charset="0"/>
                <a:cs typeface="Verdana" panose="020B0604030504040204" pitchFamily="34" charset="0"/>
              </a:rPr>
              <a:t> </a:t>
            </a:r>
            <a:r>
              <a:rPr lang="cs-CZ" altLang="cs-CZ" dirty="0" smtClean="0">
                <a:ea typeface="Verdana" panose="020B0604030504040204" pitchFamily="34" charset="0"/>
                <a:cs typeface="Verdana" panose="020B0604030504040204" pitchFamily="34" charset="0"/>
              </a:rPr>
              <a:t>v </a:t>
            </a:r>
            <a:r>
              <a:rPr lang="cs-CZ" altLang="cs-CZ" dirty="0">
                <a:ea typeface="Verdana" panose="020B0604030504040204" pitchFamily="34" charset="0"/>
                <a:cs typeface="Verdana" panose="020B0604030504040204" pitchFamily="34" charset="0"/>
              </a:rPr>
              <a:t>oblasti predikcí v Ústeckém kraji </a:t>
            </a:r>
            <a:r>
              <a:rPr lang="cs-CZ" altLang="cs-CZ" dirty="0" smtClean="0">
                <a:ea typeface="Verdana" panose="020B0604030504040204" pitchFamily="34" charset="0"/>
                <a:cs typeface="Verdana" panose="020B0604030504040204" pitchFamily="34" charset="0"/>
              </a:rPr>
              <a:t>pro </a:t>
            </a:r>
            <a:r>
              <a:rPr lang="cs-CZ" altLang="cs-CZ" dirty="0">
                <a:ea typeface="Verdana" panose="020B0604030504040204" pitchFamily="34" charset="0"/>
                <a:cs typeface="Verdana" panose="020B0604030504040204" pitchFamily="34" charset="0"/>
              </a:rPr>
              <a:t>roky 2018 – </a:t>
            </a:r>
            <a:r>
              <a:rPr lang="cs-CZ" altLang="cs-CZ" dirty="0" smtClean="0">
                <a:ea typeface="Verdana" panose="020B0604030504040204" pitchFamily="34" charset="0"/>
                <a:cs typeface="Verdana" panose="020B0604030504040204" pitchFamily="34" charset="0"/>
              </a:rPr>
              <a:t>2024 </a:t>
            </a:r>
            <a:r>
              <a:rPr lang="cs-CZ" altLang="cs-CZ" dirty="0">
                <a:ea typeface="Verdana" panose="020B0604030504040204" pitchFamily="34" charset="0"/>
                <a:cs typeface="Verdana" panose="020B0604030504040204" pitchFamily="34" charset="0"/>
              </a:rPr>
              <a:t>jsou členěny do třech skupin :</a:t>
            </a:r>
          </a:p>
          <a:p>
            <a:endParaRPr lang="cs-CZ" dirty="0">
              <a:ea typeface="Verdana" panose="020B0604030504040204" pitchFamily="34" charset="0"/>
              <a:cs typeface="Verdana" panose="020B0604030504040204" pitchFamily="34" charset="0"/>
            </a:endParaRPr>
          </a:p>
          <a:p>
            <a:pPr marL="457200" indent="-457200">
              <a:buAutoNum type="alphaUcPeriod"/>
            </a:pPr>
            <a:r>
              <a:rPr lang="cs-CZ" dirty="0" smtClean="0">
                <a:ea typeface="Verdana" panose="020B0604030504040204" pitchFamily="34" charset="0"/>
                <a:cs typeface="Verdana" panose="020B0604030504040204" pitchFamily="34" charset="0"/>
              </a:rPr>
              <a:t>Regiony</a:t>
            </a:r>
          </a:p>
          <a:p>
            <a:pPr marL="457200" indent="-457200">
              <a:buAutoNum type="alphaUcPeriod"/>
            </a:pPr>
            <a:r>
              <a:rPr lang="cs-CZ" dirty="0" smtClean="0">
                <a:ea typeface="Verdana" panose="020B0604030504040204" pitchFamily="34" charset="0"/>
                <a:cs typeface="Verdana" panose="020B0604030504040204" pitchFamily="34" charset="0"/>
              </a:rPr>
              <a:t>Povolání</a:t>
            </a:r>
            <a:endParaRPr lang="cs-CZ" dirty="0">
              <a:ea typeface="Verdana" panose="020B0604030504040204" pitchFamily="34" charset="0"/>
              <a:cs typeface="Verdana" panose="020B0604030504040204" pitchFamily="34" charset="0"/>
            </a:endParaRPr>
          </a:p>
          <a:p>
            <a:pPr marL="457200" indent="-457200">
              <a:buAutoNum type="alphaUcPeriod"/>
            </a:pPr>
            <a:r>
              <a:rPr lang="cs-CZ" dirty="0" smtClean="0">
                <a:ea typeface="Verdana" panose="020B0604030504040204" pitchFamily="34" charset="0"/>
                <a:cs typeface="Verdana" panose="020B0604030504040204" pitchFamily="34" charset="0"/>
              </a:rPr>
              <a:t>Odvětví</a:t>
            </a:r>
            <a:endParaRPr lang="cs-CZ" dirty="0">
              <a:ea typeface="Verdana" panose="020B0604030504040204" pitchFamily="34" charset="0"/>
              <a:cs typeface="Verdana" panose="020B0604030504040204" pitchFamily="34" charset="0"/>
            </a:endParaRPr>
          </a:p>
          <a:p>
            <a:pPr marL="457200" indent="-457200">
              <a:buAutoNum type="alphaUcPeriod"/>
            </a:pPr>
            <a:r>
              <a:rPr lang="cs-CZ" dirty="0">
                <a:ea typeface="Verdana" panose="020B0604030504040204" pitchFamily="34" charset="0"/>
                <a:cs typeface="Verdana" panose="020B0604030504040204" pitchFamily="34" charset="0"/>
              </a:rPr>
              <a:t>V</a:t>
            </a:r>
            <a:r>
              <a:rPr lang="cs-CZ" dirty="0" smtClean="0">
                <a:ea typeface="Verdana" panose="020B0604030504040204" pitchFamily="34" charset="0"/>
                <a:cs typeface="Verdana" panose="020B0604030504040204" pitchFamily="34" charset="0"/>
              </a:rPr>
              <a:t>zdělání</a:t>
            </a:r>
            <a:endParaRPr lang="cs-CZ" dirty="0">
              <a:ea typeface="Verdana" panose="020B0604030504040204" pitchFamily="34" charset="0"/>
              <a:cs typeface="Verdana" panose="020B0604030504040204" pitchFamily="34" charset="0"/>
            </a:endParaRPr>
          </a:p>
          <a:p>
            <a:pPr marL="457200" indent="-457200">
              <a:buAutoNum type="alphaUcPeriod"/>
            </a:pPr>
            <a:endParaRPr lang="cs-CZ" dirty="0">
              <a:solidFill>
                <a:srgbClr val="FF0000"/>
              </a:solidFill>
              <a:ea typeface="Verdana" panose="020B0604030504040204" pitchFamily="34" charset="0"/>
              <a:cs typeface="Verdana" panose="020B0604030504040204" pitchFamily="34" charset="0"/>
            </a:endParaRPr>
          </a:p>
          <a:p>
            <a:pPr marL="0" indent="0">
              <a:buNone/>
            </a:pPr>
            <a:r>
              <a:rPr lang="cs-CZ" dirty="0">
                <a:ea typeface="Verdana" panose="020B0604030504040204" pitchFamily="34" charset="0"/>
                <a:cs typeface="Verdana" panose="020B0604030504040204" pitchFamily="34" charset="0"/>
              </a:rPr>
              <a:t>V následujících částech prezentace bude představen jen vzorek modelu.</a:t>
            </a:r>
          </a:p>
          <a:p>
            <a:pPr fontAlgn="base"/>
            <a:endParaRPr lang="cs-CZ" dirty="0"/>
          </a:p>
        </p:txBody>
      </p:sp>
    </p:spTree>
    <p:extLst>
      <p:ext uri="{BB962C8B-B14F-4D97-AF65-F5344CB8AC3E}">
        <p14:creationId xmlns:p14="http://schemas.microsoft.com/office/powerpoint/2010/main" val="651692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7B065D2-B86F-4BDC-8356-E0A2E4AA9F29}"/>
              </a:ext>
            </a:extLst>
          </p:cNvPr>
          <p:cNvSpPr>
            <a:spLocks noGrp="1"/>
          </p:cNvSpPr>
          <p:nvPr>
            <p:ph type="title"/>
          </p:nvPr>
        </p:nvSpPr>
        <p:spPr/>
        <p:txBody>
          <a:bodyPr/>
          <a:lstStyle/>
          <a:p>
            <a:r>
              <a:rPr lang="cs-CZ" dirty="0"/>
              <a:t>Predikce národní </a:t>
            </a:r>
            <a:r>
              <a:rPr lang="cs-CZ" dirty="0" smtClean="0"/>
              <a:t>úrovně- ODVĚTVÍ</a:t>
            </a:r>
            <a:endParaRPr lang="cs-CZ" dirty="0"/>
          </a:p>
        </p:txBody>
      </p:sp>
      <p:graphicFrame>
        <p:nvGraphicFramePr>
          <p:cNvPr id="5" name="Graf 4">
            <a:extLst>
              <a:ext uri="{FF2B5EF4-FFF2-40B4-BE49-F238E27FC236}">
                <a16:creationId xmlns:a16="http://schemas.microsoft.com/office/drawing/2014/main" xmlns="" id="{CAF2C507-D987-4073-86EF-3174DA0CB599}"/>
              </a:ext>
            </a:extLst>
          </p:cNvPr>
          <p:cNvGraphicFramePr/>
          <p:nvPr>
            <p:extLst>
              <p:ext uri="{D42A27DB-BD31-4B8C-83A1-F6EECF244321}">
                <p14:modId xmlns:p14="http://schemas.microsoft.com/office/powerpoint/2010/main" val="2257306270"/>
              </p:ext>
            </p:extLst>
          </p:nvPr>
        </p:nvGraphicFramePr>
        <p:xfrm>
          <a:off x="1379537" y="1369638"/>
          <a:ext cx="10080623"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6016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 KOMPAS 4:3">
  <a:themeElements>
    <a:clrScheme name="Kompas">
      <a:dk1>
        <a:sysClr val="windowText" lastClr="000000"/>
      </a:dk1>
      <a:lt1>
        <a:sysClr val="window" lastClr="FFFFFF"/>
      </a:lt1>
      <a:dk2>
        <a:srgbClr val="505153"/>
      </a:dk2>
      <a:lt2>
        <a:srgbClr val="E6E6E6"/>
      </a:lt2>
      <a:accent1>
        <a:srgbClr val="004A98"/>
      </a:accent1>
      <a:accent2>
        <a:srgbClr val="00C77C"/>
      </a:accent2>
      <a:accent3>
        <a:srgbClr val="B200CF"/>
      </a:accent3>
      <a:accent4>
        <a:srgbClr val="B61636"/>
      </a:accent4>
      <a:accent5>
        <a:srgbClr val="FFD770"/>
      </a:accent5>
      <a:accent6>
        <a:srgbClr val="EDC6EB"/>
      </a:accent6>
      <a:hlink>
        <a:srgbClr val="004A98"/>
      </a:hlink>
      <a:folHlink>
        <a:srgbClr val="004A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mpas_PPT_16x9  -  Jen pro čtení" id="{0B0BF97D-D065-4148-A1A5-CDEAA6D4B683}" vid="{F2CE7031-E23B-4925-A751-5640C073D631}"/>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Kompas_PPT_16x9_W</Template>
  <TotalTime>824</TotalTime>
  <Words>893</Words>
  <Application>Microsoft Office PowerPoint</Application>
  <PresentationFormat>Širokoúhlá obrazovka</PresentationFormat>
  <Paragraphs>223</Paragraphs>
  <Slides>24</Slides>
  <Notes>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24</vt:i4>
      </vt:variant>
    </vt:vector>
  </HeadingPairs>
  <TitlesOfParts>
    <vt:vector size="31" baseType="lpstr">
      <vt:lpstr>Arial</vt:lpstr>
      <vt:lpstr>avenir-next</vt:lpstr>
      <vt:lpstr>Calibri</vt:lpstr>
      <vt:lpstr>Times New Roman</vt:lpstr>
      <vt:lpstr>Verdana</vt:lpstr>
      <vt:lpstr>Wingdings 2</vt:lpstr>
      <vt:lpstr>Prezentace KOMPAS 4:3</vt:lpstr>
      <vt:lpstr>Predikce trhu práce  v České republice     projekt: Predikce trhu práce (Kompas) registrační číslo: CZ.03.1.54/0.0/0.0/15_122/0006097</vt:lpstr>
      <vt:lpstr>Obsah  Systém predikce trhu práce, aneb "Naše milé Česko, kam máš s trhem práce nakročeno"? </vt:lpstr>
      <vt:lpstr>Projekt Predikce trhu práce – KOMPAS</vt:lpstr>
      <vt:lpstr>Projekt Predikce trhu práce – KOMPAS</vt:lpstr>
      <vt:lpstr>Projekt Predikce trhu práce – KOMPAS</vt:lpstr>
      <vt:lpstr>Schéma modelovacích aparátů – zdroje a výstupy</vt:lpstr>
      <vt:lpstr>Projekt Predikce trhu práce – KOMPAS</vt:lpstr>
      <vt:lpstr>Projekt Predikce trhu práce – KOMPAS</vt:lpstr>
      <vt:lpstr>Predikce národní úrovně- ODVĚTVÍ</vt:lpstr>
      <vt:lpstr>Predikce národní úrovně - povolání</vt:lpstr>
      <vt:lpstr>Predikce národní úrovně- vzdělání</vt:lpstr>
      <vt:lpstr>Predikce regionální úrovně- REGIONY</vt:lpstr>
      <vt:lpstr>Predikce regionální úrovně - REGIONY</vt:lpstr>
      <vt:lpstr>Predikce regionální úrovně - ODVĚTVÍ</vt:lpstr>
      <vt:lpstr>Predikce regionální úrovně - ODVĚTVÍ</vt:lpstr>
      <vt:lpstr>Predikce regionální úrovně</vt:lpstr>
      <vt:lpstr>Predikce regionální úrovně - trend vývoje zaměstnanosti dle povolání</vt:lpstr>
      <vt:lpstr>Predikce regionální úrovně - trend vývoje zaměstnanosti dle povolání</vt:lpstr>
      <vt:lpstr>Predikce regionální úrovně - vzdělání</vt:lpstr>
      <vt:lpstr>Predikce regionální úrovně- vzdělání</vt:lpstr>
      <vt:lpstr>Predikce regionální úrovně- vzdělání</vt:lpstr>
      <vt:lpstr>Predikce regionální úrovně- vzdělání</vt:lpstr>
      <vt:lpstr>Shrnutí</vt:lpstr>
      <vt:lpstr>Děkujeme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Wanecki Pavel Mgr. Ing. Bc. (MPSV)</dc:creator>
  <cp:lastModifiedBy>Dagmar Proskova</cp:lastModifiedBy>
  <cp:revision>76</cp:revision>
  <dcterms:created xsi:type="dcterms:W3CDTF">2021-01-14T15:32:33Z</dcterms:created>
  <dcterms:modified xsi:type="dcterms:W3CDTF">2021-06-02T10:12:59Z</dcterms:modified>
</cp:coreProperties>
</file>