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16"/>
  </p:handoutMasterIdLst>
  <p:sldIdLst>
    <p:sldId id="256" r:id="rId2"/>
    <p:sldId id="273" r:id="rId3"/>
    <p:sldId id="279" r:id="rId4"/>
    <p:sldId id="275" r:id="rId5"/>
    <p:sldId id="278" r:id="rId6"/>
    <p:sldId id="277" r:id="rId7"/>
    <p:sldId id="276" r:id="rId8"/>
    <p:sldId id="280" r:id="rId9"/>
    <p:sldId id="281" r:id="rId10"/>
    <p:sldId id="282" r:id="rId11"/>
    <p:sldId id="283" r:id="rId12"/>
    <p:sldId id="265" r:id="rId13"/>
    <p:sldId id="284" r:id="rId14"/>
    <p:sldId id="270" r:id="rId15"/>
  </p:sldIdLst>
  <p:sldSz cx="18288000" cy="10287000"/>
  <p:notesSz cx="6797675" cy="9926638"/>
  <p:embeddedFontLst>
    <p:embeddedFont>
      <p:font typeface="Open Sauce Light" panose="020B0604020202020204" charset="0"/>
      <p:regular r:id="rId17"/>
    </p:embeddedFont>
    <p:embeddedFont>
      <p:font typeface="Montserrat Extra-Light Bold" panose="020B0604020202020204" charset="0"/>
      <p:regular r:id="rId18"/>
    </p:embeddedFont>
    <p:embeddedFont>
      <p:font typeface="Arimo Bold" panose="020B0604020202020204" charset="0"/>
      <p:regular r:id="rId19"/>
    </p:embeddedFont>
    <p:embeddedFont>
      <p:font typeface="Open Sauce Bold" panose="020B0604020202020204" charset="0"/>
      <p:regular r:id="rId20"/>
    </p:embeddedFont>
    <p:embeddedFont>
      <p:font typeface="Fira Sans Light Bold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 Sauce SemiBold" panose="020B0604020202020204" charset="0"/>
      <p:regular r:id="rId26"/>
    </p:embeddedFont>
    <p:embeddedFont>
      <p:font typeface="Open Sauce" panose="020B0604020202020204" charset="0"/>
      <p:regular r:id="rId27"/>
    </p:embeddedFont>
    <p:embeddedFont>
      <p:font typeface="Open Sauce Light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3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CC55C-CEC4-4DC6-9D2E-3567B55AAEBB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1279A-B98A-4E7E-A277-8977A8A9DE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863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skuk.cz/fond-pro-spravedlivou-transformaci" TargetMode="Externa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80052" y="-7723902"/>
            <a:ext cx="11032926" cy="9544289"/>
            <a:chOff x="0" y="0"/>
            <a:chExt cx="6209994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9994" cy="5372100"/>
            </a:xfrm>
            <a:custGeom>
              <a:avLst/>
              <a:gdLst/>
              <a:ahLst/>
              <a:cxnLst/>
              <a:rect l="l" t="t" r="r" b="b"/>
              <a:pathLst>
                <a:path w="6209994" h="5372100">
                  <a:moveTo>
                    <a:pt x="465932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9325" y="5372100"/>
                  </a:lnTo>
                  <a:lnTo>
                    <a:pt x="6209994" y="2686050"/>
                  </a:lnTo>
                  <a:lnTo>
                    <a:pt x="4659324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3352800" y="5123424"/>
            <a:ext cx="20348007" cy="13571429"/>
            <a:chOff x="-18648" y="60325"/>
            <a:chExt cx="7927616" cy="5372100"/>
          </a:xfrm>
          <a:solidFill>
            <a:schemeClr val="accent1"/>
          </a:solidFill>
        </p:grpSpPr>
        <p:sp>
          <p:nvSpPr>
            <p:cNvPr id="5" name="Freeform 5"/>
            <p:cNvSpPr/>
            <p:nvPr/>
          </p:nvSpPr>
          <p:spPr>
            <a:xfrm>
              <a:off x="-18648" y="60325"/>
              <a:ext cx="7927616" cy="5372100"/>
            </a:xfrm>
            <a:custGeom>
              <a:avLst/>
              <a:gdLst/>
              <a:ahLst/>
              <a:cxnLst/>
              <a:rect l="l" t="t" r="r" b="b"/>
              <a:pathLst>
                <a:path w="7927616" h="5372100">
                  <a:moveTo>
                    <a:pt x="637694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6376946" y="5372100"/>
                  </a:lnTo>
                  <a:lnTo>
                    <a:pt x="7927616" y="2686050"/>
                  </a:lnTo>
                  <a:lnTo>
                    <a:pt x="6376946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8651" b="8651"/>
          <a:stretch>
            <a:fillRect/>
          </a:stretch>
        </p:blipFill>
        <p:spPr>
          <a:xfrm>
            <a:off x="7708408" y="-860122"/>
            <a:ext cx="10711690" cy="5905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r="70429"/>
          <a:stretch>
            <a:fillRect/>
          </a:stretch>
        </p:blipFill>
        <p:spPr>
          <a:xfrm>
            <a:off x="1028700" y="3869400"/>
            <a:ext cx="3711717" cy="347288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460431"/>
            <a:ext cx="3420188" cy="74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5"/>
              </a:lnSpc>
              <a:spcBef>
                <a:spcPct val="0"/>
              </a:spcBef>
            </a:pPr>
            <a:r>
              <a:rPr lang="en-US" sz="4461" dirty="0" err="1">
                <a:solidFill>
                  <a:srgbClr val="FFFFFF"/>
                </a:solidFill>
                <a:latin typeface="+mj-lt"/>
                <a:cs typeface="Montserrat Extra-Light Bold" panose="020B0604020202020204" charset="0"/>
              </a:rPr>
              <a:t>Ústecký</a:t>
            </a:r>
            <a:r>
              <a:rPr lang="en-US" sz="4461" dirty="0">
                <a:solidFill>
                  <a:srgbClr val="FFFFFF"/>
                </a:solidFill>
                <a:latin typeface="+mj-lt"/>
                <a:cs typeface="Montserrat Extra-Light Bold" panose="020B0604020202020204" charset="0"/>
              </a:rPr>
              <a:t> </a:t>
            </a:r>
            <a:r>
              <a:rPr lang="en-US" sz="4461" dirty="0" err="1">
                <a:solidFill>
                  <a:srgbClr val="FFFFFF"/>
                </a:solidFill>
                <a:latin typeface="+mj-lt"/>
                <a:cs typeface="Montserrat Extra-Light Bold" panose="020B0604020202020204" charset="0"/>
              </a:rPr>
              <a:t>kraj</a:t>
            </a:r>
            <a:endParaRPr lang="en-US" sz="4461" dirty="0">
              <a:solidFill>
                <a:srgbClr val="FFFFFF"/>
              </a:solidFill>
              <a:latin typeface="+mj-lt"/>
              <a:cs typeface="Montserrat Extra-Light Bold" panose="020B0604020202020204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239000" y="5919922"/>
            <a:ext cx="11559419" cy="2753270"/>
            <a:chOff x="-3003992" y="1525352"/>
            <a:chExt cx="15412561" cy="3671027"/>
          </a:xfrm>
        </p:grpSpPr>
        <p:sp>
          <p:nvSpPr>
            <p:cNvPr id="10" name="TextBox 10"/>
            <p:cNvSpPr txBox="1"/>
            <p:nvPr/>
          </p:nvSpPr>
          <p:spPr>
            <a:xfrm>
              <a:off x="-3003992" y="1525352"/>
              <a:ext cx="13780169" cy="20518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999"/>
                </a:lnSpc>
              </a:pPr>
              <a:r>
                <a:rPr lang="cs-CZ" sz="5400" b="1" dirty="0" smtClean="0">
                  <a:solidFill>
                    <a:srgbClr val="FFFFFF"/>
                  </a:solidFill>
                  <a:latin typeface="+mj-lt"/>
                  <a:cs typeface="Montserrat Extra-Light Bold" panose="020B0604020202020204" charset="0"/>
                </a:rPr>
                <a:t>Plán transformace Ústeckého kraje</a:t>
              </a:r>
              <a:endParaRPr lang="en-US" sz="5400" b="1" dirty="0">
                <a:solidFill>
                  <a:srgbClr val="FFFFFF"/>
                </a:solidFill>
                <a:latin typeface="+mj-lt"/>
                <a:cs typeface="Montserrat Extra-Light Bold" panose="020B060402020202020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413212"/>
              <a:ext cx="12408569" cy="783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900"/>
                </a:lnSpc>
              </a:pPr>
              <a:endParaRPr lang="en-US" sz="3500" spc="105" dirty="0">
                <a:solidFill>
                  <a:srgbClr val="FFFFFF"/>
                </a:solidFill>
                <a:latin typeface="Fira Sans Light Bold"/>
              </a:endParaRPr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9906000" y="8641718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 </a:t>
            </a:r>
            <a:r>
              <a:rPr lang="cs-CZ" sz="3200" dirty="0" smtClean="0"/>
              <a:t>                                                            30.11.2021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95711" y="8548377"/>
            <a:ext cx="3111610" cy="514024"/>
          </a:xfrm>
          <a:prstGeom prst="rect">
            <a:avLst/>
          </a:prstGeom>
          <a:solidFill>
            <a:srgbClr val="1452B6"/>
          </a:solidFill>
        </p:spPr>
      </p:sp>
      <p:sp>
        <p:nvSpPr>
          <p:cNvPr id="3" name="AutoShape 3"/>
          <p:cNvSpPr/>
          <p:nvPr/>
        </p:nvSpPr>
        <p:spPr>
          <a:xfrm rot="5400000">
            <a:off x="15762777" y="3499538"/>
            <a:ext cx="292637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30852" y="3155498"/>
            <a:ext cx="428482" cy="423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91793" y="4012084"/>
            <a:ext cx="506601" cy="4289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40136" y="4986536"/>
            <a:ext cx="609915" cy="412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09082" y="5908840"/>
            <a:ext cx="472022" cy="43006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95711" y="1457325"/>
            <a:ext cx="9336838" cy="714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64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Nová </a:t>
            </a:r>
            <a:r>
              <a:rPr lang="en-US" sz="4800" b="1" dirty="0" err="1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</a:t>
            </a:r>
            <a:endParaRPr lang="en-US" sz="4800" b="1" dirty="0">
              <a:solidFill>
                <a:srgbClr val="1452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995711" y="3079298"/>
            <a:ext cx="9030372" cy="4514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just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yužití</a:t>
            </a:r>
            <a:r>
              <a:rPr lang="en-US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geotermálních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zdrojů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tepelnou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elektrickou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energii</a:t>
            </a:r>
            <a:endParaRPr lang="cs-CZ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cs-CZ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1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odíková</a:t>
            </a:r>
            <a:r>
              <a:rPr 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ekonomika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komplexní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výzkum, pilotní ověření, </a:t>
            </a:r>
            <a:r>
              <a:rPr lang="en-US" sz="2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skladování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spotřeba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energetice, dopravě, chemickém průmyslu a další)</a:t>
            </a:r>
            <a:endParaRPr lang="cs-CZ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cs-CZ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1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ezemisní</a:t>
            </a:r>
            <a:r>
              <a:rPr 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doprava</a:t>
            </a:r>
            <a:r>
              <a:rPr 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pořízení 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kompletní vodíkové infrastruktury pro místní mobilitu vč. potřebného 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zázemí, pořízení 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bezemisních a </a:t>
            </a:r>
            <a:r>
              <a:rPr lang="cs-CZ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nízkoemisních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vozidel veřejné dopravy vč. zázemí pro jejich 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správu</a:t>
            </a:r>
          </a:p>
          <a:p>
            <a:pPr marL="342900" indent="-342900" algn="just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1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ecyklace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nové 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pro recyklace odpadů pro jejich další využití v průmyslu, 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energetice, zpracování 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vedlejších energetických produktů pro využití ve stavebnictví, chemickém průmyslu, 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elektrotechnice</a:t>
            </a:r>
          </a:p>
          <a:p>
            <a:pPr marL="342900" indent="-342900" algn="just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podpora rozvoje komunitní energetiky</a:t>
            </a:r>
            <a:endParaRPr lang="en-US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995711" y="9241155"/>
            <a:ext cx="10194941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0"/>
              </a:lnSpc>
            </a:pP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Strategické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projekty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56C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Zastřešující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projekty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56C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Tematické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výzvy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56C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Finanční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nástroje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203138" y="8628224"/>
            <a:ext cx="2696755" cy="29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0"/>
              </a:lnSpc>
            </a:pPr>
            <a:r>
              <a:rPr lang="en-US" sz="1700" dirty="0" err="1">
                <a:solidFill>
                  <a:schemeClr val="bg1"/>
                </a:solidFill>
                <a:latin typeface="Open Sauce Light Bold"/>
              </a:rPr>
              <a:t>Schémata</a:t>
            </a:r>
            <a:r>
              <a:rPr lang="en-US" sz="1700" dirty="0">
                <a:solidFill>
                  <a:schemeClr val="bg1"/>
                </a:solidFill>
                <a:latin typeface="Open Sauce Light Bold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Open Sauce Light Bold"/>
              </a:rPr>
              <a:t>podpory</a:t>
            </a:r>
            <a:endParaRPr lang="en-US" sz="1700" dirty="0">
              <a:solidFill>
                <a:schemeClr val="bg1"/>
              </a:solidFill>
              <a:latin typeface="Open Sauce Light Bold"/>
            </a:endParaRPr>
          </a:p>
        </p:txBody>
      </p:sp>
      <p:sp>
        <p:nvSpPr>
          <p:cNvPr id="13" name="TextBox 13"/>
          <p:cNvSpPr txBox="1"/>
          <p:nvPr/>
        </p:nvSpPr>
        <p:spPr>
          <a:xfrm rot="5400000">
            <a:off x="15461253" y="7271378"/>
            <a:ext cx="3653243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490"/>
              </a:lnSpc>
              <a:spcBef>
                <a:spcPct val="0"/>
              </a:spcBef>
            </a:pPr>
            <a:r>
              <a:rPr lang="en-US" sz="1500" spc="231" dirty="0" err="1">
                <a:solidFill>
                  <a:srgbClr val="000000"/>
                </a:solidFill>
                <a:latin typeface="Open Sauce Light"/>
              </a:rPr>
              <a:t>Ústecký</a:t>
            </a:r>
            <a:r>
              <a:rPr lang="en-US" sz="1500" spc="231" dirty="0">
                <a:solidFill>
                  <a:srgbClr val="000000"/>
                </a:solidFill>
                <a:latin typeface="Open Sauce Light"/>
              </a:rPr>
              <a:t> </a:t>
            </a:r>
            <a:r>
              <a:rPr lang="en-US" sz="1500" spc="231" dirty="0" err="1">
                <a:solidFill>
                  <a:srgbClr val="000000"/>
                </a:solidFill>
                <a:latin typeface="Open Sauce Light"/>
              </a:rPr>
              <a:t>kraj</a:t>
            </a:r>
            <a:r>
              <a:rPr lang="en-US" sz="1500" spc="231" dirty="0">
                <a:solidFill>
                  <a:srgbClr val="000000"/>
                </a:solidFill>
                <a:latin typeface="Open Sauce Light"/>
              </a:rPr>
              <a:t>     </a:t>
            </a:r>
            <a:r>
              <a:rPr lang="en-US" sz="1500" spc="231" dirty="0">
                <a:solidFill>
                  <a:srgbClr val="1452B6"/>
                </a:solidFill>
                <a:latin typeface="Open Sauce Light"/>
              </a:rPr>
              <a:t>#NOVÝ START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 l="15740" r="48481"/>
          <a:stretch>
            <a:fillRect/>
          </a:stretch>
        </p:blipFill>
        <p:spPr>
          <a:xfrm>
            <a:off x="0" y="0"/>
            <a:ext cx="5520690" cy="10287000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6995711" y="2374212"/>
            <a:ext cx="2109104" cy="4614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150"/>
              </a:lnSpc>
            </a:pPr>
            <a:r>
              <a:rPr lang="cs-CZ" sz="21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Typové aktivity</a:t>
            </a:r>
          </a:p>
        </p:txBody>
      </p:sp>
    </p:spTree>
    <p:extLst>
      <p:ext uri="{BB962C8B-B14F-4D97-AF65-F5344CB8AC3E}">
        <p14:creationId xmlns:p14="http://schemas.microsoft.com/office/powerpoint/2010/main" val="24502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95711" y="8548377"/>
            <a:ext cx="3111610" cy="514024"/>
          </a:xfrm>
          <a:prstGeom prst="rect">
            <a:avLst/>
          </a:prstGeom>
          <a:solidFill>
            <a:srgbClr val="1452B6"/>
          </a:solidFill>
        </p:spPr>
      </p:sp>
      <p:sp>
        <p:nvSpPr>
          <p:cNvPr id="3" name="AutoShape 3"/>
          <p:cNvSpPr/>
          <p:nvPr/>
        </p:nvSpPr>
        <p:spPr>
          <a:xfrm rot="5400000">
            <a:off x="15762777" y="3499538"/>
            <a:ext cx="292637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72680" y="4996307"/>
            <a:ext cx="501487" cy="5014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68127" y="3418690"/>
            <a:ext cx="510593" cy="44513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995711" y="1457325"/>
            <a:ext cx="9336838" cy="714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64"/>
              </a:lnSpc>
              <a:spcBef>
                <a:spcPct val="0"/>
              </a:spcBef>
            </a:pPr>
            <a:r>
              <a:rPr lang="en-US" sz="5200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en-US" sz="4800" b="1" dirty="0" err="1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Revitalizovaná</a:t>
            </a:r>
            <a:r>
              <a:rPr lang="en-US" sz="48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území</a:t>
            </a:r>
            <a:r>
              <a:rPr lang="en-US" sz="48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200" b="1" dirty="0">
              <a:solidFill>
                <a:srgbClr val="1452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995711" y="3279323"/>
            <a:ext cx="8846493" cy="4514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just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cs-CZ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příprava území </a:t>
            </a:r>
            <a:r>
              <a:rPr lang="cs-CZ" sz="21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brownfields</a:t>
            </a:r>
            <a:r>
              <a:rPr lang="cs-CZ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spojených s uhelnou energetikou pro novou ekonomickou činnost </a:t>
            </a:r>
            <a:endParaRPr lang="cs-CZ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cs-CZ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1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evitalizace</a:t>
            </a:r>
            <a:r>
              <a:rPr 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resocializace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území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 </a:t>
            </a:r>
            <a:r>
              <a:rPr lang="en-US" sz="2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těžbě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(již rekultivovaných území) </a:t>
            </a:r>
            <a:r>
              <a:rPr lang="en-US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ekonomické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volnočasové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bezemisní energetické projekty, a</a:t>
            </a:r>
            <a:r>
              <a:rPr lang="en-US" sz="2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quaponické</a:t>
            </a:r>
            <a:r>
              <a:rPr lang="en-US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infrastruktury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</a:t>
            </a:r>
            <a:r>
              <a:rPr lang="en-US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území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smart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rozvojové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zón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– bydlení, volnočasové aktivity, cestovní ruch</a:t>
            </a:r>
            <a:r>
              <a:rPr lang="en-US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cs-CZ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průmyslové dědictví 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revitalizace technických památek, budování doprovodné infrastruktury</a:t>
            </a:r>
          </a:p>
          <a:p>
            <a:pPr>
              <a:lnSpc>
                <a:spcPts val="3150"/>
              </a:lnSpc>
            </a:pPr>
            <a:endParaRPr lang="en-US" sz="2100" dirty="0">
              <a:solidFill>
                <a:srgbClr val="000000"/>
              </a:solidFill>
              <a:latin typeface="Open Sauce Light" panose="020B0604020202020204" charset="-18"/>
            </a:endParaRPr>
          </a:p>
          <a:p>
            <a:pPr marL="0" lvl="0" indent="0" algn="l">
              <a:lnSpc>
                <a:spcPts val="3150"/>
              </a:lnSpc>
            </a:pPr>
            <a:endParaRPr lang="en-US" sz="2100" dirty="0">
              <a:solidFill>
                <a:srgbClr val="000000"/>
              </a:solidFill>
              <a:latin typeface="Open Sauce Light" panose="020B0604020202020204" charset="-1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995711" y="9241155"/>
            <a:ext cx="10194941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0"/>
              </a:lnSpc>
            </a:pP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Strategické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projekty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56C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Zastřešující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projekty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56C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Tematické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výzvy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56C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Finanční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nástroje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203138" y="8628224"/>
            <a:ext cx="2696755" cy="29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0"/>
              </a:lnSpc>
            </a:pPr>
            <a:r>
              <a:rPr lang="en-US" sz="1700" dirty="0" err="1">
                <a:solidFill>
                  <a:schemeClr val="bg1"/>
                </a:solidFill>
                <a:latin typeface="Open Sauce Light Bold"/>
              </a:rPr>
              <a:t>Schémata</a:t>
            </a:r>
            <a:r>
              <a:rPr lang="en-US" sz="1700" dirty="0">
                <a:solidFill>
                  <a:schemeClr val="bg1"/>
                </a:solidFill>
                <a:latin typeface="Open Sauce Light Bold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Open Sauce Light Bold"/>
              </a:rPr>
              <a:t>podpory</a:t>
            </a:r>
            <a:endParaRPr lang="en-US" sz="1700" dirty="0">
              <a:solidFill>
                <a:schemeClr val="bg1"/>
              </a:solidFill>
              <a:latin typeface="Open Sauce Light Bold"/>
            </a:endParaRPr>
          </a:p>
        </p:txBody>
      </p:sp>
      <p:sp>
        <p:nvSpPr>
          <p:cNvPr id="11" name="TextBox 11"/>
          <p:cNvSpPr txBox="1"/>
          <p:nvPr/>
        </p:nvSpPr>
        <p:spPr>
          <a:xfrm rot="5400000">
            <a:off x="15461253" y="7271378"/>
            <a:ext cx="3653243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490"/>
              </a:lnSpc>
              <a:spcBef>
                <a:spcPct val="0"/>
              </a:spcBef>
            </a:pPr>
            <a:r>
              <a:rPr lang="en-US" sz="1500" spc="231" dirty="0" err="1">
                <a:solidFill>
                  <a:srgbClr val="000000"/>
                </a:solidFill>
                <a:latin typeface="Open Sauce Light"/>
              </a:rPr>
              <a:t>Ústecký</a:t>
            </a:r>
            <a:r>
              <a:rPr lang="en-US" sz="1500" spc="231" dirty="0">
                <a:solidFill>
                  <a:srgbClr val="000000"/>
                </a:solidFill>
                <a:latin typeface="Open Sauce Light"/>
              </a:rPr>
              <a:t> </a:t>
            </a:r>
            <a:r>
              <a:rPr lang="en-US" sz="1500" spc="231" dirty="0" err="1">
                <a:solidFill>
                  <a:srgbClr val="000000"/>
                </a:solidFill>
                <a:latin typeface="Open Sauce Light"/>
              </a:rPr>
              <a:t>kraj</a:t>
            </a:r>
            <a:r>
              <a:rPr lang="en-US" sz="1500" spc="231" dirty="0">
                <a:solidFill>
                  <a:srgbClr val="000000"/>
                </a:solidFill>
                <a:latin typeface="Open Sauce Light"/>
              </a:rPr>
              <a:t>     </a:t>
            </a:r>
            <a:r>
              <a:rPr lang="en-US" sz="1500" spc="231" dirty="0">
                <a:solidFill>
                  <a:srgbClr val="1452B6"/>
                </a:solidFill>
                <a:latin typeface="Open Sauce Light"/>
              </a:rPr>
              <a:t>#NOVÝ START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 l="15720" r="48480"/>
          <a:stretch>
            <a:fillRect/>
          </a:stretch>
        </p:blipFill>
        <p:spPr>
          <a:xfrm>
            <a:off x="0" y="6200"/>
            <a:ext cx="5520690" cy="1028080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6781800" y="2597867"/>
            <a:ext cx="1834669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150"/>
              </a:lnSpc>
            </a:pPr>
            <a:r>
              <a:rPr lang="cs-CZ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Typové aktivity</a:t>
            </a:r>
          </a:p>
        </p:txBody>
      </p:sp>
    </p:spTree>
    <p:extLst>
      <p:ext uri="{BB962C8B-B14F-4D97-AF65-F5344CB8AC3E}">
        <p14:creationId xmlns:p14="http://schemas.microsoft.com/office/powerpoint/2010/main" val="253082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35033" y="864244"/>
            <a:ext cx="47625" cy="6664325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3" name="AutoShape 3"/>
          <p:cNvSpPr/>
          <p:nvPr/>
        </p:nvSpPr>
        <p:spPr>
          <a:xfrm>
            <a:off x="11798814" y="864244"/>
            <a:ext cx="47625" cy="6664325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4" name="AutoShape 4"/>
          <p:cNvSpPr/>
          <p:nvPr/>
        </p:nvSpPr>
        <p:spPr>
          <a:xfrm rot="-2700000">
            <a:off x="-2434504" y="6813736"/>
            <a:ext cx="2839428" cy="2838872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5" name="AutoShape 5"/>
          <p:cNvSpPr/>
          <p:nvPr/>
        </p:nvSpPr>
        <p:spPr>
          <a:xfrm rot="-2700000">
            <a:off x="17758291" y="7703200"/>
            <a:ext cx="1950383" cy="2219235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6" name="AutoShape 6"/>
          <p:cNvSpPr/>
          <p:nvPr/>
        </p:nvSpPr>
        <p:spPr>
          <a:xfrm rot="-2700000">
            <a:off x="-1412759" y="9690546"/>
            <a:ext cx="2839428" cy="50503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7" name="AutoShape 7"/>
          <p:cNvSpPr/>
          <p:nvPr/>
        </p:nvSpPr>
        <p:spPr>
          <a:xfrm rot="-2700000">
            <a:off x="18518683" y="8749507"/>
            <a:ext cx="43907" cy="3580261"/>
          </a:xfrm>
          <a:prstGeom prst="rect">
            <a:avLst/>
          </a:prstGeom>
          <a:solidFill>
            <a:srgbClr val="97BCC7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r="11567"/>
          <a:stretch>
            <a:fillRect/>
          </a:stretch>
        </p:blipFill>
        <p:spPr>
          <a:xfrm>
            <a:off x="1291623" y="1113999"/>
            <a:ext cx="3787216" cy="24883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r="12587"/>
          <a:stretch>
            <a:fillRect/>
          </a:stretch>
        </p:blipFill>
        <p:spPr>
          <a:xfrm>
            <a:off x="7070645" y="1113999"/>
            <a:ext cx="3800953" cy="25265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412" r="10486"/>
          <a:stretch>
            <a:fillRect/>
          </a:stretch>
        </p:blipFill>
        <p:spPr>
          <a:xfrm>
            <a:off x="12715602" y="1170846"/>
            <a:ext cx="3787216" cy="246973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003541" y="8939212"/>
            <a:ext cx="14280917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 spc="42" dirty="0" err="1" smtClean="0">
                <a:solidFill>
                  <a:srgbClr val="F8FBFD"/>
                </a:solidFill>
                <a:latin typeface="+mj-lt"/>
              </a:rPr>
              <a:t>ZASTŘEŠUJÍCÍ</a:t>
            </a:r>
            <a:r>
              <a:rPr lang="en-US" sz="4200" b="1" spc="42" dirty="0" smtClean="0">
                <a:solidFill>
                  <a:srgbClr val="F8FBFD"/>
                </a:solidFill>
                <a:latin typeface="+mj-lt"/>
              </a:rPr>
              <a:t> </a:t>
            </a:r>
            <a:r>
              <a:rPr lang="en-US" sz="4200" b="1" spc="42" dirty="0" err="1" smtClean="0">
                <a:solidFill>
                  <a:srgbClr val="F8FBFD"/>
                </a:solidFill>
                <a:latin typeface="+mj-lt"/>
              </a:rPr>
              <a:t>PROJEKT</a:t>
            </a:r>
            <a:r>
              <a:rPr lang="cs-CZ" sz="4200" b="1" spc="42" dirty="0" smtClean="0">
                <a:solidFill>
                  <a:srgbClr val="F8FBFD"/>
                </a:solidFill>
                <a:latin typeface="+mj-lt"/>
              </a:rPr>
              <a:t>Y </a:t>
            </a:r>
            <a:r>
              <a:rPr lang="en-US" sz="4200" b="1" spc="42" dirty="0" smtClean="0">
                <a:solidFill>
                  <a:srgbClr val="F8FBFD"/>
                </a:solidFill>
                <a:latin typeface="+mj-lt"/>
              </a:rPr>
              <a:t> </a:t>
            </a:r>
            <a:r>
              <a:rPr lang="cs-CZ" sz="4200" spc="42" dirty="0" smtClean="0">
                <a:solidFill>
                  <a:srgbClr val="F8FBFD"/>
                </a:solidFill>
                <a:latin typeface="+mj-lt"/>
              </a:rPr>
              <a:t>- ÚSTECKÝ KRAJ</a:t>
            </a:r>
            <a:endParaRPr lang="en-US" sz="4200" spc="42" dirty="0">
              <a:solidFill>
                <a:srgbClr val="F8FBFD"/>
              </a:solidFill>
              <a:latin typeface="+mj-l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255163" y="4151976"/>
            <a:ext cx="4049586" cy="3246328"/>
            <a:chOff x="-48613" y="-197950"/>
            <a:chExt cx="5399448" cy="432843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97950"/>
              <a:ext cx="5350835" cy="6326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27"/>
                </a:lnSpc>
              </a:pPr>
              <a:r>
                <a:rPr lang="en-US" sz="3600" b="1" spc="186" dirty="0" err="1">
                  <a:solidFill>
                    <a:srgbClr val="FFFFFF"/>
                  </a:solidFill>
                  <a:latin typeface="+mj-lt"/>
                </a:rPr>
                <a:t>Podpora</a:t>
              </a:r>
              <a:r>
                <a:rPr lang="en-US" sz="3600" b="1" spc="186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3600" b="1" spc="186" dirty="0" err="1">
                  <a:solidFill>
                    <a:srgbClr val="FFFFFF"/>
                  </a:solidFill>
                  <a:latin typeface="+mj-lt"/>
                </a:rPr>
                <a:t>podnikání</a:t>
              </a:r>
              <a:r>
                <a:rPr lang="en-US" sz="3600" b="1" spc="186" dirty="0">
                  <a:solidFill>
                    <a:srgbClr val="FFFFFF"/>
                  </a:solidFill>
                  <a:latin typeface="+mj-lt"/>
                </a:rPr>
                <a:t>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48613" y="950130"/>
              <a:ext cx="5049623" cy="3180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8"/>
                </a:lnSpc>
              </a:pPr>
              <a:r>
                <a:rPr lang="en-US" sz="2000" spc="20" dirty="0" err="1">
                  <a:solidFill>
                    <a:srgbClr val="F8FBFD"/>
                  </a:solidFill>
                </a:rPr>
                <a:t>Digitální</a:t>
              </a:r>
              <a:r>
                <a:rPr lang="en-US" sz="2000" spc="20" dirty="0">
                  <a:solidFill>
                    <a:srgbClr val="F8FBFD"/>
                  </a:solidFill>
                </a:rPr>
                <a:t> </a:t>
              </a:r>
              <a:r>
                <a:rPr lang="en-US" sz="2000" spc="20" dirty="0" err="1">
                  <a:solidFill>
                    <a:srgbClr val="F8FBFD"/>
                  </a:solidFill>
                </a:rPr>
                <a:t>vouchery</a:t>
              </a:r>
              <a:endParaRPr lang="en-US" sz="2000" spc="20" dirty="0">
                <a:solidFill>
                  <a:srgbClr val="F8FBFD"/>
                </a:solidFill>
              </a:endParaRPr>
            </a:p>
            <a:p>
              <a:pPr algn="ctr">
                <a:lnSpc>
                  <a:spcPts val="3078"/>
                </a:lnSpc>
              </a:pPr>
              <a:r>
                <a:rPr lang="en-US" sz="2000" spc="20" dirty="0" err="1">
                  <a:solidFill>
                    <a:srgbClr val="F8FBFD"/>
                  </a:solidFill>
                </a:rPr>
                <a:t>Asistenční</a:t>
              </a:r>
              <a:r>
                <a:rPr lang="en-US" sz="2000" spc="20" dirty="0">
                  <a:solidFill>
                    <a:srgbClr val="F8FBFD"/>
                  </a:solidFill>
                </a:rPr>
                <a:t> </a:t>
              </a:r>
              <a:r>
                <a:rPr lang="en-US" sz="2000" spc="20" dirty="0" err="1">
                  <a:solidFill>
                    <a:srgbClr val="F8FBFD"/>
                  </a:solidFill>
                </a:rPr>
                <a:t>vouchery</a:t>
              </a:r>
              <a:endParaRPr lang="en-US" sz="2000" spc="20" dirty="0">
                <a:solidFill>
                  <a:srgbClr val="F8FBFD"/>
                </a:solidFill>
              </a:endParaRPr>
            </a:p>
            <a:p>
              <a:pPr algn="ctr">
                <a:lnSpc>
                  <a:spcPts val="3078"/>
                </a:lnSpc>
              </a:pPr>
              <a:r>
                <a:rPr lang="en-US" sz="2000" spc="20" dirty="0">
                  <a:solidFill>
                    <a:srgbClr val="F8FBFD"/>
                  </a:solidFill>
                </a:rPr>
                <a:t>PILOT</a:t>
              </a:r>
            </a:p>
            <a:p>
              <a:pPr algn="ctr">
                <a:lnSpc>
                  <a:spcPts val="3078"/>
                </a:lnSpc>
              </a:pPr>
              <a:r>
                <a:rPr lang="en-US" sz="2000" spc="20" dirty="0" err="1">
                  <a:solidFill>
                    <a:srgbClr val="F8FBFD"/>
                  </a:solidFill>
                </a:rPr>
                <a:t>Vouchery</a:t>
              </a:r>
              <a:r>
                <a:rPr lang="en-US" sz="2000" spc="20" dirty="0">
                  <a:solidFill>
                    <a:srgbClr val="F8FBFD"/>
                  </a:solidFill>
                </a:rPr>
                <a:t> pro </a:t>
              </a:r>
              <a:r>
                <a:rPr lang="en-US" sz="2000" spc="20" dirty="0" err="1">
                  <a:solidFill>
                    <a:srgbClr val="F8FBFD"/>
                  </a:solidFill>
                </a:rPr>
                <a:t>začínající</a:t>
              </a:r>
              <a:r>
                <a:rPr lang="en-US" sz="2000" spc="20" dirty="0">
                  <a:solidFill>
                    <a:srgbClr val="F8FBFD"/>
                  </a:solidFill>
                </a:rPr>
                <a:t> </a:t>
              </a:r>
              <a:r>
                <a:rPr lang="en-US" sz="2000" spc="20" dirty="0" err="1">
                  <a:solidFill>
                    <a:srgbClr val="F8FBFD"/>
                  </a:solidFill>
                </a:rPr>
                <a:t>firmy</a:t>
              </a:r>
              <a:endParaRPr lang="en-US" sz="2000" spc="20" dirty="0">
                <a:solidFill>
                  <a:srgbClr val="F8FBFD"/>
                </a:solidFill>
              </a:endParaRPr>
            </a:p>
            <a:p>
              <a:pPr algn="ctr">
                <a:lnSpc>
                  <a:spcPts val="3078"/>
                </a:lnSpc>
              </a:pPr>
              <a:r>
                <a:rPr lang="en-US" sz="2000" spc="20" dirty="0">
                  <a:solidFill>
                    <a:srgbClr val="F8FBFD"/>
                  </a:solidFill>
                </a:rPr>
                <a:t>Startup </a:t>
              </a:r>
              <a:r>
                <a:rPr lang="en-US" sz="2000" spc="20" dirty="0" err="1">
                  <a:solidFill>
                    <a:srgbClr val="F8FBFD"/>
                  </a:solidFill>
                </a:rPr>
                <a:t>vouchery</a:t>
              </a:r>
              <a:endParaRPr lang="en-US" sz="2000" spc="20" dirty="0">
                <a:solidFill>
                  <a:srgbClr val="F8FBFD"/>
                </a:solidFill>
              </a:endParaRPr>
            </a:p>
            <a:p>
              <a:pPr algn="ctr">
                <a:lnSpc>
                  <a:spcPts val="3078"/>
                </a:lnSpc>
              </a:pPr>
              <a:r>
                <a:rPr lang="en-US" sz="2000" spc="20" dirty="0" smtClean="0">
                  <a:solidFill>
                    <a:srgbClr val="F8FBFD"/>
                  </a:solidFill>
                </a:rPr>
                <a:t>Y-</a:t>
              </a:r>
              <a:r>
                <a:rPr lang="en-US" sz="2000" spc="20" dirty="0" err="1" smtClean="0">
                  <a:solidFill>
                    <a:srgbClr val="F8FBFD"/>
                  </a:solidFill>
                </a:rPr>
                <a:t>nnovate</a:t>
              </a:r>
              <a:endParaRPr lang="en-US" sz="2000" spc="20" dirty="0">
                <a:solidFill>
                  <a:srgbClr val="F8FBFD"/>
                </a:solidFill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151700" y="4156786"/>
            <a:ext cx="4202100" cy="3796536"/>
            <a:chOff x="0" y="-47625"/>
            <a:chExt cx="5602801" cy="376709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47625"/>
              <a:ext cx="5602801" cy="6241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41"/>
                </a:lnSpc>
              </a:pPr>
              <a:r>
                <a:rPr lang="en-US" sz="3600" b="1" spc="182" dirty="0" err="1">
                  <a:solidFill>
                    <a:srgbClr val="F8FBFD"/>
                  </a:solidFill>
                  <a:latin typeface="+mj-lt"/>
                </a:rPr>
                <a:t>Kreativní</a:t>
              </a:r>
              <a:r>
                <a:rPr lang="en-US" sz="3600" b="1" spc="182" dirty="0">
                  <a:solidFill>
                    <a:srgbClr val="F8FBFD"/>
                  </a:solidFill>
                  <a:latin typeface="+mj-lt"/>
                </a:rPr>
                <a:t> </a:t>
              </a:r>
              <a:r>
                <a:rPr lang="en-US" sz="3600" b="1" spc="182" dirty="0" err="1" smtClean="0">
                  <a:solidFill>
                    <a:srgbClr val="F8FBFD"/>
                  </a:solidFill>
                  <a:latin typeface="+mj-lt"/>
                </a:rPr>
                <a:t>průmysl</a:t>
              </a:r>
              <a:endParaRPr lang="en-US" sz="3600" b="1" spc="182" dirty="0">
                <a:solidFill>
                  <a:srgbClr val="F8FBFD"/>
                </a:solidFill>
                <a:latin typeface="+mj-lt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3225" y="1069167"/>
              <a:ext cx="4928236" cy="2650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7"/>
                </a:lnSpc>
              </a:pPr>
              <a:r>
                <a:rPr lang="en-US" sz="2000" spc="20" dirty="0" err="1">
                  <a:solidFill>
                    <a:srgbClr val="F8FBFD"/>
                  </a:solidFill>
                </a:rPr>
                <a:t>Vylepšení</a:t>
              </a:r>
              <a:r>
                <a:rPr lang="en-US" sz="2000" spc="20" dirty="0">
                  <a:solidFill>
                    <a:srgbClr val="F8FBFD"/>
                  </a:solidFill>
                </a:rPr>
                <a:t> </a:t>
              </a:r>
              <a:r>
                <a:rPr lang="en-US" sz="2000" spc="20" dirty="0" err="1">
                  <a:solidFill>
                    <a:srgbClr val="F8FBFD"/>
                  </a:solidFill>
                </a:rPr>
                <a:t>produktu</a:t>
              </a:r>
              <a:r>
                <a:rPr lang="en-US" sz="2000" spc="20" dirty="0">
                  <a:solidFill>
                    <a:srgbClr val="F8FBFD"/>
                  </a:solidFill>
                </a:rPr>
                <a:t> </a:t>
              </a:r>
              <a:r>
                <a:rPr lang="en-US" sz="2000" spc="20" dirty="0" err="1">
                  <a:solidFill>
                    <a:srgbClr val="F8FBFD"/>
                  </a:solidFill>
                </a:rPr>
                <a:t>nebo</a:t>
              </a:r>
              <a:r>
                <a:rPr lang="en-US" sz="2000" spc="20" dirty="0">
                  <a:solidFill>
                    <a:srgbClr val="F8FBFD"/>
                  </a:solidFill>
                </a:rPr>
                <a:t> </a:t>
              </a:r>
              <a:r>
                <a:rPr lang="en-US" sz="2000" spc="20" dirty="0" err="1">
                  <a:solidFill>
                    <a:srgbClr val="F8FBFD"/>
                  </a:solidFill>
                </a:rPr>
                <a:t>služby</a:t>
              </a:r>
              <a:r>
                <a:rPr lang="en-US" sz="2000" spc="20" dirty="0">
                  <a:solidFill>
                    <a:srgbClr val="F8FBFD"/>
                  </a:solidFill>
                </a:rPr>
                <a:t> pro MSP</a:t>
              </a:r>
            </a:p>
            <a:p>
              <a:pPr algn="ctr">
                <a:lnSpc>
                  <a:spcPts val="3097"/>
                </a:lnSpc>
              </a:pPr>
              <a:r>
                <a:rPr lang="en-US" sz="2000" spc="20" dirty="0" err="1">
                  <a:solidFill>
                    <a:srgbClr val="F8FBFD"/>
                  </a:solidFill>
                </a:rPr>
                <a:t>Audiovizuální</a:t>
              </a:r>
              <a:r>
                <a:rPr lang="en-US" sz="2000" spc="20" dirty="0">
                  <a:solidFill>
                    <a:srgbClr val="F8FBFD"/>
                  </a:solidFill>
                </a:rPr>
                <a:t> </a:t>
              </a:r>
              <a:r>
                <a:rPr lang="en-US" sz="2000" spc="20" dirty="0" err="1">
                  <a:solidFill>
                    <a:srgbClr val="F8FBFD"/>
                  </a:solidFill>
                </a:rPr>
                <a:t>tvorba</a:t>
              </a:r>
              <a:endParaRPr lang="en-US" sz="2000" spc="20" dirty="0">
                <a:solidFill>
                  <a:srgbClr val="F8FBFD"/>
                </a:solidFill>
              </a:endParaRPr>
            </a:p>
            <a:p>
              <a:pPr algn="ctr">
                <a:lnSpc>
                  <a:spcPts val="3097"/>
                </a:lnSpc>
              </a:pPr>
              <a:r>
                <a:rPr lang="en-US" sz="2000" spc="20" dirty="0" err="1">
                  <a:solidFill>
                    <a:srgbClr val="F8FBFD"/>
                  </a:solidFill>
                </a:rPr>
                <a:t>Architektura</a:t>
              </a:r>
              <a:r>
                <a:rPr lang="en-US" sz="2000" spc="20" dirty="0">
                  <a:solidFill>
                    <a:srgbClr val="F8FBFD"/>
                  </a:solidFill>
                </a:rPr>
                <a:t>, </a:t>
              </a:r>
              <a:r>
                <a:rPr lang="en-US" sz="2000" spc="20" dirty="0" err="1">
                  <a:solidFill>
                    <a:srgbClr val="F8FBFD"/>
                  </a:solidFill>
                </a:rPr>
                <a:t>urbanismus</a:t>
              </a:r>
              <a:r>
                <a:rPr lang="en-US" sz="2000" spc="20" dirty="0">
                  <a:solidFill>
                    <a:srgbClr val="F8FBFD"/>
                  </a:solidFill>
                </a:rPr>
                <a:t>, </a:t>
              </a:r>
              <a:r>
                <a:rPr lang="en-US" sz="2000" spc="20" dirty="0" err="1">
                  <a:solidFill>
                    <a:srgbClr val="F8FBFD"/>
                  </a:solidFill>
                </a:rPr>
                <a:t>krajina</a:t>
              </a:r>
              <a:r>
                <a:rPr lang="en-US" sz="2000" spc="20" dirty="0">
                  <a:solidFill>
                    <a:srgbClr val="F8FBFD"/>
                  </a:solidFill>
                </a:rPr>
                <a:t> (</a:t>
              </a:r>
              <a:r>
                <a:rPr lang="en-US" sz="2000" spc="20" dirty="0" err="1">
                  <a:solidFill>
                    <a:srgbClr val="F8FBFD"/>
                  </a:solidFill>
                </a:rPr>
                <a:t>architektonické</a:t>
              </a:r>
              <a:r>
                <a:rPr lang="en-US" sz="2000" spc="20" dirty="0">
                  <a:solidFill>
                    <a:srgbClr val="F8FBFD"/>
                  </a:solidFill>
                </a:rPr>
                <a:t> </a:t>
              </a:r>
              <a:r>
                <a:rPr lang="en-US" sz="2000" spc="20" dirty="0" err="1">
                  <a:solidFill>
                    <a:srgbClr val="F8FBFD"/>
                  </a:solidFill>
                </a:rPr>
                <a:t>soutěže</a:t>
              </a:r>
              <a:r>
                <a:rPr lang="en-US" sz="2000" spc="20" dirty="0">
                  <a:solidFill>
                    <a:srgbClr val="F8FBFD"/>
                  </a:solidFill>
                </a:rPr>
                <a:t> </a:t>
              </a:r>
              <a:r>
                <a:rPr lang="en-US" sz="2000" spc="20" dirty="0" err="1">
                  <a:solidFill>
                    <a:srgbClr val="F8FBFD"/>
                  </a:solidFill>
                </a:rPr>
                <a:t>aj</a:t>
              </a:r>
              <a:r>
                <a:rPr lang="en-US" sz="2000" spc="20" dirty="0" smtClean="0">
                  <a:solidFill>
                    <a:srgbClr val="F8FBFD"/>
                  </a:solidFill>
                </a:rPr>
                <a:t>.)</a:t>
              </a:r>
              <a:endParaRPr lang="cs-CZ" sz="2000" spc="20" dirty="0" smtClean="0">
                <a:solidFill>
                  <a:srgbClr val="F8FBFD"/>
                </a:solidFill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841245" y="4132862"/>
            <a:ext cx="4721350" cy="2433008"/>
            <a:chOff x="83763" y="-223435"/>
            <a:chExt cx="6295133" cy="3244013"/>
          </a:xfrm>
        </p:grpSpPr>
        <p:sp>
          <p:nvSpPr>
            <p:cNvPr id="19" name="TextBox 19"/>
            <p:cNvSpPr txBox="1"/>
            <p:nvPr/>
          </p:nvSpPr>
          <p:spPr>
            <a:xfrm>
              <a:off x="83763" y="-223435"/>
              <a:ext cx="6295133" cy="11969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600" b="1" spc="175" dirty="0" err="1">
                  <a:solidFill>
                    <a:srgbClr val="F8FBFD"/>
                  </a:solidFill>
                  <a:latin typeface="+mj-lt"/>
                </a:rPr>
                <a:t>Příprava</a:t>
              </a:r>
              <a:r>
                <a:rPr lang="en-US" sz="3600" b="1" spc="175" dirty="0">
                  <a:solidFill>
                    <a:srgbClr val="F8FBFD"/>
                  </a:solidFill>
                  <a:latin typeface="+mj-lt"/>
                </a:rPr>
                <a:t> </a:t>
              </a:r>
              <a:r>
                <a:rPr lang="en-US" sz="3600" b="1" spc="175" dirty="0" err="1">
                  <a:solidFill>
                    <a:srgbClr val="F8FBFD"/>
                  </a:solidFill>
                  <a:latin typeface="+mj-lt"/>
                </a:rPr>
                <a:t>projektové</a:t>
              </a:r>
              <a:r>
                <a:rPr lang="en-US" sz="3600" b="1" spc="175" dirty="0">
                  <a:solidFill>
                    <a:srgbClr val="F8FBFD"/>
                  </a:solidFill>
                  <a:latin typeface="+mj-lt"/>
                </a:rPr>
                <a:t> </a:t>
              </a:r>
              <a:r>
                <a:rPr lang="en-US" sz="3600" b="1" spc="175" dirty="0" err="1">
                  <a:solidFill>
                    <a:srgbClr val="F8FBFD"/>
                  </a:solidFill>
                  <a:latin typeface="+mj-lt"/>
                </a:rPr>
                <a:t>dokumentace</a:t>
              </a:r>
              <a:endParaRPr lang="en-US" sz="3600" b="1" spc="175" dirty="0">
                <a:solidFill>
                  <a:srgbClr val="F8FBFD"/>
                </a:solidFill>
                <a:latin typeface="+mj-lt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92163" y="1276510"/>
              <a:ext cx="4882097" cy="1744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1"/>
                </a:lnSpc>
              </a:pPr>
              <a:r>
                <a:rPr lang="en-US" sz="2000" spc="22" dirty="0" err="1">
                  <a:solidFill>
                    <a:srgbClr val="F8FBFD"/>
                  </a:solidFill>
                </a:rPr>
                <a:t>Klimatické</a:t>
              </a:r>
              <a:r>
                <a:rPr lang="en-US" sz="2000" spc="22" dirty="0">
                  <a:solidFill>
                    <a:srgbClr val="F8FBFD"/>
                  </a:solidFill>
                </a:rPr>
                <a:t> </a:t>
              </a:r>
              <a:r>
                <a:rPr lang="en-US" sz="2000" spc="22" dirty="0" err="1">
                  <a:solidFill>
                    <a:srgbClr val="F8FBFD"/>
                  </a:solidFill>
                </a:rPr>
                <a:t>vouchery</a:t>
              </a:r>
              <a:endParaRPr lang="en-US" sz="2000" spc="22" dirty="0">
                <a:solidFill>
                  <a:srgbClr val="F8FBFD"/>
                </a:solidFill>
              </a:endParaRPr>
            </a:p>
            <a:p>
              <a:pPr algn="ctr">
                <a:lnSpc>
                  <a:spcPts val="3441"/>
                </a:lnSpc>
              </a:pPr>
              <a:r>
                <a:rPr lang="en-US" sz="2000" spc="22" dirty="0" err="1">
                  <a:solidFill>
                    <a:srgbClr val="F8FBFD"/>
                  </a:solidFill>
                </a:rPr>
                <a:t>Cirkulární</a:t>
              </a:r>
              <a:r>
                <a:rPr lang="en-US" sz="2000" spc="22" dirty="0">
                  <a:solidFill>
                    <a:srgbClr val="F8FBFD"/>
                  </a:solidFill>
                </a:rPr>
                <a:t> </a:t>
              </a:r>
              <a:r>
                <a:rPr lang="en-US" sz="2000" spc="22" dirty="0" err="1" smtClean="0">
                  <a:solidFill>
                    <a:srgbClr val="F8FBFD"/>
                  </a:solidFill>
                </a:rPr>
                <a:t>vouchery</a:t>
              </a:r>
              <a:endParaRPr lang="cs-CZ" sz="2000" spc="22" dirty="0" smtClean="0">
                <a:solidFill>
                  <a:srgbClr val="F8FBFD"/>
                </a:solidFill>
              </a:endParaRPr>
            </a:p>
            <a:p>
              <a:pPr algn="ctr">
                <a:lnSpc>
                  <a:spcPts val="3441"/>
                </a:lnSpc>
              </a:pPr>
              <a:r>
                <a:rPr lang="cs-CZ" sz="2000" spc="22" dirty="0" smtClean="0">
                  <a:solidFill>
                    <a:srgbClr val="F8FBFD"/>
                  </a:solidFill>
                </a:rPr>
                <a:t>Obnova území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67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0"/>
            <a:ext cx="18288000" cy="1908321"/>
          </a:xfrm>
          <a:prstGeom prst="rect">
            <a:avLst/>
          </a:prstGeom>
          <a:solidFill>
            <a:srgbClr val="305696"/>
          </a:solidFill>
        </p:spPr>
      </p:sp>
      <p:sp>
        <p:nvSpPr>
          <p:cNvPr id="5" name="TextBox 5"/>
          <p:cNvSpPr txBox="1"/>
          <p:nvPr/>
        </p:nvSpPr>
        <p:spPr>
          <a:xfrm>
            <a:off x="381000" y="766907"/>
            <a:ext cx="118110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360"/>
              </a:lnSpc>
              <a:spcBef>
                <a:spcPct val="0"/>
              </a:spcBef>
            </a:pPr>
            <a:r>
              <a:rPr lang="cs-CZ" sz="5400" dirty="0" smtClean="0">
                <a:solidFill>
                  <a:srgbClr val="FFFFFF"/>
                </a:solidFill>
                <a:latin typeface="+mj-lt"/>
              </a:rPr>
              <a:t>Informace k </a:t>
            </a:r>
            <a:r>
              <a:rPr lang="cs-CZ" sz="5400" dirty="0" err="1" smtClean="0">
                <a:solidFill>
                  <a:srgbClr val="FFFFFF"/>
                </a:solidFill>
                <a:latin typeface="+mj-lt"/>
              </a:rPr>
              <a:t>FST</a:t>
            </a:r>
            <a:r>
              <a:rPr lang="cs-CZ" sz="5400" dirty="0" smtClean="0">
                <a:solidFill>
                  <a:srgbClr val="FFFFFF"/>
                </a:solidFill>
                <a:latin typeface="+mj-lt"/>
              </a:rPr>
              <a:t> -  </a:t>
            </a:r>
            <a:r>
              <a:rPr lang="cs-CZ" sz="5400" dirty="0" err="1" smtClean="0">
                <a:solidFill>
                  <a:srgbClr val="FFFFFF"/>
                </a:solidFill>
                <a:latin typeface="+mj-lt"/>
              </a:rPr>
              <a:t>ÚK</a:t>
            </a:r>
            <a:endParaRPr lang="en-US" sz="54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2">
            <a:alphaModFix amt="72000"/>
          </a:blip>
          <a:srcRect t="3357" b="21208"/>
          <a:stretch>
            <a:fillRect/>
          </a:stretch>
        </p:blipFill>
        <p:spPr>
          <a:xfrm>
            <a:off x="9450250" y="0"/>
            <a:ext cx="8837750" cy="1908321"/>
          </a:xfrm>
          <a:prstGeom prst="rect">
            <a:avLst/>
          </a:prstGeom>
        </p:spPr>
      </p:pic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24" name="Doplněk 19" title="Web Viewer">
                <a:extLst>
                  <a:ext uri="{FF2B5EF4-FFF2-40B4-BE49-F238E27FC236}">
                    <a16:creationId xmlns:a16="http://schemas.microsoft.com/office/drawing/2014/main" xmlns="" id="{AD41E6A9-22DA-4193-BA8F-F794C1A3944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0700426"/>
                  </p:ext>
                </p:extLst>
              </p:nvPr>
            </p:nvGraphicFramePr>
            <p:xfrm>
              <a:off x="986959" y="3467100"/>
              <a:ext cx="7581901" cy="6324599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24" name="Doplněk 19" title="Web Viewer">
                <a:extLst>
                  <a:ext uri="{FF2B5EF4-FFF2-40B4-BE49-F238E27FC236}">
                    <a16:creationId xmlns:a16="http://schemas.microsoft.com/office/drawing/2014/main" xmlns="" id="{AD41E6A9-22DA-4193-BA8F-F794C1A394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6959" y="3467100"/>
                <a:ext cx="7581901" cy="6324599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Skupina 26">
            <a:extLst>
              <a:ext uri="{FF2B5EF4-FFF2-40B4-BE49-F238E27FC236}">
                <a16:creationId xmlns:a16="http://schemas.microsoft.com/office/drawing/2014/main" xmlns="" id="{2C00C069-6C90-4391-B55A-B5250CAE151F}"/>
              </a:ext>
            </a:extLst>
          </p:cNvPr>
          <p:cNvGrpSpPr/>
          <p:nvPr/>
        </p:nvGrpSpPr>
        <p:grpSpPr>
          <a:xfrm>
            <a:off x="10515600" y="3467100"/>
            <a:ext cx="5149887" cy="5154592"/>
            <a:chOff x="10113591" y="3137067"/>
            <a:chExt cx="5149887" cy="5154592"/>
          </a:xfrm>
        </p:grpSpPr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xmlns="" id="{951B6367-D25D-4E14-A695-B4514DCFA6E1}"/>
                </a:ext>
              </a:extLst>
            </p:cNvPr>
            <p:cNvGrpSpPr/>
            <p:nvPr/>
          </p:nvGrpSpPr>
          <p:grpSpPr>
            <a:xfrm>
              <a:off x="10113591" y="3137067"/>
              <a:ext cx="5149887" cy="1023252"/>
              <a:chOff x="10113591" y="3137067"/>
              <a:chExt cx="5149887" cy="1023252"/>
            </a:xfrm>
          </p:grpSpPr>
          <p:sp>
            <p:nvSpPr>
              <p:cNvPr id="43" name="AutoShape 4"/>
              <p:cNvSpPr/>
              <p:nvPr/>
            </p:nvSpPr>
            <p:spPr>
              <a:xfrm>
                <a:off x="10113591" y="3137067"/>
                <a:ext cx="5149887" cy="1023252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</p:sp>
          <p:sp>
            <p:nvSpPr>
              <p:cNvPr id="44" name="TextBox 5"/>
              <p:cNvSpPr txBox="1"/>
              <p:nvPr/>
            </p:nvSpPr>
            <p:spPr>
              <a:xfrm>
                <a:off x="10293041" y="3430888"/>
                <a:ext cx="3800803" cy="34695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3020"/>
                  </a:lnSpc>
                </a:pPr>
                <a:r>
                  <a:rPr lang="en-US" sz="2000" dirty="0" err="1">
                    <a:solidFill>
                      <a:schemeClr val="bg1"/>
                    </a:solidFill>
                    <a:latin typeface="Open Sauce Light Bold"/>
                  </a:rPr>
                  <a:t>Sběr</a:t>
                </a:r>
                <a:r>
                  <a:rPr lang="en-US" sz="2000" dirty="0">
                    <a:solidFill>
                      <a:schemeClr val="bg1"/>
                    </a:solidFill>
                    <a:latin typeface="Open Sauce Light Bold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Open Sauce Light Bold"/>
                  </a:rPr>
                  <a:t>projektových</a:t>
                </a:r>
                <a:r>
                  <a:rPr lang="en-US" sz="2000" dirty="0">
                    <a:solidFill>
                      <a:schemeClr val="bg1"/>
                    </a:solidFill>
                    <a:latin typeface="Open Sauce Light Bold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Open Sauce Light Bold"/>
                  </a:rPr>
                  <a:t>záměrů</a:t>
                </a:r>
                <a:r>
                  <a:rPr lang="en-US" sz="2000" dirty="0">
                    <a:solidFill>
                      <a:schemeClr val="bg1"/>
                    </a:solidFill>
                    <a:latin typeface="Open Sauce Light Bold"/>
                  </a:rPr>
                  <a:t> </a:t>
                </a:r>
              </a:p>
            </p:txBody>
          </p:sp>
        </p:grpSp>
        <p:grpSp>
          <p:nvGrpSpPr>
            <p:cNvPr id="31" name="Group 9"/>
            <p:cNvGrpSpPr/>
            <p:nvPr/>
          </p:nvGrpSpPr>
          <p:grpSpPr>
            <a:xfrm>
              <a:off x="10113591" y="4160319"/>
              <a:ext cx="5149887" cy="1528089"/>
              <a:chOff x="0" y="0"/>
              <a:chExt cx="6866516" cy="2037452"/>
            </a:xfrm>
          </p:grpSpPr>
          <p:sp>
            <p:nvSpPr>
              <p:cNvPr id="41" name="AutoShape 10"/>
              <p:cNvSpPr/>
              <p:nvPr/>
            </p:nvSpPr>
            <p:spPr>
              <a:xfrm>
                <a:off x="0" y="0"/>
                <a:ext cx="6866516" cy="203745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</p:sp>
          <p:sp>
            <p:nvSpPr>
              <p:cNvPr id="42" name="TextBox 11"/>
              <p:cNvSpPr txBox="1"/>
              <p:nvPr/>
            </p:nvSpPr>
            <p:spPr>
              <a:xfrm>
                <a:off x="335552" y="420226"/>
                <a:ext cx="6054554" cy="11112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585"/>
                  </a:lnSpc>
                </a:pPr>
                <a:r>
                  <a:rPr lang="en-US" sz="2160" dirty="0" err="1">
                    <a:solidFill>
                      <a:srgbClr val="000000"/>
                    </a:solidFill>
                    <a:latin typeface="Open Sauce Light"/>
                  </a:rPr>
                  <a:t>Vzor</a:t>
                </a:r>
                <a:r>
                  <a:rPr lang="en-US" sz="2160" dirty="0">
                    <a:solidFill>
                      <a:srgbClr val="000000"/>
                    </a:solidFill>
                    <a:latin typeface="Open Sauce Light"/>
                  </a:rPr>
                  <a:t> </a:t>
                </a:r>
                <a:r>
                  <a:rPr lang="en-US" sz="2160" dirty="0" err="1">
                    <a:solidFill>
                      <a:srgbClr val="000000"/>
                    </a:solidFill>
                    <a:latin typeface="Open Sauce Light"/>
                  </a:rPr>
                  <a:t>projektové</a:t>
                </a:r>
                <a:r>
                  <a:rPr lang="en-US" sz="2160" dirty="0">
                    <a:solidFill>
                      <a:srgbClr val="000000"/>
                    </a:solidFill>
                    <a:latin typeface="Open Sauce Light"/>
                  </a:rPr>
                  <a:t> </a:t>
                </a:r>
                <a:r>
                  <a:rPr lang="en-US" sz="2160" dirty="0" err="1">
                    <a:solidFill>
                      <a:srgbClr val="000000"/>
                    </a:solidFill>
                    <a:latin typeface="Open Sauce Light"/>
                  </a:rPr>
                  <a:t>fiše</a:t>
                </a:r>
                <a:r>
                  <a:rPr lang="en-US" sz="2160" dirty="0">
                    <a:solidFill>
                      <a:srgbClr val="000000"/>
                    </a:solidFill>
                    <a:latin typeface="Open Sauce Light"/>
                  </a:rPr>
                  <a:t> FST</a:t>
                </a:r>
              </a:p>
              <a:p>
                <a:pPr marL="0" lvl="0" indent="0">
                  <a:lnSpc>
                    <a:spcPts val="3585"/>
                  </a:lnSpc>
                  <a:spcBef>
                    <a:spcPct val="0"/>
                  </a:spcBef>
                </a:pPr>
                <a:r>
                  <a:rPr lang="en-US" sz="2160" u="sng" dirty="0">
                    <a:solidFill>
                      <a:srgbClr val="000000"/>
                    </a:solidFill>
                    <a:latin typeface="Open Sauce Light"/>
                  </a:rPr>
                  <a:t>fst@kr-ustecky.cz</a:t>
                </a:r>
              </a:p>
            </p:txBody>
          </p:sp>
        </p:grpSp>
        <p:grpSp>
          <p:nvGrpSpPr>
            <p:cNvPr id="35" name="Group 12"/>
            <p:cNvGrpSpPr/>
            <p:nvPr/>
          </p:nvGrpSpPr>
          <p:grpSpPr>
            <a:xfrm>
              <a:off x="10113591" y="5909506"/>
              <a:ext cx="5149887" cy="1080527"/>
              <a:chOff x="0" y="0"/>
              <a:chExt cx="6866516" cy="1440703"/>
            </a:xfrm>
          </p:grpSpPr>
          <p:sp>
            <p:nvSpPr>
              <p:cNvPr id="39" name="AutoShape 13"/>
              <p:cNvSpPr/>
              <p:nvPr/>
            </p:nvSpPr>
            <p:spPr>
              <a:xfrm>
                <a:off x="0" y="0"/>
                <a:ext cx="6866516" cy="144070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</p:sp>
          <p:sp>
            <p:nvSpPr>
              <p:cNvPr id="40" name="TextBox 14"/>
              <p:cNvSpPr txBox="1"/>
              <p:nvPr/>
            </p:nvSpPr>
            <p:spPr>
              <a:xfrm>
                <a:off x="335552" y="420301"/>
                <a:ext cx="6054554" cy="5143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>
                  <a:lnSpc>
                    <a:spcPts val="3585"/>
                  </a:lnSpc>
                  <a:spcBef>
                    <a:spcPct val="0"/>
                  </a:spcBef>
                </a:pPr>
                <a:r>
                  <a:rPr lang="en-US" sz="2160">
                    <a:solidFill>
                      <a:srgbClr val="000000"/>
                    </a:solidFill>
                    <a:latin typeface="Open Sauce Light"/>
                  </a:rPr>
                  <a:t>PTÚK - dokument</a:t>
                </a:r>
              </a:p>
            </p:txBody>
          </p:sp>
        </p:grpSp>
        <p:grpSp>
          <p:nvGrpSpPr>
            <p:cNvPr id="36" name="Group 15"/>
            <p:cNvGrpSpPr/>
            <p:nvPr/>
          </p:nvGrpSpPr>
          <p:grpSpPr>
            <a:xfrm>
              <a:off x="10113591" y="7211132"/>
              <a:ext cx="5149887" cy="1080527"/>
              <a:chOff x="0" y="0"/>
              <a:chExt cx="6866516" cy="1440703"/>
            </a:xfrm>
          </p:grpSpPr>
          <p:sp>
            <p:nvSpPr>
              <p:cNvPr id="37" name="AutoShape 16"/>
              <p:cNvSpPr/>
              <p:nvPr/>
            </p:nvSpPr>
            <p:spPr>
              <a:xfrm>
                <a:off x="0" y="0"/>
                <a:ext cx="6866516" cy="144070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</p:sp>
          <p:sp>
            <p:nvSpPr>
              <p:cNvPr id="38" name="TextBox 17"/>
              <p:cNvSpPr txBox="1"/>
              <p:nvPr/>
            </p:nvSpPr>
            <p:spPr>
              <a:xfrm>
                <a:off x="335552" y="420301"/>
                <a:ext cx="6054555" cy="546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>
                  <a:lnSpc>
                    <a:spcPts val="3585"/>
                  </a:lnSpc>
                  <a:spcBef>
                    <a:spcPct val="0"/>
                  </a:spcBef>
                </a:pPr>
                <a:r>
                  <a:rPr lang="en-US" sz="2160" dirty="0" err="1">
                    <a:solidFill>
                      <a:srgbClr val="000000"/>
                    </a:solidFill>
                    <a:latin typeface="Open Sauce Light"/>
                  </a:rPr>
                  <a:t>Aktuální</a:t>
                </a:r>
                <a:r>
                  <a:rPr lang="en-US" sz="2160" dirty="0">
                    <a:solidFill>
                      <a:srgbClr val="000000"/>
                    </a:solidFill>
                    <a:latin typeface="Open Sauce Light"/>
                  </a:rPr>
                  <a:t> </a:t>
                </a:r>
                <a:r>
                  <a:rPr lang="en-US" sz="2160" dirty="0" err="1">
                    <a:solidFill>
                      <a:srgbClr val="000000"/>
                    </a:solidFill>
                    <a:latin typeface="Open Sauce Light"/>
                  </a:rPr>
                  <a:t>informac</a:t>
                </a:r>
                <a:r>
                  <a:rPr lang="cs-CZ" sz="2160" dirty="0">
                    <a:solidFill>
                      <a:srgbClr val="000000"/>
                    </a:solidFill>
                    <a:latin typeface="Open Sauce Light"/>
                  </a:rPr>
                  <a:t>e</a:t>
                </a:r>
                <a:endParaRPr lang="en-US" sz="2160" dirty="0">
                  <a:solidFill>
                    <a:srgbClr val="000000"/>
                  </a:solidFill>
                  <a:latin typeface="Open Sauce Light"/>
                </a:endParaRPr>
              </a:p>
            </p:txBody>
          </p:sp>
        </p:grpSp>
      </p:grpSp>
      <p:sp>
        <p:nvSpPr>
          <p:cNvPr id="45" name="TextovéPole 44">
            <a:extLst>
              <a:ext uri="{FF2B5EF4-FFF2-40B4-BE49-F238E27FC236}">
                <a16:creationId xmlns:a16="http://schemas.microsoft.com/office/drawing/2014/main" xmlns="" id="{D405ED84-470B-4F62-9B4F-DEE7DE86CF34}"/>
              </a:ext>
            </a:extLst>
          </p:cNvPr>
          <p:cNvSpPr txBox="1"/>
          <p:nvPr/>
        </p:nvSpPr>
        <p:spPr>
          <a:xfrm>
            <a:off x="1028699" y="2634425"/>
            <a:ext cx="7886701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ts val="2265"/>
              </a:lnSpc>
            </a:pPr>
            <a:r>
              <a:rPr lang="en-US" sz="2400" u="sng" dirty="0">
                <a:solidFill>
                  <a:srgbClr val="000000"/>
                </a:solidFill>
                <a:latin typeface="Open Sauce"/>
                <a:hlinkClick r:id="rId5"/>
              </a:rPr>
              <a:t>https://rskuk.cz/fond-pro-spravedlivou-transformaci</a:t>
            </a:r>
            <a:endParaRPr lang="en-US" sz="2400" u="sng" dirty="0">
              <a:solidFill>
                <a:srgbClr val="000000"/>
              </a:solidFill>
              <a:latin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41737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1537614" y="1494751"/>
            <a:ext cx="10287000" cy="7211773"/>
          </a:xfrm>
          <a:prstGeom prst="rect">
            <a:avLst/>
          </a:prstGeom>
          <a:solidFill>
            <a:srgbClr val="004AA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40000"/>
          </a:blip>
          <a:srcRect l="54270" t="12822" r="17415" b="63754"/>
          <a:stretch>
            <a:fillRect/>
          </a:stretch>
        </p:blipFill>
        <p:spPr>
          <a:xfrm>
            <a:off x="-417345" y="-114872"/>
            <a:ext cx="8400909" cy="1043101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2700000">
            <a:off x="18518683" y="8749507"/>
            <a:ext cx="43907" cy="3580261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5" name="TextBox 5"/>
          <p:cNvSpPr txBox="1"/>
          <p:nvPr/>
        </p:nvSpPr>
        <p:spPr>
          <a:xfrm>
            <a:off x="408341" y="9171035"/>
            <a:ext cx="9088634" cy="83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4"/>
              </a:lnSpc>
            </a:pPr>
            <a:r>
              <a:rPr lang="en-US" sz="5400" spc="-56" dirty="0" err="1">
                <a:solidFill>
                  <a:srgbClr val="F8FBFD"/>
                </a:solidFill>
                <a:latin typeface="+mj-lt"/>
              </a:rPr>
              <a:t>Děkuji</a:t>
            </a:r>
            <a:r>
              <a:rPr lang="en-US" sz="5400" spc="-56" dirty="0">
                <a:solidFill>
                  <a:srgbClr val="F8FBFD"/>
                </a:solidFill>
                <a:latin typeface="+mj-lt"/>
              </a:rPr>
              <a:t> </a:t>
            </a:r>
            <a:r>
              <a:rPr lang="en-US" sz="5400" spc="-56" dirty="0" err="1">
                <a:solidFill>
                  <a:srgbClr val="F8FBFD"/>
                </a:solidFill>
                <a:latin typeface="+mj-lt"/>
              </a:rPr>
              <a:t>za</a:t>
            </a:r>
            <a:r>
              <a:rPr lang="en-US" sz="5400" spc="-56" dirty="0">
                <a:solidFill>
                  <a:srgbClr val="F8FBFD"/>
                </a:solidFill>
                <a:latin typeface="+mj-lt"/>
              </a:rPr>
              <a:t> </a:t>
            </a:r>
            <a:r>
              <a:rPr lang="en-US" sz="5400" spc="-56" dirty="0" err="1">
                <a:solidFill>
                  <a:srgbClr val="F8FBFD"/>
                </a:solidFill>
                <a:latin typeface="+mj-lt"/>
              </a:rPr>
              <a:t>Váš</a:t>
            </a:r>
            <a:r>
              <a:rPr lang="en-US" sz="5400" spc="-56" dirty="0">
                <a:solidFill>
                  <a:srgbClr val="F8FBFD"/>
                </a:solidFill>
                <a:latin typeface="+mj-lt"/>
              </a:rPr>
              <a:t> </a:t>
            </a:r>
            <a:r>
              <a:rPr lang="en-US" sz="5400" spc="-56" dirty="0" err="1">
                <a:solidFill>
                  <a:srgbClr val="F8FBFD"/>
                </a:solidFill>
                <a:latin typeface="+mj-lt"/>
              </a:rPr>
              <a:t>čas</a:t>
            </a:r>
            <a:endParaRPr lang="en-US" sz="5400" spc="-56" dirty="0">
              <a:solidFill>
                <a:srgbClr val="F8FBFD"/>
              </a:solidFill>
              <a:latin typeface="+mj-lt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8839200" y="3779480"/>
            <a:ext cx="8578119" cy="4303373"/>
            <a:chOff x="0" y="12634"/>
            <a:chExt cx="11437492" cy="5737830"/>
          </a:xfrm>
        </p:grpSpPr>
        <p:sp>
          <p:nvSpPr>
            <p:cNvPr id="7" name="TextBox 7"/>
            <p:cNvSpPr txBox="1"/>
            <p:nvPr/>
          </p:nvSpPr>
          <p:spPr>
            <a:xfrm>
              <a:off x="6959" y="12634"/>
              <a:ext cx="11430533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0"/>
                </a:lnSpc>
              </a:pPr>
              <a:r>
                <a:rPr lang="en-US" sz="3200" spc="182" dirty="0" err="1">
                  <a:solidFill>
                    <a:srgbClr val="004AAD"/>
                  </a:solidFill>
                </a:rPr>
                <a:t>Ing</a:t>
              </a:r>
              <a:r>
                <a:rPr lang="en-US" sz="3200" spc="182" dirty="0">
                  <a:solidFill>
                    <a:srgbClr val="004AAD"/>
                  </a:solidFill>
                </a:rPr>
                <a:t>. Jana </a:t>
              </a:r>
              <a:r>
                <a:rPr lang="en-US" sz="3200" spc="182" dirty="0" err="1">
                  <a:solidFill>
                    <a:srgbClr val="004AAD"/>
                  </a:solidFill>
                </a:rPr>
                <a:t>Nedrdová</a:t>
              </a:r>
              <a:endParaRPr lang="en-US" sz="3200" spc="182" dirty="0">
                <a:solidFill>
                  <a:srgbClr val="004AAD"/>
                </a:solidFill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307959"/>
              <a:ext cx="11430533" cy="542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32"/>
                </a:lnSpc>
              </a:pPr>
              <a:r>
                <a:rPr lang="en-US" i="1" spc="181" dirty="0">
                  <a:solidFill>
                    <a:srgbClr val="004AAD"/>
                  </a:solidFill>
                </a:rPr>
                <a:t>KONTAKTNÍ ÚDAJE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181293"/>
              <a:ext cx="11430533" cy="569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10062"/>
              <a:ext cx="11430533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50"/>
                </a:lnSpc>
              </a:pPr>
              <a:r>
                <a:rPr lang="en-US" sz="2400" spc="21" dirty="0" err="1" smtClean="0">
                  <a:solidFill>
                    <a:srgbClr val="004AAD"/>
                  </a:solidFill>
                  <a:latin typeface="+mj-lt"/>
                </a:rPr>
                <a:t>oddělení</a:t>
              </a:r>
              <a:r>
                <a:rPr lang="en-US" sz="2400" spc="21" dirty="0" smtClean="0">
                  <a:solidFill>
                    <a:srgbClr val="004AAD"/>
                  </a:solidFill>
                  <a:latin typeface="+mj-lt"/>
                </a:rPr>
                <a:t> </a:t>
              </a:r>
              <a:r>
                <a:rPr lang="en-US" sz="2400" spc="21" dirty="0" err="1">
                  <a:solidFill>
                    <a:srgbClr val="004AAD"/>
                  </a:solidFill>
                  <a:latin typeface="+mj-lt"/>
                </a:rPr>
                <a:t>transformace</a:t>
              </a:r>
              <a:r>
                <a:rPr lang="en-US" sz="2400" spc="21" dirty="0">
                  <a:solidFill>
                    <a:srgbClr val="004AAD"/>
                  </a:solidFill>
                  <a:latin typeface="+mj-lt"/>
                </a:rPr>
                <a:t> </a:t>
              </a:r>
              <a:r>
                <a:rPr lang="en-US" sz="2400" spc="21" dirty="0" err="1">
                  <a:solidFill>
                    <a:srgbClr val="004AAD"/>
                  </a:solidFill>
                  <a:latin typeface="+mj-lt"/>
                </a:rPr>
                <a:t>regionu</a:t>
              </a:r>
              <a:endParaRPr lang="en-US" sz="2400" spc="21" dirty="0">
                <a:solidFill>
                  <a:srgbClr val="004AAD"/>
                </a:solidFill>
                <a:latin typeface="+mj-lt"/>
              </a:endParaRPr>
            </a:p>
            <a:p>
              <a:pPr algn="r">
                <a:lnSpc>
                  <a:spcPts val="3150"/>
                </a:lnSpc>
              </a:pPr>
              <a:r>
                <a:rPr lang="cs-CZ" sz="2100" spc="21" dirty="0" smtClean="0">
                  <a:solidFill>
                    <a:srgbClr val="004AAD"/>
                  </a:solidFill>
                  <a:latin typeface="Montserrat Extra-Light Bold"/>
                </a:rPr>
                <a:t>Krajský úřad Ústeckého kraje</a:t>
              </a:r>
              <a:endParaRPr lang="en-US" sz="2100" spc="21" dirty="0">
                <a:solidFill>
                  <a:srgbClr val="004AAD"/>
                </a:solidFill>
                <a:latin typeface="Montserrat Extra-Light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087262"/>
              <a:ext cx="11430533" cy="2650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25"/>
                </a:lnSpc>
              </a:pPr>
              <a:r>
                <a:rPr lang="cs-CZ" sz="2400" spc="20" dirty="0" smtClean="0">
                  <a:solidFill>
                    <a:srgbClr val="004AAD"/>
                  </a:solidFill>
                </a:rPr>
                <a:t>e</a:t>
              </a:r>
              <a:r>
                <a:rPr lang="en-US" sz="2400" spc="20" dirty="0" smtClean="0">
                  <a:solidFill>
                    <a:srgbClr val="004AAD"/>
                  </a:solidFill>
                </a:rPr>
                <a:t>mail:</a:t>
              </a:r>
              <a:endParaRPr lang="cs-CZ" sz="2400" spc="20" dirty="0" smtClean="0">
                <a:solidFill>
                  <a:srgbClr val="004AAD"/>
                </a:solidFill>
              </a:endParaRPr>
            </a:p>
            <a:p>
              <a:pPr algn="r">
                <a:lnSpc>
                  <a:spcPts val="3125"/>
                </a:lnSpc>
              </a:pPr>
              <a:r>
                <a:rPr lang="cs-CZ" sz="2400" spc="21" dirty="0" err="1">
                  <a:solidFill>
                    <a:srgbClr val="004AAD"/>
                  </a:solidFill>
                </a:rPr>
                <a:t>fst@kr-ustecky.cz</a:t>
              </a:r>
              <a:r>
                <a:rPr lang="cs-CZ" sz="2400" spc="21" dirty="0" smtClean="0">
                  <a:solidFill>
                    <a:srgbClr val="004AAD"/>
                  </a:solidFill>
                </a:rPr>
                <a:t> </a:t>
              </a:r>
              <a:r>
                <a:rPr lang="en-US" sz="2400" spc="21" dirty="0" smtClean="0">
                  <a:solidFill>
                    <a:srgbClr val="004AAD"/>
                  </a:solidFill>
                </a:rPr>
                <a:t> </a:t>
              </a:r>
              <a:endParaRPr lang="cs-CZ" sz="2400" spc="21" dirty="0">
                <a:solidFill>
                  <a:srgbClr val="004AAD"/>
                </a:solidFill>
              </a:endParaRPr>
            </a:p>
            <a:p>
              <a:pPr algn="r">
                <a:lnSpc>
                  <a:spcPts val="3125"/>
                </a:lnSpc>
              </a:pPr>
              <a:r>
                <a:rPr lang="en-US" sz="2400" spc="21" dirty="0" err="1" smtClean="0">
                  <a:solidFill>
                    <a:srgbClr val="004AAD"/>
                  </a:solidFill>
                </a:rPr>
                <a:t>nedrdova.j@kr-ustecky.cz</a:t>
              </a:r>
              <a:endParaRPr lang="en-US" sz="2400" spc="21" dirty="0">
                <a:solidFill>
                  <a:srgbClr val="004AAD"/>
                </a:solidFill>
              </a:endParaRPr>
            </a:p>
            <a:p>
              <a:pPr algn="r">
                <a:lnSpc>
                  <a:spcPts val="3125"/>
                </a:lnSpc>
              </a:pPr>
              <a:r>
                <a:rPr lang="en-US" sz="2400" spc="21" dirty="0">
                  <a:solidFill>
                    <a:srgbClr val="004AAD"/>
                  </a:solidFill>
                </a:rPr>
                <a:t>Tel: 734 393 900 </a:t>
              </a:r>
            </a:p>
            <a:p>
              <a:pPr algn="r">
                <a:lnSpc>
                  <a:spcPts val="3125"/>
                </a:lnSpc>
              </a:pPr>
              <a:endParaRPr lang="en-US" sz="1200" spc="12" dirty="0">
                <a:solidFill>
                  <a:srgbClr val="004AAD"/>
                </a:solidFill>
                <a:latin typeface="Arimo Bold"/>
              </a:endParaRPr>
            </a:p>
          </p:txBody>
        </p:sp>
      </p:grpSp>
      <p:pic>
        <p:nvPicPr>
          <p:cNvPr id="12" name="Picture 7"/>
          <p:cNvPicPr>
            <a:picLocks noChangeAspect="1"/>
          </p:cNvPicPr>
          <p:nvPr/>
        </p:nvPicPr>
        <p:blipFill>
          <a:blip r:embed="rId3"/>
          <a:srcRect r="70429"/>
          <a:stretch>
            <a:fillRect/>
          </a:stretch>
        </p:blipFill>
        <p:spPr>
          <a:xfrm>
            <a:off x="16002000" y="8319124"/>
            <a:ext cx="2057400" cy="19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9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7200" y="-342900"/>
            <a:ext cx="9462023" cy="10931048"/>
            <a:chOff x="0" y="0"/>
            <a:chExt cx="1656682" cy="1913890"/>
          </a:xfrm>
          <a:solidFill>
            <a:srgbClr val="1452B6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656682" cy="1913890"/>
            </a:xfrm>
            <a:custGeom>
              <a:avLst/>
              <a:gdLst/>
              <a:ahLst/>
              <a:cxnLst/>
              <a:rect l="l" t="t" r="r" b="b"/>
              <a:pathLst>
                <a:path w="1656682" h="1913890">
                  <a:moveTo>
                    <a:pt x="0" y="0"/>
                  </a:moveTo>
                  <a:lnTo>
                    <a:pt x="1656682" y="0"/>
                  </a:lnTo>
                  <a:lnTo>
                    <a:pt x="1656682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sp>
        <p:nvSpPr>
          <p:cNvPr id="4" name="AutoShape 4"/>
          <p:cNvSpPr/>
          <p:nvPr/>
        </p:nvSpPr>
        <p:spPr>
          <a:xfrm rot="5400000">
            <a:off x="15762777" y="3499538"/>
            <a:ext cx="292637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/>
          <a:srcRect t="-612"/>
          <a:stretch/>
        </p:blipFill>
        <p:spPr>
          <a:xfrm>
            <a:off x="10056636" y="2036353"/>
            <a:ext cx="6175121" cy="617673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2873502"/>
            <a:ext cx="6869887" cy="326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32"/>
              </a:lnSpc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</a:t>
            </a:r>
          </a:p>
          <a:p>
            <a:pPr>
              <a:lnSpc>
                <a:spcPts val="8832"/>
              </a:lnSpc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TRANSFORMACE</a:t>
            </a:r>
          </a:p>
          <a:p>
            <a:pPr marL="0" lvl="0" indent="0" algn="l">
              <a:lnSpc>
                <a:spcPts val="8832"/>
              </a:lnSpc>
            </a:pP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ÚSTE</a:t>
            </a:r>
            <a:r>
              <a:rPr lang="cs-C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KÉHO 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KRAJE</a:t>
            </a:r>
          </a:p>
        </p:txBody>
      </p:sp>
      <p:sp>
        <p:nvSpPr>
          <p:cNvPr id="8" name="TextBox 8"/>
          <p:cNvSpPr txBox="1"/>
          <p:nvPr/>
        </p:nvSpPr>
        <p:spPr>
          <a:xfrm rot="5400000">
            <a:off x="15461253" y="7289756"/>
            <a:ext cx="3653243" cy="28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490"/>
              </a:lnSpc>
              <a:spcBef>
                <a:spcPct val="0"/>
              </a:spcBef>
            </a:pPr>
            <a:r>
              <a:rPr lang="en-US" sz="1500" spc="231" dirty="0" err="1">
                <a:solidFill>
                  <a:srgbClr val="000000"/>
                </a:solidFill>
                <a:latin typeface="Open Sauce Light"/>
              </a:rPr>
              <a:t>Ústecký</a:t>
            </a:r>
            <a:r>
              <a:rPr lang="en-US" sz="1500" spc="231" dirty="0">
                <a:solidFill>
                  <a:srgbClr val="000000"/>
                </a:solidFill>
                <a:latin typeface="Open Sauce Light"/>
              </a:rPr>
              <a:t> </a:t>
            </a:r>
            <a:r>
              <a:rPr lang="en-US" sz="1500" spc="231" dirty="0" err="1">
                <a:solidFill>
                  <a:srgbClr val="000000"/>
                </a:solidFill>
                <a:latin typeface="Open Sauce Light"/>
              </a:rPr>
              <a:t>kraj</a:t>
            </a:r>
            <a:r>
              <a:rPr lang="en-US" sz="1500" spc="231" dirty="0">
                <a:solidFill>
                  <a:srgbClr val="000000"/>
                </a:solidFill>
                <a:latin typeface="Open Sauce Light"/>
              </a:rPr>
              <a:t>     </a:t>
            </a:r>
            <a:r>
              <a:rPr lang="en-US" sz="1500" spc="231" dirty="0">
                <a:solidFill>
                  <a:srgbClr val="1452B6"/>
                </a:solidFill>
                <a:latin typeface="Open Sauce Light"/>
              </a:rPr>
              <a:t>#NOVÝ START</a:t>
            </a:r>
          </a:p>
        </p:txBody>
      </p:sp>
    </p:spTree>
    <p:extLst>
      <p:ext uri="{BB962C8B-B14F-4D97-AF65-F5344CB8AC3E}">
        <p14:creationId xmlns:p14="http://schemas.microsoft.com/office/powerpoint/2010/main" val="427168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6183180">
            <a:off x="-1963998" y="-1718335"/>
            <a:ext cx="13898664" cy="1311407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>
            <a:off x="9334499" y="2206487"/>
            <a:ext cx="8153401" cy="6934200"/>
          </a:xfrm>
          <a:prstGeom prst="rect">
            <a:avLst/>
          </a:prstGeom>
          <a:solidFill>
            <a:srgbClr val="1452B6"/>
          </a:solidFill>
        </p:spPr>
      </p:sp>
      <p:sp>
        <p:nvSpPr>
          <p:cNvPr id="10" name="AutoShape 10"/>
          <p:cNvSpPr/>
          <p:nvPr/>
        </p:nvSpPr>
        <p:spPr>
          <a:xfrm>
            <a:off x="533399" y="2206487"/>
            <a:ext cx="8229600" cy="6934200"/>
          </a:xfrm>
          <a:prstGeom prst="rect">
            <a:avLst/>
          </a:prstGeom>
          <a:solidFill>
            <a:srgbClr val="1452B6"/>
          </a:solidFill>
        </p:spPr>
      </p:sp>
      <p:sp>
        <p:nvSpPr>
          <p:cNvPr id="22" name="TextBox 22"/>
          <p:cNvSpPr txBox="1"/>
          <p:nvPr/>
        </p:nvSpPr>
        <p:spPr>
          <a:xfrm>
            <a:off x="767896" y="814978"/>
            <a:ext cx="987635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14"/>
              </a:lnSpc>
              <a:spcBef>
                <a:spcPct val="0"/>
              </a:spcBef>
            </a:pPr>
            <a:r>
              <a:rPr lang="en-US" sz="4000" b="1" dirty="0" err="1" smtClean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</a:t>
            </a:r>
            <a:r>
              <a:rPr lang="cs-CZ" sz="4000" b="1" dirty="0" smtClean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zpracování </a:t>
            </a:r>
            <a:r>
              <a:rPr lang="cs-CZ" sz="4000" b="1" dirty="0" err="1" smtClean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PTÚK</a:t>
            </a:r>
            <a:r>
              <a:rPr lang="cs-CZ" sz="4000" b="1" dirty="0" smtClean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vycházelo:</a:t>
            </a:r>
            <a:endParaRPr lang="en-US" sz="4000" b="1" dirty="0">
              <a:solidFill>
                <a:srgbClr val="1452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777835" y="2612462"/>
            <a:ext cx="7748591" cy="77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sz="192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 podporovaných aktivit </a:t>
            </a:r>
            <a:r>
              <a:rPr lang="cs-CZ" sz="19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dle </a:t>
            </a:r>
            <a:r>
              <a:rPr lang="cs-CZ" sz="19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čl. 8 </a:t>
            </a:r>
            <a:r>
              <a:rPr lang="cs-CZ" sz="19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Nařízení EP a Rady EU 2021/1056 o zřízení Fondu pro spravedlivou transformaci</a:t>
            </a:r>
            <a:endParaRPr lang="cs-CZ" sz="19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751331" y="3876743"/>
            <a:ext cx="7748591" cy="247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sz="192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 strategických a koncepčních dokumentů Ústeckého kraje </a:t>
            </a:r>
            <a:r>
              <a:rPr lang="cs-CZ" sz="19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(Strategie rozvoje Ústeckého kraje do roku 2027, </a:t>
            </a:r>
            <a:r>
              <a:rPr lang="cs-CZ" sz="192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RIS3</a:t>
            </a:r>
            <a:r>
              <a:rPr lang="cs-CZ" sz="19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Strategie, Územní energetická koncepce, Technicko-ekonomické posouzení vodíkového pohonu v </a:t>
            </a:r>
            <a:r>
              <a:rPr lang="cs-CZ" sz="192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ÚK</a:t>
            </a:r>
            <a:r>
              <a:rPr lang="cs-CZ" sz="19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Podkladová analýza pro přípravu a implementaci územního plánu spravedlivé transformace pro Ústecký kraj, Plán odpadového hospodářství Ústeckého kraje 2016–2025 aj.);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741392" y="6750931"/>
            <a:ext cx="7748591" cy="1111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sz="192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 strategií a dokumentů z národní příp. EU úrovně</a:t>
            </a:r>
            <a:r>
              <a:rPr lang="cs-CZ" sz="19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92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RE:START</a:t>
            </a:r>
            <a:r>
              <a:rPr lang="cs-CZ" sz="19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Zpráva EU o ČR 2020, Vodíková strategie ČR 2021 aj.);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9753600" y="2612462"/>
            <a:ext cx="7315200" cy="1791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sz="192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absorpční kapacity území </a:t>
            </a:r>
            <a:r>
              <a:rPr lang="cs-CZ" sz="192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ÚK</a:t>
            </a:r>
            <a:r>
              <a:rPr lang="cs-CZ" sz="19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základě sběru projektových záměrů od subjektů z území </a:t>
            </a:r>
            <a:r>
              <a:rPr lang="cs-CZ" sz="192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ÚK</a:t>
            </a:r>
            <a:r>
              <a:rPr lang="cs-CZ" sz="19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 dalších zdrojů k absorpční kapacitě (Analýza čerpání </a:t>
            </a:r>
            <a:r>
              <a:rPr lang="cs-CZ" sz="192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ESIF</a:t>
            </a:r>
            <a:r>
              <a:rPr lang="cs-CZ" sz="19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2014–2020 včetně identifikace převisu poptávky v jednotlivých OP, </a:t>
            </a:r>
            <a:r>
              <a:rPr lang="cs-CZ" sz="192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</a:t>
            </a:r>
            <a:r>
              <a:rPr lang="cs-CZ" sz="19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Ústecko–Chomutovská aglomerace, RAP atd.);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9753600" y="4838700"/>
            <a:ext cx="7010400" cy="1791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sz="1920" b="1" dirty="0">
                <a:solidFill>
                  <a:schemeClr val="bg1"/>
                </a:solidFill>
                <a:latin typeface="Open Sauce Light"/>
              </a:rPr>
              <a:t>z podkladů a námětů z workshopů s městy, obcemi, podniky, z dotazníkových šetření, z jednání s nositeli záměrů, s dalšími regionálními subjekty a uskupeními </a:t>
            </a:r>
            <a:r>
              <a:rPr lang="cs-CZ" sz="1920" dirty="0">
                <a:solidFill>
                  <a:schemeClr val="bg1"/>
                </a:solidFill>
                <a:latin typeface="Open Sauce Light"/>
              </a:rPr>
              <a:t>(</a:t>
            </a:r>
            <a:r>
              <a:rPr lang="cs-CZ" sz="1920" dirty="0" err="1">
                <a:solidFill>
                  <a:schemeClr val="bg1"/>
                </a:solidFill>
                <a:latin typeface="Open Sauce Light"/>
              </a:rPr>
              <a:t>KHK</a:t>
            </a:r>
            <a:r>
              <a:rPr lang="cs-CZ" sz="1920" dirty="0">
                <a:solidFill>
                  <a:schemeClr val="bg1"/>
                </a:solidFill>
                <a:latin typeface="Open Sauce Light"/>
              </a:rPr>
              <a:t>, </a:t>
            </a:r>
            <a:r>
              <a:rPr lang="cs-CZ" sz="1920" dirty="0" err="1">
                <a:solidFill>
                  <a:schemeClr val="bg1"/>
                </a:solidFill>
                <a:latin typeface="Open Sauce Light"/>
              </a:rPr>
              <a:t>CzechInvest</a:t>
            </a:r>
            <a:r>
              <a:rPr lang="cs-CZ" sz="1920" dirty="0">
                <a:solidFill>
                  <a:schemeClr val="bg1"/>
                </a:solidFill>
                <a:latin typeface="Open Sauce Light"/>
              </a:rPr>
              <a:t>, </a:t>
            </a:r>
            <a:r>
              <a:rPr lang="cs-CZ" sz="1920" dirty="0" err="1">
                <a:solidFill>
                  <a:schemeClr val="bg1"/>
                </a:solidFill>
                <a:latin typeface="Open Sauce Light"/>
              </a:rPr>
              <a:t>ITI</a:t>
            </a:r>
            <a:r>
              <a:rPr lang="cs-CZ" sz="1920" dirty="0">
                <a:solidFill>
                  <a:schemeClr val="bg1"/>
                </a:solidFill>
                <a:latin typeface="Open Sauce Light"/>
              </a:rPr>
              <a:t> </a:t>
            </a:r>
            <a:r>
              <a:rPr lang="cs-CZ" sz="1920" dirty="0" err="1">
                <a:solidFill>
                  <a:schemeClr val="bg1"/>
                </a:solidFill>
                <a:latin typeface="Open Sauce Light"/>
              </a:rPr>
              <a:t>ÚCHA</a:t>
            </a:r>
            <a:r>
              <a:rPr lang="cs-CZ" sz="1920" dirty="0">
                <a:solidFill>
                  <a:schemeClr val="bg1"/>
                </a:solidFill>
                <a:latin typeface="Open Sauce Light"/>
              </a:rPr>
              <a:t>, MAS, </a:t>
            </a:r>
            <a:r>
              <a:rPr lang="cs-CZ" sz="1920" dirty="0" err="1">
                <a:solidFill>
                  <a:schemeClr val="bg1"/>
                </a:solidFill>
                <a:latin typeface="Open Sauce Light"/>
              </a:rPr>
              <a:t>HSRÚK</a:t>
            </a:r>
            <a:r>
              <a:rPr lang="cs-CZ" sz="1920" dirty="0">
                <a:solidFill>
                  <a:schemeClr val="bg1"/>
                </a:solidFill>
                <a:latin typeface="Open Sauce Light"/>
              </a:rPr>
              <a:t>, Vodíková platforma aj.).</a:t>
            </a:r>
          </a:p>
        </p:txBody>
      </p:sp>
    </p:spTree>
    <p:extLst>
      <p:ext uri="{BB962C8B-B14F-4D97-AF65-F5344CB8AC3E}">
        <p14:creationId xmlns:p14="http://schemas.microsoft.com/office/powerpoint/2010/main" val="170343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66800" y="3404294"/>
            <a:ext cx="3632601" cy="1853679"/>
            <a:chOff x="0" y="0"/>
            <a:chExt cx="4843468" cy="247157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" name="AutoShape 3"/>
            <p:cNvSpPr/>
            <p:nvPr/>
          </p:nvSpPr>
          <p:spPr>
            <a:xfrm>
              <a:off x="0" y="0"/>
              <a:ext cx="4843468" cy="2471572"/>
            </a:xfrm>
            <a:prstGeom prst="rect">
              <a:avLst/>
            </a:pr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402101" y="413348"/>
              <a:ext cx="4164479" cy="164147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1"/>
                </a:lnSpc>
              </a:pP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Zlepšení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přístupu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kvalitním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službám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infrastrukturám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formálního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dalšího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vzdělávání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>
                <a:lnSpc>
                  <a:spcPts val="2431"/>
                </a:lnSpc>
                <a:spcBef>
                  <a:spcPct val="0"/>
                </a:spcBef>
              </a:pP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oblastech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specializace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kraje</a:t>
              </a:r>
              <a:endPara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438665"/>
            <a:ext cx="3632601" cy="1853679"/>
            <a:chOff x="0" y="0"/>
            <a:chExt cx="4843468" cy="2471572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4843468" cy="2471572"/>
            </a:xfrm>
            <a:prstGeom prst="rect">
              <a:avLst/>
            </a:prstGeom>
            <a:solidFill>
              <a:srgbClr val="1452B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402101" y="413348"/>
              <a:ext cx="4039267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1"/>
                </a:lnSpc>
              </a:pP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Zvýšení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inovační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výkonnosti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regionu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posílení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výzkumné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ts val="2431"/>
                </a:lnSpc>
              </a:pP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inovační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kapacity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důrazem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>
                <a:lnSpc>
                  <a:spcPts val="2431"/>
                </a:lnSpc>
                <a:spcBef>
                  <a:spcPct val="0"/>
                </a:spcBef>
              </a:pP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oblasti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specializace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kraje</a:t>
              </a:r>
              <a:endParaRPr lang="en-US" sz="146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483420"/>
            <a:ext cx="3632601" cy="1142651"/>
            <a:chOff x="0" y="0"/>
            <a:chExt cx="4843468" cy="1523535"/>
          </a:xfrm>
          <a:solidFill>
            <a:srgbClr val="1452B6"/>
          </a:solidFill>
        </p:grpSpPr>
        <p:sp>
          <p:nvSpPr>
            <p:cNvPr id="9" name="AutoShape 9"/>
            <p:cNvSpPr/>
            <p:nvPr/>
          </p:nvSpPr>
          <p:spPr>
            <a:xfrm>
              <a:off x="0" y="0"/>
              <a:ext cx="4843468" cy="1523535"/>
            </a:xfrm>
            <a:prstGeom prst="rect">
              <a:avLst/>
            </a:pr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402101" y="345729"/>
              <a:ext cx="4039267" cy="77508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431"/>
                </a:lnSpc>
                <a:spcBef>
                  <a:spcPct val="0"/>
                </a:spcBef>
              </a:pP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Zvýšení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konkurenceschopnosti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MSP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6817148"/>
            <a:ext cx="3632601" cy="1384132"/>
            <a:chOff x="0" y="0"/>
            <a:chExt cx="4843468" cy="1845509"/>
          </a:xfrm>
          <a:solidFill>
            <a:srgbClr val="1452B6"/>
          </a:solidFill>
        </p:grpSpPr>
        <p:sp>
          <p:nvSpPr>
            <p:cNvPr id="12" name="AutoShape 12"/>
            <p:cNvSpPr/>
            <p:nvPr/>
          </p:nvSpPr>
          <p:spPr>
            <a:xfrm>
              <a:off x="0" y="0"/>
              <a:ext cx="4843468" cy="1845509"/>
            </a:xfrm>
            <a:prstGeom prst="rect">
              <a:avLst/>
            </a:prstGeom>
            <a:grpFill/>
          </p:spPr>
        </p:sp>
        <p:sp>
          <p:nvSpPr>
            <p:cNvPr id="13" name="TextBox 13"/>
            <p:cNvSpPr txBox="1"/>
            <p:nvPr/>
          </p:nvSpPr>
          <p:spPr>
            <a:xfrm>
              <a:off x="402101" y="303517"/>
              <a:ext cx="4039267" cy="77508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431"/>
                </a:lnSpc>
                <a:spcBef>
                  <a:spcPct val="0"/>
                </a:spcBef>
              </a:pP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Stabilizace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rozvoj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klíčových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odvětví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transformaci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ekonomiky</a:t>
              </a:r>
              <a:endParaRPr lang="en-US" sz="146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8392357"/>
            <a:ext cx="3632601" cy="1384132"/>
            <a:chOff x="0" y="0"/>
            <a:chExt cx="4843468" cy="1845509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4843468" cy="1845509"/>
            </a:xfrm>
            <a:prstGeom prst="rect">
              <a:avLst/>
            </a:prstGeom>
            <a:solidFill>
              <a:srgbClr val="1452B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402101" y="303517"/>
              <a:ext cx="4164479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1"/>
                </a:lnSpc>
              </a:pP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Rozvoj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kulturních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kreativních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odvětví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jejich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zapojení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>
                <a:lnSpc>
                  <a:spcPts val="2431"/>
                </a:lnSpc>
                <a:spcBef>
                  <a:spcPct val="0"/>
                </a:spcBef>
              </a:pP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celkového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rozvoje</a:t>
              </a:r>
              <a:r>
                <a:rPr lang="en-US" sz="1464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kraje</a:t>
              </a:r>
              <a:endParaRPr lang="en-US" sz="146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066800" y="5414679"/>
            <a:ext cx="3632601" cy="1384132"/>
            <a:chOff x="0" y="0"/>
            <a:chExt cx="4843468" cy="184550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8" name="AutoShape 18"/>
            <p:cNvSpPr/>
            <p:nvPr/>
          </p:nvSpPr>
          <p:spPr>
            <a:xfrm>
              <a:off x="0" y="0"/>
              <a:ext cx="4843468" cy="1845509"/>
            </a:xfrm>
            <a:prstGeom prst="rect">
              <a:avLst/>
            </a:prstGeom>
            <a:grpFill/>
          </p:spPr>
        </p:sp>
        <p:sp>
          <p:nvSpPr>
            <p:cNvPr id="19" name="TextBox 19"/>
            <p:cNvSpPr txBox="1"/>
            <p:nvPr/>
          </p:nvSpPr>
          <p:spPr>
            <a:xfrm>
              <a:off x="402101" y="303517"/>
              <a:ext cx="4164479" cy="123110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1"/>
                </a:lnSpc>
              </a:pP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Zvýšení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zaměstnanosti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ts val="2431"/>
                </a:lnSpc>
              </a:pP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uplatnitelnosti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pracovníků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>
                <a:lnSpc>
                  <a:spcPts val="2431"/>
                </a:lnSpc>
                <a:spcBef>
                  <a:spcPct val="0"/>
                </a:spcBef>
              </a:pP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trhu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práce</a:t>
              </a:r>
              <a:endPara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063423" y="5136258"/>
            <a:ext cx="3632601" cy="1106488"/>
            <a:chOff x="0" y="0"/>
            <a:chExt cx="4843468" cy="1475317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21" name="AutoShape 21"/>
            <p:cNvSpPr/>
            <p:nvPr/>
          </p:nvSpPr>
          <p:spPr>
            <a:xfrm>
              <a:off x="0" y="0"/>
              <a:ext cx="4843468" cy="1475317"/>
            </a:xfrm>
            <a:prstGeom prst="rect">
              <a:avLst/>
            </a:prstGeom>
            <a:grpFill/>
          </p:spPr>
        </p:sp>
        <p:sp>
          <p:nvSpPr>
            <p:cNvPr id="22" name="TextBox 22"/>
            <p:cNvSpPr txBox="1"/>
            <p:nvPr/>
          </p:nvSpPr>
          <p:spPr>
            <a:xfrm>
              <a:off x="402101" y="321621"/>
              <a:ext cx="4164479" cy="82073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1"/>
                </a:lnSpc>
              </a:pP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Rozvoj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nových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>
                <a:lnSpc>
                  <a:spcPts val="2431"/>
                </a:lnSpc>
                <a:spcBef>
                  <a:spcPct val="0"/>
                </a:spcBef>
              </a:pP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energetických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odvětví</a:t>
              </a:r>
              <a:endPara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063423" y="6440250"/>
            <a:ext cx="3632601" cy="741172"/>
            <a:chOff x="0" y="0"/>
            <a:chExt cx="4843468" cy="988229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24" name="AutoShape 24"/>
            <p:cNvSpPr/>
            <p:nvPr/>
          </p:nvSpPr>
          <p:spPr>
            <a:xfrm>
              <a:off x="0" y="0"/>
              <a:ext cx="4843468" cy="988229"/>
            </a:xfrm>
            <a:prstGeom prst="rect">
              <a:avLst/>
            </a:prstGeom>
            <a:grpFill/>
          </p:spPr>
        </p:sp>
        <p:sp>
          <p:nvSpPr>
            <p:cNvPr id="25" name="TextBox 25"/>
            <p:cNvSpPr txBox="1"/>
            <p:nvPr/>
          </p:nvSpPr>
          <p:spPr>
            <a:xfrm>
              <a:off x="402101" y="281277"/>
              <a:ext cx="4164479" cy="41036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431"/>
                </a:lnSpc>
                <a:spcBef>
                  <a:spcPct val="0"/>
                </a:spcBef>
              </a:pP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Rozvoj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komunitní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energetiky</a:t>
              </a:r>
              <a:endPara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063423" y="7421703"/>
            <a:ext cx="3632601" cy="1343708"/>
            <a:chOff x="0" y="0"/>
            <a:chExt cx="4843468" cy="1791611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27" name="AutoShape 27"/>
            <p:cNvSpPr/>
            <p:nvPr/>
          </p:nvSpPr>
          <p:spPr>
            <a:xfrm>
              <a:off x="0" y="0"/>
              <a:ext cx="4843468" cy="1791611"/>
            </a:xfrm>
            <a:prstGeom prst="rect">
              <a:avLst/>
            </a:prstGeom>
            <a:grpFill/>
          </p:spPr>
        </p:sp>
        <p:sp>
          <p:nvSpPr>
            <p:cNvPr id="28" name="TextBox 28"/>
            <p:cNvSpPr txBox="1"/>
            <p:nvPr/>
          </p:nvSpPr>
          <p:spPr>
            <a:xfrm>
              <a:off x="402101" y="276568"/>
              <a:ext cx="4164479" cy="77508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431"/>
                </a:lnSpc>
                <a:spcBef>
                  <a:spcPct val="0"/>
                </a:spcBef>
              </a:pP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Efektivnější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využívání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zdrojů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přechod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oběhovému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hospodářství</a:t>
              </a:r>
              <a:endPara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066800" y="6955517"/>
            <a:ext cx="3632601" cy="1384132"/>
            <a:chOff x="0" y="0"/>
            <a:chExt cx="4843468" cy="184550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0" name="AutoShape 30"/>
            <p:cNvSpPr/>
            <p:nvPr/>
          </p:nvSpPr>
          <p:spPr>
            <a:xfrm>
              <a:off x="0" y="0"/>
              <a:ext cx="4843468" cy="1845509"/>
            </a:xfrm>
            <a:prstGeom prst="rect">
              <a:avLst/>
            </a:prstGeom>
            <a:grpFill/>
          </p:spPr>
        </p:sp>
        <p:sp>
          <p:nvSpPr>
            <p:cNvPr id="31" name="TextBox 31"/>
            <p:cNvSpPr txBox="1"/>
            <p:nvPr/>
          </p:nvSpPr>
          <p:spPr>
            <a:xfrm>
              <a:off x="402101" y="303517"/>
              <a:ext cx="4164479" cy="123110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1"/>
                </a:lnSpc>
              </a:pP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Vyšší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využití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digitalizace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ts val="2431"/>
                </a:lnSpc>
              </a:pP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efektivní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srozumitelné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>
                <a:lnSpc>
                  <a:spcPts val="2431"/>
                </a:lnSpc>
                <a:spcBef>
                  <a:spcPct val="0"/>
                </a:spcBef>
              </a:pP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veřejné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služby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občanům</a:t>
              </a:r>
              <a:endPara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5066800" y="8496355"/>
            <a:ext cx="3632601" cy="10809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sp>
      <p:sp>
        <p:nvSpPr>
          <p:cNvPr id="33" name="TextBox 33"/>
          <p:cNvSpPr txBox="1"/>
          <p:nvPr/>
        </p:nvSpPr>
        <p:spPr>
          <a:xfrm>
            <a:off x="5368376" y="8698737"/>
            <a:ext cx="321055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31"/>
              </a:lnSpc>
            </a:pPr>
            <a:r>
              <a: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14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Zvýšení</a:t>
            </a:r>
            <a:r>
              <a: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</a:t>
            </a:r>
            <a:r>
              <a: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soudržnosti</a:t>
            </a:r>
            <a:r>
              <a: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lnSpc>
                <a:spcPts val="2431"/>
              </a:lnSpc>
              <a:spcBef>
                <a:spcPct val="0"/>
              </a:spcBef>
            </a:pPr>
            <a:r>
              <a: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4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komunitní</a:t>
            </a:r>
            <a:r>
              <a: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</a:t>
            </a:r>
            <a:r>
              <a: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14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obcích</a:t>
            </a:r>
            <a:endParaRPr lang="en-US" sz="1464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utoShape 34"/>
          <p:cNvSpPr/>
          <p:nvPr/>
        </p:nvSpPr>
        <p:spPr>
          <a:xfrm>
            <a:off x="9063423" y="3445092"/>
            <a:ext cx="3632601" cy="149366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35" name="TextBox 35"/>
          <p:cNvSpPr txBox="1"/>
          <p:nvPr/>
        </p:nvSpPr>
        <p:spPr>
          <a:xfrm>
            <a:off x="9364999" y="3710826"/>
            <a:ext cx="312335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31"/>
              </a:lnSpc>
            </a:pPr>
            <a:r>
              <a: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4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</a:t>
            </a:r>
            <a:r>
              <a: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znalostí</a:t>
            </a:r>
            <a:r>
              <a: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technologií</a:t>
            </a:r>
            <a:r>
              <a: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systémů</a:t>
            </a:r>
            <a:r>
              <a: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4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infrastruktur</a:t>
            </a:r>
            <a:r>
              <a: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lnSpc>
                <a:spcPts val="2431"/>
              </a:lnSpc>
              <a:spcBef>
                <a:spcPct val="0"/>
              </a:spcBef>
            </a:pPr>
            <a:r>
              <a: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en-US" sz="14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čistou</a:t>
            </a:r>
            <a:r>
              <a: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energii</a:t>
            </a:r>
            <a:endParaRPr lang="en-US" sz="1464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13074726" y="3412119"/>
            <a:ext cx="3632601" cy="1366359"/>
            <a:chOff x="0" y="0"/>
            <a:chExt cx="4843468" cy="182181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7" name="AutoShape 37"/>
            <p:cNvSpPr/>
            <p:nvPr/>
          </p:nvSpPr>
          <p:spPr>
            <a:xfrm>
              <a:off x="0" y="0"/>
              <a:ext cx="4843468" cy="1821812"/>
            </a:xfrm>
            <a:prstGeom prst="rect">
              <a:avLst/>
            </a:prstGeom>
            <a:grpFill/>
          </p:spPr>
        </p:sp>
        <p:sp>
          <p:nvSpPr>
            <p:cNvPr id="38" name="TextBox 38"/>
            <p:cNvSpPr txBox="1"/>
            <p:nvPr/>
          </p:nvSpPr>
          <p:spPr>
            <a:xfrm>
              <a:off x="339495" y="291668"/>
              <a:ext cx="4164479" cy="123110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1"/>
                </a:lnSpc>
              </a:pP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Zlepšení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využitelnosti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území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dotčené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těžbou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uhlí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>
                <a:lnSpc>
                  <a:spcPts val="2431"/>
                </a:lnSpc>
                <a:spcBef>
                  <a:spcPct val="0"/>
                </a:spcBef>
              </a:pP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nové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aktivity</a:t>
              </a:r>
              <a:endPara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3074726" y="4943009"/>
            <a:ext cx="3632601" cy="1366359"/>
            <a:chOff x="0" y="0"/>
            <a:chExt cx="4843468" cy="182181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0" name="AutoShape 40"/>
            <p:cNvSpPr/>
            <p:nvPr/>
          </p:nvSpPr>
          <p:spPr>
            <a:xfrm>
              <a:off x="0" y="0"/>
              <a:ext cx="4843468" cy="1821812"/>
            </a:xfrm>
            <a:prstGeom prst="rect">
              <a:avLst/>
            </a:prstGeom>
            <a:grpFill/>
          </p:spPr>
        </p:sp>
        <p:sp>
          <p:nvSpPr>
            <p:cNvPr id="41" name="TextBox 41"/>
            <p:cNvSpPr txBox="1"/>
            <p:nvPr/>
          </p:nvSpPr>
          <p:spPr>
            <a:xfrm>
              <a:off x="339495" y="291668"/>
              <a:ext cx="4164479" cy="123110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31"/>
                </a:lnSpc>
              </a:pP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Vyšší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využití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transformace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potenciálu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průmyslového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>
                <a:lnSpc>
                  <a:spcPts val="2431"/>
                </a:lnSpc>
                <a:spcBef>
                  <a:spcPct val="0"/>
                </a:spcBef>
              </a:pP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dědictví</a:t>
              </a:r>
              <a:r>
                <a:rPr lang="en-US" sz="146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64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regionu</a:t>
              </a:r>
              <a:endParaRPr lang="en-US" sz="14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AutoShape 42"/>
          <p:cNvSpPr/>
          <p:nvPr/>
        </p:nvSpPr>
        <p:spPr>
          <a:xfrm>
            <a:off x="5066800" y="1967401"/>
            <a:ext cx="3632601" cy="12801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sp>
      <p:sp>
        <p:nvSpPr>
          <p:cNvPr id="43" name="TextBox 43"/>
          <p:cNvSpPr txBox="1"/>
          <p:nvPr/>
        </p:nvSpPr>
        <p:spPr>
          <a:xfrm>
            <a:off x="6139770" y="2373032"/>
            <a:ext cx="243916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94"/>
              </a:lnSpc>
            </a:pPr>
            <a:r>
              <a:rPr lang="en-US" sz="18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Kompetentní</a:t>
            </a:r>
            <a:r>
              <a:rPr lang="en-US" sz="18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lidé</a:t>
            </a:r>
            <a:r>
              <a:rPr lang="en-US" sz="18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lnSpc>
                <a:spcPts val="1994"/>
              </a:lnSpc>
              <a:spcBef>
                <a:spcPct val="0"/>
              </a:spcBef>
            </a:pPr>
            <a:r>
              <a:rPr lang="en-US" sz="18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Smart Region</a:t>
            </a:r>
          </a:p>
        </p:txBody>
      </p:sp>
      <p:sp>
        <p:nvSpPr>
          <p:cNvPr id="44" name="AutoShape 44"/>
          <p:cNvSpPr/>
          <p:nvPr/>
        </p:nvSpPr>
        <p:spPr>
          <a:xfrm>
            <a:off x="1028700" y="1967401"/>
            <a:ext cx="3632601" cy="1280187"/>
          </a:xfrm>
          <a:prstGeom prst="rect">
            <a:avLst/>
          </a:prstGeom>
          <a:solidFill>
            <a:srgbClr val="1452B6"/>
          </a:solidFill>
        </p:spPr>
      </p:sp>
      <p:sp>
        <p:nvSpPr>
          <p:cNvPr id="45" name="TextBox 45"/>
          <p:cNvSpPr txBox="1"/>
          <p:nvPr/>
        </p:nvSpPr>
        <p:spPr>
          <a:xfrm>
            <a:off x="2101669" y="2373032"/>
            <a:ext cx="243916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94"/>
              </a:lnSpc>
            </a:pPr>
            <a:r>
              <a:rPr lang="en-US" sz="1864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Podnikání</a:t>
            </a:r>
            <a:r>
              <a:rPr lang="en-US" sz="186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lvl="0" indent="0">
              <a:lnSpc>
                <a:spcPts val="1994"/>
              </a:lnSpc>
              <a:spcBef>
                <a:spcPct val="0"/>
              </a:spcBef>
            </a:pPr>
            <a:r>
              <a:rPr lang="en-US" sz="1864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výzkum</a:t>
            </a:r>
            <a:r>
              <a:rPr lang="en-US" sz="186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64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inovace</a:t>
            </a:r>
            <a:endParaRPr lang="en-US" sz="18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028700" y="2411279"/>
            <a:ext cx="1072969" cy="42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0"/>
              </a:lnSpc>
              <a:spcBef>
                <a:spcPct val="0"/>
              </a:spcBef>
            </a:pPr>
            <a:r>
              <a:rPr lang="en-US" sz="3000" dirty="0">
                <a:solidFill>
                  <a:schemeClr val="bg1"/>
                </a:solidFill>
                <a:latin typeface="Open Sauce Bold"/>
              </a:rPr>
              <a:t>I.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066800" y="2411279"/>
            <a:ext cx="1072969" cy="42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</a:p>
        </p:txBody>
      </p:sp>
      <p:sp>
        <p:nvSpPr>
          <p:cNvPr id="48" name="AutoShape 48"/>
          <p:cNvSpPr/>
          <p:nvPr/>
        </p:nvSpPr>
        <p:spPr>
          <a:xfrm>
            <a:off x="9063423" y="1967401"/>
            <a:ext cx="3632601" cy="12801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49" name="TextBox 49"/>
          <p:cNvSpPr txBox="1"/>
          <p:nvPr/>
        </p:nvSpPr>
        <p:spPr>
          <a:xfrm>
            <a:off x="9063423" y="2411279"/>
            <a:ext cx="1072969" cy="42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</a:p>
        </p:txBody>
      </p:sp>
      <p:sp>
        <p:nvSpPr>
          <p:cNvPr id="50" name="AutoShape 50"/>
          <p:cNvSpPr/>
          <p:nvPr/>
        </p:nvSpPr>
        <p:spPr>
          <a:xfrm>
            <a:off x="13074726" y="1967401"/>
            <a:ext cx="3632601" cy="12801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sp>
      <p:sp>
        <p:nvSpPr>
          <p:cNvPr id="51" name="TextBox 51"/>
          <p:cNvSpPr txBox="1"/>
          <p:nvPr/>
        </p:nvSpPr>
        <p:spPr>
          <a:xfrm>
            <a:off x="13074726" y="2411279"/>
            <a:ext cx="1072969" cy="42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136393" y="2249207"/>
            <a:ext cx="2439162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94"/>
              </a:lnSpc>
            </a:pPr>
            <a:r>
              <a:rPr lang="en-US" sz="18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</a:t>
            </a:r>
            <a:r>
              <a:rPr lang="en-US" sz="18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</a:t>
            </a:r>
            <a:r>
              <a:rPr lang="en-US" sz="18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lnSpc>
                <a:spcPts val="1994"/>
              </a:lnSpc>
              <a:spcBef>
                <a:spcPct val="0"/>
              </a:spcBef>
            </a:pPr>
            <a:r>
              <a:rPr lang="en-US" sz="18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8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efektivně</a:t>
            </a:r>
            <a:r>
              <a:rPr lang="en-US" sz="18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využívané</a:t>
            </a:r>
            <a:r>
              <a:rPr lang="en-US" sz="18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zdroje</a:t>
            </a:r>
            <a:endParaRPr lang="en-US" sz="1864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14147695" y="2373032"/>
            <a:ext cx="243916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94"/>
              </a:lnSpc>
            </a:pPr>
            <a:r>
              <a:rPr lang="en-US" sz="18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Revitalizovaná</a:t>
            </a:r>
            <a:r>
              <a:rPr lang="en-US" sz="18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lnSpc>
                <a:spcPts val="1994"/>
              </a:lnSpc>
              <a:spcBef>
                <a:spcPct val="0"/>
              </a:spcBef>
            </a:pPr>
            <a:r>
              <a:rPr lang="en-US" sz="18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území</a:t>
            </a:r>
            <a:r>
              <a:rPr lang="en-US" sz="186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21. </a:t>
            </a:r>
            <a:r>
              <a:rPr lang="en-US" sz="186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století</a:t>
            </a:r>
            <a:endParaRPr lang="en-US" sz="1864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028700" y="1076325"/>
            <a:ext cx="10259957" cy="561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8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40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zájmu</a:t>
            </a:r>
            <a:r>
              <a:rPr lang="en-US" sz="40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(priority), </a:t>
            </a:r>
            <a:r>
              <a:rPr lang="en-US" sz="4000" b="1" dirty="0" err="1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specifické</a:t>
            </a:r>
            <a:r>
              <a:rPr lang="en-US" sz="40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</a:t>
            </a:r>
            <a:endParaRPr lang="en-US" sz="4000" b="1" dirty="0">
              <a:solidFill>
                <a:srgbClr val="1452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181" r="24300"/>
          <a:stretch>
            <a:fillRect/>
          </a:stretch>
        </p:blipFill>
        <p:spPr>
          <a:xfrm>
            <a:off x="7715292" y="0"/>
            <a:ext cx="10572708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6183180">
            <a:off x="-2465069" y="-1768651"/>
            <a:ext cx="13898664" cy="1311407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>
            <a:off x="2698888" y="3967361"/>
            <a:ext cx="10276025" cy="2077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sp>
      <p:sp>
        <p:nvSpPr>
          <p:cNvPr id="5" name="AutoShape 5"/>
          <p:cNvSpPr/>
          <p:nvPr/>
        </p:nvSpPr>
        <p:spPr>
          <a:xfrm>
            <a:off x="2731372" y="6285214"/>
            <a:ext cx="10243541" cy="1665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sp>
      <p:grpSp>
        <p:nvGrpSpPr>
          <p:cNvPr id="6" name="Group 6"/>
          <p:cNvGrpSpPr/>
          <p:nvPr/>
        </p:nvGrpSpPr>
        <p:grpSpPr>
          <a:xfrm>
            <a:off x="2662445" y="8274639"/>
            <a:ext cx="10276025" cy="1676970"/>
            <a:chOff x="0" y="0"/>
            <a:chExt cx="13701366" cy="2235961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7" name="AutoShape 7"/>
            <p:cNvSpPr/>
            <p:nvPr/>
          </p:nvSpPr>
          <p:spPr>
            <a:xfrm>
              <a:off x="0" y="0"/>
              <a:ext cx="13701366" cy="2235961"/>
            </a:xfrm>
            <a:prstGeom prst="rect">
              <a:avLst/>
            </a:prstGeom>
            <a:grpFill/>
          </p:spPr>
        </p:sp>
        <p:sp>
          <p:nvSpPr>
            <p:cNvPr id="8" name="TextBox 8"/>
            <p:cNvSpPr txBox="1"/>
            <p:nvPr/>
          </p:nvSpPr>
          <p:spPr>
            <a:xfrm>
              <a:off x="871883" y="583180"/>
              <a:ext cx="11515201" cy="109431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188"/>
                </a:lnSpc>
                <a:spcBef>
                  <a:spcPct val="0"/>
                </a:spcBef>
              </a:pPr>
              <a:r>
                <a:rPr lang="en-US" sz="1920" dirty="0">
                  <a:solidFill>
                    <a:srgbClr val="000000"/>
                  </a:solidFill>
                  <a:latin typeface="Open Sauce Light Bold"/>
                </a:rPr>
                <a:t>„</a:t>
              </a:r>
              <a:r>
                <a:rPr lang="en-US" sz="1920" dirty="0" err="1">
                  <a:solidFill>
                    <a:srgbClr val="000000"/>
                  </a:solidFill>
                  <a:latin typeface="Open Sauce Light Bold"/>
                </a:rPr>
                <a:t>Zastropování</a:t>
              </a:r>
              <a:r>
                <a:rPr lang="en-US" sz="1920" dirty="0">
                  <a:solidFill>
                    <a:srgbClr val="000000"/>
                  </a:solidFill>
                  <a:latin typeface="Open Sauce Light Bold"/>
                </a:rPr>
                <a:t>“ - </a:t>
              </a:r>
              <a:r>
                <a:rPr lang="en-US" sz="1920" dirty="0" err="1">
                  <a:solidFill>
                    <a:srgbClr val="000000"/>
                  </a:solidFill>
                  <a:latin typeface="Open Sauce Light Bold"/>
                </a:rPr>
                <a:t>maximální</a:t>
              </a:r>
              <a:r>
                <a:rPr lang="en-US" sz="1920" dirty="0">
                  <a:solidFill>
                    <a:srgbClr val="000000"/>
                  </a:solidFill>
                  <a:latin typeface="Open Sauce Light Bold"/>
                </a:rPr>
                <a:t> </a:t>
              </a:r>
              <a:r>
                <a:rPr lang="en-US" sz="1920" dirty="0" err="1">
                  <a:solidFill>
                    <a:srgbClr val="000000"/>
                  </a:solidFill>
                  <a:latin typeface="Open Sauce Light Bold"/>
                </a:rPr>
                <a:t>výše</a:t>
              </a:r>
              <a:r>
                <a:rPr lang="en-US" sz="1920" dirty="0">
                  <a:solidFill>
                    <a:srgbClr val="000000"/>
                  </a:solidFill>
                  <a:latin typeface="Open Sauce Light Bold"/>
                </a:rPr>
                <a:t> </a:t>
              </a:r>
              <a:r>
                <a:rPr lang="en-US" sz="1920" dirty="0" err="1">
                  <a:solidFill>
                    <a:srgbClr val="000000"/>
                  </a:solidFill>
                  <a:latin typeface="Open Sauce Light Bold"/>
                </a:rPr>
                <a:t>podpory</a:t>
              </a:r>
              <a:r>
                <a:rPr lang="en-US" sz="1920" dirty="0">
                  <a:solidFill>
                    <a:srgbClr val="000000"/>
                  </a:solidFill>
                  <a:latin typeface="Open Sauce Light Bold"/>
                </a:rPr>
                <a:t> </a:t>
              </a:r>
              <a:r>
                <a:rPr lang="en-US" sz="1920" dirty="0" err="1">
                  <a:solidFill>
                    <a:srgbClr val="000000"/>
                  </a:solidFill>
                  <a:latin typeface="Open Sauce Light Bold"/>
                </a:rPr>
                <a:t>na</a:t>
              </a:r>
              <a:r>
                <a:rPr lang="en-US" sz="1920" dirty="0">
                  <a:solidFill>
                    <a:srgbClr val="000000"/>
                  </a:solidFill>
                  <a:latin typeface="Open Sauce Light Bold"/>
                </a:rPr>
                <a:t> </a:t>
              </a:r>
              <a:r>
                <a:rPr lang="en-US" sz="1920" dirty="0" err="1">
                  <a:solidFill>
                    <a:srgbClr val="000000"/>
                  </a:solidFill>
                  <a:latin typeface="Open Sauce Light Bold"/>
                </a:rPr>
                <a:t>jeden</a:t>
              </a:r>
              <a:r>
                <a:rPr lang="en-US" sz="1920" dirty="0">
                  <a:solidFill>
                    <a:srgbClr val="000000"/>
                  </a:solidFill>
                  <a:latin typeface="Open Sauce Light Bold"/>
                </a:rPr>
                <a:t> </a:t>
              </a:r>
              <a:r>
                <a:rPr lang="en-US" sz="1920" dirty="0" err="1">
                  <a:solidFill>
                    <a:srgbClr val="000000"/>
                  </a:solidFill>
                  <a:latin typeface="Open Sauce Light Bold"/>
                </a:rPr>
                <a:t>strategický</a:t>
              </a:r>
              <a:r>
                <a:rPr lang="en-US" sz="1920" dirty="0">
                  <a:solidFill>
                    <a:srgbClr val="000000"/>
                  </a:solidFill>
                  <a:latin typeface="Open Sauce Light Bold"/>
                </a:rPr>
                <a:t> </a:t>
              </a:r>
              <a:r>
                <a:rPr lang="en-US" sz="1920" dirty="0" err="1">
                  <a:solidFill>
                    <a:srgbClr val="000000"/>
                  </a:solidFill>
                  <a:latin typeface="Open Sauce Light Bold"/>
                </a:rPr>
                <a:t>projekt</a:t>
              </a:r>
              <a:r>
                <a:rPr lang="en-US" sz="1920" dirty="0">
                  <a:solidFill>
                    <a:srgbClr val="000000"/>
                  </a:solidFill>
                  <a:latin typeface="Open Sauce Light Bold"/>
                </a:rPr>
                <a:t> </a:t>
              </a:r>
              <a:r>
                <a:rPr lang="en-US" sz="1920" dirty="0" err="1">
                  <a:solidFill>
                    <a:srgbClr val="000000"/>
                  </a:solidFill>
                  <a:latin typeface="Open Sauce Light Bold"/>
                </a:rPr>
                <a:t>ve</a:t>
              </a:r>
              <a:r>
                <a:rPr lang="en-US" sz="1920" dirty="0">
                  <a:solidFill>
                    <a:srgbClr val="000000"/>
                  </a:solidFill>
                  <a:latin typeface="Open Sauce Light Bold"/>
                </a:rPr>
                <a:t> </a:t>
              </a:r>
              <a:r>
                <a:rPr lang="en-US" sz="1920" dirty="0" err="1">
                  <a:solidFill>
                    <a:srgbClr val="000000"/>
                  </a:solidFill>
                  <a:latin typeface="Open Sauce Light Bold"/>
                </a:rPr>
                <a:t>výši</a:t>
              </a:r>
              <a:r>
                <a:rPr lang="en-US" sz="1920" dirty="0">
                  <a:solidFill>
                    <a:srgbClr val="000000"/>
                  </a:solidFill>
                  <a:latin typeface="Open Sauce Light Bold"/>
                </a:rPr>
                <a:t> 50 mil. EUR.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698888" y="2059758"/>
            <a:ext cx="10276025" cy="1676970"/>
            <a:chOff x="0" y="0"/>
            <a:chExt cx="13701366" cy="2235961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" name="AutoShape 10"/>
            <p:cNvSpPr/>
            <p:nvPr/>
          </p:nvSpPr>
          <p:spPr>
            <a:xfrm>
              <a:off x="0" y="0"/>
              <a:ext cx="13701366" cy="2235961"/>
            </a:xfrm>
            <a:prstGeom prst="rect">
              <a:avLst/>
            </a:pr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871883" y="583180"/>
              <a:ext cx="11515201" cy="109431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88"/>
                </a:lnSpc>
              </a:pPr>
              <a:r>
                <a:rPr lang="en-US" sz="1920" dirty="0" err="1">
                  <a:solidFill>
                    <a:srgbClr val="000000"/>
                  </a:solidFill>
                  <a:latin typeface="Open Sauce Light Bold"/>
                </a:rPr>
                <a:t>Plán</a:t>
              </a:r>
              <a:r>
                <a:rPr lang="en-US" sz="1920" dirty="0">
                  <a:solidFill>
                    <a:srgbClr val="000000"/>
                  </a:solidFill>
                  <a:latin typeface="Open Sauce Light Bold"/>
                </a:rPr>
                <a:t> </a:t>
              </a:r>
              <a:r>
                <a:rPr lang="en-US" sz="1920" dirty="0" err="1">
                  <a:solidFill>
                    <a:srgbClr val="000000"/>
                  </a:solidFill>
                  <a:latin typeface="Open Sauce Light Bold"/>
                </a:rPr>
                <a:t>transformace</a:t>
              </a:r>
              <a:r>
                <a:rPr lang="en-US" sz="1920" dirty="0">
                  <a:solidFill>
                    <a:srgbClr val="000000"/>
                  </a:solidFill>
                  <a:latin typeface="Open Sauce Light Bold"/>
                </a:rPr>
                <a:t> </a:t>
              </a:r>
              <a:r>
                <a:rPr lang="en-US" sz="1920" dirty="0" err="1">
                  <a:solidFill>
                    <a:srgbClr val="000000"/>
                  </a:solidFill>
                  <a:latin typeface="Open Sauce Light Bold"/>
                </a:rPr>
                <a:t>Ústeckého</a:t>
              </a:r>
              <a:r>
                <a:rPr lang="en-US" sz="1920" dirty="0">
                  <a:solidFill>
                    <a:srgbClr val="000000"/>
                  </a:solidFill>
                  <a:latin typeface="Open Sauce Light Bold"/>
                </a:rPr>
                <a:t> </a:t>
              </a:r>
              <a:r>
                <a:rPr lang="en-US" sz="1920" dirty="0" err="1">
                  <a:solidFill>
                    <a:srgbClr val="000000"/>
                  </a:solidFill>
                  <a:latin typeface="Open Sauce Light Bold"/>
                </a:rPr>
                <a:t>kraje</a:t>
              </a:r>
              <a:r>
                <a:rPr lang="en-US" sz="1920" dirty="0">
                  <a:solidFill>
                    <a:srgbClr val="000000"/>
                  </a:solidFill>
                  <a:latin typeface="Open Sauce Light Bold"/>
                </a:rPr>
                <a:t>, </a:t>
              </a:r>
              <a:r>
                <a:rPr lang="en-US" sz="1920" dirty="0" err="1">
                  <a:solidFill>
                    <a:srgbClr val="000000"/>
                  </a:solidFill>
                  <a:latin typeface="Open Sauce Light Bold"/>
                </a:rPr>
                <a:t>verze</a:t>
              </a:r>
              <a:r>
                <a:rPr lang="en-US" sz="1920" dirty="0">
                  <a:solidFill>
                    <a:srgbClr val="000000"/>
                  </a:solidFill>
                  <a:latin typeface="Open Sauce Light Bold"/>
                </a:rPr>
                <a:t> 8.0 </a:t>
              </a:r>
            </a:p>
            <a:p>
              <a:pPr marL="0" lvl="0" indent="0">
                <a:lnSpc>
                  <a:spcPts val="3188"/>
                </a:lnSpc>
                <a:spcBef>
                  <a:spcPct val="0"/>
                </a:spcBef>
              </a:pPr>
              <a:r>
                <a:rPr lang="en-US" sz="1920" dirty="0">
                  <a:solidFill>
                    <a:srgbClr val="000000"/>
                  </a:solidFill>
                  <a:latin typeface="Open Sauce SemiBold"/>
                </a:rPr>
                <a:t>-</a:t>
              </a:r>
              <a:r>
                <a:rPr lang="en-US" sz="1920" dirty="0">
                  <a:solidFill>
                    <a:srgbClr val="000000"/>
                  </a:solidFill>
                  <a:latin typeface="Open Sauce Light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Open Sauce Light"/>
                </a:rPr>
                <a:t>schváleno</a:t>
              </a:r>
              <a:r>
                <a:rPr lang="en-US" dirty="0">
                  <a:solidFill>
                    <a:srgbClr val="000000"/>
                  </a:solidFill>
                  <a:latin typeface="Open Sauce Light"/>
                </a:rPr>
                <a:t>, </a:t>
              </a:r>
              <a:r>
                <a:rPr lang="en-US" dirty="0" err="1">
                  <a:solidFill>
                    <a:srgbClr val="000000"/>
                  </a:solidFill>
                  <a:latin typeface="Open Sauce Light"/>
                </a:rPr>
                <a:t>předloženo</a:t>
              </a:r>
              <a:r>
                <a:rPr lang="en-US" dirty="0">
                  <a:solidFill>
                    <a:srgbClr val="000000"/>
                  </a:solidFill>
                  <a:latin typeface="Open Sauce Light"/>
                </a:rPr>
                <a:t> MMR   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1028700" y="3967361"/>
            <a:ext cx="1670188" cy="2077020"/>
          </a:xfrm>
          <a:prstGeom prst="rect">
            <a:avLst/>
          </a:prstGeom>
          <a:solidFill>
            <a:srgbClr val="0070C0"/>
          </a:solidFill>
        </p:spPr>
      </p:sp>
      <p:sp>
        <p:nvSpPr>
          <p:cNvPr id="13" name="AutoShape 13"/>
          <p:cNvSpPr/>
          <p:nvPr/>
        </p:nvSpPr>
        <p:spPr>
          <a:xfrm>
            <a:off x="1028700" y="6285214"/>
            <a:ext cx="1670188" cy="1665988"/>
          </a:xfrm>
          <a:prstGeom prst="rect">
            <a:avLst/>
          </a:prstGeom>
          <a:solidFill>
            <a:srgbClr val="0070C0"/>
          </a:solidFill>
        </p:spPr>
      </p:sp>
      <p:sp>
        <p:nvSpPr>
          <p:cNvPr id="14" name="AutoShape 14"/>
          <p:cNvSpPr/>
          <p:nvPr/>
        </p:nvSpPr>
        <p:spPr>
          <a:xfrm>
            <a:off x="1028700" y="8282459"/>
            <a:ext cx="1670188" cy="1675127"/>
          </a:xfrm>
          <a:prstGeom prst="rect">
            <a:avLst/>
          </a:prstGeom>
          <a:solidFill>
            <a:srgbClr val="0070C0"/>
          </a:solidFill>
        </p:spPr>
      </p:sp>
      <p:sp>
        <p:nvSpPr>
          <p:cNvPr id="15" name="AutoShape 15"/>
          <p:cNvSpPr/>
          <p:nvPr/>
        </p:nvSpPr>
        <p:spPr>
          <a:xfrm>
            <a:off x="992257" y="2059758"/>
            <a:ext cx="1670188" cy="1675127"/>
          </a:xfrm>
          <a:prstGeom prst="rect">
            <a:avLst/>
          </a:prstGeom>
          <a:solidFill>
            <a:srgbClr val="0070C0"/>
          </a:solidFill>
        </p:spPr>
      </p:sp>
      <p:sp>
        <p:nvSpPr>
          <p:cNvPr id="16" name="TextBox 16"/>
          <p:cNvSpPr txBox="1"/>
          <p:nvPr/>
        </p:nvSpPr>
        <p:spPr>
          <a:xfrm>
            <a:off x="3276600" y="4204721"/>
            <a:ext cx="9164797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88"/>
              </a:lnSpc>
            </a:pPr>
            <a:r>
              <a:rPr lang="cs-CZ" sz="1920" dirty="0" smtClean="0">
                <a:solidFill>
                  <a:srgbClr val="000000"/>
                </a:solidFill>
                <a:latin typeface="Open Sauce Light Bold"/>
              </a:rPr>
              <a:t>Výzva k předkládání potenciálních strategických projektů do </a:t>
            </a:r>
            <a:r>
              <a:rPr lang="cs-CZ" sz="1920" dirty="0" err="1" smtClean="0">
                <a:solidFill>
                  <a:srgbClr val="000000"/>
                </a:solidFill>
                <a:latin typeface="Open Sauce Light Bold"/>
              </a:rPr>
              <a:t>OPST</a:t>
            </a:r>
            <a:r>
              <a:rPr lang="cs-CZ" sz="1920" dirty="0" smtClean="0">
                <a:solidFill>
                  <a:srgbClr val="000000"/>
                </a:solidFill>
                <a:latin typeface="Open Sauce Light Bold"/>
              </a:rPr>
              <a:t> </a:t>
            </a:r>
            <a:br>
              <a:rPr lang="cs-CZ" sz="1920" dirty="0" smtClean="0">
                <a:solidFill>
                  <a:srgbClr val="000000"/>
                </a:solidFill>
                <a:latin typeface="Open Sauce Light Bold"/>
              </a:rPr>
            </a:br>
            <a:r>
              <a:rPr lang="en-US" b="1" dirty="0" err="1" smtClean="0">
                <a:solidFill>
                  <a:srgbClr val="000000"/>
                </a:solidFill>
                <a:latin typeface="Open Sauce Light Bold"/>
              </a:rPr>
              <a:t>Seznam</a:t>
            </a:r>
            <a:r>
              <a:rPr lang="en-US" b="1" dirty="0" smtClean="0">
                <a:solidFill>
                  <a:srgbClr val="000000"/>
                </a:solidFill>
                <a:latin typeface="Open Sauce Light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Open Sauce Light Bold"/>
              </a:rPr>
              <a:t>strategických</a:t>
            </a:r>
            <a:r>
              <a:rPr lang="en-US" b="1" dirty="0">
                <a:solidFill>
                  <a:srgbClr val="000000"/>
                </a:solidFill>
                <a:latin typeface="Open Sauce Light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Open Sauce Light Bold"/>
              </a:rPr>
              <a:t>projektů</a:t>
            </a:r>
            <a:r>
              <a:rPr lang="en-US" b="1" dirty="0">
                <a:solidFill>
                  <a:srgbClr val="000000"/>
                </a:solidFill>
                <a:latin typeface="Open Sauce Light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Open Sauce Light"/>
              </a:rPr>
              <a:t>- </a:t>
            </a:r>
            <a:r>
              <a:rPr lang="en-US" dirty="0" err="1" smtClean="0">
                <a:solidFill>
                  <a:srgbClr val="000000"/>
                </a:solidFill>
                <a:latin typeface="Open Sauce Light"/>
              </a:rPr>
              <a:t>doporučeno</a:t>
            </a:r>
            <a:r>
              <a:rPr lang="en-US" dirty="0" smtClean="0">
                <a:solidFill>
                  <a:srgbClr val="000000"/>
                </a:solidFill>
                <a:latin typeface="Open Sauce Ligh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 Light"/>
              </a:rPr>
              <a:t>MŽP</a:t>
            </a:r>
            <a:r>
              <a:rPr lang="en-US" dirty="0">
                <a:solidFill>
                  <a:srgbClr val="000000"/>
                </a:solidFill>
                <a:latin typeface="Open Sauce Light"/>
              </a:rPr>
              <a:t> a MMR </a:t>
            </a:r>
            <a:r>
              <a:rPr lang="en-US" dirty="0" err="1">
                <a:solidFill>
                  <a:srgbClr val="000000"/>
                </a:solidFill>
                <a:latin typeface="Open Sauce Light"/>
              </a:rPr>
              <a:t>zařadit</a:t>
            </a:r>
            <a:r>
              <a:rPr lang="en-US" dirty="0">
                <a:solidFill>
                  <a:srgbClr val="000000"/>
                </a:solidFill>
                <a:latin typeface="Open Sauce Ligh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 Light"/>
              </a:rPr>
              <a:t>tyto</a:t>
            </a:r>
            <a:r>
              <a:rPr lang="en-US" dirty="0">
                <a:solidFill>
                  <a:srgbClr val="000000"/>
                </a:solidFill>
                <a:latin typeface="Open Sauce Ligh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 Light"/>
              </a:rPr>
              <a:t>projekty</a:t>
            </a:r>
            <a:r>
              <a:rPr lang="en-US" dirty="0">
                <a:solidFill>
                  <a:srgbClr val="000000"/>
                </a:solidFill>
                <a:latin typeface="Open Sauce Ligh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Open Sauce Light"/>
              </a:rPr>
              <a:t>do </a:t>
            </a:r>
            <a:r>
              <a:rPr lang="en-US" dirty="0" err="1">
                <a:solidFill>
                  <a:srgbClr val="000000"/>
                </a:solidFill>
                <a:latin typeface="Open Sauce Light"/>
              </a:rPr>
              <a:t>Plánu</a:t>
            </a:r>
            <a:r>
              <a:rPr lang="en-US" dirty="0">
                <a:solidFill>
                  <a:srgbClr val="000000"/>
                </a:solidFill>
                <a:latin typeface="Open Sauce Ligh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 Light"/>
              </a:rPr>
              <a:t>spravedlivé</a:t>
            </a:r>
            <a:r>
              <a:rPr lang="en-US" dirty="0">
                <a:solidFill>
                  <a:srgbClr val="000000"/>
                </a:solidFill>
                <a:latin typeface="Open Sauce Ligh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 Light"/>
              </a:rPr>
              <a:t>územní</a:t>
            </a:r>
            <a:r>
              <a:rPr lang="en-US" dirty="0">
                <a:solidFill>
                  <a:srgbClr val="000000"/>
                </a:solidFill>
                <a:latin typeface="Open Sauce Ligh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 Light"/>
              </a:rPr>
              <a:t>transformace</a:t>
            </a:r>
            <a:r>
              <a:rPr lang="en-US" dirty="0">
                <a:solidFill>
                  <a:srgbClr val="000000"/>
                </a:solidFill>
                <a:latin typeface="Open Sauce Light"/>
              </a:rPr>
              <a:t>.</a:t>
            </a:r>
          </a:p>
          <a:p>
            <a:pPr marL="0" lvl="0" indent="0">
              <a:lnSpc>
                <a:spcPts val="3188"/>
              </a:lnSpc>
              <a:spcBef>
                <a:spcPct val="0"/>
              </a:spcBef>
            </a:pPr>
            <a:r>
              <a:rPr lang="cs-CZ" dirty="0" smtClean="0">
                <a:solidFill>
                  <a:srgbClr val="000000"/>
                </a:solidFill>
                <a:latin typeface="Open Sauce Light Bold"/>
              </a:rPr>
              <a:t>- c</a:t>
            </a:r>
            <a:r>
              <a:rPr lang="en-US" dirty="0" err="1" smtClean="0">
                <a:solidFill>
                  <a:srgbClr val="000000"/>
                </a:solidFill>
                <a:latin typeface="Open Sauce Light Bold"/>
              </a:rPr>
              <a:t>elkem</a:t>
            </a:r>
            <a:r>
              <a:rPr lang="en-US" dirty="0" smtClean="0">
                <a:solidFill>
                  <a:srgbClr val="000000"/>
                </a:solidFill>
                <a:latin typeface="Open Sauce Light Bold"/>
              </a:rPr>
              <a:t> 1</a:t>
            </a:r>
            <a:r>
              <a:rPr lang="cs-CZ" dirty="0" smtClean="0">
                <a:solidFill>
                  <a:srgbClr val="000000"/>
                </a:solidFill>
                <a:latin typeface="Open Sauce Light Bold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Open Sauce Ligh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 Light Bold"/>
              </a:rPr>
              <a:t>projektů</a:t>
            </a:r>
            <a:r>
              <a:rPr lang="en-US" dirty="0">
                <a:solidFill>
                  <a:srgbClr val="56C02B"/>
                </a:solidFill>
                <a:latin typeface="Open Sauce Light Bold"/>
              </a:rPr>
              <a:t> I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Open Sauce Light Bold"/>
              </a:rPr>
              <a:t>8</a:t>
            </a:r>
            <a:r>
              <a:rPr lang="en-US" dirty="0" smtClean="0">
                <a:solidFill>
                  <a:srgbClr val="000000"/>
                </a:solidFill>
                <a:latin typeface="Open Sauce Light Bold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Open Sauce Light Bold"/>
              </a:rPr>
              <a:t>339</a:t>
            </a:r>
            <a:r>
              <a:rPr lang="en-US" dirty="0" smtClean="0">
                <a:solidFill>
                  <a:srgbClr val="000000"/>
                </a:solidFill>
                <a:latin typeface="Open Sauce Light Bold"/>
              </a:rPr>
              <a:t> 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mil. </a:t>
            </a:r>
            <a:r>
              <a:rPr lang="en-US" dirty="0" err="1">
                <a:solidFill>
                  <a:srgbClr val="000000"/>
                </a:solidFill>
                <a:latin typeface="Open Sauce Light Bold"/>
              </a:rPr>
              <a:t>Kč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Open Sauce Light Bold"/>
              </a:rPr>
              <a:t>OPST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) </a:t>
            </a:r>
            <a:r>
              <a:rPr lang="en-US" dirty="0">
                <a:solidFill>
                  <a:srgbClr val="56C02B"/>
                </a:solidFill>
                <a:latin typeface="Open Sauce Light Bold"/>
              </a:rPr>
              <a:t>I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Open Sauce Light Bold"/>
              </a:rPr>
              <a:t>69</a:t>
            </a:r>
            <a:r>
              <a:rPr lang="en-US" dirty="0" smtClean="0">
                <a:solidFill>
                  <a:srgbClr val="000000"/>
                </a:solidFill>
                <a:latin typeface="Open Sauce Light Bold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Open Sauce Light Bold"/>
              </a:rPr>
              <a:t>742</a:t>
            </a:r>
            <a:r>
              <a:rPr lang="en-US" dirty="0" smtClean="0">
                <a:solidFill>
                  <a:srgbClr val="000000"/>
                </a:solidFill>
                <a:latin typeface="Open Sauce Light Bold"/>
              </a:rPr>
              <a:t> 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mil. </a:t>
            </a:r>
            <a:r>
              <a:rPr lang="en-US" dirty="0" err="1">
                <a:solidFill>
                  <a:srgbClr val="000000"/>
                </a:solidFill>
                <a:latin typeface="Open Sauce Light Bold"/>
              </a:rPr>
              <a:t>Kč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Open Sauce Light Bold"/>
              </a:rPr>
              <a:t>celk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Open Sauce Light Bold"/>
              </a:rPr>
              <a:t>náklady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52800" y="6315198"/>
            <a:ext cx="9622113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188"/>
              </a:lnSpc>
              <a:spcBef>
                <a:spcPct val="0"/>
              </a:spcBef>
            </a:pPr>
            <a:r>
              <a:rPr lang="cs-CZ" sz="1920" dirty="0" smtClean="0">
                <a:solidFill>
                  <a:srgbClr val="000000"/>
                </a:solidFill>
                <a:latin typeface="Open Sauce Light Bold"/>
              </a:rPr>
              <a:t>Rozdělení alokace </a:t>
            </a:r>
            <a:r>
              <a:rPr lang="cs-CZ" sz="1920" dirty="0" smtClean="0">
                <a:solidFill>
                  <a:srgbClr val="FF0000"/>
                </a:solidFill>
                <a:latin typeface="Open Sauce Light Bold"/>
              </a:rPr>
              <a:t>Operační program Spravedlivá transformace (</a:t>
            </a:r>
            <a:r>
              <a:rPr lang="cs-CZ" sz="1920" dirty="0" err="1" smtClean="0">
                <a:solidFill>
                  <a:srgbClr val="FF0000"/>
                </a:solidFill>
                <a:latin typeface="Open Sauce Light Bold"/>
              </a:rPr>
              <a:t>OPST</a:t>
            </a:r>
            <a:r>
              <a:rPr lang="cs-CZ" sz="1920" dirty="0" smtClean="0">
                <a:solidFill>
                  <a:srgbClr val="FF0000"/>
                </a:solidFill>
                <a:latin typeface="Open Sauce Light Bold"/>
              </a:rPr>
              <a:t>)            </a:t>
            </a:r>
            <a:endParaRPr lang="cs-CZ" sz="1920" dirty="0" smtClean="0">
              <a:solidFill>
                <a:srgbClr val="FF0000"/>
              </a:solidFill>
              <a:latin typeface="Open Sauce Light Bold"/>
            </a:endParaRPr>
          </a:p>
          <a:p>
            <a:pPr marL="0" lvl="0" indent="0">
              <a:lnSpc>
                <a:spcPts val="3188"/>
              </a:lnSpc>
              <a:spcBef>
                <a:spcPct val="0"/>
              </a:spcBef>
            </a:pPr>
            <a:r>
              <a:rPr lang="cs-CZ" sz="1920" dirty="0" err="1" smtClean="0">
                <a:solidFill>
                  <a:srgbClr val="FF0000"/>
                </a:solidFill>
                <a:latin typeface="Open Sauce Light Bold"/>
              </a:rPr>
              <a:t>ÚK</a:t>
            </a:r>
            <a:r>
              <a:rPr lang="cs-CZ" sz="1920" dirty="0" smtClean="0">
                <a:solidFill>
                  <a:srgbClr val="FF0000"/>
                </a:solidFill>
                <a:latin typeface="Open Sauce Light Bold"/>
              </a:rPr>
              <a:t> </a:t>
            </a:r>
            <a:r>
              <a:rPr lang="cs-CZ" sz="1920" dirty="0" smtClean="0">
                <a:solidFill>
                  <a:srgbClr val="FF0000"/>
                </a:solidFill>
                <a:latin typeface="Open Sauce Light Bold"/>
              </a:rPr>
              <a:t>15,8 </a:t>
            </a:r>
            <a:r>
              <a:rPr lang="cs-CZ" sz="1920" dirty="0" err="1" smtClean="0">
                <a:solidFill>
                  <a:srgbClr val="FF0000"/>
                </a:solidFill>
                <a:latin typeface="Open Sauce Light Bold"/>
              </a:rPr>
              <a:t>mld.Kč</a:t>
            </a:r>
            <a:r>
              <a:rPr lang="cs-CZ" sz="1920" dirty="0" smtClean="0">
                <a:solidFill>
                  <a:srgbClr val="FF0000"/>
                </a:solidFill>
                <a:latin typeface="Open Sauce Light Bold"/>
              </a:rPr>
              <a:t> </a:t>
            </a:r>
          </a:p>
          <a:p>
            <a:pPr marL="0" lvl="0" indent="0">
              <a:lnSpc>
                <a:spcPts val="3188"/>
              </a:lnSpc>
              <a:spcBef>
                <a:spcPct val="0"/>
              </a:spcBef>
            </a:pPr>
            <a:r>
              <a:rPr lang="cs-CZ" sz="1920" dirty="0" smtClean="0">
                <a:solidFill>
                  <a:srgbClr val="000000"/>
                </a:solidFill>
                <a:latin typeface="Open Sauce Light Bold"/>
              </a:rPr>
              <a:t>- </a:t>
            </a:r>
            <a:r>
              <a:rPr lang="cs-CZ" dirty="0" smtClean="0">
                <a:solidFill>
                  <a:srgbClr val="000000"/>
                </a:solidFill>
                <a:latin typeface="Open Sauce Light Bold"/>
              </a:rPr>
              <a:t>max. </a:t>
            </a:r>
            <a:r>
              <a:rPr lang="en-US" dirty="0" smtClean="0">
                <a:solidFill>
                  <a:srgbClr val="000000"/>
                </a:solidFill>
                <a:latin typeface="Open Sauce Light Bold"/>
              </a:rPr>
              <a:t>50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% </a:t>
            </a:r>
            <a:r>
              <a:rPr lang="en-US" dirty="0" err="1">
                <a:solidFill>
                  <a:srgbClr val="000000"/>
                </a:solidFill>
                <a:latin typeface="Open Sauce Light Bold"/>
              </a:rPr>
              <a:t>finanční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 Light Bold"/>
              </a:rPr>
              <a:t>alokace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 Light Bold"/>
              </a:rPr>
              <a:t>OPST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 pro </a:t>
            </a:r>
            <a:r>
              <a:rPr lang="en-US" dirty="0" err="1">
                <a:solidFill>
                  <a:srgbClr val="000000"/>
                </a:solidFill>
                <a:latin typeface="Open Sauce Light Bold"/>
              </a:rPr>
              <a:t>ÚK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 Light Bold"/>
              </a:rPr>
              <a:t>na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 Light Bold"/>
              </a:rPr>
              <a:t>strategické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 Light Bold"/>
              </a:rPr>
              <a:t>projekty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 (7,9 </a:t>
            </a:r>
            <a:r>
              <a:rPr lang="en-US" dirty="0" err="1">
                <a:solidFill>
                  <a:srgbClr val="000000"/>
                </a:solidFill>
                <a:latin typeface="Open Sauce Light Bold"/>
              </a:rPr>
              <a:t>mld</a:t>
            </a:r>
            <a:r>
              <a:rPr lang="en-US" dirty="0">
                <a:solidFill>
                  <a:srgbClr val="000000"/>
                </a:solidFill>
                <a:latin typeface="Open Sauce Light Bold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Open Sauce Light Bold"/>
              </a:rPr>
              <a:t>Kč</a:t>
            </a:r>
            <a:r>
              <a:rPr lang="en-US" dirty="0" smtClean="0">
                <a:solidFill>
                  <a:srgbClr val="000000"/>
                </a:solidFill>
                <a:latin typeface="Open Sauce Light Bold"/>
              </a:rPr>
              <a:t>)</a:t>
            </a:r>
            <a:endParaRPr lang="cs-CZ" dirty="0" smtClean="0">
              <a:solidFill>
                <a:srgbClr val="000000"/>
              </a:solidFill>
              <a:latin typeface="Open Sauce Light Bold"/>
            </a:endParaRPr>
          </a:p>
          <a:p>
            <a:pPr marL="0" lvl="0" indent="0">
              <a:lnSpc>
                <a:spcPts val="3188"/>
              </a:lnSpc>
              <a:spcBef>
                <a:spcPct val="0"/>
              </a:spcBef>
            </a:pPr>
            <a:r>
              <a:rPr lang="cs-CZ" dirty="0" smtClean="0">
                <a:solidFill>
                  <a:srgbClr val="000000"/>
                </a:solidFill>
                <a:latin typeface="Open Sauce Light Bold"/>
              </a:rPr>
              <a:t>- 50% alokace tematické výzvy, zastřešující projekty, </a:t>
            </a:r>
            <a:r>
              <a:rPr lang="cs-CZ" dirty="0" err="1" smtClean="0">
                <a:solidFill>
                  <a:srgbClr val="000000"/>
                </a:solidFill>
                <a:latin typeface="Open Sauce Light Bold"/>
              </a:rPr>
              <a:t>fin</a:t>
            </a:r>
            <a:r>
              <a:rPr lang="cs-CZ" dirty="0" smtClean="0">
                <a:solidFill>
                  <a:srgbClr val="000000"/>
                </a:solidFill>
                <a:latin typeface="Open Sauce Light Bold"/>
              </a:rPr>
              <a:t>. nástroje</a:t>
            </a:r>
            <a:endParaRPr lang="en-US" dirty="0">
              <a:solidFill>
                <a:srgbClr val="000000"/>
              </a:solidFill>
              <a:latin typeface="Open Sauce Light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15156" y="4749014"/>
            <a:ext cx="897276" cy="561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79"/>
              </a:lnSpc>
              <a:spcBef>
                <a:spcPct val="0"/>
              </a:spcBef>
            </a:pPr>
            <a:r>
              <a:rPr lang="en-US" sz="3999" dirty="0">
                <a:solidFill>
                  <a:srgbClr val="FFFFFF"/>
                </a:solidFill>
                <a:latin typeface="Open Sauce Light"/>
              </a:rPr>
              <a:t>02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5156" y="6855265"/>
            <a:ext cx="897276" cy="561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79"/>
              </a:lnSpc>
              <a:spcBef>
                <a:spcPct val="0"/>
              </a:spcBef>
            </a:pPr>
            <a:r>
              <a:rPr lang="en-US" sz="3999" dirty="0">
                <a:solidFill>
                  <a:srgbClr val="FFFFFF"/>
                </a:solidFill>
                <a:latin typeface="Open Sauce Light"/>
              </a:rPr>
              <a:t>03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5156" y="8683559"/>
            <a:ext cx="897276" cy="561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79"/>
              </a:lnSpc>
              <a:spcBef>
                <a:spcPct val="0"/>
              </a:spcBef>
            </a:pPr>
            <a:r>
              <a:rPr lang="en-US" sz="3999" dirty="0">
                <a:solidFill>
                  <a:srgbClr val="FFFFFF"/>
                </a:solidFill>
                <a:latin typeface="Open Sauce Light"/>
              </a:rPr>
              <a:t>04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15156" y="2640464"/>
            <a:ext cx="897276" cy="561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7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Open Sauce Light"/>
              </a:rPr>
              <a:t>01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1076325"/>
            <a:ext cx="166497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14"/>
              </a:lnSpc>
              <a:spcBef>
                <a:spcPct val="0"/>
              </a:spcBef>
            </a:pPr>
            <a:r>
              <a:rPr lang="en-US" sz="4000" b="1" dirty="0" smtClean="0">
                <a:solidFill>
                  <a:srgbClr val="0070C0"/>
                </a:solidFill>
                <a:latin typeface="Open Sauce"/>
              </a:rPr>
              <a:t>P</a:t>
            </a:r>
            <a:r>
              <a:rPr lang="cs-CZ" sz="4000" b="1" dirty="0" err="1" smtClean="0">
                <a:solidFill>
                  <a:srgbClr val="0070C0"/>
                </a:solidFill>
                <a:latin typeface="Open Sauce"/>
              </a:rPr>
              <a:t>rojednáno</a:t>
            </a:r>
            <a:r>
              <a:rPr lang="cs-CZ" sz="4000" b="1" dirty="0" smtClean="0">
                <a:solidFill>
                  <a:srgbClr val="0070C0"/>
                </a:solidFill>
                <a:latin typeface="Open Sauce"/>
              </a:rPr>
              <a:t> v území – Regionální stálá konference </a:t>
            </a:r>
            <a:r>
              <a:rPr lang="en-US" sz="4000" b="1" dirty="0" smtClean="0">
                <a:solidFill>
                  <a:srgbClr val="0070C0"/>
                </a:solidFill>
                <a:latin typeface="Open Sauce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Open Sauce"/>
              </a:rPr>
              <a:t>(30. 6. 2021)</a:t>
            </a:r>
          </a:p>
        </p:txBody>
      </p:sp>
    </p:spTree>
    <p:extLst>
      <p:ext uri="{BB962C8B-B14F-4D97-AF65-F5344CB8AC3E}">
        <p14:creationId xmlns:p14="http://schemas.microsoft.com/office/powerpoint/2010/main" val="421526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5762777" y="3499538"/>
            <a:ext cx="292637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 rot="5400000">
            <a:off x="15461253" y="7271378"/>
            <a:ext cx="3653243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490"/>
              </a:lnSpc>
              <a:spcBef>
                <a:spcPct val="0"/>
              </a:spcBef>
            </a:pPr>
            <a:r>
              <a:rPr lang="en-US" sz="1500" spc="231" dirty="0" err="1">
                <a:solidFill>
                  <a:srgbClr val="000000"/>
                </a:solidFill>
                <a:latin typeface="Open Sauce Light"/>
              </a:rPr>
              <a:t>Ústecký</a:t>
            </a:r>
            <a:r>
              <a:rPr lang="en-US" sz="1500" spc="231" dirty="0">
                <a:latin typeface="Open Sauce Light"/>
              </a:rPr>
              <a:t> </a:t>
            </a:r>
            <a:r>
              <a:rPr lang="en-US" sz="1500" spc="231" dirty="0" err="1">
                <a:latin typeface="Open Sauce Light"/>
              </a:rPr>
              <a:t>kraj</a:t>
            </a:r>
            <a:r>
              <a:rPr lang="en-US" sz="1500" spc="231" dirty="0">
                <a:latin typeface="Open Sauce Light"/>
              </a:rPr>
              <a:t>     </a:t>
            </a:r>
            <a:r>
              <a:rPr lang="en-US" sz="1500" spc="231" dirty="0">
                <a:solidFill>
                  <a:srgbClr val="1452B6"/>
                </a:solidFill>
                <a:latin typeface="Open Sauce Light"/>
              </a:rPr>
              <a:t>#NOVÝ START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1866774"/>
            <a:ext cx="14731190" cy="644481"/>
          </a:xfrm>
          <a:prstGeom prst="rect">
            <a:avLst/>
          </a:prstGeom>
          <a:solidFill>
            <a:srgbClr val="1452B6"/>
          </a:solidFill>
        </p:spPr>
      </p:sp>
      <p:sp>
        <p:nvSpPr>
          <p:cNvPr id="6" name="AutoShape 6"/>
          <p:cNvSpPr/>
          <p:nvPr/>
        </p:nvSpPr>
        <p:spPr>
          <a:xfrm>
            <a:off x="1028700" y="3155736"/>
            <a:ext cx="14731190" cy="644481"/>
          </a:xfrm>
          <a:prstGeom prst="rect">
            <a:avLst/>
          </a:prstGeom>
          <a:solidFill>
            <a:srgbClr val="0070C0"/>
          </a:solidFill>
        </p:spPr>
      </p:sp>
      <p:sp>
        <p:nvSpPr>
          <p:cNvPr id="7" name="AutoShape 7"/>
          <p:cNvSpPr/>
          <p:nvPr/>
        </p:nvSpPr>
        <p:spPr>
          <a:xfrm>
            <a:off x="1028700" y="4444698"/>
            <a:ext cx="14731190" cy="644481"/>
          </a:xfrm>
          <a:prstGeom prst="rect">
            <a:avLst/>
          </a:prstGeom>
          <a:solidFill>
            <a:srgbClr val="0070C0"/>
          </a:solidFill>
        </p:spPr>
      </p:sp>
      <p:sp>
        <p:nvSpPr>
          <p:cNvPr id="8" name="AutoShape 8"/>
          <p:cNvSpPr/>
          <p:nvPr/>
        </p:nvSpPr>
        <p:spPr>
          <a:xfrm>
            <a:off x="1028700" y="5733660"/>
            <a:ext cx="14731190" cy="644481"/>
          </a:xfrm>
          <a:prstGeom prst="rect">
            <a:avLst/>
          </a:prstGeom>
          <a:solidFill>
            <a:srgbClr val="0070C0"/>
          </a:solidFill>
        </p:spPr>
      </p:sp>
      <p:sp>
        <p:nvSpPr>
          <p:cNvPr id="9" name="AutoShape 9"/>
          <p:cNvSpPr/>
          <p:nvPr/>
        </p:nvSpPr>
        <p:spPr>
          <a:xfrm>
            <a:off x="1028700" y="7022622"/>
            <a:ext cx="14731190" cy="644481"/>
          </a:xfrm>
          <a:prstGeom prst="rect">
            <a:avLst/>
          </a:prstGeom>
          <a:solidFill>
            <a:srgbClr val="0070C0"/>
          </a:solidFill>
        </p:spPr>
      </p:sp>
      <p:sp>
        <p:nvSpPr>
          <p:cNvPr id="10" name="AutoShape 10"/>
          <p:cNvSpPr/>
          <p:nvPr/>
        </p:nvSpPr>
        <p:spPr>
          <a:xfrm>
            <a:off x="1028700" y="8311584"/>
            <a:ext cx="14731190" cy="644481"/>
          </a:xfrm>
          <a:prstGeom prst="rect">
            <a:avLst/>
          </a:prstGeom>
          <a:solidFill>
            <a:srgbClr val="0070C0"/>
          </a:solidFill>
        </p:spPr>
      </p:sp>
      <p:sp>
        <p:nvSpPr>
          <p:cNvPr id="11" name="TextBox 11"/>
          <p:cNvSpPr txBox="1"/>
          <p:nvPr/>
        </p:nvSpPr>
        <p:spPr>
          <a:xfrm>
            <a:off x="1028700" y="2740564"/>
            <a:ext cx="58332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1999628"/>
            <a:ext cx="583323" cy="383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 Bold"/>
              </a:rPr>
              <a:t>Poř</a:t>
            </a:r>
            <a:r>
              <a:rPr lang="en-US" sz="1350" dirty="0">
                <a:solidFill>
                  <a:schemeClr val="bg1"/>
                </a:solidFill>
                <a:latin typeface="Open Sauce Bold"/>
              </a:rPr>
              <a:t>.</a:t>
            </a:r>
          </a:p>
          <a:p>
            <a:pPr marL="0" lvl="0" indent="0" algn="ctr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 Bold"/>
              </a:rPr>
              <a:t>číslo</a:t>
            </a:r>
            <a:endParaRPr lang="en-US" sz="1350" dirty="0">
              <a:solidFill>
                <a:schemeClr val="bg1"/>
              </a:solidFill>
              <a:latin typeface="Open Sauc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3385045"/>
            <a:ext cx="58332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4029526"/>
            <a:ext cx="58332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4674007"/>
            <a:ext cx="58332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5318488"/>
            <a:ext cx="58332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cs-CZ" sz="1350" dirty="0">
                <a:solidFill>
                  <a:srgbClr val="000000"/>
                </a:solidFill>
                <a:latin typeface="Open Sauce"/>
              </a:rPr>
              <a:t>5</a:t>
            </a:r>
            <a:endParaRPr lang="en-US" sz="135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5962969"/>
            <a:ext cx="58332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6607450"/>
            <a:ext cx="58332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7251931"/>
            <a:ext cx="58332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8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7896412"/>
            <a:ext cx="58332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8540893"/>
            <a:ext cx="58332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10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9185374"/>
            <a:ext cx="58332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>
                <a:latin typeface="Open Sauce"/>
              </a:rPr>
              <a:t>11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05464" y="2644109"/>
            <a:ext cx="2730555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Univerzita Jana Evangelisty Purkyně v Ústí nad Labem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05464" y="2096083"/>
            <a:ext cx="2730555" cy="19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 Bold"/>
              </a:rPr>
              <a:t>Název</a:t>
            </a:r>
            <a:r>
              <a:rPr lang="en-US" sz="1350" dirty="0">
                <a:solidFill>
                  <a:schemeClr val="bg1"/>
                </a:solidFill>
                <a:latin typeface="Open Sauce Bold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 Bold"/>
              </a:rPr>
              <a:t>subjektu</a:t>
            </a:r>
            <a:endParaRPr lang="en-US" sz="1350" dirty="0">
              <a:solidFill>
                <a:schemeClr val="bg1"/>
              </a:solidFill>
              <a:latin typeface="Open Sauce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805464" y="3288590"/>
            <a:ext cx="2730555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"/>
              </a:rPr>
              <a:t>Univerzita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Jana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Evangelisty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Purkyně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v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Ústí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nad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Labem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805464" y="4029526"/>
            <a:ext cx="2730555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Ústecký kraj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05464" y="4674007"/>
            <a:ext cx="2730555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"/>
              </a:rPr>
              <a:t>Česká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geologická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služba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805464" y="5324490"/>
            <a:ext cx="2730555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ČEZ, a.s.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805464" y="5866514"/>
            <a:ext cx="2730555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"/>
              </a:rPr>
              <a:t>Krajské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sdružení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NS MAS ČR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Ústeckého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kraje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,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z.s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805464" y="6607450"/>
            <a:ext cx="2730555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Úřad práce České republiky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05464" y="7155476"/>
            <a:ext cx="2730555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"/>
              </a:rPr>
              <a:t>Dopravní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podnik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města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Ústí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nad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Labem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a.s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05464" y="7896412"/>
            <a:ext cx="2730555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FOR H2ENERGY s.r.o.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805464" y="8540893"/>
            <a:ext cx="2730555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"/>
              </a:rPr>
              <a:t>Sev.en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Innovations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a.s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805464" y="9185374"/>
            <a:ext cx="2730555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 dirty="0" err="1">
                <a:latin typeface="Open Sauce"/>
              </a:rPr>
              <a:t>ČEZ</a:t>
            </a:r>
            <a:r>
              <a:rPr lang="en-US" sz="1350" dirty="0">
                <a:latin typeface="Open Sauce"/>
              </a:rPr>
              <a:t>, a.s</a:t>
            </a:r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  <a:latin typeface="Open Sauce"/>
              </a:rPr>
              <a:t>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007410" y="2644109"/>
            <a:ext cx="2730555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RUR ‐ Region univerzitě, univerzita regionu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007410" y="2096083"/>
            <a:ext cx="2730555" cy="19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 Bold"/>
              </a:rPr>
              <a:t>Název</a:t>
            </a:r>
            <a:r>
              <a:rPr lang="en-US" sz="1350" dirty="0">
                <a:solidFill>
                  <a:schemeClr val="bg1"/>
                </a:solidFill>
                <a:latin typeface="Open Sauce Bold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 Bold"/>
              </a:rPr>
              <a:t>projektu</a:t>
            </a:r>
            <a:endParaRPr lang="en-US" sz="1350" dirty="0">
              <a:solidFill>
                <a:schemeClr val="bg1"/>
              </a:solidFill>
              <a:latin typeface="Open Sauce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5007410" y="3288590"/>
            <a:ext cx="2730555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GET Centre UJEP ‐ Green Energy Technologies Centre of UJEP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007410" y="3933071"/>
            <a:ext cx="2730555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Transformační centrum Ústeckého kraje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007410" y="4577552"/>
            <a:ext cx="2730555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"/>
              </a:rPr>
              <a:t>SYNERGYS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-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systémy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pro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energetickou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synergii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5007410" y="5324490"/>
            <a:ext cx="2730555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Gigafactory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007410" y="5866514"/>
            <a:ext cx="2730555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"/>
              </a:rPr>
              <a:t>Animace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pro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spravedlivou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transformaci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Ústeckého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kraje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5007410" y="6607450"/>
            <a:ext cx="2730555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POZATR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007410" y="7155476"/>
            <a:ext cx="2730555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"/>
              </a:rPr>
              <a:t>Zavádění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vodíkové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mobility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ve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městě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Ústí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nad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Labem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007410" y="7896412"/>
            <a:ext cx="2730555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H2 Triangle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007410" y="8444438"/>
            <a:ext cx="2812280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Green Mine -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celková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revitalizace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a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resocializace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lomu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ČSA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007410" y="9185374"/>
            <a:ext cx="2730555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525"/>
              </a:lnSpc>
            </a:pPr>
            <a:r>
              <a:rPr lang="en-US" sz="1350" dirty="0" err="1">
                <a:latin typeface="Open Sauce"/>
              </a:rPr>
              <a:t>Těžba</a:t>
            </a:r>
            <a:r>
              <a:rPr lang="en-US" sz="1350" dirty="0">
                <a:latin typeface="Open Sauce"/>
              </a:rPr>
              <a:t> </a:t>
            </a:r>
            <a:r>
              <a:rPr lang="en-US" sz="1350" dirty="0" err="1">
                <a:latin typeface="Open Sauce"/>
              </a:rPr>
              <a:t>lithia</a:t>
            </a:r>
            <a:r>
              <a:rPr lang="en-US" sz="1350" dirty="0">
                <a:latin typeface="Open Sauce"/>
              </a:rPr>
              <a:t> </a:t>
            </a:r>
            <a:r>
              <a:rPr lang="en-US" sz="1350" dirty="0" err="1">
                <a:latin typeface="Open Sauce"/>
              </a:rPr>
              <a:t>na</a:t>
            </a:r>
            <a:r>
              <a:rPr lang="en-US" sz="1350" dirty="0">
                <a:latin typeface="Open Sauce"/>
              </a:rPr>
              <a:t> </a:t>
            </a:r>
            <a:r>
              <a:rPr lang="en-US" sz="1350" dirty="0" err="1">
                <a:latin typeface="Open Sauce"/>
              </a:rPr>
              <a:t>Cínovci</a:t>
            </a:r>
            <a:endParaRPr lang="en-US" sz="1350" dirty="0">
              <a:latin typeface="Open Sauce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7920760" y="2740564"/>
            <a:ext cx="1924268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1 487 892 031,00 Kč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920760" y="2096083"/>
            <a:ext cx="1924268" cy="19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 Bold"/>
              </a:rPr>
              <a:t>Náklady</a:t>
            </a:r>
            <a:r>
              <a:rPr lang="en-US" sz="1350" dirty="0">
                <a:solidFill>
                  <a:schemeClr val="bg1"/>
                </a:solidFill>
                <a:latin typeface="Open Sauce Bold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 Bold"/>
              </a:rPr>
              <a:t>projektu</a:t>
            </a:r>
            <a:endParaRPr lang="en-US" sz="1350" dirty="0">
              <a:solidFill>
                <a:schemeClr val="bg1"/>
              </a:solidFill>
              <a:latin typeface="Open Sauce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7920760" y="3385045"/>
            <a:ext cx="1924268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960 000 000,00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Kč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7920760" y="4029526"/>
            <a:ext cx="1924268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950 000 000,00 Kč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920760" y="4674007"/>
            <a:ext cx="1924268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1 650 420 038,00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Kč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7920760" y="5318488"/>
            <a:ext cx="1924268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59 437 678 471,63 Kč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920760" y="5962969"/>
            <a:ext cx="1924268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54 675 000,00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Kč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7920760" y="6607450"/>
            <a:ext cx="1924268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870 000 000,00 Kč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920760" y="7251931"/>
            <a:ext cx="1924268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723 755 000,00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Kč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7920760" y="7896412"/>
            <a:ext cx="1924268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608 080 000,00 Kč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7920760" y="8540893"/>
            <a:ext cx="1924268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3 000 000 000,00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Kč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7920760" y="9185374"/>
            <a:ext cx="1924268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 dirty="0">
                <a:latin typeface="Open Sauce"/>
              </a:rPr>
              <a:t>11 199 860 000,00 </a:t>
            </a:r>
            <a:r>
              <a:rPr lang="en-US" sz="1350" dirty="0" err="1">
                <a:latin typeface="Open Sauce"/>
              </a:rPr>
              <a:t>Kč</a:t>
            </a:r>
            <a:endParaRPr lang="en-US" sz="1350" dirty="0">
              <a:latin typeface="Open Sauce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0021345" y="2740564"/>
            <a:ext cx="196474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1 250 000 000,00 Kč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0021345" y="2096083"/>
            <a:ext cx="1964743" cy="19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 Bold"/>
              </a:rPr>
              <a:t>Náklady</a:t>
            </a:r>
            <a:r>
              <a:rPr lang="en-US" sz="1350" dirty="0">
                <a:solidFill>
                  <a:schemeClr val="bg1"/>
                </a:solidFill>
                <a:latin typeface="Open Sauce Bold"/>
              </a:rPr>
              <a:t> z OPST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0021345" y="3385045"/>
            <a:ext cx="196474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816 000 000,00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Kč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10021345" y="4029526"/>
            <a:ext cx="196474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807 500 000,00 Kč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0021345" y="4674007"/>
            <a:ext cx="196474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1 250 000 000,00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Kč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10021345" y="5318488"/>
            <a:ext cx="196474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1 250 000 000,00 Kč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0021345" y="5962969"/>
            <a:ext cx="196474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46 473 750,00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Kč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66" name="TextBox 66"/>
          <p:cNvSpPr txBox="1"/>
          <p:nvPr/>
        </p:nvSpPr>
        <p:spPr>
          <a:xfrm>
            <a:off x="10021345" y="6607450"/>
            <a:ext cx="196474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739 500 000,00 Kč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0021345" y="7251931"/>
            <a:ext cx="196474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615 191 750,00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Kč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68" name="TextBox 68"/>
          <p:cNvSpPr txBox="1"/>
          <p:nvPr/>
        </p:nvSpPr>
        <p:spPr>
          <a:xfrm>
            <a:off x="10021345" y="7896412"/>
            <a:ext cx="196474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364 848 000,00 Kč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0021345" y="8540893"/>
            <a:ext cx="196474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1 200 000 000,00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Kč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10021345" y="9185374"/>
            <a:ext cx="1964743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525"/>
              </a:lnSpc>
            </a:pPr>
            <a:r>
              <a:rPr lang="en-US" sz="1350" dirty="0">
                <a:latin typeface="Open Sauce"/>
              </a:rPr>
              <a:t>1 250 000 000,00 </a:t>
            </a:r>
            <a:r>
              <a:rPr lang="en-US" sz="1350" dirty="0" err="1">
                <a:latin typeface="Open Sauce"/>
              </a:rPr>
              <a:t>Kč</a:t>
            </a:r>
            <a:endParaRPr lang="en-US" sz="1350" dirty="0">
              <a:latin typeface="Open Sauce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12123162" y="2740564"/>
            <a:ext cx="1403171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Priorita 1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2123162" y="2096083"/>
            <a:ext cx="1403171" cy="19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 Bold"/>
              </a:rPr>
              <a:t>Priorita</a:t>
            </a:r>
            <a:endParaRPr lang="en-US" sz="1350" dirty="0">
              <a:solidFill>
                <a:schemeClr val="bg1"/>
              </a:solidFill>
              <a:latin typeface="Open Sauce Bold"/>
            </a:endParaRPr>
          </a:p>
        </p:txBody>
      </p:sp>
      <p:sp>
        <p:nvSpPr>
          <p:cNvPr id="73" name="TextBox 73"/>
          <p:cNvSpPr txBox="1"/>
          <p:nvPr/>
        </p:nvSpPr>
        <p:spPr>
          <a:xfrm>
            <a:off x="12123162" y="3385045"/>
            <a:ext cx="1403171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"/>
              </a:rPr>
              <a:t>Priorita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1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2123162" y="4029526"/>
            <a:ext cx="1403171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Priorita 1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2123162" y="4674007"/>
            <a:ext cx="1403171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"/>
              </a:rPr>
              <a:t>Priorita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1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2123162" y="5318488"/>
            <a:ext cx="1403171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Priorita 1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2123162" y="5962969"/>
            <a:ext cx="1403171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"/>
              </a:rPr>
              <a:t>Priorita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1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2123162" y="6607450"/>
            <a:ext cx="1403171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 err="1">
                <a:solidFill>
                  <a:srgbClr val="000000"/>
                </a:solidFill>
                <a:latin typeface="Open Sauce"/>
              </a:rPr>
              <a:t>Priorita</a:t>
            </a:r>
            <a:r>
              <a:rPr lang="en-US" sz="1350" dirty="0">
                <a:solidFill>
                  <a:srgbClr val="000000"/>
                </a:solidFill>
                <a:latin typeface="Open Sauce"/>
              </a:rPr>
              <a:t> 1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2123162" y="7251931"/>
            <a:ext cx="1403171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"/>
              </a:rPr>
              <a:t>Priorita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1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2123162" y="7896412"/>
            <a:ext cx="1403171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Priorita 1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2123162" y="8540893"/>
            <a:ext cx="1403171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 err="1">
                <a:solidFill>
                  <a:schemeClr val="bg1"/>
                </a:solidFill>
                <a:latin typeface="Open Sauce"/>
              </a:rPr>
              <a:t>Priorita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1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2123162" y="9185374"/>
            <a:ext cx="1403171" cy="195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 err="1">
                <a:latin typeface="Open Sauce"/>
              </a:rPr>
              <a:t>Priorita</a:t>
            </a:r>
            <a:r>
              <a:rPr lang="en-US" sz="1350" dirty="0">
                <a:latin typeface="Open Sauce"/>
              </a:rPr>
              <a:t> 2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3526332" y="2644109"/>
            <a:ext cx="2220898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II. Kompetentní lidé </a:t>
            </a:r>
          </a:p>
          <a:p>
            <a:pPr marL="0" lvl="0" indent="0" algn="ct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a Smart Region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3526332" y="2096083"/>
            <a:ext cx="2220898" cy="19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 Bold"/>
              </a:rPr>
              <a:t>PTÚK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13526332" y="3288590"/>
            <a:ext cx="2220898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I.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Podnikání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,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výzkum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,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inovace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86" name="TextBox 86"/>
          <p:cNvSpPr txBox="1"/>
          <p:nvPr/>
        </p:nvSpPr>
        <p:spPr>
          <a:xfrm>
            <a:off x="13526332" y="3933071"/>
            <a:ext cx="2220898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I. Podnikání, výzkum, inovace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13526332" y="4577552"/>
            <a:ext cx="2220898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III.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Nová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energetika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a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efektivně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využívané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zdroje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88" name="TextBox 88"/>
          <p:cNvSpPr txBox="1"/>
          <p:nvPr/>
        </p:nvSpPr>
        <p:spPr>
          <a:xfrm>
            <a:off x="13526332" y="5222033"/>
            <a:ext cx="2220898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IV. Revitalizovaná území 21. století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13526332" y="5866514"/>
            <a:ext cx="2220898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II.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Kompetentní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lidé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</a:p>
          <a:p>
            <a:pPr marL="0" lvl="0" indent="0" algn="ct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a Smart Region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13526332" y="6510995"/>
            <a:ext cx="2220898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II. Kompetentní lidé </a:t>
            </a:r>
          </a:p>
          <a:p>
            <a:pPr marL="0" lvl="0" indent="0" algn="ct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a Smart Region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13526332" y="7155476"/>
            <a:ext cx="2220898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III.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Nová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energetika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a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efektivně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využívané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zdroje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92" name="TextBox 92"/>
          <p:cNvSpPr txBox="1"/>
          <p:nvPr/>
        </p:nvSpPr>
        <p:spPr>
          <a:xfrm>
            <a:off x="13526332" y="7799957"/>
            <a:ext cx="2220898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>
                <a:solidFill>
                  <a:srgbClr val="000000"/>
                </a:solidFill>
                <a:latin typeface="Open Sauce"/>
              </a:rPr>
              <a:t>I. Podnikání, výzkum, inovace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13526332" y="8444438"/>
            <a:ext cx="2220898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>
                <a:solidFill>
                  <a:schemeClr val="bg1"/>
                </a:solidFill>
                <a:latin typeface="Open Sauce"/>
              </a:rPr>
              <a:t>IV.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Revitalizovaná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území</a:t>
            </a:r>
            <a:r>
              <a:rPr lang="en-US" sz="1350" dirty="0">
                <a:solidFill>
                  <a:schemeClr val="bg1"/>
                </a:solidFill>
                <a:latin typeface="Open Sauce"/>
              </a:rPr>
              <a:t> 21. </a:t>
            </a:r>
            <a:r>
              <a:rPr lang="en-US" sz="1350" dirty="0" err="1">
                <a:solidFill>
                  <a:schemeClr val="bg1"/>
                </a:solidFill>
                <a:latin typeface="Open Sauce"/>
              </a:rPr>
              <a:t>století</a:t>
            </a:r>
            <a:endParaRPr lang="en-US" sz="135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94" name="TextBox 94"/>
          <p:cNvSpPr txBox="1"/>
          <p:nvPr/>
        </p:nvSpPr>
        <p:spPr>
          <a:xfrm>
            <a:off x="13526332" y="9088919"/>
            <a:ext cx="2220898" cy="38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5"/>
              </a:lnSpc>
            </a:pPr>
            <a:r>
              <a:rPr lang="en-US" sz="1350" dirty="0">
                <a:latin typeface="Open Sauce"/>
              </a:rPr>
              <a:t>III. Nová </a:t>
            </a:r>
            <a:r>
              <a:rPr lang="en-US" sz="1350" dirty="0" err="1">
                <a:latin typeface="Open Sauce"/>
              </a:rPr>
              <a:t>energetika</a:t>
            </a:r>
            <a:r>
              <a:rPr lang="en-US" sz="1350" dirty="0">
                <a:latin typeface="Open Sauce"/>
              </a:rPr>
              <a:t> a </a:t>
            </a:r>
            <a:r>
              <a:rPr lang="en-US" sz="1350" dirty="0" err="1">
                <a:latin typeface="Open Sauce"/>
              </a:rPr>
              <a:t>efektivně</a:t>
            </a:r>
            <a:r>
              <a:rPr lang="en-US" sz="1350" dirty="0">
                <a:latin typeface="Open Sauce"/>
              </a:rPr>
              <a:t> </a:t>
            </a:r>
            <a:r>
              <a:rPr lang="en-US" sz="1350" dirty="0" err="1">
                <a:latin typeface="Open Sauce"/>
              </a:rPr>
              <a:t>využívané</a:t>
            </a:r>
            <a:r>
              <a:rPr lang="en-US" sz="1350" dirty="0">
                <a:latin typeface="Open Sauce"/>
              </a:rPr>
              <a:t> </a:t>
            </a:r>
            <a:r>
              <a:rPr lang="en-US" sz="1350" dirty="0" err="1">
                <a:latin typeface="Open Sauce"/>
              </a:rPr>
              <a:t>zdroje</a:t>
            </a:r>
            <a:endParaRPr lang="en-US" sz="1350" dirty="0">
              <a:latin typeface="Open Sauce"/>
            </a:endParaRPr>
          </a:p>
        </p:txBody>
      </p:sp>
      <p:sp>
        <p:nvSpPr>
          <p:cNvPr id="95" name="AutoShape 95"/>
          <p:cNvSpPr/>
          <p:nvPr/>
        </p:nvSpPr>
        <p:spPr>
          <a:xfrm rot="5400000">
            <a:off x="-2252001" y="5686189"/>
            <a:ext cx="773723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6" name="AutoShape 96"/>
          <p:cNvSpPr/>
          <p:nvPr/>
        </p:nvSpPr>
        <p:spPr>
          <a:xfrm rot="5400000">
            <a:off x="902367" y="5686189"/>
            <a:ext cx="773723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7" name="AutoShape 97"/>
          <p:cNvSpPr/>
          <p:nvPr/>
        </p:nvSpPr>
        <p:spPr>
          <a:xfrm rot="5400000">
            <a:off x="6157321" y="5686189"/>
            <a:ext cx="773723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8" name="AutoShape 98"/>
          <p:cNvSpPr/>
          <p:nvPr/>
        </p:nvSpPr>
        <p:spPr>
          <a:xfrm rot="5400000">
            <a:off x="4056736" y="5686189"/>
            <a:ext cx="773723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9" name="AutoShape 99"/>
          <p:cNvSpPr/>
          <p:nvPr/>
        </p:nvSpPr>
        <p:spPr>
          <a:xfrm rot="5400000">
            <a:off x="8259137" y="5686189"/>
            <a:ext cx="773723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0" name="AutoShape 100"/>
          <p:cNvSpPr/>
          <p:nvPr/>
        </p:nvSpPr>
        <p:spPr>
          <a:xfrm rot="5400000">
            <a:off x="9653122" y="5686189"/>
            <a:ext cx="773723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1" name="TextBox 101"/>
          <p:cNvSpPr txBox="1"/>
          <p:nvPr/>
        </p:nvSpPr>
        <p:spPr>
          <a:xfrm>
            <a:off x="967721" y="718877"/>
            <a:ext cx="14927183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14"/>
              </a:lnSpc>
              <a:spcBef>
                <a:spcPct val="0"/>
              </a:spcBef>
            </a:pPr>
            <a:r>
              <a:rPr lang="cs-CZ" sz="4000" b="1" dirty="0" smtClean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Doporučené</a:t>
            </a:r>
            <a:r>
              <a:rPr lang="en-US" sz="4000" b="1" dirty="0" smtClean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strategické</a:t>
            </a:r>
            <a:r>
              <a:rPr lang="en-US" sz="40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projekty</a:t>
            </a:r>
            <a:r>
              <a:rPr lang="en-US" sz="40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(30. 6. 2021)</a:t>
            </a:r>
          </a:p>
        </p:txBody>
      </p:sp>
    </p:spTree>
    <p:extLst>
      <p:ext uri="{BB962C8B-B14F-4D97-AF65-F5344CB8AC3E}">
        <p14:creationId xmlns:p14="http://schemas.microsoft.com/office/powerpoint/2010/main" val="793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56778" y="2842342"/>
            <a:ext cx="4946535" cy="4946535"/>
            <a:chOff x="0" y="0"/>
            <a:chExt cx="6595380" cy="659538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6595380" cy="6595380"/>
              <a:chOff x="0" y="0"/>
              <a:chExt cx="2540000" cy="254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70000" y="0"/>
                <a:ext cx="1328566" cy="1888191"/>
              </a:xfrm>
              <a:custGeom>
                <a:avLst/>
                <a:gdLst/>
                <a:ahLst/>
                <a:cxnLst/>
                <a:rect l="l" t="t" r="r" b="b"/>
                <a:pathLst>
                  <a:path w="1328566" h="1888191">
                    <a:moveTo>
                      <a:pt x="0" y="0"/>
                    </a:moveTo>
                    <a:cubicBezTo>
                      <a:pt x="450277" y="0"/>
                      <a:pt x="866890" y="238423"/>
                      <a:pt x="1094989" y="626650"/>
                    </a:cubicBezTo>
                    <a:cubicBezTo>
                      <a:pt x="1323088" y="1014878"/>
                      <a:pt x="1328566" y="1494859"/>
                      <a:pt x="1109387" y="1888191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1452B6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619886" y="1270000"/>
                <a:ext cx="1789012" cy="1318322"/>
              </a:xfrm>
              <a:custGeom>
                <a:avLst/>
                <a:gdLst/>
                <a:ahLst/>
                <a:cxnLst/>
                <a:rect l="l" t="t" r="r" b="b"/>
                <a:pathLst>
                  <a:path w="1789012" h="1318322">
                    <a:moveTo>
                      <a:pt x="1789011" y="561972"/>
                    </a:moveTo>
                    <a:cubicBezTo>
                      <a:pt x="1632258" y="879649"/>
                      <a:pt x="1349946" y="1117419"/>
                      <a:pt x="1010241" y="1217871"/>
                    </a:cubicBezTo>
                    <a:cubicBezTo>
                      <a:pt x="670535" y="1318322"/>
                      <a:pt x="304313" y="1272325"/>
                      <a:pt x="0" y="1090987"/>
                    </a:cubicBezTo>
                    <a:lnTo>
                      <a:pt x="650114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-173416" y="705940"/>
                <a:ext cx="1443416" cy="1686176"/>
              </a:xfrm>
              <a:custGeom>
                <a:avLst/>
                <a:gdLst/>
                <a:ahLst/>
                <a:cxnLst/>
                <a:rect l="l" t="t" r="r" b="b"/>
                <a:pathLst>
                  <a:path w="1443416" h="1686176">
                    <a:moveTo>
                      <a:pt x="848641" y="1686175"/>
                    </a:moveTo>
                    <a:cubicBezTo>
                      <a:pt x="240791" y="1363986"/>
                      <a:pt x="0" y="616381"/>
                      <a:pt x="305551" y="0"/>
                    </a:cubicBezTo>
                    <a:lnTo>
                      <a:pt x="1443416" y="56406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105366" y="3048"/>
                <a:ext cx="1164634" cy="1266952"/>
              </a:xfrm>
              <a:custGeom>
                <a:avLst/>
                <a:gdLst/>
                <a:ahLst/>
                <a:cxnLst/>
                <a:rect l="l" t="t" r="r" b="b"/>
                <a:pathLst>
                  <a:path w="1164634" h="1266952">
                    <a:moveTo>
                      <a:pt x="0" y="760466"/>
                    </a:moveTo>
                    <a:cubicBezTo>
                      <a:pt x="188951" y="325986"/>
                      <a:pt x="604041" y="32808"/>
                      <a:pt x="1076692" y="0"/>
                    </a:cubicBezTo>
                    <a:lnTo>
                      <a:pt x="1164634" y="126695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1118847" y="0"/>
                <a:ext cx="151153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51153" h="1270000">
                    <a:moveTo>
                      <a:pt x="0" y="9027"/>
                    </a:moveTo>
                    <a:cubicBezTo>
                      <a:pt x="50118" y="3019"/>
                      <a:pt x="100549" y="5"/>
                      <a:pt x="151026" y="0"/>
                    </a:cubicBezTo>
                    <a:lnTo>
                      <a:pt x="151153" y="127000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284468"/>
              </a:solidFill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1028700" y="1095375"/>
            <a:ext cx="6736418" cy="84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20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Rozdělení</a:t>
            </a:r>
            <a:r>
              <a:rPr lang="en-US" sz="54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alokace</a:t>
            </a:r>
            <a:r>
              <a:rPr lang="en-US" sz="54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573939" y="2598045"/>
            <a:ext cx="2333890" cy="1027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7"/>
              </a:lnSpc>
            </a:pPr>
            <a:r>
              <a:rPr lang="en-US" sz="1500" dirty="0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I. </a:t>
            </a:r>
          </a:p>
          <a:p>
            <a:pPr algn="ctr">
              <a:lnSpc>
                <a:spcPts val="2037"/>
              </a:lnSpc>
            </a:pPr>
            <a:r>
              <a:rPr lang="en-US" sz="1500" dirty="0" err="1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Podnikání</a:t>
            </a:r>
            <a:r>
              <a:rPr lang="en-US" sz="1500" dirty="0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, </a:t>
            </a:r>
          </a:p>
          <a:p>
            <a:pPr algn="ctr">
              <a:lnSpc>
                <a:spcPts val="2037"/>
              </a:lnSpc>
            </a:pPr>
            <a:r>
              <a:rPr lang="en-US" sz="1500" dirty="0" err="1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výzkum</a:t>
            </a:r>
            <a:r>
              <a:rPr lang="en-US" sz="1500" dirty="0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, </a:t>
            </a:r>
            <a:r>
              <a:rPr lang="en-US" sz="1500" dirty="0" err="1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inovace</a:t>
            </a:r>
            <a:endParaRPr lang="en-US" sz="1500" dirty="0">
              <a:solidFill>
                <a:srgbClr val="000000">
                  <a:alpha val="94902"/>
                </a:srgbClr>
              </a:solidFill>
              <a:latin typeface="Open Sauce" panose="020B0604020202020204" charset="-18"/>
            </a:endParaRPr>
          </a:p>
          <a:p>
            <a:pPr marL="0" lvl="0" indent="0" algn="ctr">
              <a:lnSpc>
                <a:spcPts val="2037"/>
              </a:lnSpc>
            </a:pPr>
            <a:r>
              <a:rPr lang="en-US" sz="1500" dirty="0">
                <a:solidFill>
                  <a:srgbClr val="1452B6">
                    <a:alpha val="94902"/>
                  </a:srgbClr>
                </a:solidFill>
                <a:latin typeface="Open Sauce" panose="020B0604020202020204" charset="-18"/>
              </a:rPr>
              <a:t>5 102 670 000 </a:t>
            </a:r>
            <a:r>
              <a:rPr lang="en-US" sz="1500" dirty="0" err="1">
                <a:solidFill>
                  <a:srgbClr val="1452B6">
                    <a:alpha val="94902"/>
                  </a:srgbClr>
                </a:solidFill>
                <a:latin typeface="Open Sauce" panose="020B0604020202020204" charset="-18"/>
              </a:rPr>
              <a:t>Kč</a:t>
            </a:r>
            <a:endParaRPr lang="en-US" sz="1500" dirty="0">
              <a:solidFill>
                <a:srgbClr val="1452B6">
                  <a:alpha val="94902"/>
                </a:srgbClr>
              </a:solidFill>
              <a:latin typeface="Open Sauce" panose="020B0604020202020204" charset="-1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820520" y="7666616"/>
            <a:ext cx="2889986" cy="1027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7"/>
              </a:lnSpc>
            </a:pPr>
            <a:r>
              <a:rPr lang="en-US" sz="1500" dirty="0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II.</a:t>
            </a:r>
          </a:p>
          <a:p>
            <a:pPr algn="ctr">
              <a:lnSpc>
                <a:spcPts val="2037"/>
              </a:lnSpc>
            </a:pPr>
            <a:r>
              <a:rPr lang="en-US" sz="1500" dirty="0" err="1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Kompetentní</a:t>
            </a:r>
            <a:r>
              <a:rPr lang="en-US" sz="1500" dirty="0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 </a:t>
            </a:r>
            <a:r>
              <a:rPr lang="en-US" sz="1500" dirty="0" err="1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lidé</a:t>
            </a:r>
            <a:r>
              <a:rPr lang="en-US" sz="1500" dirty="0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 </a:t>
            </a:r>
          </a:p>
          <a:p>
            <a:pPr algn="ctr">
              <a:lnSpc>
                <a:spcPts val="2037"/>
              </a:lnSpc>
            </a:pPr>
            <a:r>
              <a:rPr lang="en-US" sz="1500" dirty="0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a Smart region</a:t>
            </a:r>
          </a:p>
          <a:p>
            <a:pPr marL="0" lvl="0" indent="0" algn="ctr">
              <a:lnSpc>
                <a:spcPts val="2037"/>
              </a:lnSpc>
            </a:pPr>
            <a:r>
              <a:rPr lang="en-US" sz="1500" dirty="0">
                <a:solidFill>
                  <a:srgbClr val="58D68A">
                    <a:alpha val="94902"/>
                  </a:srgbClr>
                </a:solidFill>
                <a:latin typeface="Open Sauce" panose="020B0604020202020204" charset="-18"/>
              </a:rPr>
              <a:t> </a:t>
            </a:r>
            <a:r>
              <a:rPr lang="en-US" sz="1500" dirty="0">
                <a:solidFill>
                  <a:srgbClr val="1452B6">
                    <a:alpha val="94902"/>
                  </a:srgbClr>
                </a:solidFill>
                <a:latin typeface="Open Sauce" panose="020B0604020202020204" charset="-18"/>
              </a:rPr>
              <a:t>4 022 960 000 </a:t>
            </a:r>
            <a:r>
              <a:rPr lang="en-US" sz="1500" dirty="0" err="1">
                <a:solidFill>
                  <a:srgbClr val="1452B6">
                    <a:alpha val="94902"/>
                  </a:srgbClr>
                </a:solidFill>
                <a:latin typeface="Open Sauce" panose="020B0604020202020204" charset="-18"/>
              </a:rPr>
              <a:t>Kč</a:t>
            </a:r>
            <a:endParaRPr lang="en-US" sz="1500" dirty="0">
              <a:solidFill>
                <a:srgbClr val="1452B6">
                  <a:alpha val="94902"/>
                </a:srgbClr>
              </a:solidFill>
              <a:latin typeface="Open Sauce" panose="020B0604020202020204" charset="-1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210939" y="5943643"/>
            <a:ext cx="2646676" cy="77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7"/>
              </a:lnSpc>
            </a:pPr>
            <a:r>
              <a:rPr lang="en-US" sz="1500" dirty="0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III.</a:t>
            </a:r>
          </a:p>
          <a:p>
            <a:pPr algn="ctr">
              <a:lnSpc>
                <a:spcPts val="2037"/>
              </a:lnSpc>
            </a:pPr>
            <a:r>
              <a:rPr lang="en-US" sz="1500" dirty="0" err="1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Nová</a:t>
            </a:r>
            <a:r>
              <a:rPr lang="en-US" sz="1500" dirty="0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 </a:t>
            </a:r>
            <a:r>
              <a:rPr lang="en-US" sz="1500" dirty="0" err="1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energetika</a:t>
            </a:r>
            <a:endParaRPr lang="en-US" sz="1500" dirty="0">
              <a:solidFill>
                <a:srgbClr val="000000">
                  <a:alpha val="94902"/>
                </a:srgbClr>
              </a:solidFill>
              <a:latin typeface="Open Sauce" panose="020B0604020202020204" charset="-18"/>
            </a:endParaRPr>
          </a:p>
          <a:p>
            <a:pPr marL="0" lvl="0" indent="0" algn="ctr">
              <a:lnSpc>
                <a:spcPts val="2037"/>
              </a:lnSpc>
            </a:pPr>
            <a:r>
              <a:rPr lang="en-US" sz="1500" dirty="0">
                <a:solidFill>
                  <a:srgbClr val="1452B6">
                    <a:alpha val="94902"/>
                  </a:srgbClr>
                </a:solidFill>
                <a:latin typeface="Open Sauce" panose="020B0604020202020204" charset="-18"/>
              </a:rPr>
              <a:t>3 755 920 000 </a:t>
            </a:r>
            <a:r>
              <a:rPr lang="en-US" sz="1500" dirty="0" err="1">
                <a:solidFill>
                  <a:srgbClr val="1452B6">
                    <a:alpha val="94902"/>
                  </a:srgbClr>
                </a:solidFill>
                <a:latin typeface="Open Sauce" panose="020B0604020202020204" charset="-18"/>
              </a:rPr>
              <a:t>Kč</a:t>
            </a:r>
            <a:endParaRPr lang="en-US" sz="1500" dirty="0">
              <a:solidFill>
                <a:srgbClr val="1452B6">
                  <a:alpha val="94902"/>
                </a:srgbClr>
              </a:solidFill>
              <a:latin typeface="Open Sauce" panose="020B0604020202020204" charset="-1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581923" y="2578995"/>
            <a:ext cx="2762527" cy="77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7"/>
              </a:lnSpc>
            </a:pPr>
            <a:r>
              <a:rPr lang="en-US" sz="1500" dirty="0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IV. </a:t>
            </a:r>
          </a:p>
          <a:p>
            <a:pPr algn="ctr">
              <a:lnSpc>
                <a:spcPts val="2037"/>
              </a:lnSpc>
            </a:pPr>
            <a:r>
              <a:rPr lang="en-US" sz="1500" dirty="0" err="1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Revitalizovaná</a:t>
            </a:r>
            <a:r>
              <a:rPr lang="en-US" sz="1500" dirty="0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 </a:t>
            </a:r>
            <a:r>
              <a:rPr lang="en-US" sz="1500" dirty="0" err="1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území</a:t>
            </a:r>
            <a:endParaRPr lang="en-US" sz="1500" dirty="0">
              <a:solidFill>
                <a:srgbClr val="000000">
                  <a:alpha val="94902"/>
                </a:srgbClr>
              </a:solidFill>
              <a:latin typeface="Open Sauce" panose="020B0604020202020204" charset="-18"/>
            </a:endParaRPr>
          </a:p>
          <a:p>
            <a:pPr marL="0" lvl="0" indent="0" algn="ctr">
              <a:lnSpc>
                <a:spcPts val="2037"/>
              </a:lnSpc>
            </a:pPr>
            <a:r>
              <a:rPr lang="en-US" sz="1500" dirty="0">
                <a:solidFill>
                  <a:srgbClr val="1452B6">
                    <a:alpha val="94902"/>
                  </a:srgbClr>
                </a:solidFill>
                <a:latin typeface="Open Sauce" panose="020B0604020202020204" charset="-18"/>
              </a:rPr>
              <a:t>2 618 450 000 </a:t>
            </a:r>
            <a:r>
              <a:rPr lang="en-US" sz="1500" dirty="0" err="1">
                <a:solidFill>
                  <a:srgbClr val="1452B6">
                    <a:alpha val="94902"/>
                  </a:srgbClr>
                </a:solidFill>
                <a:latin typeface="Open Sauce" panose="020B0604020202020204" charset="-18"/>
              </a:rPr>
              <a:t>Kč</a:t>
            </a:r>
            <a:endParaRPr lang="en-US" sz="1500" dirty="0">
              <a:solidFill>
                <a:srgbClr val="1452B6">
                  <a:alpha val="94902"/>
                </a:srgbClr>
              </a:solidFill>
              <a:latin typeface="Open Sauce" panose="020B0604020202020204" charset="-18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426316" y="1784458"/>
            <a:ext cx="2599079" cy="77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7"/>
              </a:lnSpc>
            </a:pPr>
            <a:r>
              <a:rPr lang="en-US" sz="1500" dirty="0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ČMZRB </a:t>
            </a:r>
          </a:p>
          <a:p>
            <a:pPr algn="ctr">
              <a:lnSpc>
                <a:spcPts val="2037"/>
              </a:lnSpc>
            </a:pPr>
            <a:r>
              <a:rPr lang="en-US" sz="1500" dirty="0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(</a:t>
            </a:r>
            <a:r>
              <a:rPr lang="en-US" sz="1500" dirty="0" err="1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Revolvingový</a:t>
            </a:r>
            <a:r>
              <a:rPr lang="en-US" sz="1500" dirty="0">
                <a:solidFill>
                  <a:srgbClr val="000000">
                    <a:alpha val="94902"/>
                  </a:srgbClr>
                </a:solidFill>
                <a:latin typeface="Open Sauce" panose="020B0604020202020204" charset="-18"/>
              </a:rPr>
              <a:t> fond)</a:t>
            </a:r>
          </a:p>
          <a:p>
            <a:pPr marL="0" lvl="0" indent="0" algn="ctr">
              <a:lnSpc>
                <a:spcPts val="2037"/>
              </a:lnSpc>
            </a:pPr>
            <a:r>
              <a:rPr lang="en-US" sz="1500" dirty="0">
                <a:solidFill>
                  <a:srgbClr val="1452B6">
                    <a:alpha val="94902"/>
                  </a:srgbClr>
                </a:solidFill>
                <a:latin typeface="Open Sauce" panose="020B0604020202020204" charset="-18"/>
              </a:rPr>
              <a:t>300 000 000 </a:t>
            </a:r>
            <a:r>
              <a:rPr lang="en-US" sz="1500" dirty="0" err="1">
                <a:solidFill>
                  <a:srgbClr val="1452B6">
                    <a:alpha val="94902"/>
                  </a:srgbClr>
                </a:solidFill>
                <a:latin typeface="Open Sauce" panose="020B0604020202020204" charset="-18"/>
              </a:rPr>
              <a:t>Kč</a:t>
            </a:r>
            <a:endParaRPr lang="en-US" sz="1500" dirty="0">
              <a:solidFill>
                <a:srgbClr val="1452B6">
                  <a:alpha val="94902"/>
                </a:srgbClr>
              </a:solidFill>
              <a:latin typeface="Open Sauce" panose="020B0604020202020204" charset="-1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2225567"/>
            <a:ext cx="6736418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dirty="0" err="1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Prioritní</a:t>
            </a:r>
            <a:r>
              <a:rPr lang="en-US" sz="1800" dirty="0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osy</a:t>
            </a:r>
            <a:r>
              <a:rPr lang="en-US" sz="1800" dirty="0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Ústeckého</a:t>
            </a:r>
            <a:r>
              <a:rPr lang="en-US" sz="1800" dirty="0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kraje</a:t>
            </a:r>
            <a:r>
              <a:rPr lang="en-US" sz="1800" dirty="0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OPST </a:t>
            </a:r>
            <a:r>
              <a:rPr lang="en-US" sz="1800" dirty="0" err="1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800" dirty="0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</a:t>
            </a:r>
            <a:r>
              <a:rPr lang="en-US" sz="1800" dirty="0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zájmu</a:t>
            </a:r>
            <a:r>
              <a:rPr lang="en-US" sz="1800" dirty="0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l">
              <a:lnSpc>
                <a:spcPts val="2520"/>
              </a:lnSpc>
            </a:pPr>
            <a:r>
              <a:rPr lang="en-US" sz="1800" dirty="0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(priority) </a:t>
            </a:r>
            <a:r>
              <a:rPr lang="en-US" sz="1800" dirty="0" err="1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Plánu</a:t>
            </a:r>
            <a:r>
              <a:rPr lang="en-US" sz="1800" dirty="0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transformace</a:t>
            </a:r>
            <a:r>
              <a:rPr lang="en-US" sz="1800" dirty="0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Ústeckého</a:t>
            </a:r>
            <a:r>
              <a:rPr lang="en-US" sz="1800" dirty="0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>
                    <a:alpha val="94902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kraje</a:t>
            </a:r>
            <a:endParaRPr lang="en-US" sz="1800" dirty="0">
              <a:solidFill>
                <a:srgbClr val="000000">
                  <a:alpha val="94902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1028700" y="3226035"/>
            <a:ext cx="2834790" cy="0"/>
          </a:xfrm>
          <a:prstGeom prst="line">
            <a:avLst/>
          </a:prstGeom>
          <a:ln w="19050" cap="rnd">
            <a:solidFill>
              <a:srgbClr val="3ABB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1028700" y="7397585"/>
            <a:ext cx="6850487" cy="8613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sp>
      <p:sp>
        <p:nvSpPr>
          <p:cNvPr id="20" name="AutoShape 20"/>
          <p:cNvSpPr/>
          <p:nvPr/>
        </p:nvSpPr>
        <p:spPr>
          <a:xfrm>
            <a:off x="1028700" y="6398222"/>
            <a:ext cx="6850487" cy="86135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sp>
      <p:sp>
        <p:nvSpPr>
          <p:cNvPr id="21" name="AutoShape 21"/>
          <p:cNvSpPr/>
          <p:nvPr/>
        </p:nvSpPr>
        <p:spPr>
          <a:xfrm>
            <a:off x="1028700" y="5398859"/>
            <a:ext cx="6850487" cy="8613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sp>
      <p:sp>
        <p:nvSpPr>
          <p:cNvPr id="22" name="AutoShape 22"/>
          <p:cNvSpPr/>
          <p:nvPr/>
        </p:nvSpPr>
        <p:spPr>
          <a:xfrm>
            <a:off x="1028700" y="4399495"/>
            <a:ext cx="6850487" cy="861351"/>
          </a:xfrm>
          <a:prstGeom prst="rect">
            <a:avLst/>
          </a:prstGeom>
          <a:solidFill>
            <a:srgbClr val="1452B6"/>
          </a:solidFill>
        </p:spPr>
      </p:sp>
      <p:sp>
        <p:nvSpPr>
          <p:cNvPr id="23" name="AutoShape 23"/>
          <p:cNvSpPr/>
          <p:nvPr/>
        </p:nvSpPr>
        <p:spPr>
          <a:xfrm>
            <a:off x="1028700" y="8396949"/>
            <a:ext cx="6850487" cy="8613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sp>
      <p:sp>
        <p:nvSpPr>
          <p:cNvPr id="24" name="TextBox 24"/>
          <p:cNvSpPr txBox="1"/>
          <p:nvPr/>
        </p:nvSpPr>
        <p:spPr>
          <a:xfrm>
            <a:off x="4578667" y="4620811"/>
            <a:ext cx="3123358" cy="34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88"/>
              </a:lnSpc>
              <a:spcBef>
                <a:spcPct val="0"/>
              </a:spcBef>
            </a:pPr>
            <a:r>
              <a:rPr lang="en-US" sz="1800" dirty="0">
                <a:solidFill>
                  <a:schemeClr val="bg1"/>
                </a:solidFill>
                <a:latin typeface="Open Sauce Light"/>
              </a:rPr>
              <a:t>5 102 670 000,00 </a:t>
            </a:r>
            <a:r>
              <a:rPr lang="en-US" sz="1800" dirty="0" err="1">
                <a:solidFill>
                  <a:schemeClr val="bg1"/>
                </a:solidFill>
                <a:latin typeface="Open Sauce Light"/>
              </a:rPr>
              <a:t>Kč</a:t>
            </a:r>
            <a:endParaRPr lang="en-US" sz="1800" dirty="0">
              <a:solidFill>
                <a:schemeClr val="bg1"/>
              </a:solidFill>
              <a:latin typeface="Open Sauce Light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578667" y="3973091"/>
            <a:ext cx="3123358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90"/>
              </a:lnSpc>
              <a:spcBef>
                <a:spcPct val="0"/>
              </a:spcBef>
            </a:pP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Alokace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06583" y="4715299"/>
            <a:ext cx="3276834" cy="24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926"/>
              </a:lnSpc>
              <a:spcBef>
                <a:spcPct val="0"/>
              </a:spcBef>
            </a:pPr>
            <a:r>
              <a:rPr lang="en-US" sz="1800" dirty="0">
                <a:solidFill>
                  <a:schemeClr val="bg1"/>
                </a:solidFill>
                <a:latin typeface="Open Sauce"/>
              </a:rPr>
              <a:t>I. </a:t>
            </a:r>
            <a:r>
              <a:rPr lang="en-US" sz="1800" dirty="0" err="1">
                <a:solidFill>
                  <a:schemeClr val="bg1"/>
                </a:solidFill>
                <a:latin typeface="Open Sauce"/>
              </a:rPr>
              <a:t>Podnikání</a:t>
            </a:r>
            <a:r>
              <a:rPr lang="en-US" sz="1800" dirty="0">
                <a:solidFill>
                  <a:schemeClr val="bg1"/>
                </a:solidFill>
                <a:latin typeface="Open Sauce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Open Sauce"/>
              </a:rPr>
              <a:t>výzkum</a:t>
            </a:r>
            <a:r>
              <a:rPr lang="en-US" sz="1800" dirty="0">
                <a:solidFill>
                  <a:schemeClr val="bg1"/>
                </a:solidFill>
                <a:latin typeface="Open Sauce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Open Sauce"/>
              </a:rPr>
              <a:t>inovace</a:t>
            </a:r>
            <a:endParaRPr lang="en-US" sz="1800" dirty="0">
              <a:solidFill>
                <a:schemeClr val="bg1"/>
              </a:solidFill>
              <a:latin typeface="Open Sauce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06583" y="4048529"/>
            <a:ext cx="3276834" cy="20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605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zájmu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(priority)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578667" y="5620175"/>
            <a:ext cx="3123358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88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Open Sauce Light" panose="020B0604020202020204" charset="-18"/>
              </a:rPr>
              <a:t> 4 022 960 000,00 </a:t>
            </a:r>
            <a:r>
              <a:rPr lang="en-US" dirty="0" err="1">
                <a:solidFill>
                  <a:srgbClr val="000000"/>
                </a:solidFill>
                <a:latin typeface="Open Sauce Light" panose="020B0604020202020204" charset="-18"/>
              </a:rPr>
              <a:t>Kč</a:t>
            </a:r>
            <a:endParaRPr lang="en-US" dirty="0">
              <a:solidFill>
                <a:srgbClr val="000000"/>
              </a:solidFill>
              <a:latin typeface="Open Sauce Light" panose="020B0604020202020204" charset="-18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06583" y="5595600"/>
            <a:ext cx="3276834" cy="4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6"/>
              </a:lnSpc>
            </a:pPr>
            <a:r>
              <a:rPr lang="en-US" sz="1800" dirty="0">
                <a:solidFill>
                  <a:srgbClr val="000000"/>
                </a:solidFill>
                <a:latin typeface="Open Sauce"/>
              </a:rPr>
              <a:t>II. </a:t>
            </a:r>
            <a:r>
              <a:rPr lang="en-US" sz="1800" dirty="0" err="1">
                <a:solidFill>
                  <a:srgbClr val="000000"/>
                </a:solidFill>
                <a:latin typeface="Open Sauce"/>
              </a:rPr>
              <a:t>Kompetentní</a:t>
            </a:r>
            <a:r>
              <a:rPr lang="en-US" sz="18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Open Sauce"/>
              </a:rPr>
              <a:t>lidé</a:t>
            </a:r>
            <a:r>
              <a:rPr lang="en-US" sz="1800" dirty="0">
                <a:solidFill>
                  <a:srgbClr val="000000"/>
                </a:solidFill>
                <a:latin typeface="Open Sauce"/>
              </a:rPr>
              <a:t> </a:t>
            </a:r>
          </a:p>
          <a:p>
            <a:pPr marL="0" lvl="0" indent="0">
              <a:lnSpc>
                <a:spcPts val="1926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Open Sauce"/>
              </a:rPr>
              <a:t>a Smart region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578667" y="6619538"/>
            <a:ext cx="3123358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88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3 755 920 000,00 Kč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06583" y="6714026"/>
            <a:ext cx="3276834" cy="24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926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Open Sauce"/>
              </a:rPr>
              <a:t>III. </a:t>
            </a:r>
            <a:r>
              <a:rPr lang="en-US" sz="1800" dirty="0" err="1">
                <a:solidFill>
                  <a:srgbClr val="000000"/>
                </a:solidFill>
                <a:latin typeface="Open Sauce"/>
              </a:rPr>
              <a:t>Nová</a:t>
            </a:r>
            <a:r>
              <a:rPr lang="en-US" sz="18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Open Sauce"/>
              </a:rPr>
              <a:t>energetika</a:t>
            </a:r>
            <a:endParaRPr lang="en-US" sz="18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578667" y="7618902"/>
            <a:ext cx="3123358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88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2 618 450 000,00 Kč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06583" y="7713389"/>
            <a:ext cx="3276834" cy="24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926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Open Sauce"/>
              </a:rPr>
              <a:t>IV. </a:t>
            </a:r>
            <a:r>
              <a:rPr lang="en-US" sz="1800" dirty="0" err="1">
                <a:solidFill>
                  <a:srgbClr val="000000"/>
                </a:solidFill>
                <a:latin typeface="Open Sauce"/>
              </a:rPr>
              <a:t>Revitalizovaná</a:t>
            </a:r>
            <a:r>
              <a:rPr lang="en-US" sz="1800" dirty="0">
                <a:solidFill>
                  <a:srgbClr val="000000"/>
                </a:solidFill>
                <a:latin typeface="Open Sauce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Open Sauce"/>
              </a:rPr>
              <a:t>území</a:t>
            </a:r>
            <a:endParaRPr lang="en-US" sz="1800" dirty="0">
              <a:solidFill>
                <a:srgbClr val="000000"/>
              </a:solidFill>
              <a:latin typeface="Open Sauce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4578667" y="8618265"/>
            <a:ext cx="3123358" cy="34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88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Open Sauce Light"/>
              </a:rPr>
              <a:t>300 000 000,00 Kč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06583" y="8712753"/>
            <a:ext cx="3276834" cy="24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926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Open Sauce"/>
              </a:rPr>
              <a:t>ČMZRB (Revolvingový fond)</a:t>
            </a:r>
          </a:p>
        </p:txBody>
      </p:sp>
      <p:sp>
        <p:nvSpPr>
          <p:cNvPr id="36" name="AutoShape 36"/>
          <p:cNvSpPr/>
          <p:nvPr/>
        </p:nvSpPr>
        <p:spPr>
          <a:xfrm rot="5400000">
            <a:off x="15762777" y="3499538"/>
            <a:ext cx="292637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TextBox 37"/>
          <p:cNvSpPr txBox="1"/>
          <p:nvPr/>
        </p:nvSpPr>
        <p:spPr>
          <a:xfrm rot="5400000">
            <a:off x="15461253" y="7271378"/>
            <a:ext cx="3653243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490"/>
              </a:lnSpc>
              <a:spcBef>
                <a:spcPct val="0"/>
              </a:spcBef>
            </a:pPr>
            <a:r>
              <a:rPr lang="en-US" sz="1500" spc="231" dirty="0" err="1">
                <a:solidFill>
                  <a:srgbClr val="000000"/>
                </a:solidFill>
                <a:latin typeface="Open Sauce Light"/>
              </a:rPr>
              <a:t>Ústecký</a:t>
            </a:r>
            <a:r>
              <a:rPr lang="en-US" sz="1500" spc="231" dirty="0">
                <a:latin typeface="Open Sauce Light"/>
              </a:rPr>
              <a:t> </a:t>
            </a:r>
            <a:r>
              <a:rPr lang="en-US" sz="1500" spc="231" dirty="0" err="1">
                <a:latin typeface="Open Sauce Light"/>
              </a:rPr>
              <a:t>kraj</a:t>
            </a:r>
            <a:r>
              <a:rPr lang="en-US" sz="1500" spc="231" dirty="0">
                <a:latin typeface="Open Sauce Light"/>
              </a:rPr>
              <a:t>     </a:t>
            </a:r>
            <a:r>
              <a:rPr lang="en-US" sz="1500" spc="231" dirty="0">
                <a:solidFill>
                  <a:srgbClr val="1452B6"/>
                </a:solidFill>
                <a:latin typeface="Open Sauce Light"/>
              </a:rPr>
              <a:t>#NOVÝ START</a:t>
            </a:r>
          </a:p>
        </p:txBody>
      </p:sp>
    </p:spTree>
    <p:extLst>
      <p:ext uri="{BB962C8B-B14F-4D97-AF65-F5344CB8AC3E}">
        <p14:creationId xmlns:p14="http://schemas.microsoft.com/office/powerpoint/2010/main" val="34271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95711" y="8624577"/>
            <a:ext cx="3111610" cy="514024"/>
          </a:xfrm>
          <a:prstGeom prst="rect">
            <a:avLst/>
          </a:prstGeom>
          <a:solidFill>
            <a:srgbClr val="1452B6"/>
          </a:solidFill>
        </p:spPr>
      </p:sp>
      <p:sp>
        <p:nvSpPr>
          <p:cNvPr id="3" name="AutoShape 3"/>
          <p:cNvSpPr/>
          <p:nvPr/>
        </p:nvSpPr>
        <p:spPr>
          <a:xfrm rot="5400000">
            <a:off x="15762777" y="3499538"/>
            <a:ext cx="292637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39598" y="3009900"/>
            <a:ext cx="524413" cy="3662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3942" y="4344609"/>
            <a:ext cx="455082" cy="4550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02418" y="6831544"/>
            <a:ext cx="472415" cy="5033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03012" y="5905500"/>
            <a:ext cx="507080" cy="4935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8618" r="45599"/>
          <a:stretch>
            <a:fillRect/>
          </a:stretch>
        </p:blipFill>
        <p:spPr>
          <a:xfrm>
            <a:off x="3622" y="0"/>
            <a:ext cx="5517068" cy="10287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995710" y="2135505"/>
            <a:ext cx="9615890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cs-CZ" sz="21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Typové </a:t>
            </a:r>
            <a:r>
              <a:rPr lang="cs-CZ" sz="2100" b="1" dirty="0" smtClean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aktivity</a:t>
            </a:r>
          </a:p>
          <a:p>
            <a:pPr lvl="0" algn="just"/>
            <a:endParaRPr lang="cs-CZ" sz="2400" dirty="0">
              <a:solidFill>
                <a:srgbClr val="3ABB6D"/>
              </a:solidFill>
              <a:latin typeface="Open Sauce Light"/>
            </a:endParaRPr>
          </a:p>
          <a:p>
            <a:pPr marL="342900" indent="-342900" algn="just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 (rozvoj) center pro podporu podnikání v oblastech ekonomiky s vyšší přidanou hodnotou, vznik </a:t>
            </a:r>
            <a:r>
              <a:rPr lang="cs-CZ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HABů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zaměřených na podporu diverzifikace ekonomických odvětví a inovací  v </a:t>
            </a:r>
            <a:r>
              <a:rPr lang="cs-CZ" sz="2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ÚK</a:t>
            </a:r>
            <a:endParaRPr lang="cs-CZ" sz="2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výzkum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vývoj v oblastech obnovitelných zdrojů energie a využití vodíku, aplikace nových technologií pro chemické procesy využitelných v recyklacích plastů, biomasy včetně zpracování odpadních plynů a vývoj </a:t>
            </a:r>
            <a:r>
              <a:rPr lang="cs-CZ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nanomateriálů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 tyto 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</a:t>
            </a:r>
          </a:p>
          <a:p>
            <a:pPr marL="342900" indent="-342900" algn="just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produktivní 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investice MSP – ekonomická činnost, zavádění technologií </a:t>
            </a:r>
            <a:b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vyšší přidanou hodnotou, udržení /vytváření nových pracovních míst </a:t>
            </a:r>
            <a:endParaRPr lang="cs-CZ" sz="2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 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kulturních a kreativních odvětví (</a:t>
            </a:r>
            <a:r>
              <a:rPr lang="cs-CZ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KKO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síť kreativních </a:t>
            </a:r>
            <a:r>
              <a:rPr lang="cs-CZ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hubů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rozvoj infrastrukturního zázemí, zapojení </a:t>
            </a:r>
            <a:r>
              <a:rPr lang="cs-CZ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KKO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plánování rozvoje </a:t>
            </a:r>
            <a:r>
              <a:rPr lang="cs-CZ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krajiny, turistické infrastruktury </a:t>
            </a:r>
          </a:p>
          <a:p>
            <a:pPr algn="just">
              <a:lnSpc>
                <a:spcPts val="3150"/>
              </a:lnSpc>
            </a:pPr>
            <a:endParaRPr lang="en-US" sz="2100" dirty="0">
              <a:solidFill>
                <a:srgbClr val="000000"/>
              </a:solidFill>
              <a:latin typeface="Open Sauce Light" panose="020B0604020202020204" charset="-18"/>
            </a:endParaRPr>
          </a:p>
          <a:p>
            <a:pPr algn="just">
              <a:lnSpc>
                <a:spcPts val="3150"/>
              </a:lnSpc>
            </a:pPr>
            <a:endParaRPr lang="en-US" sz="2100" dirty="0" smtClean="0">
              <a:solidFill>
                <a:srgbClr val="000000"/>
              </a:solidFill>
              <a:latin typeface="Open Sauce Light" panose="020B0604020202020204" charset="-18"/>
            </a:endParaRPr>
          </a:p>
          <a:p>
            <a:pPr marL="0" lvl="0" indent="0" algn="just">
              <a:lnSpc>
                <a:spcPts val="3150"/>
              </a:lnSpc>
            </a:pPr>
            <a:endParaRPr lang="en-US" sz="2100" dirty="0">
              <a:solidFill>
                <a:srgbClr val="000000"/>
              </a:solidFill>
              <a:latin typeface="Open Sauce Light" panose="020B0604020202020204" charset="-1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995711" y="1104900"/>
            <a:ext cx="9336838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64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800" b="1" dirty="0" err="1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Podnikání</a:t>
            </a:r>
            <a:r>
              <a:rPr lang="en-US" sz="48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výzkum</a:t>
            </a:r>
            <a:r>
              <a:rPr lang="en-US" sz="48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inovace</a:t>
            </a:r>
            <a:endParaRPr lang="en-US" sz="4800" b="1" dirty="0">
              <a:solidFill>
                <a:srgbClr val="1452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995711" y="9317355"/>
            <a:ext cx="1019494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0"/>
              </a:lnSpc>
            </a:pP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Strategické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projekty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56C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Zastřešující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projekty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56C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Tematické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výzvy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56C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Finanční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nástroje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203138" y="8704424"/>
            <a:ext cx="2696755" cy="29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0"/>
              </a:lnSpc>
            </a:pP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Schémata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podpory</a:t>
            </a:r>
            <a:endParaRPr lang="en-US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 rot="5400000">
            <a:off x="15461253" y="7289556"/>
            <a:ext cx="3653243" cy="284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490"/>
              </a:lnSpc>
              <a:spcBef>
                <a:spcPct val="0"/>
              </a:spcBef>
            </a:pPr>
            <a:r>
              <a:rPr lang="en-US" sz="1500" spc="231" dirty="0" err="1">
                <a:solidFill>
                  <a:srgbClr val="000000"/>
                </a:solidFill>
                <a:latin typeface="Open Sauce Light"/>
              </a:rPr>
              <a:t>Ústecký</a:t>
            </a:r>
            <a:r>
              <a:rPr lang="en-US" sz="1500" spc="231" dirty="0">
                <a:solidFill>
                  <a:srgbClr val="000000"/>
                </a:solidFill>
                <a:latin typeface="Open Sauce Light"/>
              </a:rPr>
              <a:t> </a:t>
            </a:r>
            <a:r>
              <a:rPr lang="en-US" sz="1500" spc="231" dirty="0" err="1">
                <a:solidFill>
                  <a:srgbClr val="000000"/>
                </a:solidFill>
                <a:latin typeface="Open Sauce Light"/>
              </a:rPr>
              <a:t>kraj</a:t>
            </a:r>
            <a:r>
              <a:rPr lang="en-US" sz="1500" spc="231" dirty="0">
                <a:solidFill>
                  <a:srgbClr val="000000"/>
                </a:solidFill>
                <a:latin typeface="Open Sauce Light"/>
              </a:rPr>
              <a:t>     </a:t>
            </a:r>
            <a:r>
              <a:rPr lang="en-US" sz="1500" spc="231" dirty="0">
                <a:solidFill>
                  <a:srgbClr val="1452B6"/>
                </a:solidFill>
                <a:latin typeface="Open Sauce Light"/>
              </a:rPr>
              <a:t>#</a:t>
            </a:r>
            <a:r>
              <a:rPr lang="en-US" sz="1500" spc="231" dirty="0" smtClean="0">
                <a:solidFill>
                  <a:srgbClr val="1452B6"/>
                </a:solidFill>
                <a:latin typeface="Open Sauce Light"/>
              </a:rPr>
              <a:t>NOÝ </a:t>
            </a:r>
            <a:r>
              <a:rPr lang="en-US" sz="1500" spc="231" dirty="0">
                <a:solidFill>
                  <a:srgbClr val="1452B6"/>
                </a:solidFill>
                <a:latin typeface="Open Sauce Light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70328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95711" y="8491227"/>
            <a:ext cx="3111610" cy="514024"/>
          </a:xfrm>
          <a:prstGeom prst="rect">
            <a:avLst/>
          </a:prstGeom>
          <a:solidFill>
            <a:srgbClr val="1452B6"/>
          </a:solidFill>
        </p:spPr>
      </p:sp>
      <p:sp>
        <p:nvSpPr>
          <p:cNvPr id="3" name="AutoShape 3"/>
          <p:cNvSpPr/>
          <p:nvPr/>
        </p:nvSpPr>
        <p:spPr>
          <a:xfrm rot="5400000">
            <a:off x="15762777" y="3499538"/>
            <a:ext cx="2926372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26724" y="3203219"/>
            <a:ext cx="516139" cy="3010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99024" y="4792054"/>
            <a:ext cx="371539" cy="5404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80673" y="6620228"/>
            <a:ext cx="518940" cy="35926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889770" y="2293265"/>
            <a:ext cx="9502169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cs-CZ" sz="2000" b="1" dirty="0" smtClean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Typové </a:t>
            </a:r>
            <a:r>
              <a:rPr lang="cs-CZ" sz="20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aktivity</a:t>
            </a:r>
          </a:p>
          <a:p>
            <a:pPr>
              <a:lnSpc>
                <a:spcPts val="3150"/>
              </a:lnSpc>
            </a:pPr>
            <a:endParaRPr lang="cs-CZ" sz="2100" dirty="0" smtClean="0">
              <a:solidFill>
                <a:srgbClr val="000000"/>
              </a:solidFill>
              <a:latin typeface="Open Sauce Light" panose="020B0604020202020204" charset="-18"/>
            </a:endParaRPr>
          </a:p>
          <a:p>
            <a:pPr marL="342900" indent="-342900" algn="just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1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ekvalifikace</a:t>
            </a:r>
            <a:r>
              <a:rPr lang="cs-CZ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/zvyšování </a:t>
            </a:r>
            <a:r>
              <a:rPr lang="cs-CZ" sz="21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kvalikace</a:t>
            </a:r>
            <a:r>
              <a:rPr 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uplatnění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trhu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důsledku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transformace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uhelného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centra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vzdělávání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poradenské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vzdělávací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služby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včetně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sítě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expertů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podnikavosti</a:t>
            </a:r>
            <a:r>
              <a:rPr lang="en-US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cs-CZ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investice </a:t>
            </a:r>
            <a:r>
              <a:rPr lang="cs-CZ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vzdělávací infrastruktury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formálního a dalšího vzdělávání 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oblastech specializace kraje -  vybavení odborných učeben SŠ, center odborné přípravy včetně laboratoří a testovací infrastruktury, </a:t>
            </a:r>
            <a:endParaRPr lang="cs-CZ" sz="2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podpora 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kvalitní praxe pro SŠ, neformální vzdělávání; nové vzdělávací programy; zvyšování kvalifikace 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pedagogů</a:t>
            </a:r>
            <a:endParaRPr lang="cs-CZ" sz="2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sdílené 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služby v oblasti 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IT, </a:t>
            </a:r>
            <a:r>
              <a:rPr lang="cs-CZ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sdílená datová platforma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analýzy dat na principu Smart city / region pro 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subjekty veřejné správy, </a:t>
            </a:r>
            <a:r>
              <a:rPr lang="cs-CZ" sz="2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podnikatelské subjekty, podpora </a:t>
            </a:r>
            <a:r>
              <a:rPr lang="cs-CZ" sz="2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cs-CZ" sz="2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govermentu</a:t>
            </a:r>
            <a:endParaRPr lang="cs-CZ" sz="2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150"/>
              </a:lnSpc>
            </a:pPr>
            <a:endParaRPr lang="en-US" sz="2100" dirty="0">
              <a:solidFill>
                <a:srgbClr val="000000"/>
              </a:solidFill>
              <a:latin typeface="Open Sauce Light" panose="020B0604020202020204" charset="-18"/>
            </a:endParaRPr>
          </a:p>
          <a:p>
            <a:pPr marL="0" lvl="0" indent="0" algn="l">
              <a:lnSpc>
                <a:spcPts val="3150"/>
              </a:lnSpc>
            </a:pPr>
            <a:endParaRPr lang="en-US" sz="2100" dirty="0">
              <a:solidFill>
                <a:srgbClr val="000000"/>
              </a:solidFill>
              <a:latin typeface="Open Sauce Light" panose="020B0604020202020204" charset="-1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885416" y="952500"/>
            <a:ext cx="1017351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64"/>
              </a:lnSpc>
            </a:pPr>
            <a:r>
              <a:rPr lang="en-US" sz="48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800" b="1" dirty="0" err="1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Kompetentní</a:t>
            </a:r>
            <a:r>
              <a:rPr lang="en-US" sz="48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lidé</a:t>
            </a:r>
            <a:r>
              <a:rPr lang="en-US" sz="48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smtClean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800" b="1" dirty="0">
                <a:solidFill>
                  <a:srgbClr val="1452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region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95711" y="9184005"/>
            <a:ext cx="1019494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0"/>
              </a:lnSpc>
            </a:pP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Strategické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projekty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56C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Zastřešující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projekty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56C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Tematické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výzvy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203138" y="8571074"/>
            <a:ext cx="2696755" cy="29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0"/>
              </a:lnSpc>
            </a:pPr>
            <a:r>
              <a:rPr lang="en-US" sz="1700" dirty="0" err="1">
                <a:solidFill>
                  <a:schemeClr val="bg1"/>
                </a:solidFill>
                <a:latin typeface="Open Sauce Light Bold"/>
              </a:rPr>
              <a:t>Schémata</a:t>
            </a:r>
            <a:r>
              <a:rPr lang="en-US" sz="1700" dirty="0">
                <a:solidFill>
                  <a:schemeClr val="bg1"/>
                </a:solidFill>
                <a:latin typeface="Open Sauce Light Bold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Open Sauce Light Bold"/>
              </a:rPr>
              <a:t>podpory</a:t>
            </a:r>
            <a:endParaRPr lang="en-US" sz="1700" dirty="0">
              <a:solidFill>
                <a:schemeClr val="bg1"/>
              </a:solidFill>
              <a:latin typeface="Open Sauce Light Bold"/>
            </a:endParaRPr>
          </a:p>
        </p:txBody>
      </p:sp>
      <p:sp>
        <p:nvSpPr>
          <p:cNvPr id="12" name="TextBox 12"/>
          <p:cNvSpPr txBox="1"/>
          <p:nvPr/>
        </p:nvSpPr>
        <p:spPr>
          <a:xfrm rot="5400000">
            <a:off x="15461253" y="7289756"/>
            <a:ext cx="3653243" cy="28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490"/>
              </a:lnSpc>
              <a:spcBef>
                <a:spcPct val="0"/>
              </a:spcBef>
            </a:pPr>
            <a:r>
              <a:rPr lang="en-US" sz="1500" spc="231" dirty="0" err="1">
                <a:solidFill>
                  <a:srgbClr val="000000"/>
                </a:solidFill>
                <a:latin typeface="Open Sauce Light"/>
              </a:rPr>
              <a:t>Ústecký</a:t>
            </a:r>
            <a:r>
              <a:rPr lang="en-US" sz="1500" spc="231" dirty="0">
                <a:solidFill>
                  <a:srgbClr val="000000"/>
                </a:solidFill>
                <a:latin typeface="Open Sauce Light"/>
              </a:rPr>
              <a:t> </a:t>
            </a:r>
            <a:r>
              <a:rPr lang="en-US" sz="1500" spc="231" dirty="0" err="1">
                <a:solidFill>
                  <a:srgbClr val="000000"/>
                </a:solidFill>
                <a:latin typeface="Open Sauce Light"/>
              </a:rPr>
              <a:t>kraj</a:t>
            </a:r>
            <a:r>
              <a:rPr lang="en-US" sz="1500" spc="231" dirty="0">
                <a:solidFill>
                  <a:srgbClr val="000000"/>
                </a:solidFill>
                <a:latin typeface="Open Sauce Light"/>
              </a:rPr>
              <a:t>     </a:t>
            </a:r>
            <a:r>
              <a:rPr lang="en-US" sz="1500" spc="231" dirty="0">
                <a:solidFill>
                  <a:srgbClr val="1452B6"/>
                </a:solidFill>
                <a:latin typeface="Open Sauce Light"/>
              </a:rPr>
              <a:t>#NOVÝ START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l="29408" r="34785"/>
          <a:stretch>
            <a:fillRect/>
          </a:stretch>
        </p:blipFill>
        <p:spPr>
          <a:xfrm>
            <a:off x="0" y="0"/>
            <a:ext cx="552069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webextensions/webextension1.xml><?xml version="1.0" encoding="utf-8"?>
<we:webextension xmlns:we="http://schemas.microsoft.com/office/webextensions/webextension/2010/11" id="{73682945-344C-4E53-915E-BA48CB880FD9}">
  <we:reference id="wa104295828" version="1.9.0.0" store="cs-CZ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rskuk.cz/fond-pro-spravedlivou-transformaci&quot;,&quot;values&quot;:{},&quot;data&quot;:{&quot;uri&quot;:&quot;rskuk.cz/fond-pro-spravedlivou-transformaci&quot;},&quot;secure&quot;:false}],&quot;name&quot;:&quot;rskuk.cz/fond-pro-spravedlivou-transformaci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1242</Words>
  <Application>Microsoft Office PowerPoint</Application>
  <PresentationFormat>Vlastní</PresentationFormat>
  <Paragraphs>262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6" baseType="lpstr">
      <vt:lpstr>Open Sauce Light</vt:lpstr>
      <vt:lpstr>Montserrat Extra-Light Bold</vt:lpstr>
      <vt:lpstr>Arimo Bold</vt:lpstr>
      <vt:lpstr>Open Sauce Bold</vt:lpstr>
      <vt:lpstr>Arial</vt:lpstr>
      <vt:lpstr>Fira Sans Light Bold</vt:lpstr>
      <vt:lpstr>Calibri</vt:lpstr>
      <vt:lpstr>Symbol</vt:lpstr>
      <vt:lpstr>Open Sauce SemiBold</vt:lpstr>
      <vt:lpstr>Open Sauce</vt:lpstr>
      <vt:lpstr>Open Sauce Light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ZP_Transformační platforma</dc:title>
  <dc:creator>Mrázová Monika</dc:creator>
  <cp:lastModifiedBy>Nedrdová Jana</cp:lastModifiedBy>
  <cp:revision>55</cp:revision>
  <cp:lastPrinted>2021-11-16T11:28:13Z</cp:lastPrinted>
  <dcterms:created xsi:type="dcterms:W3CDTF">2006-08-16T00:00:00Z</dcterms:created>
  <dcterms:modified xsi:type="dcterms:W3CDTF">2021-11-29T22:53:51Z</dcterms:modified>
  <dc:identifier>DAEvz6syAWM</dc:identifier>
</cp:coreProperties>
</file>