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00"/>
  </p:notesMasterIdLst>
  <p:handoutMasterIdLst>
    <p:handoutMasterId r:id="rId101"/>
  </p:handoutMasterIdLst>
  <p:sldIdLst>
    <p:sldId id="455" r:id="rId6"/>
    <p:sldId id="497" r:id="rId7"/>
    <p:sldId id="598" r:id="rId8"/>
    <p:sldId id="496" r:id="rId9"/>
    <p:sldId id="257" r:id="rId10"/>
    <p:sldId id="259" r:id="rId11"/>
    <p:sldId id="424" r:id="rId12"/>
    <p:sldId id="425" r:id="rId13"/>
    <p:sldId id="426" r:id="rId14"/>
    <p:sldId id="427" r:id="rId15"/>
    <p:sldId id="428" r:id="rId16"/>
    <p:sldId id="421" r:id="rId17"/>
    <p:sldId id="422" r:id="rId18"/>
    <p:sldId id="423" r:id="rId19"/>
    <p:sldId id="596" r:id="rId20"/>
    <p:sldId id="507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37" r:id="rId49"/>
    <p:sldId id="539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92" r:id="rId59"/>
    <p:sldId id="549" r:id="rId60"/>
    <p:sldId id="552" r:id="rId61"/>
    <p:sldId id="553" r:id="rId62"/>
    <p:sldId id="554" r:id="rId63"/>
    <p:sldId id="555" r:id="rId64"/>
    <p:sldId id="556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71" r:id="rId77"/>
    <p:sldId id="572" r:id="rId78"/>
    <p:sldId id="573" r:id="rId79"/>
    <p:sldId id="574" r:id="rId80"/>
    <p:sldId id="575" r:id="rId81"/>
    <p:sldId id="576" r:id="rId82"/>
    <p:sldId id="577" r:id="rId83"/>
    <p:sldId id="578" r:id="rId84"/>
    <p:sldId id="579" r:id="rId85"/>
    <p:sldId id="580" r:id="rId86"/>
    <p:sldId id="581" r:id="rId87"/>
    <p:sldId id="582" r:id="rId88"/>
    <p:sldId id="583" r:id="rId89"/>
    <p:sldId id="584" r:id="rId90"/>
    <p:sldId id="585" r:id="rId91"/>
    <p:sldId id="587" r:id="rId92"/>
    <p:sldId id="588" r:id="rId93"/>
    <p:sldId id="593" r:id="rId94"/>
    <p:sldId id="589" r:id="rId95"/>
    <p:sldId id="590" r:id="rId96"/>
    <p:sldId id="594" r:id="rId97"/>
    <p:sldId id="595" r:id="rId98"/>
    <p:sldId id="591" r:id="rId9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9A1A7"/>
    <a:srgbClr val="007E39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66059" autoAdjust="0"/>
  </p:normalViewPr>
  <p:slideViewPr>
    <p:cSldViewPr>
      <p:cViewPr varScale="1">
        <p:scale>
          <a:sx n="74" d="100"/>
          <a:sy n="74" d="100"/>
        </p:scale>
        <p:origin x="14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44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CC023-BF2D-4AAB-A038-2705A3AE20A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B9C0581-A1AB-45A7-BE55-AD4EA7DF59B4}">
      <dgm:prSet phldrT="[Text]"/>
      <dgm:spPr>
        <a:solidFill>
          <a:srgbClr val="FF0000"/>
        </a:solidFill>
        <a:ln>
          <a:solidFill>
            <a:schemeClr val="accent2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</a:rPr>
            <a:t>PÚR</a:t>
          </a:r>
          <a:endParaRPr lang="cs-CZ" b="1" dirty="0">
            <a:solidFill>
              <a:schemeClr val="bg1"/>
            </a:solidFill>
          </a:endParaRPr>
        </a:p>
      </dgm:t>
    </dgm:pt>
    <dgm:pt modelId="{6FFAF02F-FECF-4F68-B722-CF053D006254}" type="parTrans" cxnId="{81B05320-6155-453E-BA8F-E1C0CE15E8A6}">
      <dgm:prSet/>
      <dgm:spPr/>
      <dgm:t>
        <a:bodyPr/>
        <a:lstStyle/>
        <a:p>
          <a:endParaRPr lang="cs-CZ"/>
        </a:p>
      </dgm:t>
    </dgm:pt>
    <dgm:pt modelId="{6D7824A5-5236-4C19-AE92-7FD2F74D640D}" type="sibTrans" cxnId="{81B05320-6155-453E-BA8F-E1C0CE15E8A6}">
      <dgm:prSet/>
      <dgm:spPr/>
      <dgm:t>
        <a:bodyPr/>
        <a:lstStyle/>
        <a:p>
          <a:endParaRPr lang="cs-CZ"/>
        </a:p>
      </dgm:t>
    </dgm:pt>
    <dgm:pt modelId="{A1DB52D8-172E-49C4-9FD5-267AAC8538F4}">
      <dgm:prSet phldrT="[Text]"/>
      <dgm:spPr/>
      <dgm:t>
        <a:bodyPr/>
        <a:lstStyle/>
        <a:p>
          <a:r>
            <a:rPr lang="cs-CZ" dirty="0" smtClean="0"/>
            <a:t>Schvalována vládou</a:t>
          </a:r>
        </a:p>
        <a:p>
          <a:endParaRPr lang="cs-CZ" dirty="0"/>
        </a:p>
      </dgm:t>
    </dgm:pt>
    <dgm:pt modelId="{299D9080-2C35-425B-8816-614189FEBCF7}" type="parTrans" cxnId="{F4319578-9A22-450F-B220-C264F589B8FB}">
      <dgm:prSet/>
      <dgm:spPr/>
      <dgm:t>
        <a:bodyPr/>
        <a:lstStyle/>
        <a:p>
          <a:endParaRPr lang="cs-CZ"/>
        </a:p>
      </dgm:t>
    </dgm:pt>
    <dgm:pt modelId="{1CD7787F-731A-4AE4-9298-084F102B9132}" type="sibTrans" cxnId="{F4319578-9A22-450F-B220-C264F589B8FB}">
      <dgm:prSet/>
      <dgm:spPr/>
      <dgm:t>
        <a:bodyPr/>
        <a:lstStyle/>
        <a:p>
          <a:endParaRPr lang="cs-CZ"/>
        </a:p>
      </dgm:t>
    </dgm:pt>
    <dgm:pt modelId="{187005FB-E923-49FC-8D69-E8E86A8987FA}">
      <dgm:prSet phldrT="[Text]"/>
      <dgm:spPr/>
      <dgm:t>
        <a:bodyPr/>
        <a:lstStyle/>
        <a:p>
          <a:r>
            <a:rPr lang="cs-CZ" b="1" dirty="0" smtClean="0"/>
            <a:t>ZÚR</a:t>
          </a:r>
          <a:endParaRPr lang="cs-CZ" b="1" dirty="0"/>
        </a:p>
      </dgm:t>
    </dgm:pt>
    <dgm:pt modelId="{EDC2E22A-6100-4429-84C0-110FF8F3DCCD}" type="parTrans" cxnId="{46C68E94-C9C2-48F3-8172-39805ADD8F88}">
      <dgm:prSet/>
      <dgm:spPr/>
      <dgm:t>
        <a:bodyPr/>
        <a:lstStyle/>
        <a:p>
          <a:endParaRPr lang="cs-CZ"/>
        </a:p>
      </dgm:t>
    </dgm:pt>
    <dgm:pt modelId="{82EF1C90-22B2-4373-82DE-495694398FFA}" type="sibTrans" cxnId="{46C68E94-C9C2-48F3-8172-39805ADD8F88}">
      <dgm:prSet/>
      <dgm:spPr/>
      <dgm:t>
        <a:bodyPr/>
        <a:lstStyle/>
        <a:p>
          <a:endParaRPr lang="cs-CZ"/>
        </a:p>
      </dgm:t>
    </dgm:pt>
    <dgm:pt modelId="{D1067FC8-B8E9-4B3D-B29D-62CF4190509B}">
      <dgm:prSet phldrT="[Text]"/>
      <dgm:spPr>
        <a:solidFill>
          <a:srgbClr val="92D050"/>
        </a:solidFill>
        <a:ln>
          <a:solidFill>
            <a:schemeClr val="accent3"/>
          </a:solidFill>
        </a:ln>
      </dgm:spPr>
      <dgm:t>
        <a:bodyPr/>
        <a:lstStyle/>
        <a:p>
          <a:r>
            <a:rPr lang="cs-CZ" b="1" dirty="0" smtClean="0"/>
            <a:t>ÚP</a:t>
          </a:r>
          <a:endParaRPr lang="cs-CZ" b="1" dirty="0"/>
        </a:p>
      </dgm:t>
    </dgm:pt>
    <dgm:pt modelId="{B5B882F6-C98A-4F52-BA58-DC0D7EA9993E}" type="parTrans" cxnId="{B3094946-3B7C-4E0B-A88C-DC13DE5796F9}">
      <dgm:prSet/>
      <dgm:spPr/>
      <dgm:t>
        <a:bodyPr/>
        <a:lstStyle/>
        <a:p>
          <a:endParaRPr lang="cs-CZ"/>
        </a:p>
      </dgm:t>
    </dgm:pt>
    <dgm:pt modelId="{78F348E5-6A64-4AE0-A72F-90B79DD95793}" type="sibTrans" cxnId="{B3094946-3B7C-4E0B-A88C-DC13DE5796F9}">
      <dgm:prSet/>
      <dgm:spPr/>
      <dgm:t>
        <a:bodyPr/>
        <a:lstStyle/>
        <a:p>
          <a:endParaRPr lang="cs-CZ"/>
        </a:p>
      </dgm:t>
    </dgm:pt>
    <dgm:pt modelId="{E8CF5A5D-8475-473F-888F-61F78AFDE928}">
      <dgm:prSet phldrT="[Text]"/>
      <dgm:spPr/>
      <dgm:t>
        <a:bodyPr/>
        <a:lstStyle/>
        <a:p>
          <a:r>
            <a:rPr lang="cs-CZ" dirty="0" smtClean="0"/>
            <a:t>Dle SZ a SŘ – OOP</a:t>
          </a:r>
        </a:p>
        <a:p>
          <a:endParaRPr lang="cs-CZ" dirty="0"/>
        </a:p>
      </dgm:t>
    </dgm:pt>
    <dgm:pt modelId="{B844B560-0CE8-4FBE-9CC8-3200E74A10E2}" type="parTrans" cxnId="{654D0D7C-1572-413B-93D6-993ADABC6BD1}">
      <dgm:prSet/>
      <dgm:spPr/>
      <dgm:t>
        <a:bodyPr/>
        <a:lstStyle/>
        <a:p>
          <a:endParaRPr lang="cs-CZ"/>
        </a:p>
      </dgm:t>
    </dgm:pt>
    <dgm:pt modelId="{A020C926-210A-4403-AFDD-24310AC2F0E7}" type="sibTrans" cxnId="{654D0D7C-1572-413B-93D6-993ADABC6BD1}">
      <dgm:prSet/>
      <dgm:spPr/>
      <dgm:t>
        <a:bodyPr/>
        <a:lstStyle/>
        <a:p>
          <a:endParaRPr lang="cs-CZ"/>
        </a:p>
      </dgm:t>
    </dgm:pt>
    <dgm:pt modelId="{A838F353-3857-41F2-9725-999EF7103D6C}">
      <dgm:prSet phldrT="[Text]"/>
      <dgm:spPr/>
      <dgm:t>
        <a:bodyPr/>
        <a:lstStyle/>
        <a:p>
          <a:r>
            <a:rPr lang="cs-CZ" dirty="0" smtClean="0"/>
            <a:t>Dle SZ a SŘ  - OOP</a:t>
          </a:r>
          <a:endParaRPr lang="cs-CZ" dirty="0"/>
        </a:p>
      </dgm:t>
    </dgm:pt>
    <dgm:pt modelId="{BD5B551F-F282-40F4-ADA7-DE3859326CFC}" type="sibTrans" cxnId="{CC9B53E8-2CCA-4BD1-8E7A-5610AABF92E0}">
      <dgm:prSet/>
      <dgm:spPr/>
      <dgm:t>
        <a:bodyPr/>
        <a:lstStyle/>
        <a:p>
          <a:endParaRPr lang="cs-CZ"/>
        </a:p>
      </dgm:t>
    </dgm:pt>
    <dgm:pt modelId="{BF6CD7A6-35E2-48F0-AD15-CE1B215349C6}" type="parTrans" cxnId="{CC9B53E8-2CCA-4BD1-8E7A-5610AABF92E0}">
      <dgm:prSet/>
      <dgm:spPr/>
      <dgm:t>
        <a:bodyPr/>
        <a:lstStyle/>
        <a:p>
          <a:endParaRPr lang="cs-CZ"/>
        </a:p>
      </dgm:t>
    </dgm:pt>
    <dgm:pt modelId="{0F88BAF8-3FC0-4042-973A-F0A72B4F6B85}" type="pres">
      <dgm:prSet presAssocID="{B18CC023-BF2D-4AAB-A038-2705A3AE20AF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0633AA79-5DCA-444B-86B8-5B31308FDBE0}" type="pres">
      <dgm:prSet presAssocID="{2B9C0581-A1AB-45A7-BE55-AD4EA7DF59B4}" presName="parentText1" presStyleLbl="node1" presStyleIdx="0" presStyleCnt="3" custScaleY="1010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6E1E0F-BF46-4E66-BA46-38AD51EF6BCB}" type="pres">
      <dgm:prSet presAssocID="{2B9C0581-A1AB-45A7-BE55-AD4EA7DF59B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EBD6EF-8925-4C69-9003-4B6DC812A1AE}" type="pres">
      <dgm:prSet presAssocID="{187005FB-E923-49FC-8D69-E8E86A8987F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BA3AE7-70B3-4D88-AF6F-4ED15DF464B8}" type="pres">
      <dgm:prSet presAssocID="{187005FB-E923-49FC-8D69-E8E86A8987F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6AB4FE-026B-49D7-98C2-6531133E9030}" type="pres">
      <dgm:prSet presAssocID="{D1067FC8-B8E9-4B3D-B29D-62CF4190509B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AE3709-8127-47B0-AF8A-4E4F25A5596A}" type="pres">
      <dgm:prSet presAssocID="{D1067FC8-B8E9-4B3D-B29D-62CF4190509B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C9B53E8-2CCA-4BD1-8E7A-5610AABF92E0}" srcId="{187005FB-E923-49FC-8D69-E8E86A8987FA}" destId="{A838F353-3857-41F2-9725-999EF7103D6C}" srcOrd="0" destOrd="0" parTransId="{BF6CD7A6-35E2-48F0-AD15-CE1B215349C6}" sibTransId="{BD5B551F-F282-40F4-ADA7-DE3859326CFC}"/>
    <dgm:cxn modelId="{F4319578-9A22-450F-B220-C264F589B8FB}" srcId="{2B9C0581-A1AB-45A7-BE55-AD4EA7DF59B4}" destId="{A1DB52D8-172E-49C4-9FD5-267AAC8538F4}" srcOrd="0" destOrd="0" parTransId="{299D9080-2C35-425B-8816-614189FEBCF7}" sibTransId="{1CD7787F-731A-4AE4-9298-084F102B9132}"/>
    <dgm:cxn modelId="{B9D727BA-A37D-41A6-A41A-3F4EDBC19D4F}" type="presOf" srcId="{B18CC023-BF2D-4AAB-A038-2705A3AE20AF}" destId="{0F88BAF8-3FC0-4042-973A-F0A72B4F6B85}" srcOrd="0" destOrd="0" presId="urn:microsoft.com/office/officeart/2009/3/layout/IncreasingArrowsProcess"/>
    <dgm:cxn modelId="{46C68E94-C9C2-48F3-8172-39805ADD8F88}" srcId="{B18CC023-BF2D-4AAB-A038-2705A3AE20AF}" destId="{187005FB-E923-49FC-8D69-E8E86A8987FA}" srcOrd="1" destOrd="0" parTransId="{EDC2E22A-6100-4429-84C0-110FF8F3DCCD}" sibTransId="{82EF1C90-22B2-4373-82DE-495694398FFA}"/>
    <dgm:cxn modelId="{81B05320-6155-453E-BA8F-E1C0CE15E8A6}" srcId="{B18CC023-BF2D-4AAB-A038-2705A3AE20AF}" destId="{2B9C0581-A1AB-45A7-BE55-AD4EA7DF59B4}" srcOrd="0" destOrd="0" parTransId="{6FFAF02F-FECF-4F68-B722-CF053D006254}" sibTransId="{6D7824A5-5236-4C19-AE92-7FD2F74D640D}"/>
    <dgm:cxn modelId="{0B0847FD-A3B0-4A6C-A003-EE5D8F20008E}" type="presOf" srcId="{2B9C0581-A1AB-45A7-BE55-AD4EA7DF59B4}" destId="{0633AA79-5DCA-444B-86B8-5B31308FDBE0}" srcOrd="0" destOrd="0" presId="urn:microsoft.com/office/officeart/2009/3/layout/IncreasingArrowsProcess"/>
    <dgm:cxn modelId="{82BC32E6-8647-4637-8430-7CE9B9CBE1BB}" type="presOf" srcId="{A838F353-3857-41F2-9725-999EF7103D6C}" destId="{1ABA3AE7-70B3-4D88-AF6F-4ED15DF464B8}" srcOrd="0" destOrd="0" presId="urn:microsoft.com/office/officeart/2009/3/layout/IncreasingArrowsProcess"/>
    <dgm:cxn modelId="{3889C4E3-75A4-4385-9D79-42D9CCC1684D}" type="presOf" srcId="{A1DB52D8-172E-49C4-9FD5-267AAC8538F4}" destId="{916E1E0F-BF46-4E66-BA46-38AD51EF6BCB}" srcOrd="0" destOrd="0" presId="urn:microsoft.com/office/officeart/2009/3/layout/IncreasingArrowsProcess"/>
    <dgm:cxn modelId="{654D0D7C-1572-413B-93D6-993ADABC6BD1}" srcId="{D1067FC8-B8E9-4B3D-B29D-62CF4190509B}" destId="{E8CF5A5D-8475-473F-888F-61F78AFDE928}" srcOrd="0" destOrd="0" parTransId="{B844B560-0CE8-4FBE-9CC8-3200E74A10E2}" sibTransId="{A020C926-210A-4403-AFDD-24310AC2F0E7}"/>
    <dgm:cxn modelId="{A431F0FC-EB24-46E4-AC68-DB590EDC2E97}" type="presOf" srcId="{E8CF5A5D-8475-473F-888F-61F78AFDE928}" destId="{FEAE3709-8127-47B0-AF8A-4E4F25A5596A}" srcOrd="0" destOrd="0" presId="urn:microsoft.com/office/officeart/2009/3/layout/IncreasingArrowsProcess"/>
    <dgm:cxn modelId="{B3094946-3B7C-4E0B-A88C-DC13DE5796F9}" srcId="{B18CC023-BF2D-4AAB-A038-2705A3AE20AF}" destId="{D1067FC8-B8E9-4B3D-B29D-62CF4190509B}" srcOrd="2" destOrd="0" parTransId="{B5B882F6-C98A-4F52-BA58-DC0D7EA9993E}" sibTransId="{78F348E5-6A64-4AE0-A72F-90B79DD95793}"/>
    <dgm:cxn modelId="{DC58E4E5-EA79-4D60-A61A-4E1815107E09}" type="presOf" srcId="{D1067FC8-B8E9-4B3D-B29D-62CF4190509B}" destId="{B36AB4FE-026B-49D7-98C2-6531133E9030}" srcOrd="0" destOrd="0" presId="urn:microsoft.com/office/officeart/2009/3/layout/IncreasingArrowsProcess"/>
    <dgm:cxn modelId="{4FB9734E-0781-4EC2-BED9-737DE407D94B}" type="presOf" srcId="{187005FB-E923-49FC-8D69-E8E86A8987FA}" destId="{38EBD6EF-8925-4C69-9003-4B6DC812A1AE}" srcOrd="0" destOrd="0" presId="urn:microsoft.com/office/officeart/2009/3/layout/IncreasingArrowsProcess"/>
    <dgm:cxn modelId="{82950494-BC25-4DAE-B074-1AB36E27F7D0}" type="presParOf" srcId="{0F88BAF8-3FC0-4042-973A-F0A72B4F6B85}" destId="{0633AA79-5DCA-444B-86B8-5B31308FDBE0}" srcOrd="0" destOrd="0" presId="urn:microsoft.com/office/officeart/2009/3/layout/IncreasingArrowsProcess"/>
    <dgm:cxn modelId="{6EB64514-3630-46A7-BDCF-D7FA351EFB7E}" type="presParOf" srcId="{0F88BAF8-3FC0-4042-973A-F0A72B4F6B85}" destId="{916E1E0F-BF46-4E66-BA46-38AD51EF6BCB}" srcOrd="1" destOrd="0" presId="urn:microsoft.com/office/officeart/2009/3/layout/IncreasingArrowsProcess"/>
    <dgm:cxn modelId="{CBE1452B-D252-4C94-81C7-904B525B3FCE}" type="presParOf" srcId="{0F88BAF8-3FC0-4042-973A-F0A72B4F6B85}" destId="{38EBD6EF-8925-4C69-9003-4B6DC812A1AE}" srcOrd="2" destOrd="0" presId="urn:microsoft.com/office/officeart/2009/3/layout/IncreasingArrowsProcess"/>
    <dgm:cxn modelId="{AD5448FE-3960-46F4-82D0-FAF2E85DBF3B}" type="presParOf" srcId="{0F88BAF8-3FC0-4042-973A-F0A72B4F6B85}" destId="{1ABA3AE7-70B3-4D88-AF6F-4ED15DF464B8}" srcOrd="3" destOrd="0" presId="urn:microsoft.com/office/officeart/2009/3/layout/IncreasingArrowsProcess"/>
    <dgm:cxn modelId="{B5DD2677-7841-463C-AC52-17214F045041}" type="presParOf" srcId="{0F88BAF8-3FC0-4042-973A-F0A72B4F6B85}" destId="{B36AB4FE-026B-49D7-98C2-6531133E9030}" srcOrd="4" destOrd="0" presId="urn:microsoft.com/office/officeart/2009/3/layout/IncreasingArrowsProcess"/>
    <dgm:cxn modelId="{0C423494-57D9-477E-9C4A-F1A544898A7B}" type="presParOf" srcId="{0F88BAF8-3FC0-4042-973A-F0A72B4F6B85}" destId="{FEAE3709-8127-47B0-AF8A-4E4F25A559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3AA79-5DCA-444B-86B8-5B31308FDBE0}">
      <dsp:nvSpPr>
        <dsp:cNvPr id="0" name=""/>
        <dsp:cNvSpPr/>
      </dsp:nvSpPr>
      <dsp:spPr>
        <a:xfrm>
          <a:off x="0" y="533674"/>
          <a:ext cx="8229600" cy="1211343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 dirty="0" smtClean="0">
              <a:solidFill>
                <a:schemeClr val="bg1"/>
              </a:solidFill>
            </a:rPr>
            <a:t>PÚR</a:t>
          </a:r>
          <a:endParaRPr lang="cs-CZ" sz="2300" b="1" kern="1200" dirty="0">
            <a:solidFill>
              <a:schemeClr val="bg1"/>
            </a:solidFill>
          </a:endParaRPr>
        </a:p>
      </dsp:txBody>
      <dsp:txXfrm>
        <a:off x="0" y="836510"/>
        <a:ext cx="7926764" cy="605671"/>
      </dsp:txXfrm>
    </dsp:sp>
    <dsp:sp modelId="{916E1E0F-BF46-4E66-BA46-38AD51EF6BCB}">
      <dsp:nvSpPr>
        <dsp:cNvPr id="0" name=""/>
        <dsp:cNvSpPr/>
      </dsp:nvSpPr>
      <dsp:spPr>
        <a:xfrm>
          <a:off x="0" y="1464324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Schvalována vládou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dirty="0"/>
        </a:p>
      </dsp:txBody>
      <dsp:txXfrm>
        <a:off x="0" y="1464324"/>
        <a:ext cx="2534716" cy="2308835"/>
      </dsp:txXfrm>
    </dsp:sp>
    <dsp:sp modelId="{38EBD6EF-8925-4C69-9003-4B6DC812A1AE}">
      <dsp:nvSpPr>
        <dsp:cNvPr id="0" name=""/>
        <dsp:cNvSpPr/>
      </dsp:nvSpPr>
      <dsp:spPr>
        <a:xfrm>
          <a:off x="2534716" y="939589"/>
          <a:ext cx="5694883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 dirty="0" smtClean="0"/>
            <a:t>ZÚR</a:t>
          </a:r>
          <a:endParaRPr lang="cs-CZ" sz="2300" b="1" kern="1200" dirty="0"/>
        </a:p>
      </dsp:txBody>
      <dsp:txXfrm>
        <a:off x="2534716" y="1239225"/>
        <a:ext cx="5395247" cy="599271"/>
      </dsp:txXfrm>
    </dsp:sp>
    <dsp:sp modelId="{1ABA3AE7-70B3-4D88-AF6F-4ED15DF464B8}">
      <dsp:nvSpPr>
        <dsp:cNvPr id="0" name=""/>
        <dsp:cNvSpPr/>
      </dsp:nvSpPr>
      <dsp:spPr>
        <a:xfrm>
          <a:off x="2534716" y="1863839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Dle SZ a SŘ  - OOP</a:t>
          </a:r>
          <a:endParaRPr lang="cs-CZ" sz="2300" kern="1200" dirty="0"/>
        </a:p>
      </dsp:txBody>
      <dsp:txXfrm>
        <a:off x="2534716" y="1863839"/>
        <a:ext cx="2534716" cy="2308835"/>
      </dsp:txXfrm>
    </dsp:sp>
    <dsp:sp modelId="{B36AB4FE-026B-49D7-98C2-6531133E9030}">
      <dsp:nvSpPr>
        <dsp:cNvPr id="0" name=""/>
        <dsp:cNvSpPr/>
      </dsp:nvSpPr>
      <dsp:spPr>
        <a:xfrm>
          <a:off x="5069433" y="1339103"/>
          <a:ext cx="3160166" cy="1198543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 dirty="0" smtClean="0"/>
            <a:t>ÚP</a:t>
          </a:r>
          <a:endParaRPr lang="cs-CZ" sz="2300" b="1" kern="1200" dirty="0"/>
        </a:p>
      </dsp:txBody>
      <dsp:txXfrm>
        <a:off x="5069433" y="1638739"/>
        <a:ext cx="2860530" cy="599271"/>
      </dsp:txXfrm>
    </dsp:sp>
    <dsp:sp modelId="{FEAE3709-8127-47B0-AF8A-4E4F25A5596A}">
      <dsp:nvSpPr>
        <dsp:cNvPr id="0" name=""/>
        <dsp:cNvSpPr/>
      </dsp:nvSpPr>
      <dsp:spPr>
        <a:xfrm>
          <a:off x="5069433" y="2263353"/>
          <a:ext cx="2534716" cy="22750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Dle SZ a SŘ – OOP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dirty="0"/>
        </a:p>
      </dsp:txBody>
      <dsp:txXfrm>
        <a:off x="5069433" y="2263353"/>
        <a:ext cx="2534716" cy="2275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26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764829-35D7-453B-9A22-75899B306BD2}" type="datetimeFigureOut">
              <a:rPr lang="cs-CZ"/>
              <a:pPr>
                <a:defRPr/>
              </a:pPr>
              <a:t>1.4.2019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DA3BD5-BFEA-447B-A4A2-DB9972724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5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36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40B310-2355-4E77-85B3-0FF0D6601E8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27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Zmínil bych tři bloky, do kterých jsem prezentaci rozdělil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A7618-A715-4A4F-8B6C-100BF3C5FE7B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29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/>
            <a:r>
              <a:rPr lang="cs-CZ" sz="2000" dirty="0" smtClean="0"/>
              <a:t>Cíle ÚP je důležité si připomínat, diskutovat o nich. </a:t>
            </a:r>
          </a:p>
          <a:p>
            <a:pPr eaLnBrk="1" hangingPunct="1"/>
            <a:r>
              <a:rPr lang="cs-CZ" sz="2000" dirty="0" smtClean="0"/>
              <a:t>Kde jsou dnes priority u těchto cílů?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ÚP je dnes vnímáno ve společnosti především přes odrážku tohoto snímku „výstavba</a:t>
            </a:r>
            <a:r>
              <a:rPr lang="cs-CZ" sz="2000" baseline="0" dirty="0" smtClean="0"/>
              <a:t> -</a:t>
            </a:r>
            <a:r>
              <a:rPr lang="cs-CZ" sz="2000" dirty="0" smtClean="0"/>
              <a:t> investor chce stavět, ÚP mu mnohdy překáží“ </a:t>
            </a:r>
          </a:p>
          <a:p>
            <a:pPr eaLnBrk="1" hangingPunct="1"/>
            <a:r>
              <a:rPr lang="cs-CZ" sz="2000" dirty="0" smtClean="0"/>
              <a:t>Je to správně? Je třeba vnímat tento cíl v kontextu s předcházejícími – ano vytvářejme předpoklady pro výstavbu ale za podmínky „udržitelnosti“ rozvoje území, při dosažení obecně p</a:t>
            </a:r>
          </a:p>
          <a:p>
            <a:pPr eaLnBrk="1" hangingPunct="1"/>
            <a:r>
              <a:rPr lang="cs-CZ" sz="2000" dirty="0" smtClean="0"/>
              <a:t>prospěšného souladu veřejných a soukromých zájmů – jsou to spojité nádoby.  </a:t>
            </a:r>
          </a:p>
          <a:p>
            <a:pPr eaLnBrk="1" hangingPunct="1"/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Zaměřím se na dvě poslední odrážky – aktuální téma, se kterým se potýká ÚP neustále. 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Aktuálnější o to víc, že slýcháme alarmující čísla statistiky o úbytku zemědělské půdy, přitom v zastavěném území leží mnohdy plochy ladem (brownfield)</a:t>
            </a:r>
          </a:p>
          <a:p>
            <a:pPr eaLnBrk="1" hangingPunct="1">
              <a:defRPr/>
            </a:pPr>
            <a:r>
              <a:rPr lang="cs-CZ" sz="2000" u="sng" dirty="0" smtClean="0"/>
              <a:t>Jen pro představu závažnosti problému </a:t>
            </a:r>
            <a:r>
              <a:rPr lang="cs-CZ" sz="2000" dirty="0" smtClean="0"/>
              <a:t>– </a:t>
            </a:r>
          </a:p>
          <a:p>
            <a:pPr eaLnBrk="1" hangingPunct="1">
              <a:defRPr/>
            </a:pPr>
            <a:r>
              <a:rPr lang="cs-CZ" sz="2000" b="1" dirty="0" smtClean="0"/>
              <a:t>Mezi lety 2000 a 2008 </a:t>
            </a:r>
            <a:r>
              <a:rPr lang="cs-CZ" sz="2000" dirty="0" smtClean="0"/>
              <a:t>přišlo území ČR  o </a:t>
            </a:r>
            <a:r>
              <a:rPr lang="cs-CZ" sz="2000" b="1" dirty="0" smtClean="0"/>
              <a:t>195 km2 zemědělské půdy </a:t>
            </a:r>
            <a:r>
              <a:rPr lang="cs-CZ" sz="2000" dirty="0" smtClean="0"/>
              <a:t>– přirovnání (jsme fotbalový národ) - plocha</a:t>
            </a:r>
            <a:r>
              <a:rPr lang="cs-CZ" sz="2000" b="1" dirty="0" smtClean="0"/>
              <a:t> 32 000 </a:t>
            </a:r>
            <a:r>
              <a:rPr lang="cs-CZ" sz="2000" dirty="0" smtClean="0"/>
              <a:t>fotbalových hřišť. </a:t>
            </a:r>
          </a:p>
          <a:p>
            <a:pPr eaLnBrk="1" hangingPunct="1">
              <a:defRPr/>
            </a:pPr>
            <a:r>
              <a:rPr lang="cs-CZ" sz="2000" b="1" dirty="0" smtClean="0"/>
              <a:t>Čistý úbytek </a:t>
            </a:r>
            <a:r>
              <a:rPr lang="cs-CZ" sz="2000" dirty="0" smtClean="0"/>
              <a:t>od roku </a:t>
            </a:r>
            <a:r>
              <a:rPr lang="cs-CZ" sz="2000" b="1" dirty="0" smtClean="0"/>
              <a:t>1990 do roku 2006</a:t>
            </a:r>
            <a:r>
              <a:rPr lang="cs-CZ" sz="2000" dirty="0" smtClean="0"/>
              <a:t> dosáhl </a:t>
            </a:r>
            <a:r>
              <a:rPr lang="cs-CZ" sz="2000" b="1" dirty="0" smtClean="0"/>
              <a:t>rozlohy větší než je rozloha hlavního města Prahy v jeho administrativních hranicích</a:t>
            </a:r>
            <a:r>
              <a:rPr lang="cs-CZ" sz="2000" dirty="0" smtClean="0"/>
              <a:t>, od roku 2006 uplynulo dalších 9 let a trend se ještě zhoršoval……….. </a:t>
            </a:r>
          </a:p>
          <a:p>
            <a:pPr eaLnBrk="1" hangingPunct="1">
              <a:defRPr/>
            </a:pPr>
            <a:r>
              <a:rPr lang="cs-CZ" sz="2000" u="sng" dirty="0" smtClean="0"/>
              <a:t>chová se takto zodpovědný hospodář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78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09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79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DC8193-55D4-444A-AB2C-B5E568FE702D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43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83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Takže seshora ve smyslu schémátka,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05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82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45A3D-E350-47A1-A42E-315FD8A04E2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75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Vynecháme MMR a kraje a začneme na ORP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D39D45-E9A4-467C-9112-CEFAE547950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506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419A-439E-4973-9D23-28561F66342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026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54B1C9-A2AF-4665-A290-DEC34B5B8EE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954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74662-0D79-439D-AA60-B7BF6C54B59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0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2" eaLnBrk="1" hangingPunct="1"/>
            <a:r>
              <a:rPr lang="cs-CZ" sz="2000" dirty="0" smtClean="0"/>
              <a:t>úředníkem (obce II – pro představu na území ÚK aktuálně 5 úřadů)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zažil se výraz létající pořizovatel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A023F-C989-4239-BEAF-ABEAB96AE8FD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64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Nepořizuje – nechce – chce zajistit pořizování od ÚUP, nebo nesplnil kvalifikační požadavky – nemá úředníka a nemá létajícího pořizovatele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A216A-687B-425B-86BF-00ED765BEEF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565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07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8F527-E9E7-4439-B987-293E376C4B6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854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7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cs-CZ" sz="2000" dirty="0" smtClean="0"/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Je v čele obecního úřadu, musí mít povědomost o legislativě – čeho mám dosáhnout, jaké mám nástroje, kdo má jakou zodpovědnost) jinak též, kde má co hledat, na koho se obrátit, kde hledat pomoc ………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zabezpečuje ÚPČ – v jeho zájmu by mělo být ustavení kvalitního týmu, jehož prostřednictvím bude zajištěn výkon působnosti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poznámka - (pokud ho ve výjimečných případech v samostatné působnosti nezmocní rada) – jako člen zastupitelstva společně s určeným zastupitelem – přenos informací pro fundované rozhodování zastupitelstva ve věcech ÚP </a:t>
            </a:r>
          </a:p>
          <a:p>
            <a:pPr eaLnBrk="1" hangingPunct="1">
              <a:buFontTx/>
              <a:buChar char="•"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0A82CB-D5DD-40D6-9613-394F1383D83F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65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sz="2500" dirty="0" smtClean="0"/>
              <a:t>Úvodem pár slov k bloku legislativa. </a:t>
            </a:r>
          </a:p>
          <a:p>
            <a:pPr eaLnBrk="1" hangingPunct="1">
              <a:defRPr/>
            </a:pPr>
            <a:r>
              <a:rPr lang="cs-CZ" sz="2500" dirty="0" smtClean="0"/>
              <a:t>Nebude to podrobný výklad legislativy, bude to spíše přehled o cílech ÚP, nástrojích ÚP a „pořizovatelském týmu. </a:t>
            </a:r>
          </a:p>
          <a:p>
            <a:pPr eaLnBrk="1" hangingPunct="1">
              <a:defRPr/>
            </a:pPr>
            <a:r>
              <a:rPr lang="cs-CZ" sz="2500" dirty="0" smtClean="0"/>
              <a:t>Vy jako starostové (určení zastupitelé) potřebujete vědět </a:t>
            </a:r>
          </a:p>
          <a:p>
            <a:pPr eaLnBrk="1" hangingPunct="1">
              <a:defRPr/>
            </a:pPr>
            <a:r>
              <a:rPr lang="cs-CZ" sz="2500" dirty="0" smtClean="0"/>
              <a:t>- Co je úkolem obce v ÚP, kdo je Vaším partnerem a vykonavatelem těch úkolů. </a:t>
            </a:r>
          </a:p>
          <a:p>
            <a:pPr eaLnBrk="1" hangingPunct="1">
              <a:defRPr/>
            </a:pPr>
            <a:r>
              <a:rPr lang="cs-CZ" sz="2500" dirty="0" smtClean="0"/>
              <a:t>Některé části prezentace projedu stručně, někde se zastavím u věcí, které jsou pro Vás důležitější.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r>
              <a:rPr lang="cs-CZ" sz="2500" dirty="0" smtClean="0"/>
              <a:t>Prezentace bude k dispozici, nemusíte si dělat poznámky. Případné dotazy bychom nechali do odpoledního bloku. 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81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Pokusil jsem se shrnout garancí jednotlivých členů týmu, které jsem použil, opravil bych tento snímek na – celý tým společně garantuje všechno zde uvedené s různým podílem odpovědnosti v rámci legislativy……………… zodpovědně a s profesní ctí, zdravou mírou vizionářství, zdravým selským rozumem, schopností a ochotou vážit veřejné zájmy se soukromými…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0C8AA1-3997-4EF4-9CD6-D40B9A629E60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22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z="2000" smtClean="0"/>
              <a:t>Dostáváme se ke složení pořizovatelského týmu – první je pořizovatel – tady je to tedy ten konkrétní úředník nebo smluvní partner - létající pořizovatele. 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D4BE1-F1CC-4A52-9D78-75BFCEC8961F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955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Každý v týmu má své postavení a úkoly, každý je garantem svého dílu zodpovědnosti, u pořizovatele bychom mohli říci -  </a:t>
            </a:r>
          </a:p>
          <a:p>
            <a:pPr eaLnBrk="1" hangingPunct="1"/>
            <a:r>
              <a:rPr lang="cs-CZ" sz="2000" b="1" i="1" smtClean="0"/>
              <a:t>garant zákonnosti  procesu???</a:t>
            </a:r>
          </a:p>
          <a:p>
            <a:pPr eaLnBrk="1" hangingPunct="1"/>
            <a:endParaRPr lang="cs-CZ" b="1" i="1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9A713-1CCB-4EA3-B737-052CB33C1EB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043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cs-CZ" sz="2000" smtClean="0"/>
              <a:t>I on má v týmu své postavení a úkoly, velmi důležitý, on by mohl a měl být</a:t>
            </a:r>
          </a:p>
          <a:p>
            <a:pPr eaLnBrk="1" hangingPunct="1"/>
            <a:r>
              <a:rPr lang="cs-CZ" sz="2000" b="1" i="1" smtClean="0"/>
              <a:t>garantem souladu veřejných a soukromých zájmů ???  </a:t>
            </a:r>
          </a:p>
          <a:p>
            <a:pPr eaLnBrk="1" hangingPunct="1"/>
            <a:endParaRPr lang="cs-CZ" sz="2000" smtClean="0"/>
          </a:p>
          <a:p>
            <a:pPr eaLnBrk="1" hangingPunct="1"/>
            <a:endParaRPr lang="cs-CZ" sz="2000" smtClean="0"/>
          </a:p>
          <a:p>
            <a:pPr eaLnBrk="1" hangingPunct="1"/>
            <a:r>
              <a:rPr lang="cs-CZ" sz="2000" smtClean="0"/>
              <a:t>určuje zastupitelstvo obce, na začátku pořizování, kdo? Osoba, která má např. profesně blízko k ÚP, pokud možno nepodjatá </a:t>
            </a:r>
          </a:p>
          <a:p>
            <a:pPr eaLnBrk="1" hangingPunct="1"/>
            <a:r>
              <a:rPr lang="cs-CZ" sz="2000" smtClean="0"/>
              <a:t>(podjatého jsem si zkusil pracovně nazvat „zastupitel developer“), je dobré, pokud se nemění v průběhu pořizování, pokud ano, musí nového určit zastupitelstvo, jinak by se zastavil proces pořizování. Praxe – stalo se, že pořizovatel (létající) neví, kdo určeným zastupitelem je, tristní s ohledem na rozsah činností, které mají společně provádět !!! – k tomu se dostaneme</a:t>
            </a:r>
          </a:p>
          <a:p>
            <a:pPr eaLnBrk="1" hangingPunct="1"/>
            <a:r>
              <a:rPr lang="cs-CZ" sz="2000" smtClean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F5891F-8F51-4D5D-8162-9CCFAB1C3ED4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00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Chybí zde příprava zprávy o uplatňování ÚP (přiměřeně</a:t>
            </a:r>
            <a:r>
              <a:rPr lang="cs-CZ" baseline="0" dirty="0" smtClean="0"/>
              <a:t> podle § 47 – zadání ÚP)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EDEB8A-C067-4923-B108-434F41AF61D8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8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D0FEB0-6018-4FCD-89B8-11969876143A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681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smtClean="0"/>
              <a:t>Pokud opravdu není zbytí a je pochybnost o výkonu projektanta – odezvy ve stanoviscích (dotčených orgánů, NOUP, odborné veřejnosti,….), připravit argumentaci a jednat. </a:t>
            </a:r>
          </a:p>
          <a:p>
            <a:pPr eaLnBrk="1" hangingPunct="1"/>
            <a:r>
              <a:rPr lang="cs-CZ" sz="2000" smtClean="0"/>
              <a:t>Ve světle tohoto je opravdu zásadní otázka výběru projektanta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0E43F-3C20-43B7-A463-6DA8E7B8C48C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486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dirty="0" smtClean="0">
                <a:solidFill>
                  <a:srgbClr val="4F81BD"/>
                </a:solidFill>
                <a:ea typeface="Calibri" pitchFamily="34" charset="0"/>
                <a:cs typeface="Calibri" pitchFamily="34" charset="0"/>
              </a:rPr>
              <a:t>K výběru projektanta několik poznámek. Nebudu se pouštět do zákona o veřejných zakázkách, jen si připomeňme, co je nejdůležitější……… </a:t>
            </a:r>
          </a:p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154D6-2CA6-4B84-9924-DC99E0CBE1B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149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9894E7-44EB-49EA-BC70-DB96E7CD633B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4055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75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Pojem územní plánování, pro začátek je dobré si něco říci k definici pojmu. V dnešní době vyhledavačů jsem pro zajímavost zkusil……..</a:t>
            </a:r>
          </a:p>
          <a:p>
            <a:pPr eaLnBrk="1" hangingPunct="1"/>
            <a:r>
              <a:rPr lang="cs-CZ" sz="2000" dirty="0" smtClean="0"/>
              <a:t>Názor tvůrců, nositelů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6D3F2-0D9A-4E6C-A2A4-5A50EFCB598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72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43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801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7FEE2-9DCC-4712-939D-F3FB78ED435F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615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DEBF4-2BC4-4465-B4F9-F3415BA07723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777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Výkres problémů k řešení – snímek je rozmazaný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1D531-1CB7-4811-8E75-4226EE4ECD95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4605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BFC1F-CD5A-4F5D-B488-C8E3CC237EA0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017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BE793-D541-4B86-863B-BD4851D2E97B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220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2 ukázky ÚS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A45D0B-42F8-491C-A9D1-5AAE3D240645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768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Upozornění na problematiku veřejných prostranství – </a:t>
            </a:r>
            <a:r>
              <a:rPr lang="cs-CZ" u="sng" dirty="0" smtClean="0"/>
              <a:t>pro každé 2 ha zastavitelné plochy</a:t>
            </a:r>
            <a:r>
              <a:rPr lang="cs-CZ" u="none" dirty="0" smtClean="0"/>
              <a:t> </a:t>
            </a:r>
            <a:r>
              <a:rPr lang="cs-CZ" dirty="0" smtClean="0"/>
              <a:t>bydlení, rekreace, občanského vybavení nebo smíšené obytné – vymezit plochu </a:t>
            </a:r>
            <a:r>
              <a:rPr lang="cs-CZ" u="sng" dirty="0" smtClean="0"/>
              <a:t>nejméně 1000m2</a:t>
            </a:r>
            <a:r>
              <a:rPr lang="cs-CZ" u="sng" baseline="0" dirty="0" smtClean="0"/>
              <a:t> veřejného prostranství</a:t>
            </a:r>
            <a:r>
              <a:rPr lang="cs-CZ" baseline="0" dirty="0" smtClean="0"/>
              <a:t>  - do této plochy se </a:t>
            </a:r>
            <a:r>
              <a:rPr lang="cs-CZ" u="sng" baseline="0" dirty="0" smtClean="0"/>
              <a:t>nezapočítávají pozemní komunikace</a:t>
            </a:r>
            <a:r>
              <a:rPr lang="cs-CZ" baseline="0" dirty="0" smtClean="0"/>
              <a:t>!!!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D64F9-0208-4AEA-A4F0-133818DC04C4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83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V další části se zmíníme o PÚR a územně plánovacích dokumentacích. Pro názornost úvodní obrázek - ÚP musí respektovat a být v souladu s PÚR a ZÚR. Něco si k tomu řekneme dále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E0221E-0317-42CE-A201-1F1FF671EC06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46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Strohé a názor vykladačů práva a zájmů spolků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37DA4-0E45-45E8-AB81-2389BAB2B934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471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informace, více kolegové v druhém bloku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65C1E-B7E7-45CA-A43D-CAC4C5D9AF4B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759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B952F-5606-497A-8212-741369E87E11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65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3C892-408B-4843-9309-DCB9352FFBF5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6326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607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31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 - legislativa, více o ZÚR ÚK kolegové v druhém bloku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F2940-5A2C-4B47-B2C3-2F412A3A0817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5071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6103D-E428-40B7-9D31-1FE330A293EC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275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50FAC-E90E-4CBE-A4BB-97F4F11A51AE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3211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36F40-2EE7-4539-8208-54C730DB3949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6882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40D8B8-AEF8-4526-BC98-4BB36F438DBB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17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Pár čísel vybraných pro představu, jak velkého území se týká ÚPČ v našem kraji a jaké rozmanitosti, života kolika lidí se tato činnost týká …..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9B807F-0BC9-4A0C-92EE-A5203FDD8588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2445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185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5275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C125D-1835-42B7-B5AB-B79EE12917FD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99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6A3945-1967-4F2C-8831-074A545FFB3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4538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7AE60-F2BB-422C-B173-2FD92EEFB717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7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002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062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25297-B351-4811-B01D-BFF8228D1E80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3199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B8658-225B-4CAF-B53D-B289502B13B3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5220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Pouze výřez, jinak se zpracovává na celé správní území obce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85E6FE-F9AE-4688-8CFC-B6DE9E607634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89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A88B6A-3DDE-4746-B415-7EF6372CA7F6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8727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049D8-1BE4-41E7-99F2-101D7DF2E56E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1663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Podrobné podmínky - </a:t>
            </a:r>
          </a:p>
          <a:p>
            <a:pPr eaLnBrk="1" hangingPunct="1"/>
            <a:r>
              <a:rPr lang="cs-CZ" sz="2000" dirty="0" smtClean="0"/>
              <a:t>Velikost stavebních pozemků, uspořádání pozemků (stavba, zeleň stavební čáry, odstupy staveb), podmínky pro stavby – velikost, výška, tvar střechy, typ materiálů – střešní krytina 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41016-86E3-4AB0-AF90-837588CE8579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014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Málo využívaný nástroj – </a:t>
            </a:r>
          </a:p>
          <a:p>
            <a:pPr eaLnBrk="1" hangingPunct="1"/>
            <a:r>
              <a:rPr lang="cs-CZ" sz="2000" smtClean="0"/>
              <a:t>Na území ÚK – pořizováno 7, vydaných 5</a:t>
            </a:r>
          </a:p>
          <a:p>
            <a:pPr eaLnBrk="1" hangingPunct="1"/>
            <a:r>
              <a:rPr lang="cs-CZ" sz="2000" smtClean="0"/>
              <a:t>je to škoda – využívány pro regulaci v MPZ, bydlení, doprava,………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5D99C-E70A-4E34-B535-F918B112EDD5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7835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1CA7DE-0B84-415A-9900-1D7000BE29E4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814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F7E4A-8EC2-4676-8C7C-CA0F470B8F39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802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Příklad MPZ – stanovuji regulativy pro stavební činnost v MPZ – prostorové uspořádání, tvary, barevnost,……….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E42E94-D696-4A15-B75D-0447CBD44BF3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4022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Zástupce veřejnosti musí zmocnit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obce s méně než 2000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příslušné obce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kteří uplatňují věcně shodnou připomínku k návrhu územně plánovací dokumentace. Zástupce veřejnosti může zmocnit rovněž nejméně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občanů kraje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kterékoli obce na území kraje s méně než 2000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obce na území kraje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podali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věcně shodnou připomínku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návrhu zásad územního rozvoje. 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Vlastník, správce nebo provozovatel veřejné dopravní nebo veřejné technické infrastruktury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(dále jen "oprávněný investor") je oprávněn požadovat, aby byl o úkonech správního orgánu při projednávání návrhů zásad územního rozvoje, územního plánu nebo regulačního plánu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vyrozuměn jednotlivě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za tím účelem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podává žádost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místně příslušnému krajskému úřadu. V žádosti uvede své identifikační údaje včetně údajů umožňujících zasílání do datové schránky, seznam obcí, kterých se žádost o doručování týká, a doklad prokazující skutečnost, že je oprávněným investorem s územní působností na území uvedených obcí.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Je-li žádost úplná, krajský úřad zaznamená oprávněného investora do seznamu oprávněných investorů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 zveřejní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způsobem umožňujícím dálkový přístup.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Oprávněný investor zaznamenaný v seznamu oprávněných investorů je o úkonech správního orgánu podle věty první informován tímto správním orgánem.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752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8672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406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744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A3600-D48D-4667-9DF2-BD5AADC9350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4700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2004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1145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5473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7526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9266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1329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1577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7502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Důležitým partnerem pro Vás jsou úřady územního plánování- ORP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1E9E5-5C51-418C-8810-F30AECD97BA5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1305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83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0448E-F395-45C6-B17E-4C2793180964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3901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186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38383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8F55-63B2-4321-96B1-36E663049CDA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6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4E7487-8C93-47C0-8FB2-0EBAC7913AFC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DB3-E453-41F8-94C7-649478B5DA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46B6C0-B9FD-41D3-81DF-E79B0DDBA178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A698-2AA2-403B-9537-ED4B3EC45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6A506-F281-4716-BAC9-BF55B5CFE0FB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71FC-F69D-42AD-B7AD-30410E09C4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A70CDD-FBEA-4DC2-ACC3-3B4CF693C8F1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01D7-ED80-4C04-BCD8-8C26D6432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B020F-B9DB-43B7-AECF-A7E690AF4616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1708-31F1-45C7-853A-692A4FB83D8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CC5D6E-8846-427E-BA6A-BFBACEF173E6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EEE6-D252-4174-9FC1-22ECB144F16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3C8CA9-6844-40E9-956E-1A05EAA3FEC3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E099-1C16-4D41-83AE-46D6E4388F4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73053A-A295-4C3B-B899-40600730B878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EC60-FB84-4A61-950B-3E9ED3F2412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95FDAE-767E-427B-B76C-DD34EB1F8DEE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B1BC-0E22-4632-9504-FB6582CA59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5A6DB6-A714-4593-A744-BCC519E13462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96BA-4F3C-401B-91C7-0D6705D753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6F0BE9-3216-49FE-A03E-2A9689E0AAB5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D40-8849-445C-8D65-1F83977FF9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FB937-B5A4-4A76-A25A-757D81FBCF28}" type="datetime1">
              <a:rPr lang="cs-CZ"/>
              <a:pPr>
                <a:defRPr/>
              </a:pPr>
              <a:t>1.4.2019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50E39B-CD8D-4805-8E09-79C8979CFE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3079" name="Obrázek 12" descr="kru.wm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ur.cz/iLAS/iLAS.asp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ur.cz/iLAS/ikas/ikas.asp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ustecky.cz/uzemni-planovani/ms-204646/p1=204646" TargetMode="External"/><Relationship Id="rId3" Type="http://schemas.openxmlformats.org/officeDocument/2006/relationships/hyperlink" Target="http://www.mmr.cz/" TargetMode="External"/><Relationship Id="rId7" Type="http://schemas.openxmlformats.org/officeDocument/2006/relationships/hyperlink" Target="http://geoportal.kr-ustecky.cz/gs/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-ustecky.cz/" TargetMode="External"/><Relationship Id="rId5" Type="http://schemas.openxmlformats.org/officeDocument/2006/relationships/hyperlink" Target="http://portal.uur.cz/" TargetMode="External"/><Relationship Id="rId10" Type="http://schemas.openxmlformats.org/officeDocument/2006/relationships/hyperlink" Target="http://www.cka.cz/" TargetMode="External"/><Relationship Id="rId4" Type="http://schemas.openxmlformats.org/officeDocument/2006/relationships/hyperlink" Target="http://www.uur.cz/" TargetMode="External"/><Relationship Id="rId9" Type="http://schemas.openxmlformats.org/officeDocument/2006/relationships/hyperlink" Target="http://www.urbanismus.cz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ur.cz/" TargetMode="External"/><Relationship Id="rId5" Type="http://schemas.openxmlformats.org/officeDocument/2006/relationships/hyperlink" Target="http://www.mmr.cz/" TargetMode="External"/><Relationship Id="rId4" Type="http://schemas.openxmlformats.org/officeDocument/2006/relationships/image" Target="../media/image2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3528" y="188640"/>
            <a:ext cx="836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Územní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plánování </a:t>
            </a:r>
            <a:endParaRPr lang="cs-CZ" sz="36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–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pracovní setkání se </a:t>
            </a: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starosty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528" y="1772816"/>
            <a:ext cx="8363272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 Narrow" panose="020B0606020202030204" pitchFamily="34" charset="0"/>
              </a:rPr>
              <a:t>Krajský úřad Ústeckého kraje</a:t>
            </a:r>
            <a:r>
              <a:rPr lang="cs-CZ" sz="2000" b="1" dirty="0" smtClean="0">
                <a:latin typeface="Arial Narrow" panose="020B0606020202030204" pitchFamily="34" charset="0"/>
              </a:rPr>
              <a:t>, </a:t>
            </a:r>
            <a:r>
              <a:rPr lang="cs-CZ" sz="2000" dirty="0" smtClean="0">
                <a:latin typeface="Arial Narrow" panose="020B0606020202030204" pitchFamily="34" charset="0"/>
              </a:rPr>
              <a:t>odbor územního plánování a stavebního řádu, oddělení územního plánování 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cs-CZ" sz="2400" b="1" dirty="0" smtClean="0">
                <a:latin typeface="Arial Narrow" panose="020B0606020202030204" pitchFamily="34" charset="0"/>
              </a:rPr>
              <a:t>Úřady obcí s rozšířenou působností  - </a:t>
            </a:r>
            <a:r>
              <a:rPr lang="cs-CZ" sz="2400" dirty="0" smtClean="0">
                <a:latin typeface="Arial Narrow" panose="020B0606020202030204" pitchFamily="34" charset="0"/>
              </a:rPr>
              <a:t>úřady územního plánování</a:t>
            </a:r>
            <a:r>
              <a:rPr lang="cs-CZ" sz="2400" b="1" dirty="0" smtClean="0">
                <a:latin typeface="Arial Narrow" panose="020B0606020202030204" pitchFamily="34" charset="0"/>
              </a:rPr>
              <a:t> </a:t>
            </a:r>
            <a:r>
              <a:rPr lang="cs-CZ" sz="2000" dirty="0" smtClean="0">
                <a:latin typeface="Arial Narrow" panose="020B0606020202030204" pitchFamily="34" charset="0"/>
              </a:rPr>
              <a:t>                           </a:t>
            </a:r>
            <a:r>
              <a:rPr lang="cs-CZ" sz="2400" b="1" dirty="0" smtClean="0">
                <a:latin typeface="Arial Narrow" panose="020B0606020202030204" pitchFamily="34" charset="0"/>
              </a:rPr>
              <a:t>Louny, Podbořany, Žatec </a:t>
            </a: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v rámci odborné a metodické pomoci obcím podle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§ 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67 odst. 1 písm. c) zákona č. 129/2000 Sb.,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 krajích</a:t>
            </a: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připraveno 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ve spolupráci s úřady územního plánování (úřady ORP) Louny, Podbořany, Žatec</a:t>
            </a: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agenda úseku územního plánování dle </a:t>
            </a:r>
            <a:r>
              <a:rPr lang="cs-CZ" sz="24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zákona          </a:t>
            </a:r>
            <a:r>
              <a:rPr 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č</a:t>
            </a:r>
            <a:r>
              <a:rPr lang="cs-CZ" sz="24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183/2006 Sb., o územním plánování a stavebním řádu (stavební zákon), v platném znění</a:t>
            </a:r>
            <a:r>
              <a:rPr 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449580" algn="l"/>
              </a:tabLst>
            </a:pP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2"/>
            <a:ext cx="7972425" cy="4438253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Předpisy z různých oborů lidské činnosti</a:t>
            </a:r>
            <a:r>
              <a:rPr lang="cs-CZ" sz="2400" dirty="0" smtClean="0">
                <a:latin typeface="Arial" charset="0"/>
                <a:cs typeface="Arial" charset="0"/>
              </a:rPr>
              <a:t>, např.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přírody a krajiny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lesní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vodní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horní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zemědělského půdního fondu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posuzování vlivů na životní prostředí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……..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EF0C41-A188-472E-A52E-AF59DC72BBA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972425" cy="3697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500/2004 Sb</a:t>
            </a:r>
            <a:r>
              <a:rPr lang="cs-CZ" sz="2400" b="1" dirty="0" smtClean="0">
                <a:latin typeface="Arial" charset="0"/>
                <a:cs typeface="Arial" charset="0"/>
              </a:rPr>
              <a:t>. </a:t>
            </a:r>
            <a:r>
              <a:rPr lang="cs-CZ" sz="2400" dirty="0" smtClean="0">
                <a:latin typeface="Arial" charset="0"/>
                <a:cs typeface="Arial" charset="0"/>
              </a:rPr>
              <a:t>správní řád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uplatňuje se od 1.1.2007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opatření obecné povahy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přezkum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</a:t>
            </a:r>
          </a:p>
          <a:p>
            <a:pPr eaLnBrk="1" hangingPunct="1"/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7A26DA-9512-462A-94E5-FBE7A6D13C4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řešíme….</a:t>
            </a:r>
            <a:r>
              <a:rPr lang="cs-CZ" sz="2400" dirty="0" smtClean="0"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Čeho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máme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 dosáhnout?</a:t>
            </a: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cílů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prostřednictvím plnění 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úkolů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eaLnBrk="1" hangingPunct="1">
              <a:defRPr/>
            </a:pPr>
            <a:endParaRPr lang="cs-CZ" sz="2400" dirty="0" smtClean="0"/>
          </a:p>
          <a:p>
            <a:pPr eaLnBrk="1" hangingPunct="1">
              <a:defRPr/>
            </a:pPr>
            <a:endParaRPr lang="cs-CZ" sz="2400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48A2C-E041-42D6-BE1E-EE32CF5ECE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1560" y="1611312"/>
            <a:ext cx="792088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Cíle územního plánování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18 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obecně prospěšný soulad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veřejných a soukromých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udržitelný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rozvoj území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příznivé životní prostředí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hospodářský rozvoj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soudržnost společenství obyvatel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předpoklady pro </a:t>
            </a:r>
            <a:r>
              <a:rPr lang="cs-CZ" altLang="zh-CN" sz="2200" b="1" dirty="0" smtClean="0">
                <a:latin typeface="Arial" charset="0"/>
                <a:cs typeface="Arial" charset="0"/>
              </a:rPr>
              <a:t>výstavbu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veřejných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a tvorba krajiny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a rozvoj hodnot (přírodní, kulturní, civilizační)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hospodárné využívání zastavěného území</a:t>
            </a:r>
            <a:r>
              <a:rPr lang="cs-CZ" altLang="zh-CN" sz="22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nezastavěného území </a:t>
            </a:r>
            <a:endParaRPr lang="cs-CZ" altLang="zh-CN" sz="2200" b="1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803672"/>
            <a:ext cx="8075240" cy="4608954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b="1" dirty="0" smtClean="0">
                <a:latin typeface="Arial" charset="0"/>
                <a:cs typeface="Arial" charset="0"/>
              </a:rPr>
              <a:t>stav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- zjišťování  a posuzování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stanovení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koncepce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rozvoje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posuzování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potřeb změn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stanovovat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požadavky na využívání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a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uspořádání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podmínek pro provedení změn</a:t>
            </a:r>
            <a:r>
              <a:rPr lang="cs-CZ" sz="2600" dirty="0" smtClean="0">
                <a:latin typeface="Arial" charset="0"/>
                <a:cs typeface="Arial" charset="0"/>
              </a:rPr>
              <a:t> v 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pořadí</a:t>
            </a:r>
            <a:r>
              <a:rPr lang="cs-CZ" sz="2600" dirty="0" smtClean="0">
                <a:latin typeface="Arial" charset="0"/>
                <a:cs typeface="Arial" charset="0"/>
              </a:rPr>
              <a:t> </a:t>
            </a:r>
            <a:r>
              <a:rPr lang="cs-CZ" sz="2600" b="1" dirty="0" smtClean="0">
                <a:latin typeface="Arial" charset="0"/>
                <a:cs typeface="Arial" charset="0"/>
              </a:rPr>
              <a:t>změn</a:t>
            </a:r>
            <a:r>
              <a:rPr lang="cs-CZ" sz="2600" dirty="0" smtClean="0">
                <a:latin typeface="Arial" charset="0"/>
                <a:cs typeface="Arial" charset="0"/>
              </a:rPr>
              <a:t> v území (etapizaci) </a:t>
            </a:r>
          </a:p>
        </p:txBody>
      </p:sp>
    </p:spTree>
    <p:extLst>
      <p:ext uri="{BB962C8B-B14F-4D97-AF65-F5344CB8AC3E}">
        <p14:creationId xmlns:p14="http://schemas.microsoft.com/office/powerpoint/2010/main" val="13462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561298"/>
            <a:ext cx="807524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vytváření </a:t>
            </a:r>
            <a:r>
              <a:rPr lang="cs-CZ" sz="2300" b="1" dirty="0">
                <a:latin typeface="Arial" charset="0"/>
                <a:cs typeface="Arial" charset="0"/>
              </a:rPr>
              <a:t>podmínek pro snižování nebezpečí </a:t>
            </a:r>
            <a:r>
              <a:rPr lang="cs-CZ" sz="2300" dirty="0">
                <a:latin typeface="Arial" charset="0"/>
                <a:cs typeface="Arial" charset="0"/>
              </a:rPr>
              <a:t> ekologických a přírodních katastrof a </a:t>
            </a:r>
            <a:r>
              <a:rPr lang="cs-CZ" sz="2300" b="1" dirty="0">
                <a:latin typeface="Arial" charset="0"/>
                <a:cs typeface="Arial" charset="0"/>
              </a:rPr>
              <a:t>odstraňování </a:t>
            </a:r>
            <a:r>
              <a:rPr lang="cs-CZ" sz="2300" dirty="0">
                <a:latin typeface="Arial" charset="0"/>
                <a:cs typeface="Arial" charset="0"/>
              </a:rPr>
              <a:t>jejich </a:t>
            </a:r>
            <a:r>
              <a:rPr lang="cs-CZ" sz="2300" b="1" dirty="0" smtClean="0">
                <a:latin typeface="Arial" charset="0"/>
                <a:cs typeface="Arial" charset="0"/>
              </a:rPr>
              <a:t>důsledků,</a:t>
            </a:r>
            <a:r>
              <a:rPr lang="cs-CZ" sz="2300" dirty="0" smtClean="0">
                <a:latin typeface="Arial" charset="0"/>
                <a:cs typeface="Arial" charset="0"/>
              </a:rPr>
              <a:t> vytváření </a:t>
            </a:r>
            <a:r>
              <a:rPr lang="cs-CZ" sz="2300" b="1" dirty="0">
                <a:latin typeface="Arial" charset="0"/>
                <a:cs typeface="Arial" charset="0"/>
              </a:rPr>
              <a:t>podmínek pro odstraňování důsledků</a:t>
            </a:r>
            <a:r>
              <a:rPr lang="cs-CZ" sz="2300" dirty="0">
                <a:latin typeface="Arial" charset="0"/>
                <a:cs typeface="Arial" charset="0"/>
              </a:rPr>
              <a:t> náhlých hospodářských změn </a:t>
            </a:r>
            <a:endParaRPr lang="cs-CZ" sz="23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b="1" dirty="0" smtClean="0">
                <a:latin typeface="Arial" charset="0"/>
                <a:cs typeface="Arial" charset="0"/>
              </a:rPr>
              <a:t>obnova</a:t>
            </a:r>
            <a:r>
              <a:rPr lang="cs-CZ" sz="2300" dirty="0" smtClean="0">
                <a:latin typeface="Arial" charset="0"/>
                <a:cs typeface="Arial" charset="0"/>
              </a:rPr>
              <a:t> </a:t>
            </a:r>
            <a:r>
              <a:rPr lang="cs-CZ" sz="2300" dirty="0">
                <a:latin typeface="Arial" charset="0"/>
                <a:cs typeface="Arial" charset="0"/>
              </a:rPr>
              <a:t>a </a:t>
            </a:r>
            <a:r>
              <a:rPr lang="cs-CZ" sz="2300" b="1" dirty="0">
                <a:latin typeface="Arial" charset="0"/>
                <a:cs typeface="Arial" charset="0"/>
              </a:rPr>
              <a:t>rozvoj sídelní struktury</a:t>
            </a:r>
            <a:r>
              <a:rPr lang="cs-CZ" sz="2300" dirty="0">
                <a:latin typeface="Arial" charset="0"/>
                <a:cs typeface="Arial" charset="0"/>
              </a:rPr>
              <a:t> a kvalitní bydlení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b="1" dirty="0">
                <a:latin typeface="Arial" charset="0"/>
                <a:cs typeface="Arial" charset="0"/>
              </a:rPr>
              <a:t>hospodárné vynakládání prostředků</a:t>
            </a:r>
            <a:r>
              <a:rPr lang="cs-CZ" sz="2300" dirty="0">
                <a:latin typeface="Arial" charset="0"/>
                <a:cs typeface="Arial" charset="0"/>
              </a:rPr>
              <a:t> z veřejných rozpočtů na změny v území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ochrana území před negativními vlivy záměrů, kompenzační opatření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vyhodnocení vlivů územně plánovací dokumentace  (ZÚR a ÚP) a politiky územního rozvoje na udržitelný rozvoj území, životní prostředí na soustavu NATURA 2000</a:t>
            </a:r>
            <a:endParaRPr lang="cs-CZ" altLang="zh-CN" sz="2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3495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92897"/>
            <a:ext cx="7972425" cy="407935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700" b="1" dirty="0" smtClean="0">
                <a:solidFill>
                  <a:srgbClr val="007E39"/>
                </a:solidFill>
              </a:rPr>
              <a:t>Kdo, co, jak – s jakými právy, povinnostmi, odpovědnostmi?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výkon veřejné správy – působnost v ÚP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orgány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>
                <a:solidFill>
                  <a:srgbClr val="007E39"/>
                </a:solidFill>
              </a:rPr>
              <a:t>zastupitelstvo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tým pro pořizování (pořizovatel, určený zastupitel, projektant)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DFBF6-9DAB-45A0-BB63-2AFF1E13DF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46905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 (§ 5 – 17 SZ)</a:t>
            </a:r>
            <a:endParaRPr lang="cs-CZ" sz="20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6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ČR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je ústředním správním úřadem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vede evidenci územně plánovací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pořizuje: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b="1" dirty="0" smtClean="0">
                <a:latin typeface="Arial" charset="0"/>
                <a:cs typeface="Arial" charset="0"/>
              </a:rPr>
              <a:t>Politiku územního rozvoje </a:t>
            </a:r>
            <a:r>
              <a:rPr lang="cs-CZ" sz="1800" dirty="0" smtClean="0">
                <a:latin typeface="Arial" charset="0"/>
                <a:cs typeface="Arial" charset="0"/>
              </a:rPr>
              <a:t>(PÚR ČR) a tomu potřebné 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územně analytické podklady (ÚAP ČR)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územní studie (ÚS)</a:t>
            </a: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</a:pPr>
            <a:r>
              <a:rPr lang="cs-CZ" sz="2000" dirty="0" smtClean="0">
                <a:latin typeface="Arial" charset="0"/>
                <a:cs typeface="Arial" charset="0"/>
              </a:rPr>
              <a:t>zásah do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krajů </a:t>
            </a:r>
            <a:r>
              <a:rPr lang="cs-CZ" sz="2000" dirty="0" smtClean="0">
                <a:latin typeface="Arial" charset="0"/>
                <a:cs typeface="Arial" charset="0"/>
              </a:rPr>
              <a:t>a </a:t>
            </a:r>
            <a:r>
              <a:rPr lang="cs-CZ" sz="2000" b="1" dirty="0" smtClean="0">
                <a:latin typeface="Arial" charset="0"/>
                <a:cs typeface="Arial" charset="0"/>
              </a:rPr>
              <a:t>obcí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rozvoje území státu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krajem a obcí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50405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5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Krajský úřad Ústeckého kraje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>
                <a:latin typeface="Arial" charset="0"/>
                <a:cs typeface="Arial" charset="0"/>
              </a:rPr>
              <a:t>metodická pomoc obcím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</a:t>
            </a:r>
            <a:r>
              <a:rPr lang="cs-CZ" sz="2000" dirty="0" smtClean="0">
                <a:latin typeface="Arial" charset="0"/>
                <a:cs typeface="Arial" charset="0"/>
              </a:rPr>
              <a:t>státní dozor ve věcech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vkládá </a:t>
            </a:r>
            <a:r>
              <a:rPr lang="cs-CZ" sz="2000" dirty="0" smtClean="0">
                <a:latin typeface="Arial" charset="0"/>
                <a:cs typeface="Arial" charset="0"/>
              </a:rPr>
              <a:t>data do evidence územně plánovací činnosti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800" b="1" dirty="0"/>
              <a:t>Pro celé správní území </a:t>
            </a:r>
            <a:r>
              <a:rPr lang="cs-CZ" sz="1800" b="1" dirty="0" smtClean="0"/>
              <a:t>kraje pořizuje </a:t>
            </a:r>
            <a:endParaRPr lang="cs-CZ" sz="18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územně analytické podklady </a:t>
            </a:r>
            <a:r>
              <a:rPr lang="cs-CZ" sz="2000" dirty="0" smtClean="0"/>
              <a:t>kraje (ÚAP ÚK)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b="1" dirty="0">
                <a:latin typeface="Arial" charset="0"/>
                <a:cs typeface="Arial" charset="0"/>
              </a:rPr>
              <a:t>Zásady územního rozvoje Ústeckého kraje </a:t>
            </a:r>
            <a:r>
              <a:rPr lang="cs-CZ" sz="2000" dirty="0">
                <a:latin typeface="Arial" charset="0"/>
                <a:cs typeface="Arial" charset="0"/>
              </a:rPr>
              <a:t>(ZÚR ÚK) 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Dále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regulační plány (RP) v zákonem stanovených případech – 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územní studie (ÚS)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51882" t="21095" r="16014" b="12871"/>
          <a:stretch/>
        </p:blipFill>
        <p:spPr bwMode="auto">
          <a:xfrm>
            <a:off x="20371" y="179387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79912" y="6021288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10:45 – 11:15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567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ÚP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0595" name="Zástupný symbol pro obsah 2"/>
          <p:cNvSpPr>
            <a:spLocks noGrp="1"/>
          </p:cNvSpPr>
          <p:nvPr>
            <p:ph idx="1"/>
          </p:nvPr>
        </p:nvSpPr>
        <p:spPr>
          <a:xfrm>
            <a:off x="679581" y="2852936"/>
            <a:ext cx="7972425" cy="350341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</a:t>
            </a:r>
            <a:r>
              <a:rPr lang="cs-CZ" sz="2400" dirty="0" smtClean="0">
                <a:latin typeface="Arial" charset="0"/>
                <a:cs typeface="Arial" charset="0"/>
              </a:rPr>
              <a:t> na území kraje - </a:t>
            </a:r>
            <a:r>
              <a:rPr lang="cs-CZ" sz="2400" b="1" dirty="0" smtClean="0">
                <a:latin typeface="Arial" charset="0"/>
                <a:cs typeface="Arial" charset="0"/>
              </a:rPr>
              <a:t>zásah </a:t>
            </a:r>
            <a:r>
              <a:rPr lang="cs-CZ" sz="2400" dirty="0" smtClean="0">
                <a:latin typeface="Arial" charset="0"/>
                <a:cs typeface="Arial" charset="0"/>
              </a:rPr>
              <a:t>do činnosti</a:t>
            </a:r>
            <a:r>
              <a:rPr lang="cs-CZ" sz="2400" b="1" dirty="0" smtClean="0">
                <a:latin typeface="Arial" charset="0"/>
                <a:cs typeface="Arial" charset="0"/>
              </a:rPr>
              <a:t> obcí</a:t>
            </a:r>
            <a:r>
              <a:rPr lang="cs-CZ" sz="24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nadmístního významu</a:t>
            </a:r>
            <a:endParaRPr lang="cs-CZ" sz="2000" dirty="0">
              <a:latin typeface="Arial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obcí 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Obce </a:t>
            </a:r>
            <a:r>
              <a:rPr lang="cs-CZ" sz="2400" dirty="0" smtClean="0">
                <a:latin typeface="Arial" charset="0"/>
                <a:cs typeface="Arial" charset="0"/>
              </a:rPr>
              <a:t>na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území obce</a:t>
            </a:r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C4DC3-3353-4210-B2B0-97BA55D4FE4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</a:t>
            </a:r>
            <a:r>
              <a:rPr lang="cs-CZ" b="1" dirty="0">
                <a:latin typeface="Arial" charset="0"/>
                <a:cs typeface="Arial" charset="0"/>
              </a:rPr>
              <a:t>úřad </a:t>
            </a:r>
            <a:r>
              <a:rPr lang="cs-CZ" b="1" dirty="0" smtClean="0">
                <a:latin typeface="Arial" charset="0"/>
                <a:cs typeface="Arial" charset="0"/>
              </a:rPr>
              <a:t>ORP - Úřad územního plánování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Pro „sebe“- svoji obec pořizuje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vymezení zastavěného území (ZÚ)</a:t>
            </a:r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22DC97-9291-4700-A6B3-1E684AD0EF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>
                <a:latin typeface="Arial" charset="0"/>
                <a:cs typeface="Arial" charset="0"/>
              </a:rPr>
              <a:t>Obecní úřad ORP - Úřad územního plánování</a:t>
            </a:r>
            <a:endParaRPr lang="cs-CZ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Pro celé správní území ORP pořizuje </a:t>
            </a:r>
            <a:endParaRPr lang="cs-CZ" sz="2400" dirty="0" smtClean="0"/>
          </a:p>
          <a:p>
            <a:pPr eaLnBrk="1" hangingPunct="1">
              <a:defRPr/>
            </a:pPr>
            <a:r>
              <a:rPr lang="cs-CZ" sz="2400" dirty="0" smtClean="0"/>
              <a:t>územně analytické podklady (ÚAP ORP)</a:t>
            </a:r>
          </a:p>
          <a:p>
            <a:pPr marL="0" indent="0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(z obvodu ORP) </a:t>
            </a:r>
            <a:r>
              <a:rPr lang="cs-CZ" sz="2400" b="1" dirty="0" smtClean="0"/>
              <a:t>na žádost </a:t>
            </a:r>
            <a:r>
              <a:rPr lang="cs-CZ" sz="2400" dirty="0" smtClean="0"/>
              <a:t>– pořizuje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defRPr/>
            </a:pPr>
            <a:r>
              <a:rPr lang="cs-CZ" sz="2400" dirty="0" smtClean="0"/>
              <a:t>vymezení zastavěného území (ZÚ)</a:t>
            </a:r>
            <a:endParaRPr lang="cs-CZ" sz="2400" dirty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4894A7-1B34-4990-9E26-862D445AE3A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>
          <a:xfrm>
            <a:off x="745893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/>
              <a:t>Pro „sebe“- svoji obec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5F938-B761-4BAB-8956-3F2DC686B29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900"/>
              </a:spcBef>
              <a:spcAft>
                <a:spcPts val="900"/>
              </a:spcAft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(typu I, II)</a:t>
            </a:r>
            <a:r>
              <a:rPr lang="cs-CZ" sz="2400" b="1" dirty="0" smtClean="0"/>
              <a:t> </a:t>
            </a:r>
            <a:r>
              <a:rPr lang="cs-CZ" sz="2400" dirty="0" smtClean="0"/>
              <a:t>ze stejného obvodu ORP </a:t>
            </a:r>
            <a:r>
              <a:rPr lang="cs-CZ" sz="2400" b="1" dirty="0" smtClean="0"/>
              <a:t>– </a:t>
            </a:r>
            <a:r>
              <a:rPr lang="cs-CZ" sz="2400" dirty="0" smtClean="0"/>
              <a:t>na  základě </a:t>
            </a:r>
            <a:r>
              <a:rPr lang="cs-CZ" sz="2400" b="1" dirty="0" smtClean="0"/>
              <a:t>veřejnoprávní smlouvy</a:t>
            </a: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303F3-BE45-41F7-ACFD-175A3D87B3A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b="1" dirty="0" smtClean="0"/>
              <a:t>Obecní úřad – </a:t>
            </a:r>
            <a:r>
              <a:rPr lang="cs-CZ" b="1" dirty="0"/>
              <a:t>obcí typu I a II</a:t>
            </a:r>
            <a:endParaRPr lang="cs-CZ" dirty="0"/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Kým zajišťuje ÚP činnost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úředníkem </a:t>
            </a:r>
            <a:r>
              <a:rPr lang="cs-CZ" sz="2000" dirty="0" smtClean="0"/>
              <a:t>–</a:t>
            </a:r>
            <a:r>
              <a:rPr lang="cs-CZ" sz="2400" dirty="0" smtClean="0"/>
              <a:t> </a:t>
            </a:r>
            <a:r>
              <a:rPr lang="cs-CZ" sz="2000" dirty="0" smtClean="0"/>
              <a:t>kvalifikace § 24 SZ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fyzickou osobou </a:t>
            </a:r>
            <a:r>
              <a:rPr lang="cs-CZ" sz="2000" dirty="0" smtClean="0"/>
              <a:t>(„létající pořizovatel“)</a:t>
            </a:r>
            <a:r>
              <a:rPr lang="cs-CZ" sz="2400" b="1" dirty="0" smtClean="0"/>
              <a:t> </a:t>
            </a:r>
            <a:r>
              <a:rPr lang="cs-CZ" sz="2000" dirty="0" smtClean="0"/>
              <a:t>– kvalifikace § 24 SZ (na smlouvu)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úřad územního plánování </a:t>
            </a:r>
            <a:r>
              <a:rPr lang="cs-CZ" sz="2000" dirty="0" smtClean="0"/>
              <a:t>– ORP (na žádost)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A0B325-D0AB-43B3-87B6-A79D458CDFE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/>
            <a:endParaRPr lang="cs-CZ" sz="2400" b="1" u="sng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úřad, který nevykonává působnosti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(nepořizuje)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poskytuje informace pro zpracování ÚPP a ÚPD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 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9AA89A-E68B-42D2-BE3F-058FC10A1D8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34691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1975718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Zastupitelstvo obce 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pořízení</a:t>
            </a:r>
            <a:r>
              <a:rPr lang="cs-CZ" sz="2400" dirty="0" smtClean="0">
                <a:latin typeface="Arial" charset="0"/>
                <a:cs typeface="Arial" charset="0"/>
              </a:rPr>
              <a:t> ÚP (RP) a jejich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</a:t>
            </a:r>
            <a:r>
              <a:rPr lang="cs-CZ" sz="2400" dirty="0" smtClean="0">
                <a:latin typeface="Arial" charset="0"/>
                <a:cs typeface="Arial" charset="0"/>
              </a:rPr>
              <a:t>zadání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vydává</a:t>
            </a:r>
            <a:r>
              <a:rPr lang="cs-CZ" sz="2400" dirty="0" smtClean="0">
                <a:latin typeface="Arial" charset="0"/>
                <a:cs typeface="Arial" charset="0"/>
              </a:rPr>
              <a:t>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projednává</a:t>
            </a:r>
            <a:r>
              <a:rPr lang="cs-CZ" sz="2400" dirty="0" smtClean="0">
                <a:latin typeface="Arial" charset="0"/>
                <a:cs typeface="Arial" charset="0"/>
              </a:rPr>
              <a:t>, </a:t>
            </a:r>
            <a:r>
              <a:rPr lang="cs-CZ" sz="2400" b="1" dirty="0" smtClean="0">
                <a:latin typeface="Arial" charset="0"/>
                <a:cs typeface="Arial" charset="0"/>
              </a:rPr>
              <a:t>schvaluje</a:t>
            </a:r>
            <a:r>
              <a:rPr lang="cs-CZ" sz="2400" dirty="0" smtClean="0">
                <a:latin typeface="Arial" charset="0"/>
                <a:cs typeface="Arial" charset="0"/>
              </a:rPr>
              <a:t> zprávu o uplatňování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výběr</a:t>
            </a:r>
            <a:r>
              <a:rPr lang="cs-CZ" sz="2400" dirty="0" smtClean="0">
                <a:latin typeface="Arial" charset="0"/>
                <a:cs typeface="Arial" charset="0"/>
              </a:rPr>
              <a:t> nejvhodnější varianty v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námitkách</a:t>
            </a:r>
            <a:r>
              <a:rPr lang="cs-CZ" sz="2400" dirty="0" smtClean="0">
                <a:latin typeface="Arial" charset="0"/>
                <a:cs typeface="Arial" charset="0"/>
              </a:rPr>
              <a:t> dotčených vlastníků k návrhu ÚP (RP)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může </a:t>
            </a:r>
            <a:r>
              <a:rPr lang="cs-CZ" sz="2400" b="1" dirty="0" smtClean="0">
                <a:latin typeface="Arial" charset="0"/>
                <a:cs typeface="Arial" charset="0"/>
              </a:rPr>
              <a:t>vrátit pořizovateli návrh ÚP</a:t>
            </a:r>
            <a:r>
              <a:rPr lang="cs-CZ" sz="2400" dirty="0" smtClean="0">
                <a:latin typeface="Arial" charset="0"/>
                <a:cs typeface="Arial" charset="0"/>
              </a:rPr>
              <a:t> s pokyny k úpravě a novému projednání 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312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600"/>
              </a:spcAft>
              <a:buNone/>
            </a:pPr>
            <a:r>
              <a:rPr lang="cs-CZ" sz="2400" b="1" dirty="0">
                <a:latin typeface="Arial" charset="0"/>
                <a:cs typeface="Arial" charset="0"/>
              </a:rPr>
              <a:t>Zastupitelstvo obce </a:t>
            </a:r>
            <a:endParaRPr lang="cs-CZ" sz="24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může </a:t>
            </a:r>
            <a:r>
              <a:rPr lang="cs-CZ" sz="2000" b="1" dirty="0" smtClean="0">
                <a:latin typeface="Arial" charset="0"/>
                <a:cs typeface="Arial" charset="0"/>
              </a:rPr>
              <a:t>ovlivnit věcný obsah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zadání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výběr variant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pokyny pro zpracování návrhu ÚP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>
                <a:latin typeface="Arial" charset="0"/>
                <a:cs typeface="Arial" charset="0"/>
              </a:rPr>
              <a:t>nemůže</a:t>
            </a:r>
            <a:r>
              <a:rPr lang="cs-CZ" sz="2000" dirty="0" smtClean="0">
                <a:latin typeface="Arial" charset="0"/>
                <a:cs typeface="Arial" charset="0"/>
              </a:rPr>
              <a:t> nad tento rámec </a:t>
            </a:r>
            <a:r>
              <a:rPr lang="cs-CZ" sz="2000" b="1" dirty="0" smtClean="0">
                <a:latin typeface="Arial" charset="0"/>
                <a:cs typeface="Arial" charset="0"/>
              </a:rPr>
              <a:t>zasahovat do procesu pořizování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(nepřípustný zásah do výkonu státní správy) </a:t>
            </a:r>
          </a:p>
          <a:p>
            <a:pPr marL="400050" lvl="1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např. požadovat zkrácení lhůt pro </a:t>
            </a:r>
            <a:r>
              <a:rPr lang="cs-CZ" sz="1800" dirty="0" smtClean="0">
                <a:latin typeface="Arial" charset="0"/>
                <a:cs typeface="Arial" charset="0"/>
              </a:rPr>
              <a:t>projednávání, úprava </a:t>
            </a:r>
            <a:r>
              <a:rPr lang="cs-CZ" sz="1800" dirty="0">
                <a:latin typeface="Arial" charset="0"/>
                <a:cs typeface="Arial" charset="0"/>
              </a:rPr>
              <a:t>obsahu nad rámec SZ, ….</a:t>
            </a:r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9A982-F20C-435E-BE65-145CB49267B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rada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2428875"/>
            <a:ext cx="7972425" cy="4429125"/>
          </a:xfrm>
        </p:spPr>
        <p:txBody>
          <a:bodyPr/>
          <a:lstStyle/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Rada obce </a:t>
            </a:r>
          </a:p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 v obcích, kde se rada nevolí, </a:t>
            </a:r>
            <a:r>
              <a:rPr lang="cs-CZ" sz="2400" b="1" dirty="0" smtClean="0">
                <a:latin typeface="Arial" charset="0"/>
                <a:cs typeface="Arial" charset="0"/>
              </a:rPr>
              <a:t>zastupitelstvo obce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vydává vymezení zastavěného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žádost o obce o pořizování  - na ORP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uzavření smlouvy s kvalifikovanou osobou k výkonu územně plánovací činnosti (létající pořizovatel“)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uplatňuje v samostatné působnosti námitky k ZÚR  a připomínky k ÚP sousední obce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vydává opatření o asanaci a územní opatření o stavební uzávěře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2696" t="65815" r="59762" b="2935"/>
          <a:stretch/>
        </p:blipFill>
        <p:spPr bwMode="auto">
          <a:xfrm>
            <a:off x="0" y="404664"/>
            <a:ext cx="9144000" cy="47525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851920" y="404664"/>
            <a:ext cx="1765483" cy="4050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10:45 – 11:15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50178" y="4653137"/>
            <a:ext cx="12260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13:00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54771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>
          <a:xfrm>
            <a:off x="714375" y="1571625"/>
            <a:ext cx="7972425" cy="64293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- postavení starosty v ÚP</a:t>
            </a:r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725144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Starosta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je v čele obecního úřadu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povědomí o legislativním rámci ÚP (cíle ÚP, nástroje ÚP, výkon veřejné správy)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zabezpečuje výkon přenesené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v obcích, kde není tajemník)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tým pro pořizování (pořizovatel, určený zastupitel, projektant) 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starosta obce nemůže vytvářet sám vůli obce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zastupitelstvo  obce </a:t>
            </a:r>
          </a:p>
        </p:txBody>
      </p:sp>
      <p:sp>
        <p:nvSpPr>
          <p:cNvPr id="143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F1BE32-63EF-4CAC-AE33-3C0F5FC0F4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title"/>
          </p:nvPr>
        </p:nvSpPr>
        <p:spPr>
          <a:xfrm>
            <a:off x="684771" y="1556792"/>
            <a:ext cx="7972425" cy="642937"/>
          </a:xfrm>
        </p:spPr>
        <p:txBody>
          <a:bodyPr/>
          <a:lstStyle/>
          <a:p>
            <a:pPr eaLnBrk="1" hangingPunct="1"/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</a:t>
            </a:r>
            <a:r>
              <a:rPr lang="cs-CZ" sz="2200" dirty="0">
                <a:solidFill>
                  <a:srgbClr val="89A1A7"/>
                </a:solidFill>
                <a:latin typeface="Arial" charset="0"/>
                <a:cs typeface="Arial" charset="0"/>
              </a:rPr>
              <a:t>územně plánovací činnost </a:t>
            </a:r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obce, resp. pořizování</a:t>
            </a:r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642938" y="2199729"/>
            <a:ext cx="7972425" cy="4658271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900" b="1" dirty="0" smtClean="0">
                <a:latin typeface="Arial" charset="0"/>
                <a:cs typeface="Arial" charset="0"/>
              </a:rPr>
              <a:t>Pořizovatel </a:t>
            </a:r>
            <a:r>
              <a:rPr lang="cs-CZ" sz="2900" dirty="0" smtClean="0">
                <a:latin typeface="Arial" charset="0"/>
                <a:cs typeface="Arial" charset="0"/>
              </a:rPr>
              <a:t>+</a:t>
            </a:r>
            <a:r>
              <a:rPr lang="cs-CZ" sz="2900" b="1" dirty="0" smtClean="0">
                <a:latin typeface="Arial" charset="0"/>
                <a:cs typeface="Arial" charset="0"/>
              </a:rPr>
              <a:t> určený zastupitel </a:t>
            </a:r>
            <a:r>
              <a:rPr lang="cs-CZ" sz="2900" dirty="0" smtClean="0">
                <a:latin typeface="Arial" charset="0"/>
                <a:cs typeface="Arial" charset="0"/>
              </a:rPr>
              <a:t>+ </a:t>
            </a:r>
            <a:r>
              <a:rPr lang="cs-CZ" sz="2900" b="1" dirty="0" smtClean="0">
                <a:latin typeface="Arial" charset="0"/>
                <a:cs typeface="Arial" charset="0"/>
              </a:rPr>
              <a:t>projektant</a:t>
            </a:r>
            <a:endParaRPr lang="cs-CZ" sz="29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pořizovatel </a:t>
            </a:r>
            <a:r>
              <a:rPr lang="cs-CZ" dirty="0" smtClean="0">
                <a:latin typeface="Arial" charset="0"/>
                <a:cs typeface="Arial" charset="0"/>
              </a:rPr>
              <a:t>- garant zákonnosti procesu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>
                <a:latin typeface="Arial" charset="0"/>
                <a:cs typeface="Arial" charset="0"/>
              </a:rPr>
              <a:t>určený zastupitel </a:t>
            </a:r>
            <a:r>
              <a:rPr lang="cs-CZ" dirty="0">
                <a:latin typeface="Arial" charset="0"/>
                <a:cs typeface="Arial" charset="0"/>
              </a:rPr>
              <a:t>- garant souladu soukromých a veřejných zájmů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dirty="0" smtClean="0">
                <a:latin typeface="Arial" charset="0"/>
                <a:cs typeface="Arial" charset="0"/>
              </a:rPr>
              <a:t>  - garant  optimálního vývoje  území  – harmonické uspořádání, ekologická rovnováha, ochrana dědictví, ……….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F536D-3BA7-42EB-9A4F-1E48B9AE254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214812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3200" b="1" dirty="0" smtClean="0"/>
              <a:t>Pořizovatel </a:t>
            </a:r>
            <a:r>
              <a:rPr lang="cs-CZ" sz="3200" dirty="0" smtClean="0"/>
              <a:t>(§ 2 SZ)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příslušný obecní úřad </a:t>
            </a:r>
          </a:p>
          <a:p>
            <a:pPr marL="722313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3200" b="1" dirty="0" smtClean="0"/>
              <a:t>Činnost vykonává 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úředník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fyzická osoba („létající pořizovatel“)</a:t>
            </a:r>
          </a:p>
          <a:p>
            <a:pPr marL="722313" lvl="1" indent="-34290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3200" dirty="0" smtClean="0"/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C115C-4647-4173-B311-7D26691AC1F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Pořizovatel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(zajišťuje, zpracovává, připravuje)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ÚAP, aktualizace ÚAP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zadání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návrh zadání ÚP, projednání návrhu zadání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jednání o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veřejné projednání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zpráva o uplatňování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………</a:t>
            </a:r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171AE3-11F6-4EA5-AFA1-E334E120F8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714375" y="1643063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určený zastupitel 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86001"/>
            <a:ext cx="7972425" cy="4572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Určený zastupitel </a:t>
            </a:r>
            <a:r>
              <a:rPr lang="cs-CZ" sz="2400" dirty="0" smtClean="0">
                <a:latin typeface="Arial" charset="0"/>
                <a:cs typeface="Arial" charset="0"/>
              </a:rPr>
              <a:t>(§§ 47, 51, 53, 67 SZ)</a:t>
            </a:r>
            <a:r>
              <a:rPr lang="cs-CZ" sz="2400" i="1" dirty="0" smtClean="0">
                <a:latin typeface="Arial" charset="0"/>
                <a:cs typeface="Arial" charset="0"/>
              </a:rPr>
              <a:t>    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cs-CZ" sz="2600" b="1" dirty="0">
                <a:latin typeface="Arial" charset="0"/>
                <a:cs typeface="Arial" charset="0"/>
              </a:rPr>
              <a:t>prostředník</a:t>
            </a:r>
            <a:r>
              <a:rPr lang="cs-CZ" sz="2600" dirty="0">
                <a:latin typeface="Arial" charset="0"/>
                <a:cs typeface="Arial" charset="0"/>
              </a:rPr>
              <a:t> - kontakt a výměna informací mezi pořizovatelem </a:t>
            </a:r>
            <a:r>
              <a:rPr lang="cs-CZ" sz="2600" dirty="0" smtClean="0">
                <a:latin typeface="Arial" charset="0"/>
                <a:cs typeface="Arial" charset="0"/>
              </a:rPr>
              <a:t>(resp. týmem) a </a:t>
            </a:r>
            <a:r>
              <a:rPr lang="cs-CZ" sz="2600" dirty="0">
                <a:latin typeface="Arial" charset="0"/>
                <a:cs typeface="Arial" charset="0"/>
              </a:rPr>
              <a:t>zastupitelstvem obce</a:t>
            </a:r>
          </a:p>
          <a:p>
            <a:pPr eaLnBrk="1" hangingPunct="1">
              <a:spcBef>
                <a:spcPts val="1200"/>
              </a:spcBef>
            </a:pPr>
            <a:r>
              <a:rPr lang="cs-CZ" sz="2600" b="1" dirty="0" smtClean="0">
                <a:latin typeface="Arial" charset="0"/>
                <a:cs typeface="Arial" charset="0"/>
              </a:rPr>
              <a:t>účast na procesu </a:t>
            </a:r>
            <a:r>
              <a:rPr lang="cs-CZ" sz="2600" dirty="0" smtClean="0">
                <a:latin typeface="Arial" charset="0"/>
                <a:cs typeface="Arial" charset="0"/>
              </a:rPr>
              <a:t>pořizování</a:t>
            </a:r>
          </a:p>
          <a:p>
            <a:pPr eaLnBrk="1" hangingPunct="1"/>
            <a:r>
              <a:rPr lang="cs-CZ" sz="2600" b="1" dirty="0" smtClean="0">
                <a:latin typeface="Arial" charset="0"/>
                <a:cs typeface="Arial" charset="0"/>
              </a:rPr>
              <a:t>podíl na zpracování </a:t>
            </a:r>
            <a:r>
              <a:rPr lang="cs-CZ" sz="2600" dirty="0" smtClean="0">
                <a:latin typeface="Arial" charset="0"/>
                <a:cs typeface="Arial" charset="0"/>
              </a:rPr>
              <a:t>podkladů pro rozhodování zastupitelstva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nemůže určovat obsah návrhu rozhodnutí  o námitkách a návrhu vyhodnocení připomínek – zodpovědnost pořizovatele </a:t>
            </a: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411FF5-3872-477B-86F4-BD7479890F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>
          <a:xfrm>
            <a:off x="714375" y="1571626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– úkoly pro tým 2</a:t>
            </a:r>
            <a:r>
              <a:rPr lang="cs-CZ" sz="24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14563"/>
            <a:ext cx="7972425" cy="46434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Pořizovatel + určený zastupitel</a:t>
            </a:r>
            <a:r>
              <a:rPr lang="cs-CZ" sz="2400" dirty="0" smtClean="0"/>
              <a:t>	                    </a:t>
            </a:r>
            <a:r>
              <a:rPr lang="cs-CZ" sz="1600" dirty="0" smtClean="0"/>
              <a:t>(zajišťují, zpracovávají, připravují)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zadání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zadání ÚP (po projednání)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veřejné 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rozhodnutí o námitkách, návrh vyhodnocení připomínek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DD5F61-EF6F-4A9F-89DC-957E74A1591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</a:p>
        </p:txBody>
      </p:sp>
      <p:sp>
        <p:nvSpPr>
          <p:cNvPr id="124931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1600" dirty="0" smtClean="0">
                <a:latin typeface="Arial" charset="0"/>
                <a:cs typeface="Arial" charset="0"/>
              </a:rPr>
              <a:t>(§ 159 SZ)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autorizovaný architekt - zákon </a:t>
            </a:r>
            <a:r>
              <a:rPr lang="cs-CZ" sz="1800" dirty="0">
                <a:latin typeface="Arial" charset="0"/>
                <a:cs typeface="Arial" charset="0"/>
              </a:rPr>
              <a:t>č. 360/1992 Sb. O výkonu povolání autorizovaných architektů </a:t>
            </a:r>
            <a:r>
              <a:rPr lang="cs-CZ" sz="1800" dirty="0" smtClean="0">
                <a:latin typeface="Arial" charset="0"/>
                <a:cs typeface="Arial" charset="0"/>
              </a:rPr>
              <a:t>a techniků </a:t>
            </a:r>
            <a:r>
              <a:rPr lang="cs-CZ" sz="1800" dirty="0">
                <a:latin typeface="Arial" charset="0"/>
                <a:cs typeface="Arial" charset="0"/>
              </a:rPr>
              <a:t>činných ve výstavbě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odpovědnost za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správnost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celistvost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úplnost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respektování požadavků ochrany veřejných zájmů a za jejich koordinaci </a:t>
            </a:r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F8CF84-C60C-4956-A873-F5D09A333C9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Česká komora architektů</a:t>
            </a:r>
            <a:r>
              <a:rPr lang="cs-CZ" dirty="0" smtClean="0"/>
              <a:t> (ČKA)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sdružuje všechny autorizované architekty, zřízena zákonem č. 360/1992 Sb. 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Profesní a etický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povinnosti architekta ve vztahu k profesi, klientovi,…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Disciplinární a smírčí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disciplinární řízení, stavovský soud, smírčí řád,….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F434C4-47A0-4E27-AE44-6ECCF658855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576064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Výběr projektanta ÚP</a:t>
            </a:r>
            <a:r>
              <a:rPr lang="cs-CZ" sz="20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</a:t>
            </a:r>
            <a:endParaRPr lang="cs-CZ" sz="2400" dirty="0" smtClean="0">
              <a:solidFill>
                <a:srgbClr val="89A1A7"/>
              </a:solidFill>
              <a:latin typeface="Arial" charset="0"/>
              <a:cs typeface="Arial" charset="0"/>
            </a:endParaRPr>
          </a:p>
        </p:txBody>
      </p:sp>
      <p:sp>
        <p:nvSpPr>
          <p:cNvPr id="128003" name="Zástupný symbol pro obsah 2"/>
          <p:cNvSpPr>
            <a:spLocks noGrp="1"/>
          </p:cNvSpPr>
          <p:nvPr>
            <p:ph idx="1"/>
          </p:nvPr>
        </p:nvSpPr>
        <p:spPr>
          <a:xfrm>
            <a:off x="642938" y="2060849"/>
            <a:ext cx="7972425" cy="4797152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Veřejná zakázka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zadávací dokumentace veřejné zakázky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plnění - rozsah, technické požadavky,…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tým projektanta – kvalifikace, zkušenosti,….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kritéria hodnocení - cena, reference,……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smlouva o dílo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díla (obsah a počet výtisků, požadavky na digitální zpracování, 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doba a místo plnění (dílčí termíny etap, účast na jednáních,…)</a:t>
            </a:r>
          </a:p>
          <a:p>
            <a:pPr marL="0" lvl="1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512D7-0EF6-4538-B52B-D13D25D7B98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rgbClr val="7030A0"/>
                </a:solidFill>
              </a:rPr>
              <a:t>Jak, pomocí čeho, jakými prostředky?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>
                <a:solidFill>
                  <a:srgbClr val="7030A0"/>
                </a:solidFill>
              </a:rPr>
              <a:t>nástroje ÚP</a:t>
            </a:r>
            <a:endParaRPr lang="cs-CZ" sz="2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podklady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politika územního  rozvoje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dokumentace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7F5B23-F2B6-40A7-9FCC-1B49383342D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1700809"/>
            <a:ext cx="8001000" cy="1899642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1) </a:t>
            </a: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Úvod, legislativa 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územního plánování</a:t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Pavel Šťovíček 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  <a:hlinkClick r:id="rId3"/>
              </a:rPr>
              <a:t>stovicek.p@kr-ustecky.cz</a:t>
            </a:r>
            <a:endParaRPr lang="cs-CZ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</a:rPr>
              <a:t>tel. 475 657 502</a:t>
            </a: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Nástroje  ÚP</a:t>
            </a:r>
            <a:endParaRPr lang="cs-CZ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14554"/>
            <a:ext cx="7972425" cy="4500571"/>
          </a:xfrm>
        </p:spPr>
        <p:txBody>
          <a:bodyPr/>
          <a:lstStyle/>
          <a:p>
            <a:pPr>
              <a:buNone/>
            </a:pPr>
            <a:r>
              <a:rPr lang="cs-CZ" sz="2400" b="1" dirty="0" smtClean="0"/>
              <a:t>územně plánovací podklady </a:t>
            </a:r>
            <a:r>
              <a:rPr lang="cs-CZ" sz="2400" dirty="0" smtClean="0"/>
              <a:t>– ÚPP: </a:t>
            </a:r>
          </a:p>
          <a:p>
            <a:r>
              <a:rPr lang="cs-CZ" sz="2000" dirty="0" smtClean="0"/>
              <a:t>územně analytické podklady – ÚAP ORP, ÚAPK</a:t>
            </a:r>
          </a:p>
          <a:p>
            <a:r>
              <a:rPr lang="cs-CZ" sz="2000" dirty="0" smtClean="0"/>
              <a:t>územní studie – ÚS 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Politika územního rozvoje ČR </a:t>
            </a:r>
            <a:r>
              <a:rPr lang="cs-CZ" sz="2400" dirty="0" smtClean="0"/>
              <a:t>– PÚR ČR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územně plánovací dokumentace </a:t>
            </a:r>
            <a:r>
              <a:rPr lang="cs-CZ" sz="2400" dirty="0" smtClean="0"/>
              <a:t>– ÚPD: </a:t>
            </a:r>
          </a:p>
          <a:p>
            <a:r>
              <a:rPr lang="cs-CZ" sz="2000" dirty="0" smtClean="0"/>
              <a:t>Zásady územního rozvoje Ústeckého kraje – ZÚR ÚK</a:t>
            </a:r>
            <a:endParaRPr lang="cs-CZ" sz="1800" dirty="0" smtClean="0"/>
          </a:p>
          <a:p>
            <a:r>
              <a:rPr lang="cs-CZ" sz="2000" dirty="0" smtClean="0"/>
              <a:t>územní plán – ÚP </a:t>
            </a:r>
          </a:p>
          <a:p>
            <a:r>
              <a:rPr lang="cs-CZ" sz="2000" dirty="0" smtClean="0"/>
              <a:t>regulační plán – RP </a:t>
            </a:r>
          </a:p>
          <a:p>
            <a:r>
              <a:rPr lang="cs-CZ" sz="2000" dirty="0" smtClean="0"/>
              <a:t>vymezení zastavěného území</a:t>
            </a:r>
            <a:endParaRPr lang="cs-CZ" sz="1800" dirty="0" smtClean="0"/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rozhodnutí (§ 76 až 95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souhlas (§ 96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opatření (§ 97 až 100 SZ) </a:t>
            </a:r>
            <a:r>
              <a:rPr lang="cs-CZ" sz="1600" b="1" dirty="0" smtClean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cs-CZ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000" dirty="0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1600" dirty="0"/>
              <a:t>(§ 26 - § 29 SZ, § 4 - § 5 vyhl. 500/2006 Sb. a přílohy 1 – 3 vyhlášky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cs-CZ" sz="2200" b="1" dirty="0"/>
              <a:t>Obsah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zjištění a vyhodnocení </a:t>
            </a:r>
            <a:r>
              <a:rPr lang="cs-CZ" sz="2200" b="1" dirty="0"/>
              <a:t>stavu</a:t>
            </a:r>
            <a:r>
              <a:rPr lang="cs-CZ" sz="2200" dirty="0"/>
              <a:t> a </a:t>
            </a:r>
            <a:r>
              <a:rPr lang="cs-CZ" sz="2200" b="1" dirty="0"/>
              <a:t>vývoje</a:t>
            </a:r>
            <a:r>
              <a:rPr lang="cs-CZ" sz="2200" dirty="0"/>
              <a:t> území, jeho </a:t>
            </a:r>
            <a:r>
              <a:rPr lang="cs-CZ" sz="2200" b="1" dirty="0"/>
              <a:t>hodnot</a:t>
            </a:r>
            <a:endParaRPr lang="cs-CZ" sz="2200" dirty="0"/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limity</a:t>
            </a:r>
            <a:r>
              <a:rPr lang="cs-CZ" sz="2200" dirty="0"/>
              <a:t> využití 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záměry</a:t>
            </a:r>
            <a:r>
              <a:rPr lang="cs-CZ" sz="2200" dirty="0"/>
              <a:t> na provedení změn v 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vyhodnocení </a:t>
            </a:r>
            <a:r>
              <a:rPr lang="cs-CZ" sz="2200" b="1" dirty="0"/>
              <a:t>udržitelného rozvoje území</a:t>
            </a:r>
            <a:r>
              <a:rPr lang="cs-CZ" sz="2200" dirty="0"/>
              <a:t>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problémy</a:t>
            </a:r>
            <a:r>
              <a:rPr lang="cs-CZ" sz="2200" dirty="0"/>
              <a:t> k řešení v územně plánovací dokumentaci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rozbor</a:t>
            </a:r>
            <a:r>
              <a:rPr lang="cs-CZ" sz="2200" dirty="0"/>
              <a:t> udržitelného rozvoje území 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 smtClean="0"/>
              <a:t>ÚAP </a:t>
            </a:r>
            <a:r>
              <a:rPr lang="cs-CZ" sz="1800" b="1" dirty="0"/>
              <a:t>ORP 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 celé správní území obce s rozšířenou působností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pořizují úřady územního plánování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projednávají s obcemi ve svém obvodu (problémy k řešení v ÚPD</a:t>
            </a:r>
            <a:r>
              <a:rPr lang="cs-CZ" sz="1800" dirty="0" smtClean="0"/>
              <a:t>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průběžná aktualizace, úplná aktualizace po 4 letech </a:t>
            </a:r>
            <a:endParaRPr lang="cs-CZ" sz="18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/>
              <a:t>ÚAP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pořizuje </a:t>
            </a:r>
            <a:r>
              <a:rPr lang="cs-CZ" sz="1800" dirty="0"/>
              <a:t>krajský úřad s využitím ÚAP </a:t>
            </a:r>
            <a:r>
              <a:rPr lang="cs-CZ" sz="1800" dirty="0" smtClean="0"/>
              <a:t>OR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</a:t>
            </a:r>
            <a:r>
              <a:rPr lang="cs-CZ" sz="1800" dirty="0" smtClean="0"/>
              <a:t>ro </a:t>
            </a:r>
            <a:r>
              <a:rPr lang="cs-CZ" sz="1800" dirty="0"/>
              <a:t>celé správní území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předkládá je k projednání zastupitelstvu </a:t>
            </a:r>
            <a:r>
              <a:rPr lang="cs-CZ" sz="1800" dirty="0" smtClean="0"/>
              <a:t>kraje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    průběžná </a:t>
            </a:r>
            <a:r>
              <a:rPr lang="cs-CZ" sz="1800" dirty="0"/>
              <a:t>aktualizace, úplná aktualizace po 4 letech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b="1" dirty="0"/>
              <a:t>ÚAP </a:t>
            </a:r>
            <a:r>
              <a:rPr lang="cs-CZ" sz="1600" b="1" dirty="0" smtClean="0"/>
              <a:t>ČR </a:t>
            </a:r>
            <a:endParaRPr lang="cs-CZ" sz="1600" b="1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pro celé správní území </a:t>
            </a:r>
            <a:r>
              <a:rPr lang="cs-CZ" sz="1600" dirty="0" smtClean="0"/>
              <a:t>ČR </a:t>
            </a:r>
            <a:endParaRPr lang="cs-CZ" sz="16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pořizuje </a:t>
            </a:r>
            <a:r>
              <a:rPr lang="cs-CZ" sz="1600" dirty="0" smtClean="0"/>
              <a:t>MMR pro svoji činnost s využitím </a:t>
            </a:r>
            <a:r>
              <a:rPr lang="cs-CZ" sz="1600" dirty="0"/>
              <a:t>ÚAP </a:t>
            </a:r>
            <a:r>
              <a:rPr lang="cs-CZ" sz="1600" dirty="0" smtClean="0"/>
              <a:t>krajů</a:t>
            </a: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5292080" y="4365104"/>
            <a:ext cx="300302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ÚAP ORP </a:t>
            </a:r>
            <a:r>
              <a:rPr lang="cs-CZ" sz="2800" b="1" dirty="0" smtClean="0"/>
              <a:t>Louny </a:t>
            </a:r>
            <a:r>
              <a:rPr lang="cs-CZ" sz="2800" dirty="0" smtClean="0"/>
              <a:t>– </a:t>
            </a:r>
            <a:r>
              <a:rPr lang="cs-CZ" sz="2800" dirty="0"/>
              <a:t>textová část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C2A594-80D0-4104-8B26-8C0568A5AFF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6411" t="14850" r="15682" b="4234"/>
          <a:stretch/>
        </p:blipFill>
        <p:spPr bwMode="auto">
          <a:xfrm>
            <a:off x="395536" y="0"/>
            <a:ext cx="460851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4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ovéPole 2"/>
          <p:cNvSpPr txBox="1">
            <a:spLocks noChangeArrowheads="1"/>
          </p:cNvSpPr>
          <p:nvPr/>
        </p:nvSpPr>
        <p:spPr bwMode="auto">
          <a:xfrm>
            <a:off x="5857875" y="2564904"/>
            <a:ext cx="3286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ÚAP </a:t>
            </a:r>
            <a:endParaRPr lang="cs-CZ" sz="2800" b="1" dirty="0" smtClean="0"/>
          </a:p>
          <a:p>
            <a:r>
              <a:rPr lang="cs-CZ" sz="2800" b="1" dirty="0" smtClean="0"/>
              <a:t>Ústeckého kraje </a:t>
            </a:r>
          </a:p>
          <a:p>
            <a:r>
              <a:rPr lang="cs-CZ" sz="2800" dirty="0" smtClean="0"/>
              <a:t>– </a:t>
            </a:r>
            <a:r>
              <a:rPr lang="cs-CZ" sz="2800" dirty="0"/>
              <a:t>textová část 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28C18-CFFF-4E17-8F38-B214BE6BC8F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65435" t="10246" r="15844" b="10902"/>
          <a:stretch/>
        </p:blipFill>
        <p:spPr bwMode="auto">
          <a:xfrm>
            <a:off x="107503" y="54719"/>
            <a:ext cx="5250309" cy="6803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0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ovéPole 2"/>
          <p:cNvSpPr txBox="1">
            <a:spLocks noChangeArrowheads="1"/>
          </p:cNvSpPr>
          <p:nvPr/>
        </p:nvSpPr>
        <p:spPr bwMode="auto">
          <a:xfrm>
            <a:off x="251520" y="6345237"/>
            <a:ext cx="4896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ÚAP </a:t>
            </a:r>
            <a:r>
              <a:rPr lang="cs-CZ" sz="2400" b="1" dirty="0" smtClean="0"/>
              <a:t>ÚK </a:t>
            </a:r>
            <a:r>
              <a:rPr lang="cs-CZ" sz="2400" dirty="0" smtClean="0"/>
              <a:t>– výkres problémů</a:t>
            </a:r>
            <a:endParaRPr lang="cs-CZ" sz="2400" dirty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03447-082C-4CE2-92BA-DA3D33F17D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55995" t="11264" r="6558" b="4776"/>
          <a:stretch/>
        </p:blipFill>
        <p:spPr bwMode="auto">
          <a:xfrm>
            <a:off x="0" y="116632"/>
            <a:ext cx="9036496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>
                <a:latin typeface="Arial" charset="0"/>
                <a:cs typeface="Arial" charset="0"/>
              </a:rPr>
              <a:t>Územní studie </a:t>
            </a:r>
            <a:r>
              <a:rPr lang="cs-CZ" sz="2400" dirty="0" smtClean="0">
                <a:latin typeface="Arial" charset="0"/>
                <a:cs typeface="Arial" charset="0"/>
              </a:rPr>
              <a:t>(ÚS)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78049"/>
            <a:ext cx="7972425" cy="43576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cs-CZ" sz="1600" dirty="0" smtClean="0">
                <a:latin typeface="Arial" charset="0"/>
                <a:cs typeface="Arial" charset="0"/>
              </a:rPr>
              <a:t>(§ 30 SZ)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řešení vybraných problémů v území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veřejné infrastruktury (např. silničního obchvatu obce, vedení VN, …)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územního systému ekologické stability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využití a uspořádání území (např. plochy pro bydlení vymezené v 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ověřuje možnosti a podmínky změn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k pořizování </a:t>
            </a:r>
            <a:r>
              <a:rPr lang="cs-CZ" sz="2200" dirty="0" smtClean="0">
                <a:latin typeface="Arial" charset="0"/>
                <a:cs typeface="Arial" charset="0"/>
              </a:rPr>
              <a:t>PÚR, ÚPD a </a:t>
            </a:r>
            <a:r>
              <a:rPr lang="cs-CZ" sz="2200" dirty="0">
                <a:latin typeface="Arial" charset="0"/>
                <a:cs typeface="Arial" charset="0"/>
              </a:rPr>
              <a:t>jejích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pro rozhodování v území 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endParaRPr lang="cs-CZ" sz="2200" dirty="0" smtClean="0">
              <a:latin typeface="Arial" charset="0"/>
              <a:cs typeface="Arial" charset="0"/>
            </a:endParaRPr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60D909-27A6-48E4-8E73-63E48B2EA9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432049"/>
          </a:xfrm>
        </p:spPr>
        <p:txBody>
          <a:bodyPr/>
          <a:lstStyle/>
          <a:p>
            <a:pPr eaLnBrk="1" hangingPunct="1"/>
            <a:r>
              <a:rPr lang="cs-CZ" sz="2000" dirty="0">
                <a:latin typeface="Arial" charset="0"/>
                <a:cs typeface="Arial" charset="0"/>
              </a:rPr>
              <a:t>Územní studie (ÚS)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714375" y="2132856"/>
            <a:ext cx="7972425" cy="4582269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Pořizovatel pořizuje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 jiného podnětu (může podmínit úplnou nebo částečnou úhradou nákladů)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pořizovatel může v zadání stanovit, že ten kdo bude realizovat změnu, může zajistit zpracování na své náklady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úkol z </a:t>
            </a:r>
            <a:r>
              <a:rPr lang="cs-CZ" sz="2000" b="1" dirty="0" smtClean="0">
                <a:latin typeface="Arial" charset="0"/>
                <a:cs typeface="Arial" charset="0"/>
              </a:rPr>
              <a:t>územního plánu -  </a:t>
            </a:r>
            <a:r>
              <a:rPr lang="cs-CZ" sz="2000" dirty="0" smtClean="0">
                <a:latin typeface="Arial" charset="0"/>
                <a:cs typeface="Arial" charset="0"/>
              </a:rPr>
              <a:t>podmíní možnost využití plochy pořízením US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tabLst>
                <a:tab pos="2867025" algn="l"/>
              </a:tabLst>
              <a:defRPr/>
            </a:pPr>
            <a:r>
              <a:rPr lang="cs-CZ" sz="2000" dirty="0"/>
              <a:t>úkol z </a:t>
            </a:r>
            <a:r>
              <a:rPr lang="cs-CZ" sz="2000" b="1" dirty="0"/>
              <a:t>územního plánu </a:t>
            </a:r>
            <a:r>
              <a:rPr lang="cs-CZ" sz="2000" dirty="0"/>
              <a:t>- možnost využití plochy podmíněna </a:t>
            </a:r>
            <a:r>
              <a:rPr lang="cs-CZ" sz="2000" dirty="0" smtClean="0"/>
              <a:t>		pořízením </a:t>
            </a:r>
            <a:r>
              <a:rPr lang="cs-CZ" sz="2000" dirty="0"/>
              <a:t>US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stanovena lhůta pro pořízení (</a:t>
            </a:r>
            <a:r>
              <a:rPr lang="cs-CZ" sz="2000" dirty="0" smtClean="0"/>
              <a:t>přiměřená – 4 roky)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znamená „stavební uzávěru“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finanční náklady pro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69FD40-B729-435E-970E-D939D485741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500938" cy="674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510109" y="836712"/>
            <a:ext cx="3240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– </a:t>
            </a:r>
            <a:r>
              <a:rPr lang="cs-CZ" sz="2400" dirty="0" smtClean="0"/>
              <a:t>příklad </a:t>
            </a:r>
            <a:r>
              <a:rPr lang="cs-CZ" sz="2400" dirty="0"/>
              <a:t>prověření vedení silničního obchvatu obce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438EFA-D4C5-4882-8C1E-1FFDDC61A3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/>
          </p:nvPr>
        </p:nvGraphicFramePr>
        <p:xfrm>
          <a:off x="179511" y="-15600"/>
          <a:ext cx="7092599" cy="68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4" imgW="11344072" imgH="11344275" progId="AcroExch.Document.11">
                  <p:embed/>
                </p:oleObj>
              </mc:Choice>
              <mc:Fallback>
                <p:oleObj name="Acrobat Document" r:id="rId4" imgW="11344072" imgH="1134427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-15600"/>
                        <a:ext cx="7092599" cy="68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ovéPole 2"/>
          <p:cNvSpPr txBox="1">
            <a:spLocks noChangeArrowheads="1"/>
          </p:cNvSpPr>
          <p:nvPr/>
        </p:nvSpPr>
        <p:spPr bwMode="auto">
          <a:xfrm>
            <a:off x="3023320" y="260648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</a:t>
            </a:r>
            <a:r>
              <a:rPr lang="cs-CZ" sz="2400" b="1" dirty="0" smtClean="0"/>
              <a:t>– </a:t>
            </a:r>
            <a:r>
              <a:rPr lang="cs-CZ" sz="2400" dirty="0" smtClean="0"/>
              <a:t>příklad </a:t>
            </a:r>
            <a:r>
              <a:rPr lang="cs-CZ" sz="2400" dirty="0"/>
              <a:t>uspořádání plochy pro bydlení </a:t>
            </a:r>
          </a:p>
        </p:txBody>
      </p:sp>
      <p:sp>
        <p:nvSpPr>
          <p:cNvPr id="10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E8D1D9-6493-4CAB-A6AB-CCA2C4DE97B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98837"/>
            <a:ext cx="7972425" cy="36167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060849"/>
            <a:ext cx="7972425" cy="4654276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b="1" dirty="0" smtClean="0"/>
              <a:t>ECTP-CEU </a:t>
            </a:r>
            <a:r>
              <a:rPr lang="cs-CZ" sz="2400" b="1" dirty="0" smtClean="0"/>
              <a:t>- </a:t>
            </a:r>
            <a:r>
              <a:rPr lang="cs-CZ" sz="2400" dirty="0" smtClean="0"/>
              <a:t>Evropská rada urbanistů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sz="2400" dirty="0" smtClean="0"/>
              <a:t>„……</a:t>
            </a:r>
            <a:r>
              <a:rPr lang="cs-CZ" sz="2400" u="sng" dirty="0" smtClean="0"/>
              <a:t>činnost,</a:t>
            </a:r>
            <a:r>
              <a:rPr lang="cs-CZ" sz="2400" dirty="0" smtClean="0"/>
              <a:t> </a:t>
            </a:r>
            <a:r>
              <a:rPr lang="cs-CZ" sz="2400" u="sng" dirty="0" smtClean="0"/>
              <a:t>rozvíjející</a:t>
            </a:r>
            <a:r>
              <a:rPr lang="cs-CZ" sz="2400" dirty="0" smtClean="0"/>
              <a:t> městské a venkovské </a:t>
            </a:r>
            <a:r>
              <a:rPr lang="cs-CZ" sz="2400" u="sng" dirty="0" smtClean="0"/>
              <a:t>prostředí</a:t>
            </a:r>
            <a:r>
              <a:rPr lang="cs-CZ" sz="2400" dirty="0" smtClean="0"/>
              <a:t>   s ohledem na </a:t>
            </a:r>
            <a:r>
              <a:rPr lang="cs-CZ" sz="2400" u="sng" dirty="0" smtClean="0"/>
              <a:t>zájmy společnosti</a:t>
            </a:r>
            <a:r>
              <a:rPr lang="cs-CZ" sz="2400" dirty="0" smtClean="0"/>
              <a:t> jako celku, </a:t>
            </a:r>
            <a:r>
              <a:rPr lang="cs-CZ" sz="2400" u="sng" dirty="0" smtClean="0"/>
              <a:t>potřeby sídel</a:t>
            </a:r>
            <a:r>
              <a:rPr lang="cs-CZ" sz="2400" dirty="0" smtClean="0"/>
              <a:t> a </a:t>
            </a:r>
            <a:r>
              <a:rPr lang="cs-CZ" sz="2400" u="sng" dirty="0" smtClean="0"/>
              <a:t>regionů</a:t>
            </a:r>
            <a:r>
              <a:rPr lang="cs-CZ" sz="2400" dirty="0" smtClean="0"/>
              <a:t> …s důrazem na </a:t>
            </a:r>
            <a:r>
              <a:rPr lang="cs-CZ" sz="2400" u="sng" dirty="0" smtClean="0"/>
              <a:t>dlouhodobé procesy</a:t>
            </a:r>
            <a:r>
              <a:rPr lang="cs-CZ" sz="2400" dirty="0" smtClean="0"/>
              <a:t> v území. 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cs-CZ" b="1" dirty="0">
                <a:latin typeface="Arial" charset="0"/>
                <a:cs typeface="Arial" charset="0"/>
              </a:rPr>
              <a:t>AUÚP ČR </a:t>
            </a:r>
            <a:r>
              <a:rPr lang="cs-CZ" sz="2400" dirty="0">
                <a:latin typeface="Arial" charset="0"/>
                <a:cs typeface="Arial" charset="0"/>
              </a:rPr>
              <a:t>– Asociace pro urbanismus a územní plánování</a:t>
            </a:r>
            <a:r>
              <a:rPr lang="cs-CZ" sz="2400" b="1" dirty="0">
                <a:latin typeface="Arial" charset="0"/>
                <a:cs typeface="Arial" charset="0"/>
              </a:rPr>
              <a:t> </a:t>
            </a:r>
            <a:r>
              <a:rPr lang="cs-CZ" sz="2000" b="1" dirty="0">
                <a:latin typeface="Arial" charset="0"/>
                <a:cs typeface="Arial" charset="0"/>
              </a:rPr>
              <a:t>(</a:t>
            </a:r>
            <a:r>
              <a:rPr lang="cs-CZ" sz="2000" dirty="0">
                <a:latin typeface="Arial" charset="0"/>
                <a:cs typeface="Arial" charset="0"/>
              </a:rPr>
              <a:t>je členem ECTP-CEU - Evropské rady urbanistů</a:t>
            </a:r>
            <a:r>
              <a:rPr lang="cs-CZ" sz="2000" b="1" dirty="0">
                <a:latin typeface="Arial" charset="0"/>
                <a:cs typeface="Arial" charset="0"/>
              </a:rPr>
              <a:t>) 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„...cílem </a:t>
            </a:r>
            <a:r>
              <a:rPr lang="cs-CZ" sz="2400" dirty="0">
                <a:latin typeface="Arial" charset="0"/>
                <a:cs typeface="Arial" charset="0"/>
              </a:rPr>
              <a:t>je </a:t>
            </a:r>
            <a:r>
              <a:rPr lang="cs-CZ" sz="2400" u="sng" dirty="0">
                <a:latin typeface="Arial" charset="0"/>
                <a:cs typeface="Arial" charset="0"/>
              </a:rPr>
              <a:t>ovlivňovat lidské konání</a:t>
            </a:r>
            <a:r>
              <a:rPr lang="cs-CZ" sz="2400" dirty="0">
                <a:latin typeface="Arial" charset="0"/>
                <a:cs typeface="Arial" charset="0"/>
              </a:rPr>
              <a:t> tak, aby směřovalo </a:t>
            </a:r>
            <a:r>
              <a:rPr lang="cs-CZ" sz="2400" dirty="0" smtClean="0">
                <a:latin typeface="Arial" charset="0"/>
                <a:cs typeface="Arial" charset="0"/>
              </a:rPr>
              <a:t>k </a:t>
            </a:r>
            <a:r>
              <a:rPr lang="cs-CZ" sz="2400" u="sng" dirty="0">
                <a:latin typeface="Arial" charset="0"/>
                <a:cs typeface="Arial" charset="0"/>
              </a:rPr>
              <a:t>optimálnímu vývoji sídelních struktur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harmonickému uspořádání území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udržení ekologické rovnováhy</a:t>
            </a:r>
            <a:r>
              <a:rPr lang="cs-CZ" sz="2400" dirty="0">
                <a:latin typeface="Arial" charset="0"/>
                <a:cs typeface="Arial" charset="0"/>
              </a:rPr>
              <a:t> a </a:t>
            </a:r>
            <a:r>
              <a:rPr lang="cs-CZ" sz="2400" u="sng" dirty="0">
                <a:latin typeface="Arial" charset="0"/>
                <a:cs typeface="Arial" charset="0"/>
              </a:rPr>
              <a:t>ochraně kulturního dědictví</a:t>
            </a:r>
            <a:r>
              <a:rPr lang="cs-CZ" sz="2400" dirty="0">
                <a:latin typeface="Arial" charset="0"/>
                <a:cs typeface="Arial" charset="0"/>
              </a:rPr>
              <a:t>“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1044EA-AC35-45A2-A98D-59EAB0567D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00034" y="1785927"/>
          <a:ext cx="8229600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227" name="Picture 2" descr="C:\Users\jurackova.d\Desktop\Pú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3857625"/>
            <a:ext cx="23161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Users\jurackova.d\Desktop\Zú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13" y="4143375"/>
            <a:ext cx="23907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:\Users\jurackova.d\Desktop\Ú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4513" y="4429125"/>
            <a:ext cx="24479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Nadpis 6"/>
          <p:cNvSpPr>
            <a:spLocks noGrp="1"/>
          </p:cNvSpPr>
          <p:nvPr>
            <p:ph type="title"/>
          </p:nvPr>
        </p:nvSpPr>
        <p:spPr>
          <a:xfrm>
            <a:off x="500063" y="1785938"/>
            <a:ext cx="8186737" cy="785812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Hierarchie Politika územního rozvoje ČR – územně plánovací dokumentace </a:t>
            </a:r>
          </a:p>
        </p:txBody>
      </p:sp>
      <p:sp>
        <p:nvSpPr>
          <p:cNvPr id="5223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887450-D333-4AA1-9B73-10B6AD678C2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9" y="1556792"/>
            <a:ext cx="7972424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Politika </a:t>
            </a:r>
            <a:r>
              <a:rPr lang="cs-CZ" sz="2800" dirty="0"/>
              <a:t>územního rozvoje </a:t>
            </a:r>
            <a:r>
              <a:rPr lang="cs-CZ" sz="2800" b="0" dirty="0"/>
              <a:t>- PÚR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9" y="2199729"/>
            <a:ext cx="7972425" cy="4286250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400" dirty="0" smtClean="0"/>
              <a:t>(§ 31 – 35 SZ)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pořizuje Ministerstvo pro místní rozvoj (dále 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pro celé území ČR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schvaluje vláda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 </a:t>
            </a:r>
            <a:r>
              <a:rPr lang="cs-CZ" sz="2400" b="1" dirty="0"/>
              <a:t>závazná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zásady územního rozvoje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územní plány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rozhodování v území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F8557B-56BB-4502-A8EA-8DB64D9731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714375" y="1714500"/>
            <a:ext cx="7972425" cy="346348"/>
          </a:xfrm>
        </p:spPr>
        <p:txBody>
          <a:bodyPr/>
          <a:lstStyle/>
          <a:p>
            <a:pPr eaLnBrk="1" hangingPunct="1"/>
            <a:r>
              <a:rPr lang="cs-CZ" sz="2000" dirty="0"/>
              <a:t>Politika územního rozvoje </a:t>
            </a:r>
            <a:r>
              <a:rPr lang="cs-CZ" sz="2000" b="0" dirty="0"/>
              <a:t>- PÚR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řeší problematiku v souvislostech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republikových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přeshraničních</a:t>
            </a: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„republikový“</a:t>
            </a:r>
            <a:r>
              <a:rPr lang="cs-CZ" sz="2400" dirty="0" smtClean="0">
                <a:latin typeface="Arial" charset="0"/>
                <a:cs typeface="Arial" charset="0"/>
              </a:rPr>
              <a:t> (koridor, plocha, oblast,…) – pokud ovlivní území více krajů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významem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rozsahem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využitím </a:t>
            </a:r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A04226-8DB4-4605-81C6-6ECDB16FA23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0"/>
            <a:ext cx="4643437" cy="679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939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C6C3AB-7B53-426F-B9C2-434D91113B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9864" t="22440" r="61318" b="13586"/>
          <a:stretch/>
        </p:blipFill>
        <p:spPr bwMode="auto">
          <a:xfrm>
            <a:off x="0" y="0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4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"/>
            <a:ext cx="8420100" cy="5643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484785"/>
            <a:ext cx="7972425" cy="576064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Zásady územního rozvoje </a:t>
            </a:r>
            <a:r>
              <a:rPr lang="cs-CZ" sz="2400" b="0" dirty="0" smtClean="0"/>
              <a:t>- ZÚR</a:t>
            </a:r>
            <a:endParaRPr lang="cs-CZ" sz="2400" b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9473"/>
            <a:ext cx="7972425" cy="4438253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(§ 36 - § 42 SZ, § 6 - § 10 vyhl. 500/2006 Sb. a příloha 4 vyhlášky) 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defRPr/>
            </a:pPr>
            <a:r>
              <a:rPr lang="cs-CZ" sz="2000" dirty="0" smtClean="0"/>
              <a:t>zpřesňují a rozvíjí cíle a úkoly ÚP v souladu s 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koordinují územně plánovací činnost obcí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pořizuje </a:t>
            </a:r>
            <a:r>
              <a:rPr lang="cs-CZ" sz="2000" dirty="0"/>
              <a:t>krajský </a:t>
            </a:r>
            <a:r>
              <a:rPr lang="cs-CZ" sz="2000" dirty="0" smtClean="0"/>
              <a:t>úřad pro </a:t>
            </a:r>
            <a:r>
              <a:rPr lang="cs-CZ" sz="2000" dirty="0"/>
              <a:t>celé území kraje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na </a:t>
            </a:r>
            <a:r>
              <a:rPr lang="cs-CZ" sz="2000" dirty="0"/>
              <a:t>základě zadání nebo zprávy o uplatňování ZÚR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vydává </a:t>
            </a:r>
            <a:r>
              <a:rPr lang="cs-CZ" sz="2000" dirty="0"/>
              <a:t>je </a:t>
            </a:r>
            <a:r>
              <a:rPr lang="cs-CZ" sz="2000" dirty="0" smtClean="0"/>
              <a:t>OOP </a:t>
            </a:r>
            <a:r>
              <a:rPr lang="cs-CZ" sz="2000" dirty="0"/>
              <a:t>zastupitelstvo kraje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závazné </a:t>
            </a:r>
            <a:r>
              <a:rPr lang="cs-CZ" sz="2000" dirty="0"/>
              <a:t>pro pořizování a vydávání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územních plánů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regulačních plánů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pro rozhodování v území 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b="1" dirty="0"/>
              <a:t>řeš</a:t>
            </a:r>
            <a:r>
              <a:rPr lang="cs-CZ" sz="2000" dirty="0"/>
              <a:t>í problematiku v souvislostech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nadmístních </a:t>
            </a:r>
            <a:r>
              <a:rPr lang="cs-CZ" sz="2000" dirty="0" smtClean="0"/>
              <a:t>(nadmístní koridor</a:t>
            </a:r>
            <a:r>
              <a:rPr lang="cs-CZ" sz="2000" dirty="0"/>
              <a:t>, plocha, oblast,…) – pokud ovlivní území více obcí </a:t>
            </a:r>
            <a:r>
              <a:rPr lang="cs-CZ" sz="2000" dirty="0" smtClean="0"/>
              <a:t>– významem, rozsahem, využitím </a:t>
            </a:r>
            <a:r>
              <a:rPr lang="cs-CZ" sz="2000" b="1" dirty="0"/>
              <a:t> 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400" b="1" dirty="0"/>
              <a:t> 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B5B828-EFF5-42B6-9563-48EE22D130C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642938" y="1628800"/>
            <a:ext cx="8043861" cy="346918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75718"/>
            <a:ext cx="7972425" cy="4739407"/>
          </a:xfrm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1900" b="1" dirty="0" smtClean="0"/>
              <a:t>Obsah </a:t>
            </a:r>
            <a:r>
              <a:rPr lang="cs-CZ" sz="1900" dirty="0" smtClean="0"/>
              <a:t>– (Příloha 4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krajské priority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rozvojových os a rozvojových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rozvojové osy a rozvojové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specifických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specifické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ploch a koridorů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(nadmístního významu) např. (dopravní a technické infrastruktury, územní systémy ekologické stability, „územní rezervy"…)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koncepce </a:t>
            </a:r>
            <a:r>
              <a:rPr lang="cs-CZ" sz="1900" dirty="0"/>
              <a:t>ochrany a rozvoje přírodních, kulturních a civilizačních hodnot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krajinné celky – cílové charakteristiky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 návrhu ZÚR </a:t>
            </a:r>
            <a:r>
              <a:rPr lang="cs-CZ" sz="1900" dirty="0" smtClean="0"/>
              <a:t>- vyhodnocení </a:t>
            </a:r>
            <a:r>
              <a:rPr lang="cs-CZ" sz="1900" dirty="0"/>
              <a:t>vlivů na udržitelný rozvoj území.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9D3DC3-31A2-41B9-96AD-3DEE01F9CE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500313"/>
            <a:ext cx="7972425" cy="42148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Zpráva o uplatňování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krajský úřad každé 4 roky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dirty="0" smtClean="0"/>
              <a:t>Zastupitelstvo kraje rozhoduje o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aktualizaci ( i zkráceným postupem)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zpracování </a:t>
            </a:r>
            <a:r>
              <a:rPr lang="cs-CZ" dirty="0"/>
              <a:t>nového návrhu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B18937-F0BD-4ABE-80AE-1854D29A5B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C456F-A1B3-4AD0-9855-D00C7316CAF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6236" t="15363" r="15682" b="4759"/>
          <a:stretch/>
        </p:blipFill>
        <p:spPr bwMode="auto">
          <a:xfrm>
            <a:off x="10084" y="0"/>
            <a:ext cx="4996815" cy="689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/>
          <a:srcRect l="55994" t="12747" r="6879" b="4776"/>
          <a:stretch/>
        </p:blipFill>
        <p:spPr bwMode="auto">
          <a:xfrm>
            <a:off x="1979713" y="2420888"/>
            <a:ext cx="6840760" cy="4437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53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64466"/>
            <a:ext cx="7972425" cy="419188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WIKIPEDIE</a:t>
            </a:r>
            <a:endParaRPr lang="cs-CZ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000" dirty="0" smtClean="0"/>
              <a:t>„…</a:t>
            </a:r>
            <a:r>
              <a:rPr lang="cs-CZ" sz="2400" u="sng" dirty="0" smtClean="0"/>
              <a:t>nástroj</a:t>
            </a:r>
            <a:r>
              <a:rPr lang="cs-CZ" sz="2400" dirty="0" smtClean="0"/>
              <a:t> státní správy </a:t>
            </a:r>
            <a:r>
              <a:rPr lang="cs-CZ" sz="2400" u="sng" dirty="0" smtClean="0"/>
              <a:t>pro racionální rozvoj</a:t>
            </a:r>
            <a:r>
              <a:rPr lang="cs-CZ" sz="2400" dirty="0" smtClean="0"/>
              <a:t> určitého </a:t>
            </a:r>
            <a:r>
              <a:rPr lang="cs-CZ" sz="2400" u="sng" dirty="0" smtClean="0"/>
              <a:t>území</a:t>
            </a:r>
            <a:r>
              <a:rPr lang="cs-CZ" sz="2400" dirty="0" smtClean="0"/>
              <a:t>.“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„...</a:t>
            </a:r>
            <a:r>
              <a:rPr lang="cs-CZ" sz="2400" u="sng" dirty="0" smtClean="0"/>
              <a:t>trvalá</a:t>
            </a:r>
            <a:r>
              <a:rPr lang="cs-CZ" sz="2400" dirty="0"/>
              <a:t>, </a:t>
            </a:r>
            <a:r>
              <a:rPr lang="cs-CZ" sz="2400" u="sng" dirty="0"/>
              <a:t>soustavná</a:t>
            </a:r>
            <a:r>
              <a:rPr lang="cs-CZ" sz="2400" dirty="0"/>
              <a:t> a </a:t>
            </a:r>
            <a:r>
              <a:rPr lang="cs-CZ" sz="2400" u="sng" dirty="0"/>
              <a:t>komplexní</a:t>
            </a:r>
            <a:r>
              <a:rPr lang="cs-CZ" sz="2400" dirty="0"/>
              <a:t> </a:t>
            </a:r>
            <a:r>
              <a:rPr lang="cs-CZ" sz="2400" dirty="0" smtClean="0"/>
              <a:t>činnost…“ </a:t>
            </a:r>
          </a:p>
          <a:p>
            <a:pPr eaLnBrk="1" hangingPunct="1">
              <a:spcBef>
                <a:spcPts val="2400"/>
              </a:spcBef>
              <a:spcAft>
                <a:spcPts val="600"/>
              </a:spcAft>
              <a:buNone/>
              <a:defRPr/>
            </a:pPr>
            <a:r>
              <a:rPr lang="cs-CZ" b="1" dirty="0"/>
              <a:t>Ekologický právní servis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určuje</a:t>
            </a:r>
            <a:r>
              <a:rPr lang="cs-CZ" sz="2400" u="sng" dirty="0"/>
              <a:t>, jak bude krajina a veřejné prostranství kolem nás vypadat</a:t>
            </a:r>
            <a:r>
              <a:rPr lang="cs-CZ" sz="2400" dirty="0" smtClean="0"/>
              <a:t>.“ </a:t>
            </a:r>
            <a:endParaRPr lang="cs-CZ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reguluje </a:t>
            </a:r>
            <a:r>
              <a:rPr lang="cs-CZ" sz="2400" u="sng" dirty="0"/>
              <a:t>prakticky vše</a:t>
            </a:r>
            <a:r>
              <a:rPr lang="cs-CZ" sz="2400" dirty="0"/>
              <a:t>.“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D45550-98AB-4F0E-8532-033E30D759D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2998F0-396C-4492-8A53-1108E80FE70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55995" t="11777" r="7195" b="5289"/>
          <a:stretch/>
        </p:blipFill>
        <p:spPr bwMode="auto">
          <a:xfrm>
            <a:off x="0" y="404664"/>
            <a:ext cx="9143378" cy="6305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56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43204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2"/>
            <a:ext cx="7972425" cy="4726284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cs-CZ" sz="1400" dirty="0" smtClean="0"/>
              <a:t>(§ 43 - § 57 SZ, § 11 - § 15 vyhl. 500/2006 Sb. a příloha 7 vyhlášky) 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zpřesňuje a rozvíjí cíle a úkoly ÚP v souladu s PÚR a ZÚR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grafická část měřítka </a:t>
            </a:r>
            <a:r>
              <a:rPr lang="cs-CZ" sz="2400" b="1" dirty="0" smtClean="0"/>
              <a:t>1 : 5 000 </a:t>
            </a:r>
            <a:r>
              <a:rPr lang="cs-CZ" sz="2400" dirty="0" smtClean="0"/>
              <a:t>nebo</a:t>
            </a:r>
            <a:r>
              <a:rPr lang="cs-CZ" sz="2400" b="1" dirty="0" smtClean="0"/>
              <a:t> 1 : 10 000</a:t>
            </a:r>
            <a:endParaRPr lang="cs-CZ" sz="24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pořizuje příslušný obecní úřad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na základě zadání </a:t>
            </a:r>
            <a:endParaRPr lang="cs-CZ" sz="20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pro </a:t>
            </a:r>
            <a:r>
              <a:rPr lang="cs-CZ" sz="2000" dirty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vydává opatřením obecné povahy dle správního řádu </a:t>
            </a:r>
            <a:r>
              <a:rPr lang="cs-CZ" sz="2000" dirty="0" smtClean="0"/>
              <a:t>ZO 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závazný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 rozhodování v území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50405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8840"/>
            <a:ext cx="7972425" cy="486916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cs-CZ" sz="2000" b="1" dirty="0" smtClean="0"/>
              <a:t>Obsah </a:t>
            </a:r>
            <a:r>
              <a:rPr lang="cs-CZ" sz="2000" dirty="0"/>
              <a:t>– (Příloha 7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rozvoje obce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urbanistická koncepce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uspořádání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veřejné infrastruktury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vymezení zastavěného území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pro veřejně prospěšné stavby a veřejně prospěšná opatření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územní rezervy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nebo koridory - rozhodování podmíněno dohodou o parcelaci, zpracováním </a:t>
            </a:r>
            <a:r>
              <a:rPr lang="cs-CZ" sz="1900" dirty="0" smtClean="0"/>
              <a:t>územní studie nebo </a:t>
            </a:r>
            <a:r>
              <a:rPr lang="cs-CZ" sz="1900" dirty="0"/>
              <a:t>vydáním regulačního plánu (RP</a:t>
            </a:r>
            <a:r>
              <a:rPr lang="cs-CZ" sz="1900" dirty="0" smtClean="0"/>
              <a:t>)</a:t>
            </a:r>
          </a:p>
          <a:p>
            <a:pPr marL="2506663" indent="-2506663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900" dirty="0" smtClean="0"/>
              <a:t>!! </a:t>
            </a:r>
            <a:r>
              <a:rPr lang="cs-CZ" sz="2400" dirty="0" smtClean="0"/>
              <a:t>Pokud ZO rozhodne – </a:t>
            </a:r>
            <a:r>
              <a:rPr lang="cs-CZ" sz="2400" u="sng" dirty="0" smtClean="0"/>
              <a:t>ÚP nebo vymezená část území - s prvky regulačního plánu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2400" dirty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288032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0"/>
            <a:ext cx="7972425" cy="472628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000" b="1" dirty="0" smtClean="0"/>
              <a:t>O pořízení rozhoduje zastupitelstvo obce </a:t>
            </a:r>
            <a:r>
              <a:rPr lang="cs-CZ" sz="2000" dirty="0" smtClean="0"/>
              <a:t>(§ 44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 vlastního podnětu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orgánu veřejné správy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občana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fyzické nebo právnické osoby, která má vlastnická nebo obdobná práva k pozemku nebo stavbě na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oprávněného investora </a:t>
            </a:r>
          </a:p>
          <a:p>
            <a:pPr eaLnBrk="1" hangingPunct="1">
              <a:spcBef>
                <a:spcPts val="1800"/>
              </a:spcBef>
              <a:buNone/>
              <a:defRPr/>
            </a:pPr>
            <a:r>
              <a:rPr lang="cs-CZ" sz="2000" b="1" dirty="0"/>
              <a:t>Úhrada nákladů na pořízení územního plánu </a:t>
            </a:r>
            <a:r>
              <a:rPr lang="cs-CZ" sz="2000" dirty="0"/>
              <a:t>(§ </a:t>
            </a:r>
            <a:r>
              <a:rPr lang="cs-CZ" sz="2000" dirty="0" smtClean="0"/>
              <a:t>45 </a:t>
            </a:r>
            <a:r>
              <a:rPr lang="cs-CZ" sz="2000" dirty="0"/>
              <a:t>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zpracování </a:t>
            </a:r>
            <a:r>
              <a:rPr lang="cs-CZ" sz="2000" dirty="0"/>
              <a:t>hradí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projednání </a:t>
            </a:r>
            <a:r>
              <a:rPr lang="cs-CZ" sz="2000" dirty="0" smtClean="0"/>
              <a:t>hradí </a:t>
            </a:r>
            <a:r>
              <a:rPr lang="cs-CZ" sz="2000" dirty="0"/>
              <a:t>pořizovatel </a:t>
            </a:r>
            <a:r>
              <a:rPr lang="cs-CZ" sz="2000" dirty="0" smtClean="0"/>
              <a:t>(úřad)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změna ÚP z </a:t>
            </a:r>
            <a:r>
              <a:rPr lang="cs-CZ" sz="2000" dirty="0" smtClean="0"/>
              <a:t>výhradní </a:t>
            </a:r>
            <a:r>
              <a:rPr lang="cs-CZ" sz="2000" dirty="0"/>
              <a:t>potřeby navrhovatele – částečná nebo úplná úhrada navrhovatelem (obec může ale nemusí podmínit)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E95C29-14E5-4C71-941F-951DAE7AE01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projednáván postupem podle SZ s </a:t>
            </a:r>
            <a:endParaRPr lang="cs-CZ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dotčenými orgány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krajem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obcemi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oprávněnými investory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státy (pokud je území ovlivněno)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veřejností 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4ED337-3BBF-4A40-8D2D-E1654E3E3AB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400" dirty="0">
                <a:solidFill>
                  <a:srgbClr val="89A1A7"/>
                </a:solidFill>
              </a:rPr>
              <a:t> 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0005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Zpráva o uplatňování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pořizovatel každé 4 roky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zastupitelstvo obce rozhodne o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pořízení změny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zpracování nového návrhu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E04868-37A2-4E0D-B5FC-883C2A29A81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Změny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zprávy o uplatňování ÚP (</a:t>
            </a:r>
            <a:r>
              <a:rPr lang="cs-CZ" sz="2400" b="1" dirty="0" smtClean="0"/>
              <a:t>pokyny </a:t>
            </a:r>
            <a:r>
              <a:rPr lang="cs-CZ" sz="2400" dirty="0" smtClean="0"/>
              <a:t>pro pořízení změny)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samostatného </a:t>
            </a:r>
            <a:r>
              <a:rPr lang="cs-CZ" sz="2400" b="1" dirty="0" smtClean="0"/>
              <a:t>zadání</a:t>
            </a:r>
            <a:r>
              <a:rPr lang="cs-CZ" sz="2400" dirty="0" smtClean="0"/>
              <a:t> (z vlastního podnětu, na návrh orgánu veřejné správy, občana obce, fyzické nebo právnické osoby, oprávněného investora)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b="1" dirty="0" smtClean="0"/>
              <a:t>na změnu není právní nárok – o pořizování rozhoduje zastupitelstvo </a:t>
            </a:r>
            <a:r>
              <a:rPr lang="cs-CZ" sz="2400" dirty="0" smtClean="0"/>
              <a:t>(</a:t>
            </a:r>
            <a:r>
              <a:rPr lang="cs-CZ" sz="2400" dirty="0"/>
              <a:t>možnost zkráceného postupu)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cs-CZ" sz="2400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800" dirty="0" smtClean="0"/>
              <a:t>Změny </a:t>
            </a:r>
            <a:r>
              <a:rPr lang="cs-CZ" sz="2800" dirty="0"/>
              <a:t>ÚP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2060848"/>
            <a:ext cx="7972425" cy="479715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povinnost</a:t>
            </a:r>
            <a:r>
              <a:rPr lang="cs-CZ" dirty="0" smtClean="0"/>
              <a:t> pořídit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nesoulad</a:t>
            </a:r>
            <a:r>
              <a:rPr lang="cs-CZ" sz="2200" dirty="0" smtClean="0"/>
              <a:t> ÚP s PÚR, ZÚR, RP (</a:t>
            </a:r>
            <a:r>
              <a:rPr lang="cs-CZ" sz="2200" dirty="0" err="1" smtClean="0"/>
              <a:t>poř</a:t>
            </a:r>
            <a:r>
              <a:rPr lang="cs-CZ" sz="2200" dirty="0" smtClean="0"/>
              <a:t>. </a:t>
            </a:r>
            <a:r>
              <a:rPr lang="cs-CZ" sz="2200" dirty="0"/>
              <a:t>k</a:t>
            </a:r>
            <a:r>
              <a:rPr lang="cs-CZ" sz="2200" dirty="0" smtClean="0"/>
              <a:t>rajem),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/>
              <a:t>podle částí </a:t>
            </a:r>
            <a:r>
              <a:rPr lang="cs-CZ" sz="2200" dirty="0" smtClean="0"/>
              <a:t>ÚP, </a:t>
            </a:r>
            <a:r>
              <a:rPr lang="cs-CZ" sz="2200" dirty="0"/>
              <a:t>které jsou v rozporu </a:t>
            </a:r>
            <a:endParaRPr lang="cs-CZ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/>
              <a:t>zrušení části </a:t>
            </a:r>
            <a:r>
              <a:rPr lang="cs-CZ" sz="2200" b="1" dirty="0" smtClean="0"/>
              <a:t>ÚP </a:t>
            </a:r>
            <a:r>
              <a:rPr lang="cs-CZ" sz="2200" dirty="0" smtClean="0"/>
              <a:t>– přezkum soudem či krajem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změna </a:t>
            </a:r>
            <a:r>
              <a:rPr lang="cs-CZ" sz="2200" b="1" dirty="0"/>
              <a:t>nebo zrušení rozhodnutí o námitkách</a:t>
            </a:r>
            <a:r>
              <a:rPr lang="cs-CZ" sz="2200" dirty="0"/>
              <a:t>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 smtClean="0"/>
              <a:t>podle částí ÚP, </a:t>
            </a:r>
            <a:r>
              <a:rPr lang="cs-CZ" sz="2200" dirty="0"/>
              <a:t>které jsou vymezeny v rozhodnutí o zrušení </a:t>
            </a:r>
            <a:endParaRPr lang="cs-CZ" sz="22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 smtClean="0"/>
              <a:t>ZO </a:t>
            </a:r>
            <a:r>
              <a:rPr lang="cs-CZ" sz="2200" b="1" dirty="0"/>
              <a:t>bezodkladně rozhodne o pořízení</a:t>
            </a:r>
            <a:r>
              <a:rPr lang="cs-CZ" sz="2200" dirty="0"/>
              <a:t> </a:t>
            </a:r>
            <a:r>
              <a:rPr lang="cs-CZ" sz="2200" dirty="0" smtClean="0"/>
              <a:t>ÚP </a:t>
            </a:r>
            <a:r>
              <a:rPr lang="cs-CZ" sz="2200" dirty="0"/>
              <a:t>nebo </a:t>
            </a:r>
            <a:r>
              <a:rPr lang="cs-CZ" sz="2200" dirty="0" smtClean="0"/>
              <a:t>změny </a:t>
            </a:r>
            <a:r>
              <a:rPr lang="cs-CZ" sz="2200" dirty="0"/>
              <a:t>a o jejím </a:t>
            </a:r>
            <a:r>
              <a:rPr lang="cs-CZ" sz="2200" dirty="0" smtClean="0"/>
              <a:t>obsahu</a:t>
            </a:r>
            <a:endParaRPr lang="cs-CZ" sz="22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/>
              <a:t>Část </a:t>
            </a:r>
            <a:r>
              <a:rPr lang="cs-CZ" sz="2200" dirty="0" smtClean="0"/>
              <a:t>ÚP, </a:t>
            </a:r>
            <a:r>
              <a:rPr lang="cs-CZ" sz="2200" dirty="0"/>
              <a:t>která </a:t>
            </a:r>
            <a:r>
              <a:rPr lang="cs-CZ" sz="2200" b="1" dirty="0" smtClean="0"/>
              <a:t>znemožňuje </a:t>
            </a:r>
            <a:r>
              <a:rPr lang="cs-CZ" sz="2200" b="1" dirty="0"/>
              <a:t>realizaci záměru </a:t>
            </a:r>
            <a:r>
              <a:rPr lang="cs-CZ" sz="2200" b="1" dirty="0" smtClean="0"/>
              <a:t>z </a:t>
            </a:r>
            <a:r>
              <a:rPr lang="cs-CZ" sz="2200" dirty="0" smtClean="0"/>
              <a:t>PÚR nebo ZÚR, </a:t>
            </a:r>
            <a:r>
              <a:rPr lang="cs-CZ" sz="2200" b="1" dirty="0"/>
              <a:t>se</a:t>
            </a:r>
            <a:r>
              <a:rPr lang="cs-CZ" sz="2200" dirty="0"/>
              <a:t> při rozhodování </a:t>
            </a:r>
            <a:r>
              <a:rPr lang="cs-CZ" sz="2200" b="1" dirty="0" smtClean="0"/>
              <a:t>nepoužije</a:t>
            </a:r>
            <a:r>
              <a:rPr lang="cs-CZ" sz="2200" dirty="0" smtClean="0"/>
              <a:t> 	</a:t>
            </a:r>
            <a:endParaRPr lang="cs-CZ" sz="22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482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091" name="TextovéPole 2"/>
          <p:cNvSpPr txBox="1">
            <a:spLocks noChangeArrowheads="1"/>
          </p:cNvSpPr>
          <p:nvPr/>
        </p:nvSpPr>
        <p:spPr bwMode="auto">
          <a:xfrm>
            <a:off x="5048250" y="2143125"/>
            <a:ext cx="38442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MMR </a:t>
            </a:r>
          </a:p>
          <a:p>
            <a:r>
              <a:rPr lang="cs-CZ" sz="2400" dirty="0"/>
              <a:t>Metodický pokyn </a:t>
            </a:r>
            <a:r>
              <a:rPr lang="cs-CZ" sz="2400" dirty="0" smtClean="0"/>
              <a:t>k </a:t>
            </a:r>
            <a:r>
              <a:rPr lang="cs-CZ" sz="2400" dirty="0"/>
              <a:t>obsahu ÚP </a:t>
            </a: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03F38C-AC6F-4C40-AC85-4CFC2F83AB6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26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7763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01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F52879-1618-4B57-BBD9-896B977C96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>
                <a:solidFill>
                  <a:schemeClr val="tx1"/>
                </a:solidFill>
              </a:rPr>
              <a:t>Úvodem </a:t>
            </a:r>
            <a:r>
              <a:rPr lang="cs-CZ" sz="3200" dirty="0">
                <a:solidFill>
                  <a:schemeClr val="tx1"/>
                </a:solidFill>
              </a:rPr>
              <a:t>– Ústecký kraj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cs-CZ" sz="2400" dirty="0" smtClean="0"/>
              <a:t>rozloha kraje 	</a:t>
            </a:r>
            <a:r>
              <a:rPr lang="cs-CZ" sz="2400" b="1" dirty="0" smtClean="0"/>
              <a:t>             5 339 km2 </a:t>
            </a:r>
            <a:r>
              <a:rPr lang="cs-CZ" sz="2400" dirty="0" smtClean="0"/>
              <a:t>(6,8 % z ČR)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zemědělská půda 	</a:t>
            </a:r>
            <a:r>
              <a:rPr lang="cs-CZ" b="1" dirty="0" smtClean="0"/>
              <a:t>         </a:t>
            </a:r>
            <a:r>
              <a:rPr lang="cs-CZ" dirty="0" smtClean="0"/>
              <a:t>52 %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lesy 			         30 %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vodní  plochy 		           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podíl chráněných území (ŽP)    27 %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počet obyvatel 	              </a:t>
            </a:r>
            <a:r>
              <a:rPr lang="cs-CZ" b="1" dirty="0" smtClean="0"/>
              <a:t>820 434 </a:t>
            </a:r>
            <a:r>
              <a:rPr lang="cs-CZ" dirty="0" smtClean="0"/>
              <a:t>(k 12.12.2018)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hustota obyvatel 	      </a:t>
            </a:r>
            <a:r>
              <a:rPr lang="cs-CZ" b="1" dirty="0" smtClean="0"/>
              <a:t>154 ob/km</a:t>
            </a:r>
            <a:r>
              <a:rPr lang="cs-CZ" b="1" baseline="30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(průměr ČR 133 ob/km</a:t>
            </a:r>
            <a:r>
              <a:rPr lang="cs-CZ" baseline="30000" dirty="0" smtClean="0"/>
              <a:t>2 </a:t>
            </a:r>
            <a:r>
              <a:rPr lang="cs-CZ" dirty="0" smtClean="0"/>
              <a:t>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podíl obyvatel města              </a:t>
            </a:r>
            <a:r>
              <a:rPr lang="cs-CZ" b="1" dirty="0" smtClean="0"/>
              <a:t>81</a:t>
            </a:r>
            <a:r>
              <a:rPr lang="cs-CZ" dirty="0" smtClean="0"/>
              <a:t> %</a:t>
            </a:r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EB00B1-8646-4279-955E-880DF6F70E1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15250" cy="6429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1139" name="TextovéPole 2"/>
          <p:cNvSpPr txBox="1">
            <a:spLocks noChangeArrowheads="1"/>
          </p:cNvSpPr>
          <p:nvPr/>
        </p:nvSpPr>
        <p:spPr bwMode="auto">
          <a:xfrm>
            <a:off x="6084168" y="3933056"/>
            <a:ext cx="28083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/>
              <a:t>Hlavní výkres </a:t>
            </a:r>
            <a:r>
              <a:rPr lang="cs-CZ" sz="3200" dirty="0"/>
              <a:t>- výřez</a:t>
            </a: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CD8A0B-17C8-4A4F-A580-DDFA214EAC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44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7813" cy="676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63" name="TextovéPole 2"/>
          <p:cNvSpPr txBox="1">
            <a:spLocks noChangeArrowheads="1"/>
          </p:cNvSpPr>
          <p:nvPr/>
        </p:nvSpPr>
        <p:spPr bwMode="auto">
          <a:xfrm>
            <a:off x="6000750" y="2643188"/>
            <a:ext cx="2857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Výkres základního členění území </a:t>
            </a:r>
            <a:r>
              <a:rPr lang="cs-CZ" sz="2800" dirty="0"/>
              <a:t>– výřez </a:t>
            </a:r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59B086-05E2-43F5-B179-CF48927EF5D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67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0719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RP stanoví v ploše </a:t>
            </a:r>
            <a:endParaRPr lang="cs-CZ" dirty="0" smtClean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využití pozemků                                                           </a:t>
            </a:r>
            <a:r>
              <a:rPr lang="cs-CZ" sz="2000" dirty="0" smtClean="0"/>
              <a:t>(stavba, zeleň, stavební čáry, odstupy staveb, …..)  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podmínky pro stavby                                                          </a:t>
            </a:r>
            <a:r>
              <a:rPr lang="cs-CZ" sz="2000" dirty="0" smtClean="0"/>
              <a:t>(velikost, výška, tvar střechy, materiály,….)</a:t>
            </a:r>
            <a:endParaRPr lang="cs-CZ" sz="2000" dirty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lze jím nahradit územní rozhodnutí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cs-CZ" sz="2400" dirty="0" smtClean="0"/>
              <a:t>  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DE5E53-08CE-4624-9D7F-F6C2E4EBD57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34691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( RP)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61 - § 71 SZ, § 17 - § 21 vyhl. 500/2006 Sb. a přílohy 8 - 11 vyhlášky) </a:t>
            </a:r>
            <a:r>
              <a:rPr lang="cs-CZ" sz="2400" b="1" dirty="0" smtClean="0"/>
              <a:t>RP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pořizován pro </a:t>
            </a:r>
            <a:endParaRPr lang="cs-CZ" sz="18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vybranou část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grafická část měřítka </a:t>
            </a:r>
            <a:r>
              <a:rPr lang="cs-CZ" sz="1800" b="1" dirty="0" smtClean="0"/>
              <a:t>1 : 1 000  </a:t>
            </a:r>
            <a:r>
              <a:rPr lang="cs-CZ" sz="1800" dirty="0" smtClean="0"/>
              <a:t>nebo </a:t>
            </a:r>
            <a:r>
              <a:rPr lang="cs-CZ" sz="1800" b="1" dirty="0" smtClean="0"/>
              <a:t>1 : 500                                    </a:t>
            </a:r>
            <a:r>
              <a:rPr lang="cs-CZ" sz="1800" dirty="0" smtClean="0"/>
              <a:t>(výkres VPS, VPO – katastrální mapa, pokud nenahrazuje ÚR 1 : 2 000)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 dirty="0">
                <a:latin typeface="Arial" charset="0"/>
                <a:cs typeface="Arial" charset="0"/>
              </a:rPr>
              <a:t>RP se pořizuje na základě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zadání v </a:t>
            </a:r>
            <a:r>
              <a:rPr lang="cs-CZ" sz="1800" dirty="0" smtClean="0">
                <a:latin typeface="Arial" charset="0"/>
                <a:cs typeface="Arial" charset="0"/>
              </a:rPr>
              <a:t>ÚP, ZÚR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zadání </a:t>
            </a:r>
            <a:r>
              <a:rPr lang="cs-CZ" sz="1800" dirty="0">
                <a:latin typeface="Arial" charset="0"/>
                <a:cs typeface="Arial" charset="0"/>
              </a:rPr>
              <a:t>zpracovaného pořizovatelem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 </a:t>
            </a:r>
            <a:r>
              <a:rPr lang="cs-CZ" sz="1800" b="1" dirty="0">
                <a:latin typeface="Arial" charset="0"/>
                <a:cs typeface="Arial" charset="0"/>
              </a:rPr>
              <a:t>RP se vydává 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 jiného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na žádost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74A9D-2A9E-461D-B231-F995B531CE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490934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4"/>
            <a:ext cx="7972425" cy="4258864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vydává opatřením obecné povahy zastupitelstvo obce (kraje)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je závazný pro 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pro rozhodování v území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vydaný krajem je závazný pro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územní plány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regulační plány vydávané obcemi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 stanoví </a:t>
            </a:r>
            <a:r>
              <a:rPr lang="cs-CZ" sz="2000" dirty="0"/>
              <a:t>v ploše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využití pozemků,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umístění staveb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lze jím nahradit územní rozhodnutí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000" dirty="0" smtClean="0"/>
              <a:t>Změny RP (lze i zkráceným postupem)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B8710E-7226-4F03-A2E9-C43C6AB7814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86688" cy="6659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403" name="TextovéPole 2"/>
          <p:cNvSpPr txBox="1">
            <a:spLocks noChangeArrowheads="1"/>
          </p:cNvSpPr>
          <p:nvPr/>
        </p:nvSpPr>
        <p:spPr bwMode="auto">
          <a:xfrm>
            <a:off x="7786688" y="2420888"/>
            <a:ext cx="12124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/>
              <a:t>RP </a:t>
            </a:r>
            <a:endParaRPr lang="cs-CZ" sz="2000" b="1" dirty="0" smtClean="0"/>
          </a:p>
          <a:p>
            <a:r>
              <a:rPr lang="cs-CZ" sz="2000" dirty="0" smtClean="0"/>
              <a:t>příklad </a:t>
            </a:r>
            <a:r>
              <a:rPr lang="cs-CZ" sz="2000" dirty="0"/>
              <a:t>– bydlení </a:t>
            </a:r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36D324-EBD6-4EF8-8E25-215D00ABAA5F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0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772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ovéPole 2"/>
          <p:cNvSpPr txBox="1">
            <a:spLocks noChangeArrowheads="1"/>
          </p:cNvSpPr>
          <p:nvPr/>
        </p:nvSpPr>
        <p:spPr bwMode="auto">
          <a:xfrm>
            <a:off x="1143000" y="5857875"/>
            <a:ext cx="7245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RP </a:t>
            </a:r>
            <a:r>
              <a:rPr lang="cs-CZ" sz="2800" b="1" dirty="0" smtClean="0"/>
              <a:t>- </a:t>
            </a:r>
            <a:r>
              <a:rPr lang="cs-CZ" sz="2800" dirty="0" smtClean="0"/>
              <a:t>příklad – městská památková zóna </a:t>
            </a:r>
            <a:endParaRPr lang="cs-CZ" sz="2800" dirty="0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A5268-49F9-44B6-9DFE-19C50BE8D95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43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5" y="1631146"/>
            <a:ext cx="8043862" cy="717733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tx1"/>
                </a:solidFill>
              </a:rPr>
              <a:t>Obecná ustanovení a společné postupy v územním plánování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348880"/>
            <a:ext cx="8032845" cy="450912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20 – § 24 SZ)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zveřejňování písemností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ÚPD a změny rovněž v </a:t>
            </a:r>
            <a:r>
              <a:rPr lang="cs-CZ" u="sng" dirty="0" smtClean="0"/>
              <a:t>elektronické verzi ve strojově čitelném formátu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veřejné projednání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zástupce veřejnosti, oprávněný investor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kvalifikační požadavky</a:t>
            </a:r>
            <a:endParaRPr lang="cs-CZ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32845" cy="472514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/>
              <a:t>zrušení určení pozemku k zastavění</a:t>
            </a:r>
            <a:r>
              <a:rPr lang="cs-CZ" sz="2400" dirty="0"/>
              <a:t> na základě změny </a:t>
            </a:r>
            <a:r>
              <a:rPr lang="cs-CZ" sz="2400" dirty="0" smtClean="0"/>
              <a:t>ÚP </a:t>
            </a:r>
            <a:r>
              <a:rPr lang="cs-CZ" sz="2400" dirty="0"/>
              <a:t>nebo vydáním nového </a:t>
            </a:r>
            <a:r>
              <a:rPr lang="cs-CZ" sz="2400" dirty="0" smtClean="0"/>
              <a:t>ÚP</a:t>
            </a:r>
            <a:endParaRPr lang="cs-CZ" sz="24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 smtClean="0"/>
              <a:t>náleží </a:t>
            </a:r>
            <a:r>
              <a:rPr lang="cs-CZ" sz="2400" b="1" dirty="0"/>
              <a:t>náhrada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/>
              <a:t>vynaložených </a:t>
            </a:r>
            <a:r>
              <a:rPr lang="cs-CZ" sz="2400" dirty="0"/>
              <a:t>nákladů na přípravu výstavby v obvyklé výši, zejména </a:t>
            </a:r>
            <a:endParaRPr lang="cs-CZ" sz="2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koupi </a:t>
            </a:r>
            <a:r>
              <a:rPr lang="cs-CZ" b="1" dirty="0" smtClean="0"/>
              <a:t>pozemku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projektovou přípravu</a:t>
            </a:r>
            <a:r>
              <a:rPr lang="cs-CZ" dirty="0"/>
              <a:t> výstavby </a:t>
            </a:r>
            <a:endParaRPr lang="cs-CZ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nebo </a:t>
            </a:r>
            <a:r>
              <a:rPr lang="cs-CZ" dirty="0"/>
              <a:t>v souvislosti se </a:t>
            </a:r>
            <a:r>
              <a:rPr lang="cs-CZ" b="1" dirty="0"/>
              <a:t>snížením hodnoty pozemku</a:t>
            </a:r>
            <a:r>
              <a:rPr lang="cs-CZ" dirty="0"/>
              <a:t>, který slouží k zajištění závazku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94510" cy="4725144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b="1" dirty="0" smtClean="0"/>
              <a:t>nenáleží náhrada</a:t>
            </a:r>
            <a:r>
              <a:rPr lang="cs-CZ" sz="2200" dirty="0" smtClean="0"/>
              <a:t>, </a:t>
            </a:r>
            <a:r>
              <a:rPr lang="cs-CZ" sz="2200" dirty="0"/>
              <a:t>jestliže </a:t>
            </a:r>
            <a:r>
              <a:rPr lang="cs-CZ" sz="2200" dirty="0" smtClean="0"/>
              <a:t>ke </a:t>
            </a:r>
            <a:r>
              <a:rPr lang="cs-CZ" sz="2200" dirty="0"/>
              <a:t>zrušení </a:t>
            </a:r>
            <a:r>
              <a:rPr lang="cs-CZ" sz="2200" dirty="0" smtClean="0"/>
              <a:t>zastavitelnosti došlo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 základě </a:t>
            </a:r>
            <a:r>
              <a:rPr lang="cs-CZ" sz="2200" b="1" dirty="0"/>
              <a:t>jeho návrhu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po uplynutí </a:t>
            </a:r>
            <a:r>
              <a:rPr lang="cs-CZ" sz="2200" b="1" dirty="0"/>
              <a:t>5 let od nabytí účinnosti ÚP </a:t>
            </a:r>
            <a:r>
              <a:rPr lang="cs-CZ" sz="2200" dirty="0"/>
              <a:t>nebo jeho změny, </a:t>
            </a:r>
            <a:r>
              <a:rPr lang="cs-CZ" sz="2200" dirty="0" smtClean="0"/>
              <a:t>která </a:t>
            </a:r>
            <a:r>
              <a:rPr lang="cs-CZ" sz="2200" dirty="0"/>
              <a:t>zastavění </a:t>
            </a:r>
            <a:r>
              <a:rPr lang="cs-CZ" sz="2200" dirty="0" smtClean="0"/>
              <a:t>pozemku umožnila </a:t>
            </a:r>
            <a:endParaRPr lang="cs-CZ" sz="220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dirty="0" smtClean="0"/>
              <a:t>ustanovení </a:t>
            </a:r>
            <a:r>
              <a:rPr lang="cs-CZ" sz="2200" dirty="0"/>
              <a:t>o uplynutí lhůty </a:t>
            </a:r>
            <a:r>
              <a:rPr lang="cs-CZ" sz="2200" b="1" dirty="0"/>
              <a:t>5 let se neuplatní</a:t>
            </a:r>
            <a:r>
              <a:rPr lang="cs-CZ" sz="2200" dirty="0"/>
              <a:t>, pokud v této lhůtě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nabylo účinnosti </a:t>
            </a:r>
            <a:r>
              <a:rPr lang="cs-CZ" sz="2200" b="1" dirty="0"/>
              <a:t>rozhodnutí o umístění stavby </a:t>
            </a:r>
            <a:r>
              <a:rPr lang="cs-CZ" sz="2200" dirty="0"/>
              <a:t>nebo územní souhlas pro </a:t>
            </a:r>
            <a:r>
              <a:rPr lang="cs-CZ" sz="2200" dirty="0" smtClean="0"/>
              <a:t>stavbu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před uplynutím lhůty </a:t>
            </a:r>
            <a:r>
              <a:rPr lang="cs-CZ" sz="2200" dirty="0" smtClean="0"/>
              <a:t>byla </a:t>
            </a:r>
            <a:r>
              <a:rPr lang="cs-CZ" sz="2200" b="1" dirty="0"/>
              <a:t>uzavřena veřejnoprávní smlouva</a:t>
            </a:r>
            <a:r>
              <a:rPr lang="cs-CZ" sz="2200" dirty="0"/>
              <a:t> nahrazující územní rozhodnutí a tato veřejnoprávní smlouva je </a:t>
            </a:r>
            <a:r>
              <a:rPr lang="cs-CZ" sz="2200" dirty="0" smtClean="0"/>
              <a:t>účinná </a:t>
            </a:r>
            <a:endParaRPr lang="cs-CZ" sz="2200" dirty="0"/>
          </a:p>
          <a:p>
            <a:pPr marL="0" indent="0">
              <a:buNone/>
            </a:pPr>
            <a:endParaRPr lang="cs-CZ" sz="2400" dirty="0"/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</a:t>
            </a:r>
            <a:r>
              <a:rPr lang="cs-CZ" dirty="0" smtClean="0">
                <a:latin typeface="Arial" charset="0"/>
                <a:cs typeface="Arial" charset="0"/>
              </a:rPr>
              <a:t> 						</a:t>
            </a:r>
            <a:r>
              <a:rPr lang="cs-CZ" b="1" dirty="0" smtClean="0">
                <a:latin typeface="Arial" charset="0"/>
                <a:cs typeface="Arial" charset="0"/>
              </a:rPr>
              <a:t>354</a:t>
            </a:r>
          </a:p>
          <a:p>
            <a:pPr eaLnBrk="1" hangingPunct="1">
              <a:spcBef>
                <a:spcPts val="1200"/>
              </a:spcBef>
            </a:pPr>
            <a:r>
              <a:rPr lang="cs-CZ" b="1" dirty="0" smtClean="0">
                <a:latin typeface="Arial" charset="0"/>
                <a:cs typeface="Arial" charset="0"/>
              </a:rPr>
              <a:t>obce s rozšířenou působností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cs-CZ" dirty="0" smtClean="0">
                <a:latin typeface="Arial" charset="0"/>
                <a:cs typeface="Arial" charset="0"/>
              </a:rPr>
              <a:t>    (ORP, obec typu III)		             	  </a:t>
            </a:r>
            <a:r>
              <a:rPr lang="cs-CZ" b="1" dirty="0" smtClean="0">
                <a:latin typeface="Arial" charset="0"/>
                <a:cs typeface="Arial" charset="0"/>
              </a:rPr>
              <a:t>16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 </a:t>
            </a:r>
            <a:r>
              <a:rPr lang="cs-CZ" b="1" dirty="0">
                <a:latin typeface="Arial" charset="0"/>
                <a:cs typeface="Arial" charset="0"/>
              </a:rPr>
              <a:t>s pověřeným obecním                                úřadem</a:t>
            </a:r>
            <a:r>
              <a:rPr lang="cs-CZ" dirty="0">
                <a:latin typeface="Arial" charset="0"/>
                <a:cs typeface="Arial" charset="0"/>
              </a:rPr>
              <a:t> (POU, obec typu II)		</a:t>
            </a:r>
            <a:r>
              <a:rPr lang="cs-CZ" dirty="0" smtClean="0">
                <a:latin typeface="Arial" charset="0"/>
                <a:cs typeface="Arial" charset="0"/>
              </a:rPr>
              <a:t>  </a:t>
            </a:r>
            <a:r>
              <a:rPr lang="cs-CZ" b="1" dirty="0" smtClean="0">
                <a:latin typeface="Arial" charset="0"/>
                <a:cs typeface="Arial" charset="0"/>
              </a:rPr>
              <a:t>30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endParaRPr lang="cs-CZ" b="1" dirty="0" smtClean="0">
              <a:latin typeface="Arial" charset="0"/>
              <a:cs typeface="Arial" charset="0"/>
            </a:endParaRPr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249F03-51A4-4E95-94E2-A29E689D07C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42938" y="1556792"/>
            <a:ext cx="7972425" cy="79208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tx1"/>
                </a:solidFill>
              </a:rPr>
              <a:t>Evidence územně plánovací činnosti, ukládání písemností a nahlížení do nich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79"/>
            <a:ext cx="7972425" cy="4509121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dirty="0" smtClean="0"/>
              <a:t>(§ </a:t>
            </a:r>
            <a:r>
              <a:rPr lang="cs-CZ" sz="1600" dirty="0"/>
              <a:t>162 – § 168 SZ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 smtClean="0"/>
              <a:t>evidence </a:t>
            </a:r>
            <a:r>
              <a:rPr lang="cs-CZ" sz="2200" dirty="0"/>
              <a:t>ÚPČ obcí </a:t>
            </a:r>
            <a:r>
              <a:rPr lang="cs-CZ" sz="2200" b="1" u="sng" dirty="0" smtClean="0"/>
              <a:t>iLAS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200" dirty="0"/>
              <a:t>	</a:t>
            </a:r>
            <a:r>
              <a:rPr lang="cs-CZ" sz="2200" b="1" dirty="0" smtClean="0"/>
              <a:t> </a:t>
            </a:r>
            <a:r>
              <a:rPr lang="cs-CZ" sz="2200" u="sng" dirty="0" smtClean="0">
                <a:hlinkClick r:id="rId3"/>
              </a:rPr>
              <a:t>http</a:t>
            </a:r>
            <a:r>
              <a:rPr lang="cs-CZ" sz="2200" u="sng" dirty="0">
                <a:hlinkClick r:id="rId3"/>
              </a:rPr>
              <a:t>://www.uur.cz/iLAS/iLAS.asp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/>
              <a:t>evidence ÚPČ </a:t>
            </a:r>
            <a:r>
              <a:rPr lang="cs-CZ" sz="2200" dirty="0" smtClean="0"/>
              <a:t>krajů </a:t>
            </a:r>
            <a:r>
              <a:rPr lang="cs-CZ" sz="2200" b="1" u="sng" dirty="0" err="1" smtClean="0"/>
              <a:t>iKAS</a:t>
            </a:r>
            <a:r>
              <a:rPr lang="cs-CZ" sz="2200" dirty="0" smtClean="0"/>
              <a:t> 	</a:t>
            </a:r>
            <a:r>
              <a:rPr lang="cs-CZ" sz="2200" u="sng" dirty="0" smtClean="0">
                <a:hlinkClick r:id="rId4"/>
              </a:rPr>
              <a:t>http</a:t>
            </a:r>
            <a:r>
              <a:rPr lang="cs-CZ" sz="2200" u="sng" dirty="0">
                <a:hlinkClick r:id="rId4"/>
              </a:rPr>
              <a:t>://</a:t>
            </a:r>
            <a:r>
              <a:rPr lang="cs-CZ" sz="2200" u="sng" dirty="0" smtClean="0">
                <a:hlinkClick r:id="rId4"/>
              </a:rPr>
              <a:t>www.uur.cz/iLAS/ikas/ikas.asp</a:t>
            </a:r>
            <a:endParaRPr lang="cs-CZ" sz="22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dirty="0" smtClean="0"/>
              <a:t>ÚP </a:t>
            </a:r>
            <a:r>
              <a:rPr lang="cs-CZ" sz="2200" dirty="0"/>
              <a:t>a RP ukládá pořizovatel u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200" dirty="0"/>
              <a:t>obce (pro kterou byl pořízen</a:t>
            </a:r>
            <a:r>
              <a:rPr lang="cs-CZ" sz="2200" dirty="0" smtClean="0"/>
              <a:t>), stavebního úřadu, úřadu </a:t>
            </a:r>
            <a:r>
              <a:rPr lang="cs-CZ" sz="2200" dirty="0"/>
              <a:t>územního plánování (ORP</a:t>
            </a:r>
            <a:r>
              <a:rPr lang="cs-CZ" sz="2200" dirty="0" smtClean="0"/>
              <a:t>), krajského </a:t>
            </a:r>
            <a:r>
              <a:rPr lang="cs-CZ" sz="2200" dirty="0"/>
              <a:t>úřadu</a:t>
            </a:r>
          </a:p>
          <a:p>
            <a:pPr marL="0" indent="0" algn="just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b="1" dirty="0" smtClean="0"/>
              <a:t>Poznámka:</a:t>
            </a:r>
            <a:r>
              <a:rPr lang="cs-CZ" sz="2200" dirty="0" smtClean="0"/>
              <a:t> záznam </a:t>
            </a:r>
            <a:r>
              <a:rPr lang="cs-CZ" sz="2200" dirty="0"/>
              <a:t>o </a:t>
            </a:r>
            <a:r>
              <a:rPr lang="cs-CZ" sz="2200" dirty="0" smtClean="0"/>
              <a:t>účinnosti, úplné znění po změnách !!!!, el. verze ve strojově čitelném formátu !!!! 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cs-CZ" sz="2200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obrázek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2B003-FD68-4D59-AC3D-01F04564221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24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693138" y="1700808"/>
            <a:ext cx="7972425" cy="28803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138" y="2060849"/>
            <a:ext cx="7972425" cy="479715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cs-CZ" sz="2000" b="1" dirty="0" smtClean="0"/>
              <a:t>Obecné požadavky na výstavbu, účely vyvlastnění a úprava některých dalších práv a povinností </a:t>
            </a:r>
            <a:r>
              <a:rPr lang="cs-CZ" sz="2000" dirty="0" smtClean="0"/>
              <a:t>(§ 169 - §174 SZ)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Účely vyvlastnění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dirty="0" smtClean="0"/>
              <a:t>práva k pozemkům a stavbám lze odejmout, </a:t>
            </a:r>
            <a:r>
              <a:rPr lang="cs-CZ" sz="2000" dirty="0" err="1" smtClean="0"/>
              <a:t>omezit,jsou-li</a:t>
            </a:r>
            <a:r>
              <a:rPr lang="cs-CZ" sz="2000" dirty="0" smtClean="0"/>
              <a:t> vymezeny ve vydané ÚPD a jde o: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 smtClean="0"/>
              <a:t>veřejně </a:t>
            </a:r>
            <a:r>
              <a:rPr lang="cs-CZ" sz="2000" b="1" dirty="0"/>
              <a:t>prospěšná stavba</a:t>
            </a:r>
            <a:r>
              <a:rPr lang="cs-CZ" sz="2000" dirty="0"/>
              <a:t> </a:t>
            </a:r>
            <a:r>
              <a:rPr lang="cs-CZ" sz="2000" dirty="0" smtClean="0"/>
              <a:t>- dopravní </a:t>
            </a:r>
            <a:r>
              <a:rPr lang="cs-CZ" sz="2000" dirty="0"/>
              <a:t>infrastruktury (např. silniční obchvat</a:t>
            </a:r>
            <a:r>
              <a:rPr lang="cs-CZ" sz="2000" dirty="0" smtClean="0"/>
              <a:t>,..), technické </a:t>
            </a:r>
            <a:r>
              <a:rPr lang="cs-CZ" sz="2000" dirty="0"/>
              <a:t>infrastruktury (např. vodovod,..)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veřejně prospěšné </a:t>
            </a:r>
            <a:r>
              <a:rPr lang="cs-CZ" sz="2000" b="1" dirty="0" smtClean="0"/>
              <a:t>opatření </a:t>
            </a:r>
            <a:r>
              <a:rPr lang="cs-CZ" sz="2000" dirty="0" smtClean="0"/>
              <a:t>- snižování </a:t>
            </a:r>
            <a:r>
              <a:rPr lang="cs-CZ" sz="2000" dirty="0"/>
              <a:t>ohrožení v území (např. povodně,.. suchý poldr</a:t>
            </a:r>
            <a:r>
              <a:rPr lang="cs-CZ" sz="2000" dirty="0" smtClean="0"/>
              <a:t>), založení </a:t>
            </a:r>
            <a:r>
              <a:rPr lang="cs-CZ" sz="2000" dirty="0"/>
              <a:t>prvků územního systému ekologické </a:t>
            </a:r>
            <a:r>
              <a:rPr lang="cs-CZ" sz="2000" dirty="0" smtClean="0"/>
              <a:t>stability, ochrana </a:t>
            </a:r>
            <a:r>
              <a:rPr lang="cs-CZ" sz="2000" dirty="0"/>
              <a:t>archeologického dědictví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stavby a opatření</a:t>
            </a:r>
            <a:r>
              <a:rPr lang="cs-CZ" sz="2000" dirty="0"/>
              <a:t> pro </a:t>
            </a:r>
            <a:r>
              <a:rPr lang="cs-CZ" sz="2000" dirty="0" smtClean="0"/>
              <a:t>zajištění - obrany státu, bezpečnosti </a:t>
            </a:r>
            <a:r>
              <a:rPr lang="cs-CZ" sz="2000" dirty="0"/>
              <a:t>státu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asanaci</a:t>
            </a:r>
            <a:r>
              <a:rPr lang="cs-CZ" sz="2000" dirty="0"/>
              <a:t> (ozdravění) území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50912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b="1" dirty="0" smtClean="0"/>
              <a:t>Státní </a:t>
            </a:r>
            <a:r>
              <a:rPr lang="cs-CZ" b="1" dirty="0"/>
              <a:t>dozor ve věcech územního plánování   </a:t>
            </a:r>
            <a:endParaRPr lang="cs-CZ" b="1" dirty="0" smtClean="0"/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MMR – kraje; krajské </a:t>
            </a:r>
            <a:r>
              <a:rPr lang="cs-CZ" sz="2400" dirty="0"/>
              <a:t>úřady – ÚÚP (ORP), obce  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Pokud zjistí </a:t>
            </a:r>
            <a:r>
              <a:rPr lang="cs-CZ" sz="2400" b="1" dirty="0"/>
              <a:t>nedostatky </a:t>
            </a:r>
            <a:endParaRPr lang="cs-CZ" sz="2400" dirty="0"/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výzva k nápravě 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rozhodnutí - uložení povinnosti zjednat nápravu 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přiměřená lhůta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může pozastavit nebo omezit výkon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76871"/>
            <a:ext cx="7972425" cy="458112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cs-CZ" b="1" dirty="0"/>
              <a:t>Přechodná ustanovení </a:t>
            </a:r>
            <a:r>
              <a:rPr lang="cs-CZ" dirty="0"/>
              <a:t>(§ 185 - §192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Územní plán </a:t>
            </a:r>
            <a:endParaRPr lang="cs-CZ" sz="24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sídelního útvaru (ÚPn SÚ)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zóny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obce (ÚPO)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 (RP)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lze do </a:t>
            </a:r>
            <a:r>
              <a:rPr lang="cs-CZ" sz="2400" b="1" dirty="0" smtClean="0"/>
              <a:t>31.12.2022</a:t>
            </a:r>
            <a:r>
              <a:rPr lang="cs-CZ" sz="2400" dirty="0" smtClean="0"/>
              <a:t> podle SZ upravit, v rozsahu provedené úpravy projednat a vydat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jinak </a:t>
            </a:r>
            <a:r>
              <a:rPr lang="cs-CZ" sz="2400" b="1" dirty="0" smtClean="0"/>
              <a:t>pozbývají platnosti</a:t>
            </a:r>
            <a:r>
              <a:rPr lang="cs-CZ" sz="2400" dirty="0" smtClean="0"/>
              <a:t>!!!!.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642939" y="1628800"/>
            <a:ext cx="8043862" cy="721221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chemeClr val="tx1"/>
                </a:solidFill>
              </a:rPr>
              <a:t>Proč </a:t>
            </a:r>
            <a:r>
              <a:rPr lang="cs-CZ" sz="3200" dirty="0">
                <a:solidFill>
                  <a:schemeClr val="tx1"/>
                </a:solidFill>
              </a:rPr>
              <a:t>mít územní plán? </a:t>
            </a:r>
            <a:endParaRPr lang="cs-CZ" sz="3200" u="sng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0021"/>
            <a:ext cx="8043861" cy="450797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bez ÚP nelze v obci vymezit plochy pro novou výstavbu (lze stavět jen v zastavěném území obce)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v řadě případů je ÚP podmínka pro dotace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lze uplatnit předkupní právo a vyvlastnění  u veřejně prospěšných staveb a opatření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……….</a:t>
            </a:r>
            <a:endParaRPr lang="cs-CZ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……………</a:t>
            </a:r>
            <a:endParaRPr lang="cs-CZ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 rot="10800000" flipV="1">
            <a:off x="6349819" y="188640"/>
            <a:ext cx="2776935" cy="1360165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Ilustrační schéma vazeb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92896"/>
            <a:ext cx="7972425" cy="4365104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cs-CZ" sz="24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4457" t="17740" r="77775" b="11295"/>
          <a:stretch/>
        </p:blipFill>
        <p:spPr bwMode="auto">
          <a:xfrm>
            <a:off x="467544" y="0"/>
            <a:ext cx="561662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9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plníme úkoly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územního plánování,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blížíme se k cílům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územního plánování?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na ochranu a rozvoj hodnot území (historický vývoj a typ sídla, kulturní krajina, urbanistická hodnota města, veřejná prostranství, významná místa a jejich „genius loci“,……….)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sledujeme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soustavně problémy a záměry v území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a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uplatňujeme je do územně analytických podkladů?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máme územní plán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odpovídající době a podmínkám                    v území?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vyhodnocujeme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pravidelně jeho uplatňování, co sledujeme a zajišťujeme její soulad s nadřazenou dokumentací?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máme tým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 územně plánovací činnost (úplný, kvalifikovaný, zodpovědný, ….)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</a:t>
            </a: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soulad zájmů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soukromých se zájmy veřejnými? 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………………</a:t>
            </a: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56220" t="5568" r="6154" b="9510"/>
          <a:stretch/>
        </p:blipFill>
        <p:spPr bwMode="auto">
          <a:xfrm>
            <a:off x="-178" y="336818"/>
            <a:ext cx="9144000" cy="6351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2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602041" cy="369728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183/2006 Sb</a:t>
            </a:r>
            <a:r>
              <a:rPr lang="cs-CZ" dirty="0" smtClean="0">
                <a:latin typeface="Arial" charset="0"/>
                <a:cs typeface="Arial" charset="0"/>
              </a:rPr>
              <a:t>. o územním plánování a stavebním řádu (stavební zákon) </a:t>
            </a:r>
            <a:r>
              <a:rPr lang="cs-CZ" sz="2400" dirty="0" smtClean="0">
                <a:latin typeface="Arial" charset="0"/>
                <a:cs typeface="Arial" charset="0"/>
              </a:rPr>
              <a:t>- dále jen SZ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500/2006 Sb.</a:t>
            </a:r>
            <a:r>
              <a:rPr lang="cs-CZ" sz="2000" dirty="0" smtClean="0">
                <a:latin typeface="Arial" charset="0"/>
                <a:cs typeface="Arial" charset="0"/>
              </a:rPr>
              <a:t> o územně analytických podkladech, územně plánovací činnosti a způsobu evidence územně plánovací činnosti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501/2006 Sb.</a:t>
            </a:r>
            <a:r>
              <a:rPr lang="cs-CZ" sz="2000" dirty="0" smtClean="0">
                <a:latin typeface="Arial" charset="0"/>
                <a:cs typeface="Arial" charset="0"/>
              </a:rPr>
              <a:t> o obecných požadavcích na využívání území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503/2006 Sb. </a:t>
            </a:r>
            <a:r>
              <a:rPr lang="cs-CZ" sz="2000" dirty="0" smtClean="0">
                <a:latin typeface="Arial" charset="0"/>
                <a:cs typeface="Arial" charset="0"/>
              </a:rPr>
              <a:t>o podrobnější úpravě územního rozhodování, územního opatření a stavebního řádu</a:t>
            </a:r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5FB831-F92A-49B9-9D24-9C6F67F6AC4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50006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Užitečné odkazy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7438"/>
            <a:ext cx="7972425" cy="450056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Ministerstvo pro místní rozvoj ČR  </a:t>
            </a:r>
            <a:r>
              <a:rPr lang="cs-CZ" sz="2000" b="1" u="sng" dirty="0">
                <a:hlinkClick r:id="rId3"/>
              </a:rPr>
              <a:t>www.mmr.cz</a:t>
            </a:r>
            <a:r>
              <a:rPr lang="cs-CZ" sz="2000" dirty="0"/>
              <a:t> 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u="sng" dirty="0">
                <a:solidFill>
                  <a:srgbClr val="0033CC"/>
                </a:solidFill>
              </a:rPr>
              <a:t>https://www.mmr.cz/cs/Ministerstvo/Stavebni-pravo/Stanoviska-a-metodiky/Stanoviska-odboru-uzemniho-planovani-MMR 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Ústav územního rozvoje  </a:t>
            </a:r>
            <a:r>
              <a:rPr lang="cs-CZ" sz="2000" b="1" u="sng" dirty="0">
                <a:hlinkClick r:id="rId4"/>
              </a:rPr>
              <a:t>www.uur.cz</a:t>
            </a:r>
            <a:r>
              <a:rPr lang="cs-CZ" sz="2000" dirty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Portál územního plánování UUR   </a:t>
            </a:r>
            <a:r>
              <a:rPr lang="cs-CZ" sz="1600" u="sng" dirty="0" smtClean="0">
                <a:hlinkClick r:id="rId5"/>
              </a:rPr>
              <a:t>http://portal.uur.cz/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Ústecký kraj </a:t>
            </a:r>
            <a:r>
              <a:rPr lang="cs-CZ" sz="1800" b="1" dirty="0" smtClean="0">
                <a:hlinkClick r:id="rId6"/>
              </a:rPr>
              <a:t>www.kr-ustecky.cz</a:t>
            </a:r>
            <a:endParaRPr lang="cs-CZ" sz="18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Geoportál Ústeckého kraje   </a:t>
            </a:r>
            <a:r>
              <a:rPr lang="cs-CZ" sz="1600" u="sng" dirty="0" smtClean="0">
                <a:hlinkClick r:id="rId7"/>
              </a:rPr>
              <a:t>http://geoportal.kr-ustecky.cz/gs/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KÚ ÚK UPS      </a:t>
            </a:r>
            <a:r>
              <a:rPr lang="cs-CZ" sz="1600" u="sng" dirty="0" smtClean="0">
                <a:hlinkClick r:id="rId8"/>
              </a:rPr>
              <a:t>http://www.kr-ustecky.cz/uzemni-planovani/ms-204646/p1=204646</a:t>
            </a:r>
            <a:r>
              <a:rPr lang="cs-CZ" sz="1600" u="sng" dirty="0" smtClean="0"/>
              <a:t> </a:t>
            </a:r>
            <a:endParaRPr lang="cs-CZ" sz="1600" dirty="0" smtClean="0"/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Asociace pro urbanismus a územní plánování ČR </a:t>
            </a:r>
            <a:r>
              <a:rPr lang="cs-CZ" sz="1800" b="1" u="sng" dirty="0" smtClean="0">
                <a:hlinkClick r:id="rId9"/>
              </a:rPr>
              <a:t>www.urbanismus.cz</a:t>
            </a:r>
            <a:r>
              <a:rPr lang="cs-CZ" sz="1800" b="1" dirty="0" smtClean="0"/>
              <a:t> </a:t>
            </a:r>
            <a:endParaRPr lang="cs-CZ" sz="1800" dirty="0" smtClean="0"/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Česká komora architektů </a:t>
            </a:r>
            <a:r>
              <a:rPr lang="cs-CZ" sz="1800" b="1" u="sng" dirty="0" smtClean="0">
                <a:hlinkClick r:id="rId10"/>
              </a:rPr>
              <a:t>www.cka.cz</a:t>
            </a:r>
            <a:r>
              <a:rPr lang="cs-CZ" sz="1800" u="sng" dirty="0" smtClean="0"/>
              <a:t> </a:t>
            </a:r>
            <a:endParaRPr lang="cs-CZ" sz="1800" dirty="0"/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84D29-9953-4CE8-81F9-00A81C3350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91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54155" r="2890" b="5333"/>
          <a:stretch/>
        </p:blipFill>
        <p:spPr bwMode="auto">
          <a:xfrm>
            <a:off x="0" y="27856"/>
            <a:ext cx="7544588" cy="4513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l="59700" t="17051" r="9958" b="5332"/>
          <a:stretch/>
        </p:blipFill>
        <p:spPr bwMode="auto">
          <a:xfrm>
            <a:off x="2267744" y="1557932"/>
            <a:ext cx="6876256" cy="5300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84168" y="44534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hlinkClick r:id="rId5"/>
              </a:rPr>
              <a:t>www.mmr.cz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58571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hlinkClick r:id="rId6"/>
              </a:rPr>
              <a:t>www.uur.cz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9676269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92</a:t>
            </a:fld>
            <a:endParaRPr lang="cs-CZ" dirty="0"/>
          </a:p>
        </p:txBody>
      </p:sp>
      <p:pic>
        <p:nvPicPr>
          <p:cNvPr id="9" name="Obrázek 8"/>
          <p:cNvPicPr/>
          <p:nvPr/>
        </p:nvPicPr>
        <p:blipFill rotWithShape="1">
          <a:blip r:embed="rId3"/>
          <a:srcRect l="11553" t="26998" r="73255" b="40372"/>
          <a:stretch/>
        </p:blipFill>
        <p:spPr bwMode="auto">
          <a:xfrm>
            <a:off x="20538" y="28550"/>
            <a:ext cx="9123462" cy="632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433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93</a:t>
            </a:fld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6626" t="26165" r="62097" b="23536"/>
          <a:stretch/>
        </p:blipFill>
        <p:spPr bwMode="auto">
          <a:xfrm>
            <a:off x="755576" y="0"/>
            <a:ext cx="504056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6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Děkuji Vám za pozornost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tx1"/>
                </a:solidFill>
              </a:rPr>
              <a:t>Pavel Šťovíček </a:t>
            </a:r>
          </a:p>
          <a:p>
            <a:pPr eaLnBrk="1" hangingPunct="1">
              <a:defRPr/>
            </a:pP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stovicek.p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@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kr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-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ustecky.cz</a:t>
            </a:r>
            <a:endParaRPr lang="cs-CZ" sz="24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tel. 475 657 502</a:t>
            </a:r>
          </a:p>
          <a:p>
            <a:pPr eaLnBrk="1" hangingPunct="1"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F5E26-6446-4137-8927-96FB9528662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03F3D1-39FA-4991-9EFB-CC4658341FB8}">
  <ds:schemaRefs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2d632ede-d24e-494b-b407-b19ccbe77e6c"/>
  </ds:schemaRefs>
</ds:datastoreItem>
</file>

<file path=customXml/itemProps3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4976</TotalTime>
  <Words>4785</Words>
  <Application>Microsoft Office PowerPoint</Application>
  <PresentationFormat>Předvádění na obrazovce (4:3)</PresentationFormat>
  <Paragraphs>886</Paragraphs>
  <Slides>94</Slides>
  <Notes>92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2" baseType="lpstr">
      <vt:lpstr>Arial Unicode MS</vt:lpstr>
      <vt:lpstr>宋体</vt:lpstr>
      <vt:lpstr>Arial</vt:lpstr>
      <vt:lpstr>Arial Narrow</vt:lpstr>
      <vt:lpstr>Calibri</vt:lpstr>
      <vt:lpstr>Times New Roman</vt:lpstr>
      <vt:lpstr>Motiv sady Office</vt:lpstr>
      <vt:lpstr>Acrobat Document</vt:lpstr>
      <vt:lpstr>Prezentace aplikace PowerPoint</vt:lpstr>
      <vt:lpstr>Prezentace aplikace PowerPoint</vt:lpstr>
      <vt:lpstr>Prezentace aplikace PowerPoint</vt:lpstr>
      <vt:lpstr>1) Úvod, legislativa územního plánování </vt:lpstr>
      <vt:lpstr>Definice územního plánování </vt:lpstr>
      <vt:lpstr>Definice územního plánování  </vt:lpstr>
      <vt:lpstr> Úvodem – Ústecký kraj  </vt:lpstr>
      <vt:lpstr>Výkon veřejné správy</vt:lpstr>
      <vt:lpstr> Legislativní rámec ÚP  </vt:lpstr>
      <vt:lpstr> Legislativní rámec ÚP  </vt:lpstr>
      <vt:lpstr> Legislativní rámec ÚP  </vt:lpstr>
      <vt:lpstr>V legislativním rámci řešíme….. </vt:lpstr>
      <vt:lpstr>Prezentace aplikace PowerPoint</vt:lpstr>
      <vt:lpstr>Prezentace aplikace PowerPoint</vt:lpstr>
      <vt:lpstr>Prezentace aplikace PowerPoint</vt:lpstr>
      <vt:lpstr>V legislativním rámci ÚP řešíme ……</vt:lpstr>
      <vt:lpstr>Působnost ve věcech ÚP (§ 5 – 17 SZ)</vt:lpstr>
      <vt:lpstr>Působnost ve věcech ÚP</vt:lpstr>
      <vt:lpstr>Působnost ve věcech ÚP</vt:lpstr>
      <vt:lpstr>Působnost ve věcech ÚP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– zastupitelstvo obce</vt:lpstr>
      <vt:lpstr>Výkon veřejné správy – zastupitelstvo obce</vt:lpstr>
      <vt:lpstr>Výkon veřejné správy – rada obce</vt:lpstr>
      <vt:lpstr>Výkon veřejné správy - postavení starosty v ÚP  </vt:lpstr>
      <vt:lpstr>Tým pro územně plánovací činnost obce, resp. pořizování</vt:lpstr>
      <vt:lpstr>Tým pro pořizování ÚP - pořizovatel </vt:lpstr>
      <vt:lpstr>Tým pro pořizování ÚP - pořizovatel </vt:lpstr>
      <vt:lpstr>Tým pro pořizování ÚP - určený zastupitel </vt:lpstr>
      <vt:lpstr>Tým pro pořizování ÚP – úkoly pro tým 2 </vt:lpstr>
      <vt:lpstr>Tým pro pořizování ÚP - projektant </vt:lpstr>
      <vt:lpstr>Tým pro pořizování ÚP - projektant </vt:lpstr>
      <vt:lpstr>Výběr projektanta ÚP </vt:lpstr>
      <vt:lpstr>V legislativním rámci ÚP řešíme …. </vt:lpstr>
      <vt:lpstr>Nástroje  ÚP</vt:lpstr>
      <vt:lpstr>Územně analytické podklady - ÚAP</vt:lpstr>
      <vt:lpstr>Územně analytické podklady - ÚAP</vt:lpstr>
      <vt:lpstr>Prezentace aplikace PowerPoint</vt:lpstr>
      <vt:lpstr>Prezentace aplikace PowerPoint</vt:lpstr>
      <vt:lpstr>Prezentace aplikace PowerPoint</vt:lpstr>
      <vt:lpstr>Územní studie (ÚS)</vt:lpstr>
      <vt:lpstr>Územní studie (ÚS)</vt:lpstr>
      <vt:lpstr>Prezentace aplikace PowerPoint</vt:lpstr>
      <vt:lpstr>Prezentace aplikace PowerPoint</vt:lpstr>
      <vt:lpstr>Hierarchie Politika územního rozvoje ČR – územně plánovací dokumentace </vt:lpstr>
      <vt:lpstr>Politika územního rozvoje - PÚR</vt:lpstr>
      <vt:lpstr>Politika územního rozvoje - PÚR</vt:lpstr>
      <vt:lpstr>Prezentace aplikace PowerPoint</vt:lpstr>
      <vt:lpstr>Prezentace aplikace PowerPoint</vt:lpstr>
      <vt:lpstr>Prezentace aplikace PowerPoint</vt:lpstr>
      <vt:lpstr>Zásady územního rozvoje - ZÚR</vt:lpstr>
      <vt:lpstr>Zásady územního rozvoje - ZÚR</vt:lpstr>
      <vt:lpstr>Zásady územního rozvoje - ZÚR</vt:lpstr>
      <vt:lpstr>Prezentace aplikace PowerPoint</vt:lpstr>
      <vt:lpstr>Prezentace aplikace PowerPoint</vt:lpstr>
      <vt:lpstr>Územní plán - ÚP </vt:lpstr>
      <vt:lpstr>Územní plán - ÚP </vt:lpstr>
      <vt:lpstr>Územní plán - ÚP </vt:lpstr>
      <vt:lpstr>Územní plán - ÚP </vt:lpstr>
      <vt:lpstr>Územní plán - ÚP </vt:lpstr>
      <vt:lpstr>Územní plán - ÚP</vt:lpstr>
      <vt:lpstr>Změny ÚP</vt:lpstr>
      <vt:lpstr>Prezentace aplikace PowerPoint</vt:lpstr>
      <vt:lpstr>Prezentace aplikace PowerPoint</vt:lpstr>
      <vt:lpstr>Prezentace aplikace PowerPoint</vt:lpstr>
      <vt:lpstr>Prezentace aplikace PowerPoint</vt:lpstr>
      <vt:lpstr>Regulační plán ( RP)</vt:lpstr>
      <vt:lpstr>Regulační plán ( RP)</vt:lpstr>
      <vt:lpstr>Regulační plán ( RP)</vt:lpstr>
      <vt:lpstr>Prezentace aplikace PowerPoint</vt:lpstr>
      <vt:lpstr>Prezentace aplikace PowerPoint</vt:lpstr>
      <vt:lpstr>Obecná ustanovení a společné postupy v územním plánování </vt:lpstr>
      <vt:lpstr>Náhrady za změnu v území § 102 SZ</vt:lpstr>
      <vt:lpstr>Náhrady za změnu v území § 102 SZ</vt:lpstr>
      <vt:lpstr>Evidence územně plánovací činnosti, ukládání písemností a nahlížení do nich </vt:lpstr>
      <vt:lpstr>Prezentace aplikace PowerPoint</vt:lpstr>
      <vt:lpstr>Výkon veřejné správy</vt:lpstr>
      <vt:lpstr>Výkon veřejné správy</vt:lpstr>
      <vt:lpstr>Výkon veřejné správy</vt:lpstr>
      <vt:lpstr>Proč mít územní plán? </vt:lpstr>
      <vt:lpstr>Ilustrační schéma vazeb </vt:lpstr>
      <vt:lpstr>Jak je na tom Vaše obec, Vaše město? Kladete si otázky?</vt:lpstr>
      <vt:lpstr>Jak je na tom Vaše obec, Vaše město? Kladete si otázky?</vt:lpstr>
      <vt:lpstr>Prezentace aplikace PowerPoint</vt:lpstr>
      <vt:lpstr>Užitečné odkazy </vt:lpstr>
      <vt:lpstr>Prezentace aplikace PowerPoint</vt:lpstr>
      <vt:lpstr>Prezentace aplikace PowerPoint</vt:lpstr>
      <vt:lpstr>Prezentace aplikace PowerPoint</vt:lpstr>
      <vt:lpstr>Děkuji Vám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 Žídek</dc:creator>
  <cp:lastModifiedBy>Šťovíček Pavel</cp:lastModifiedBy>
  <cp:revision>578</cp:revision>
  <dcterms:created xsi:type="dcterms:W3CDTF">2009-03-16T23:21:44Z</dcterms:created>
  <dcterms:modified xsi:type="dcterms:W3CDTF">2019-04-01T11:40:57Z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</Properties>
</file>