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9A1A7"/>
    <a:srgbClr val="375D6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4" autoAdjust="0"/>
    <p:restoredTop sz="97536" autoAdjust="0"/>
  </p:normalViewPr>
  <p:slideViewPr>
    <p:cSldViewPr>
      <p:cViewPr>
        <p:scale>
          <a:sx n="85" d="100"/>
          <a:sy n="85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9C33F7E-CCAA-4B41-B673-FBFF60EF3EE5}" type="datetimeFigureOut">
              <a:rPr lang="cs-CZ"/>
              <a:pPr>
                <a:defRPr/>
              </a:pPr>
              <a:t>30.6.2015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D393DC-79F5-46A0-8F43-427C5C922A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077A37-74C7-4C2D-BEB5-2E42A05EDE81}" type="datetimeFigureOut">
              <a:rPr lang="cs-CZ"/>
              <a:pPr>
                <a:defRPr/>
              </a:pPr>
              <a:t>30.6.2015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7C97DC-1E0F-4EB7-8441-96CB8472D2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624168-F3F5-437E-BFE2-E3DEC09F49C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1604" y="2130425"/>
            <a:ext cx="71438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1604" y="3886200"/>
            <a:ext cx="7143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BD207-9C33-4555-9515-1851A31B8C56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EC1E4-35A2-434B-BFCC-CA4C69C9D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D471-CA66-47DD-98EF-B68484B9D3F6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58A92-CD85-4A86-AB71-6A781D1305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785926"/>
            <a:ext cx="2057400" cy="43402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43042" y="1785926"/>
            <a:ext cx="4833958" cy="43402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8F928-67BB-4A40-8406-0035167544E6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30D44-8D3D-44D1-8C89-14910684EF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5182E-AA52-4637-8A9B-ED1A5030D52E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3705E-E6FA-4EFC-AFD0-36B454171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3" y="4406900"/>
            <a:ext cx="71438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3" y="2906713"/>
            <a:ext cx="71438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04D86-31D5-424F-9797-C302832A63FC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95CD5-6C06-40F0-90DD-5B38D55627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71604" y="3071810"/>
            <a:ext cx="3500462" cy="30543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14942" y="3071810"/>
            <a:ext cx="3471858" cy="30543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58A46-1986-4DB3-A9A4-B65EE0E64AFF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C4AEB-8319-46EF-A7C2-48D7FEF9A7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4" y="3071810"/>
            <a:ext cx="3500462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71604" y="3857629"/>
            <a:ext cx="3500462" cy="226853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14942" y="3071810"/>
            <a:ext cx="347185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14942" y="3857629"/>
            <a:ext cx="3471858" cy="226853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1FBF-2368-4C6B-871A-894616FE00A2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61F7-22E8-40BE-B4F9-A8F5B2F0D4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8D579-DDF6-444C-8058-97ED1A65A618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5A86D-D0FE-4D17-8886-B76320AA8D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9057E-B0A7-4AE7-BF93-DBAA9A8985CE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F7161-E136-4F0D-9583-BB1FD483F7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9" y="1785926"/>
            <a:ext cx="285048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3438" y="1785926"/>
            <a:ext cx="4043362" cy="4340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9" y="3143248"/>
            <a:ext cx="2850486" cy="29829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CFA69-1C86-466B-825C-71096009ED29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2D9E-FAC4-489B-A539-1D1798E52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8" y="4800600"/>
            <a:ext cx="713676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78638" y="1785927"/>
            <a:ext cx="7136766" cy="294164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8" y="5367338"/>
            <a:ext cx="713676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A285E-44C8-4106-A521-19A669BCA231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Zápatí</a:t>
            </a:r>
            <a:endParaRPr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D9846-3E57-4E7D-95FE-3B6B99C893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7" descr="uk_logo.wm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292100"/>
            <a:ext cx="34750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71625" y="1785938"/>
            <a:ext cx="7115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71625" y="3071813"/>
            <a:ext cx="7115175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81150" y="6356350"/>
            <a:ext cx="1133475" cy="358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3F87E73-ED02-4C23-841B-8D072E679872}" type="datetime1">
              <a:rPr lang="cs-CZ"/>
              <a:pPr>
                <a:defRPr/>
              </a:pPr>
              <a:t>30.6.2015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84488" y="6357938"/>
            <a:ext cx="4530725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cs-CZ" sz="1200" kern="1200">
                <a:solidFill>
                  <a:srgbClr val="89A1A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t>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72375" y="6356350"/>
            <a:ext cx="1114425" cy="358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14BE27A-0B8E-4B67-828D-E3ACF74614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375D67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785818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Porada s ORP 30.6.2015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643182"/>
            <a:ext cx="7715304" cy="3714756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Zpráva o uplatňování ÚP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§ 55 odst. 1  SZ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§ 15 vyhlášky 500/2006 Sb. (obsah)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cs-CZ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Téma: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cs-CZ" sz="24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„ Jaké jsou možné závěry zprávy o uplatňování ÚP?“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sz="2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Podstatná úprava návrhu ÚP 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571744"/>
            <a:ext cx="7715304" cy="4071966"/>
          </a:xfrm>
        </p:spPr>
        <p:txBody>
          <a:bodyPr/>
          <a:lstStyle/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dojde – li na základě veřejného projednání k podstatné úpravě návrhu ÚP, pořizovatel si vyžádá stanoviska KÚ-ŽP a příslušného orgánu ochrany přírody, zda má být upravený návrh posuzován z hlediska vlivů na ŽP (NATURA) → na URÚ (doplnění vyhodnocení)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upravený návrh ÚP a případné upravené nebo doplněné vyhodnocení vlivů se v </a:t>
            </a:r>
            <a:r>
              <a:rPr lang="cs-CZ" sz="22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rozsahu těchto úprav</a:t>
            </a: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projedná na </a:t>
            </a:r>
          </a:p>
          <a:p>
            <a:pPr marL="355600" indent="-355600">
              <a:spcBef>
                <a:spcPts val="300"/>
              </a:spcBef>
              <a:spcAft>
                <a:spcPts val="0"/>
              </a:spcAft>
            </a:pPr>
            <a:r>
              <a:rPr lang="cs-CZ" sz="2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cs-CZ" sz="2200" b="1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opakovaném veřejném projednání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Pořizování zprávy o uplatňování ÚP v uplynulém období 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571744"/>
            <a:ext cx="7715304" cy="4071966"/>
          </a:xfrm>
        </p:spPr>
        <p:txBody>
          <a:bodyPr/>
          <a:lstStyle/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pořizovatel předloží zastupitelstvu nejpozději do 4 let zprávu o uplatňování ÚP (včetně ÚPn SÚ a ÚPO)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pokud uplynuly 4 roky, nelze pořizovat změnu ÚP na základě samostatného zadání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podkladem pro pořizování zprávy jsou ÚAP a doplňující P+R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podkladem jsou i územní studie, pokud existují a jsou zapsané v evidenci ÚPČ</a:t>
            </a:r>
          </a:p>
          <a:p>
            <a:pPr marL="355600" indent="-355600">
              <a:spcBef>
                <a:spcPts val="300"/>
              </a:spcBef>
              <a:spcAft>
                <a:spcPts val="300"/>
              </a:spcAft>
            </a:pPr>
            <a:endParaRPr lang="cs-CZ" sz="18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Tři možné závěry zprávy o uplatňování  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571744"/>
            <a:ext cx="7715304" cy="4071966"/>
          </a:xfrm>
        </p:spPr>
        <p:txBody>
          <a:bodyPr/>
          <a:lstStyle/>
          <a:p>
            <a:pPr marL="355600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ÚP není třeba měnit</a:t>
            </a: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- zpráva neobsahuje Pokyny pro zpracování návrhu změny ÚP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je potřeba pořídit změnu ÚP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- součástí zprávy o uplatňování jsou Pokyny pro zpracování  návrhu změny ÚP (nahrazují zadání)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je potřeba pořídit nový ÚP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- současně se schválením zprávy o uplatňování pořizovatel předloží zastupitelstvu obce návrh rozhodnutí o pořízení nového územního plánu </a:t>
            </a:r>
          </a:p>
          <a:p>
            <a:pPr marL="355600" indent="-355600">
              <a:spcBef>
                <a:spcPts val="300"/>
              </a:spcBef>
              <a:spcAft>
                <a:spcPts val="300"/>
              </a:spcAft>
            </a:pPr>
            <a:endParaRPr lang="cs-CZ" sz="18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Povinnost a nemožnost pořízení změny ÚP  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571744"/>
            <a:ext cx="7715304" cy="4071966"/>
          </a:xfrm>
        </p:spPr>
        <p:txBody>
          <a:bodyPr/>
          <a:lstStyle/>
          <a:p>
            <a:pPr marL="355600" indent="-355600">
              <a:spcBef>
                <a:spcPts val="600"/>
              </a:spcBef>
              <a:spcAft>
                <a:spcPts val="600"/>
              </a:spcAft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změna musí být pořízena  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změnily se podmínky, na základě kterých byl ÚP pořízen </a:t>
            </a:r>
            <a:r>
              <a:rPr lang="cs-CZ" sz="20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- </a:t>
            </a:r>
            <a:r>
              <a:rPr lang="cs-CZ" sz="16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§ 5 odst. 6 SZ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byla vydána PÚR, ZÚR nebo RP pořizovaný KÚ a ÚP s nimi není v souladu - </a:t>
            </a:r>
            <a:r>
              <a:rPr lang="cs-CZ" sz="16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§ 54 odst. 5 SZ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cs-CZ" sz="20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změnou ÚP nelze vymezit další zastavitelné plochy</a:t>
            </a: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pokud nebyla prokázána nemožnost využití již vymezených zastavitelných ploch v porovnání s jejich potřebou - </a:t>
            </a:r>
            <a:r>
              <a:rPr lang="cs-CZ" sz="16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§ 55 odst. 4 SZ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Podklady pro zpracování návrhu změny ÚP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214554"/>
            <a:ext cx="7715304" cy="4429156"/>
          </a:xfrm>
        </p:spPr>
        <p:txBody>
          <a:bodyPr/>
          <a:lstStyle/>
          <a:p>
            <a:pPr marL="355600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 první změny - vydaný ÚP</a:t>
            </a:r>
          </a:p>
          <a:p>
            <a:pPr marL="355600" indent="-355600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 každé další změny - právní stav po vydání poslední změny ÚP </a:t>
            </a:r>
            <a:r>
              <a:rPr lang="cs-CZ" sz="20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- § 55 odst. 5 SZ</a:t>
            </a:r>
          </a:p>
          <a:p>
            <a:pPr marL="355600" indent="-355600">
              <a:spcBef>
                <a:spcPts val="18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u změny pořizované na základě zprávy o uplatňování  - „Pokyny pro zpracování návrhu změny ÚP“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došlo ke zrušení části ÚP, zrušení nebo změně rozhodnutí o námitkách, je nutné uvést do souladu s nadřazenou ÚPD – podkladem je rozhodnutí ZO o pořízení změny ÚP a o jejím obsahu </a:t>
            </a:r>
            <a:r>
              <a:rPr lang="cs-CZ" sz="20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(zpráva o uplatňování ani zadání změny se nezpracovávají)</a:t>
            </a: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 ostatních případech schválené zadání změny </a:t>
            </a:r>
            <a:endParaRPr lang="cs-CZ" sz="2000" i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785818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Porada s ORP 30.6.2015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643182"/>
            <a:ext cx="7715304" cy="3714756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Řízení o ÚP – opakované veřejné projednání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cs-CZ" sz="2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§ 53 odst. 2  SZ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cs-CZ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Téma: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cs-CZ" sz="20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„ Co předchází opakovanému veřejnému projednání, lze provést úpravy návrhu ÚP bez uplatnění § 53 odst. 1 </a:t>
            </a:r>
            <a:r>
              <a:rPr lang="cs-CZ" sz="16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(vyhodnocení a zpracování návrhu rozhodnutí o námitkách a návrhu vyhodnocení připomínek a jejich „projednání“) </a:t>
            </a:r>
            <a:r>
              <a:rPr lang="cs-CZ" sz="20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sz="2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Řízení o ÚP - § 53 odst. 1 SZ 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571744"/>
            <a:ext cx="7715304" cy="4071966"/>
          </a:xfrm>
        </p:spPr>
        <p:txBody>
          <a:bodyPr/>
          <a:lstStyle/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pořizovatel ve spolupráci s určeným zastupitelem vyhodnotí výsledky projednání a zpracuje návrh rozhodnutí o námitkách a návrh vyhodnocení připomínek k návrhu ÚP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návrh doručí DO a KÚ ÚP a vyzve je, aby k nim do 30 dnů od obdržení uplatnily stanoviska 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pokud je to nezbytné, zajistí pořizovatel pro obec úpravu návrhu ÚP v souladu s výsledky projednání</a:t>
            </a:r>
            <a:endParaRPr lang="cs-CZ" sz="18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Případy, které mohou nastat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571744"/>
            <a:ext cx="7715304" cy="4071966"/>
          </a:xfrm>
        </p:spPr>
        <p:txBody>
          <a:bodyPr/>
          <a:lstStyle/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není třeba návrh upravovat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úprava návrhu ÚP 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podstatná úprava návrhu ÚP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přepracování návrhu ÚP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návrh na zamítnutí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643866" cy="571504"/>
          </a:xfrm>
        </p:spPr>
        <p:txBody>
          <a:bodyPr/>
          <a:lstStyle/>
          <a:p>
            <a:r>
              <a:rPr lang="cs-CZ" sz="21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Podstatná úprava návrhu ÚP (výklad MMR)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642910" y="2571744"/>
            <a:ext cx="7715304" cy="4071966"/>
          </a:xfrm>
        </p:spPr>
        <p:txBody>
          <a:bodyPr/>
          <a:lstStyle/>
          <a:p>
            <a:pPr marL="355600" indent="-355600">
              <a:spcBef>
                <a:spcPts val="1200"/>
              </a:spcBef>
              <a:spcAft>
                <a:spcPts val="1200"/>
              </a:spcAft>
            </a:pP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Jsou – li úpravou nově 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dotčeny veřejné zájmy (DO nemohl uplatnit své stanovisko)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dotčena vlastnická práva (vlastník nemohl uplatnit námitku)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je – li úpravou podstatně změněn návrh řešení (veřejnost nemohla uplatnit připomínky)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3-uk-logo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ppt-v3-uk-logo</Template>
  <TotalTime>1464</TotalTime>
  <Words>552</Words>
  <Application>Microsoft Office PowerPoint</Application>
  <PresentationFormat>Předvádění na obrazovce (4:3)</PresentationFormat>
  <Paragraphs>84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ppt-v3-uk-logo</vt:lpstr>
      <vt:lpstr>Porada s ORP 30.6.2015</vt:lpstr>
      <vt:lpstr>Pořizování zprávy o uplatňování ÚP v uplynulém období </vt:lpstr>
      <vt:lpstr>Tři možné závěry zprávy o uplatňování  </vt:lpstr>
      <vt:lpstr>Povinnost a nemožnost pořízení změny ÚP  </vt:lpstr>
      <vt:lpstr>Podklady pro zpracování návrhu změny ÚP</vt:lpstr>
      <vt:lpstr>Porada s ORP 30.6.2015</vt:lpstr>
      <vt:lpstr>Řízení o ÚP - § 53 odst. 1 SZ </vt:lpstr>
      <vt:lpstr>Případy, které mohou nastat</vt:lpstr>
      <vt:lpstr>Podstatná úprava návrhu ÚP (výklad MMR)</vt:lpstr>
      <vt:lpstr>Podstatná úprava návrhu ÚP </vt:lpstr>
    </vt:vector>
  </TitlesOfParts>
  <Company>Krajský úřad Ústeckého kraje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Morche Lukáš</dc:creator>
  <cp:lastModifiedBy>stovicek.p</cp:lastModifiedBy>
  <cp:revision>174</cp:revision>
  <dcterms:created xsi:type="dcterms:W3CDTF">2013-04-04T12:24:33Z</dcterms:created>
  <dcterms:modified xsi:type="dcterms:W3CDTF">2015-06-30T06:16:28Z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64600.0000000000</vt:lpwstr>
  </property>
  <property fmtid="{D5CDD505-2E9C-101B-9397-08002B2CF9AE}" pid="3" name="Typ formuláře">
    <vt:lpwstr>Powerpoint prezentace</vt:lpwstr>
  </property>
  <property fmtid="{D5CDD505-2E9C-101B-9397-08002B2CF9AE}" pid="4" name="Vnitřní předpis0">
    <vt:lpwstr/>
  </property>
  <property fmtid="{D5CDD505-2E9C-101B-9397-08002B2CF9AE}" pid="5" name="Poznámka">
    <vt:lpwstr/>
  </property>
</Properties>
</file>