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9" r:id="rId3"/>
    <p:sldId id="280" r:id="rId4"/>
    <p:sldId id="281" r:id="rId5"/>
    <p:sldId id="275" r:id="rId6"/>
    <p:sldId id="282" r:id="rId7"/>
    <p:sldId id="283" r:id="rId8"/>
    <p:sldId id="284" r:id="rId9"/>
    <p:sldId id="285" r:id="rId10"/>
    <p:sldId id="287" r:id="rId11"/>
    <p:sldId id="286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ecki Pavel Mgr. Ing. Bc. (MPSV)" initials="WPMIB(" lastIdx="2" clrIdx="0">
    <p:extLst>
      <p:ext uri="{19B8F6BF-5375-455C-9EA6-DF929625EA0E}">
        <p15:presenceInfo xmlns:p15="http://schemas.microsoft.com/office/powerpoint/2012/main" userId="S::pavel.wanecki@mpsv.cz::a3b3f2ec-2419-49cf-ac05-74030f516e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7-4342-B048-85BDC9FD1C3A}" styleName="Tabulka KOMPAS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226" autoAdjust="0"/>
  </p:normalViewPr>
  <p:slideViewPr>
    <p:cSldViewPr snapToGrid="0" showGuides="1">
      <p:cViewPr varScale="1">
        <p:scale>
          <a:sx n="104" d="100"/>
          <a:sy n="104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10946-5932-43E2-A54D-13F08EBB2AB4}" type="doc">
      <dgm:prSet loTypeId="urn:microsoft.com/office/officeart/2005/8/layout/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5E750B90-9163-41BF-AE50-5BB688B61E06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600" b="1" dirty="0">
              <a:solidFill>
                <a:schemeClr val="accent1"/>
              </a:solidFill>
            </a:rPr>
            <a:t>Monitoring</a:t>
          </a:r>
        </a:p>
      </dgm:t>
    </dgm:pt>
    <dgm:pt modelId="{069BDCF2-AF9E-419F-A980-E0F3D96A4C92}" type="parTrans" cxnId="{56EF3969-6422-4272-8294-D33C76DFF6A9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A37D8241-5061-484F-B301-82DB9DB2EE3A}" type="sibTrans" cxnId="{56EF3969-6422-4272-8294-D33C76DFF6A9}">
      <dgm:prSet custT="1"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20993F70-DE48-4057-B169-9C39BC9305F9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600" b="1" dirty="0">
              <a:solidFill>
                <a:schemeClr val="accent1"/>
              </a:solidFill>
            </a:rPr>
            <a:t>Zpracování</a:t>
          </a:r>
        </a:p>
      </dgm:t>
    </dgm:pt>
    <dgm:pt modelId="{1A48E23C-5EC1-4AB8-BE64-80B0447B840C}" type="parTrans" cxnId="{A7406AF0-17D9-4D5D-B8E7-5EA99FD54392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B6AAA6D5-7D4E-40E3-812A-33F4CAEA7E25}" type="sibTrans" cxnId="{A7406AF0-17D9-4D5D-B8E7-5EA99FD54392}">
      <dgm:prSet custT="1"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C4F0CB4E-A24F-439B-8A26-75F5B0BF8C37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600" b="1" dirty="0">
              <a:solidFill>
                <a:schemeClr val="accent1"/>
              </a:solidFill>
            </a:rPr>
            <a:t>Prognózy</a:t>
          </a:r>
        </a:p>
      </dgm:t>
    </dgm:pt>
    <dgm:pt modelId="{67D1BE5C-A4F7-49E0-9530-9A0D502FC3E6}" type="parTrans" cxnId="{747AAEFE-6B75-4207-864F-A6757CEFD0F7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919E7B06-E990-48BD-BCC1-D2F4879FC02B}" type="sibTrans" cxnId="{747AAEFE-6B75-4207-864F-A6757CEFD0F7}">
      <dgm:prSet custT="1"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5CB02155-2211-4FBC-B44F-A93D550AF7CB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600" b="1" dirty="0">
              <a:solidFill>
                <a:schemeClr val="accent1"/>
              </a:solidFill>
            </a:rPr>
            <a:t>Verifikace</a:t>
          </a:r>
        </a:p>
      </dgm:t>
    </dgm:pt>
    <dgm:pt modelId="{53E2173D-DD53-4B6F-8963-BF8EF677DD03}" type="parTrans" cxnId="{49F6C200-E203-45FE-9326-B3C2F71BBDB8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861E1D5C-7BF2-49DA-874B-C73A54CA3690}" type="sibTrans" cxnId="{49F6C200-E203-45FE-9326-B3C2F71BBDB8}">
      <dgm:prSet custT="1"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BEF12350-EA50-478F-BD6B-8CC53EA815C5}">
      <dgm:prSet phldrT="[Text]"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expertní skupiny</a:t>
          </a:r>
        </a:p>
      </dgm:t>
    </dgm:pt>
    <dgm:pt modelId="{D79ACC59-19F8-44C1-B9F8-1C5E64013F10}" type="parTrans" cxnId="{16A5604D-0DF0-42A9-B058-55E71637A95F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F5AAC934-7324-4020-A9E5-C2033F6E5D82}" type="sibTrans" cxnId="{16A5604D-0DF0-42A9-B058-55E71637A95F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FCCD28EB-828E-4680-8941-F1724D4EEED3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600" b="1" dirty="0">
              <a:solidFill>
                <a:schemeClr val="accent1"/>
              </a:solidFill>
            </a:rPr>
            <a:t>Prezentace výstupů</a:t>
          </a:r>
        </a:p>
      </dgm:t>
    </dgm:pt>
    <dgm:pt modelId="{76C6382E-A458-4EFC-B367-964A811AC54C}" type="parTrans" cxnId="{36D957C1-8C45-4173-85AB-DC31E7418E36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8BA591E4-9BD4-4514-BD89-B1DF976173B4}" type="sibTrans" cxnId="{36D957C1-8C45-4173-85AB-DC31E7418E36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6A9BD20B-EBBD-4BA5-B406-3F888E851A3C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sběr dat a informací</a:t>
          </a:r>
        </a:p>
      </dgm:t>
    </dgm:pt>
    <dgm:pt modelId="{4F45AB09-2702-4FE3-8820-5EE8602821EF}" type="parTrans" cxnId="{D7598A2C-42C8-4D68-B406-EDAB6ABC1FA2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81CA1DF4-8434-44C1-9892-91E41DD49E79}" type="sibTrans" cxnId="{D7598A2C-42C8-4D68-B406-EDAB6ABC1FA2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CE018F79-524F-46D8-B4E2-57DD55491598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tvorba predikcí</a:t>
          </a:r>
        </a:p>
      </dgm:t>
    </dgm:pt>
    <dgm:pt modelId="{02277AD6-5475-4018-8656-621DAFD0873A}" type="parTrans" cxnId="{EEA4DABD-AAD6-461C-9B60-EAB0E8A8E328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05DA1264-3385-4097-A716-5B5F82C4F5E4}" type="sibTrans" cxnId="{EEA4DABD-AAD6-461C-9B60-EAB0E8A8E328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574B4719-8EC0-425A-8C05-AB70ED99CAFA}">
      <dgm:prSet phldrT="[Text]"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regionální experti</a:t>
          </a:r>
        </a:p>
      </dgm:t>
    </dgm:pt>
    <dgm:pt modelId="{A02A27F7-000C-48BE-B3B7-0495080C7FDA}" type="parTrans" cxnId="{214903CE-A16C-4040-946E-A1838DE15030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F2A64068-A3A1-46A7-9853-F90E6FB8CA4D}" type="sibTrans" cxnId="{214903CE-A16C-4040-946E-A1838DE15030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24B5AA40-5FAC-4AE2-9830-BE1354F6F594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zpracování informací</a:t>
          </a:r>
        </a:p>
      </dgm:t>
    </dgm:pt>
    <dgm:pt modelId="{1A36E6D7-DA92-492C-8721-3A1F94FBE086}" type="parTrans" cxnId="{F131F2D7-5F27-453D-A1AC-7D227989520A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CDD58C25-5A45-46F0-90F8-49910F8E2747}" type="sibTrans" cxnId="{F131F2D7-5F27-453D-A1AC-7D227989520A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AE710882-3582-4DC5-859A-760DF9222AAF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příprava dat</a:t>
          </a:r>
        </a:p>
      </dgm:t>
    </dgm:pt>
    <dgm:pt modelId="{77968411-1592-443F-A6F4-D20ECBB42A69}" type="parTrans" cxnId="{B1250996-CA1E-4E0D-A835-15618FE720D6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2F3CF7C7-8803-4C6E-9183-5050B7F72D4E}" type="sibTrans" cxnId="{B1250996-CA1E-4E0D-A835-15618FE720D6}">
      <dgm:prSet/>
      <dgm:spPr/>
      <dgm:t>
        <a:bodyPr/>
        <a:lstStyle/>
        <a:p>
          <a:pPr algn="l"/>
          <a:endParaRPr lang="cs-CZ" sz="1600">
            <a:solidFill>
              <a:schemeClr val="accent1"/>
            </a:solidFill>
          </a:endParaRPr>
        </a:p>
      </dgm:t>
    </dgm:pt>
    <dgm:pt modelId="{C7ACDF0F-F342-4C2D-A920-14B86ACCB10A}">
      <dgm:prSet custT="1"/>
      <dgm:spPr/>
      <dgm:t>
        <a:bodyPr/>
        <a:lstStyle/>
        <a:p>
          <a:pPr algn="l">
            <a:spcAft>
              <a:spcPct val="15000"/>
            </a:spcAft>
          </a:pPr>
          <a:r>
            <a:rPr lang="cs-CZ" sz="1400" dirty="0">
              <a:solidFill>
                <a:schemeClr val="accent1"/>
              </a:solidFill>
            </a:rPr>
            <a:t>webová aplikace</a:t>
          </a:r>
        </a:p>
      </dgm:t>
    </dgm:pt>
    <dgm:pt modelId="{688F7A2B-1061-49E0-9EFF-40FCF6D88A3D}" type="parTrans" cxnId="{84F8FF58-F7A3-4B18-81D2-E5485C96BC11}">
      <dgm:prSet/>
      <dgm:spPr/>
      <dgm:t>
        <a:bodyPr/>
        <a:lstStyle/>
        <a:p>
          <a:endParaRPr lang="cs-CZ">
            <a:solidFill>
              <a:schemeClr val="accent1"/>
            </a:solidFill>
          </a:endParaRPr>
        </a:p>
      </dgm:t>
    </dgm:pt>
    <dgm:pt modelId="{1B70F34D-8D6D-4D56-ABCE-544476D17AA6}" type="sibTrans" cxnId="{84F8FF58-F7A3-4B18-81D2-E5485C96BC11}">
      <dgm:prSet/>
      <dgm:spPr/>
      <dgm:t>
        <a:bodyPr/>
        <a:lstStyle/>
        <a:p>
          <a:endParaRPr lang="cs-CZ">
            <a:solidFill>
              <a:schemeClr val="accent1"/>
            </a:solidFill>
          </a:endParaRPr>
        </a:p>
      </dgm:t>
    </dgm:pt>
    <dgm:pt modelId="{38888140-FD64-4D3B-8DCC-5C32B4166F68}" type="pres">
      <dgm:prSet presAssocID="{CDD10946-5932-43E2-A54D-13F08EBB2AB4}" presName="linearFlow" presStyleCnt="0">
        <dgm:presLayoutVars>
          <dgm:resizeHandles val="exact"/>
        </dgm:presLayoutVars>
      </dgm:prSet>
      <dgm:spPr/>
    </dgm:pt>
    <dgm:pt modelId="{2DA21367-AB4E-4F37-85E6-6C59FE05C06A}" type="pres">
      <dgm:prSet presAssocID="{5E750B90-9163-41BF-AE50-5BB688B61E06}" presName="node" presStyleLbl="node1" presStyleIdx="0" presStyleCnt="5" custScaleX="200685" custScaleY="200391" custLinFactNeighborX="-288">
        <dgm:presLayoutVars>
          <dgm:bulletEnabled val="1"/>
        </dgm:presLayoutVars>
      </dgm:prSet>
      <dgm:spPr/>
    </dgm:pt>
    <dgm:pt modelId="{3231ED4A-938D-44C0-BD06-AD0232F0D609}" type="pres">
      <dgm:prSet presAssocID="{A37D8241-5061-484F-B301-82DB9DB2EE3A}" presName="sibTrans" presStyleLbl="sibTrans2D1" presStyleIdx="0" presStyleCnt="4"/>
      <dgm:spPr/>
    </dgm:pt>
    <dgm:pt modelId="{77D54162-BC78-465E-BCAF-4E68097EAFF3}" type="pres">
      <dgm:prSet presAssocID="{A37D8241-5061-484F-B301-82DB9DB2EE3A}" presName="connectorText" presStyleLbl="sibTrans2D1" presStyleIdx="0" presStyleCnt="4"/>
      <dgm:spPr/>
    </dgm:pt>
    <dgm:pt modelId="{0BA9E217-74A1-46BF-81C9-8782C16D3FB1}" type="pres">
      <dgm:prSet presAssocID="{20993F70-DE48-4057-B169-9C39BC9305F9}" presName="node" presStyleLbl="node1" presStyleIdx="1" presStyleCnt="5" custScaleX="200685" custScaleY="200391" custLinFactNeighborX="-288">
        <dgm:presLayoutVars>
          <dgm:bulletEnabled val="1"/>
        </dgm:presLayoutVars>
      </dgm:prSet>
      <dgm:spPr/>
    </dgm:pt>
    <dgm:pt modelId="{A3221C85-8775-4C7C-ACA9-57C881559E7C}" type="pres">
      <dgm:prSet presAssocID="{B6AAA6D5-7D4E-40E3-812A-33F4CAEA7E25}" presName="sibTrans" presStyleLbl="sibTrans2D1" presStyleIdx="1" presStyleCnt="4"/>
      <dgm:spPr/>
    </dgm:pt>
    <dgm:pt modelId="{794ABD35-7052-4E19-87CC-EEF26BEBA4E7}" type="pres">
      <dgm:prSet presAssocID="{B6AAA6D5-7D4E-40E3-812A-33F4CAEA7E25}" presName="connectorText" presStyleLbl="sibTrans2D1" presStyleIdx="1" presStyleCnt="4"/>
      <dgm:spPr/>
    </dgm:pt>
    <dgm:pt modelId="{B4816A7E-AABC-4831-958F-87F42BD6FEA1}" type="pres">
      <dgm:prSet presAssocID="{C4F0CB4E-A24F-439B-8A26-75F5B0BF8C37}" presName="node" presStyleLbl="node1" presStyleIdx="2" presStyleCnt="5" custScaleX="200685" custScaleY="200391">
        <dgm:presLayoutVars>
          <dgm:bulletEnabled val="1"/>
        </dgm:presLayoutVars>
      </dgm:prSet>
      <dgm:spPr/>
    </dgm:pt>
    <dgm:pt modelId="{C2B261E4-8F30-4BAF-A969-FE6FC2EF0AA7}" type="pres">
      <dgm:prSet presAssocID="{919E7B06-E990-48BD-BCC1-D2F4879FC02B}" presName="sibTrans" presStyleLbl="sibTrans2D1" presStyleIdx="2" presStyleCnt="4"/>
      <dgm:spPr/>
    </dgm:pt>
    <dgm:pt modelId="{1AAFE7AA-221D-4277-BAF7-851C5952284E}" type="pres">
      <dgm:prSet presAssocID="{919E7B06-E990-48BD-BCC1-D2F4879FC02B}" presName="connectorText" presStyleLbl="sibTrans2D1" presStyleIdx="2" presStyleCnt="4"/>
      <dgm:spPr/>
    </dgm:pt>
    <dgm:pt modelId="{41B6DB7F-32A3-4A1F-A70A-9603BAC077ED}" type="pres">
      <dgm:prSet presAssocID="{5CB02155-2211-4FBC-B44F-A93D550AF7CB}" presName="node" presStyleLbl="node1" presStyleIdx="3" presStyleCnt="5" custScaleX="200685" custScaleY="200391">
        <dgm:presLayoutVars>
          <dgm:bulletEnabled val="1"/>
        </dgm:presLayoutVars>
      </dgm:prSet>
      <dgm:spPr/>
    </dgm:pt>
    <dgm:pt modelId="{C072EBC9-5FE8-434E-BAC1-09783A400236}" type="pres">
      <dgm:prSet presAssocID="{861E1D5C-7BF2-49DA-874B-C73A54CA3690}" presName="sibTrans" presStyleLbl="sibTrans2D1" presStyleIdx="3" presStyleCnt="4"/>
      <dgm:spPr/>
    </dgm:pt>
    <dgm:pt modelId="{68CD7BB2-0952-4F5C-B9CB-E70B94AD09AF}" type="pres">
      <dgm:prSet presAssocID="{861E1D5C-7BF2-49DA-874B-C73A54CA3690}" presName="connectorText" presStyleLbl="sibTrans2D1" presStyleIdx="3" presStyleCnt="4"/>
      <dgm:spPr/>
    </dgm:pt>
    <dgm:pt modelId="{C6A52D1D-1442-4D37-B4A2-48E48F524DD0}" type="pres">
      <dgm:prSet presAssocID="{FCCD28EB-828E-4680-8941-F1724D4EEED3}" presName="node" presStyleLbl="node1" presStyleIdx="4" presStyleCnt="5" custScaleX="200685" custScaleY="200391">
        <dgm:presLayoutVars>
          <dgm:bulletEnabled val="1"/>
        </dgm:presLayoutVars>
      </dgm:prSet>
      <dgm:spPr/>
    </dgm:pt>
  </dgm:ptLst>
  <dgm:cxnLst>
    <dgm:cxn modelId="{49F6C200-E203-45FE-9326-B3C2F71BBDB8}" srcId="{CDD10946-5932-43E2-A54D-13F08EBB2AB4}" destId="{5CB02155-2211-4FBC-B44F-A93D550AF7CB}" srcOrd="3" destOrd="0" parTransId="{53E2173D-DD53-4B6F-8963-BF8EF677DD03}" sibTransId="{861E1D5C-7BF2-49DA-874B-C73A54CA3690}"/>
    <dgm:cxn modelId="{F228B308-FBB2-4A36-8B03-745CD64A3932}" type="presOf" srcId="{FCCD28EB-828E-4680-8941-F1724D4EEED3}" destId="{C6A52D1D-1442-4D37-B4A2-48E48F524DD0}" srcOrd="0" destOrd="0" presId="urn:microsoft.com/office/officeart/2005/8/layout/process2"/>
    <dgm:cxn modelId="{C46F0112-02B8-4C4B-A11B-32FC505B14B2}" type="presOf" srcId="{C7ACDF0F-F342-4C2D-A920-14B86ACCB10A}" destId="{C6A52D1D-1442-4D37-B4A2-48E48F524DD0}" srcOrd="0" destOrd="1" presId="urn:microsoft.com/office/officeart/2005/8/layout/process2"/>
    <dgm:cxn modelId="{284B7119-7848-4263-8617-879E0149D3B0}" type="presOf" srcId="{861E1D5C-7BF2-49DA-874B-C73A54CA3690}" destId="{C072EBC9-5FE8-434E-BAC1-09783A400236}" srcOrd="0" destOrd="0" presId="urn:microsoft.com/office/officeart/2005/8/layout/process2"/>
    <dgm:cxn modelId="{65D1461B-36C8-4FA4-A653-3E7ECB53605A}" type="presOf" srcId="{6A9BD20B-EBBD-4BA5-B406-3F888E851A3C}" destId="{2DA21367-AB4E-4F37-85E6-6C59FE05C06A}" srcOrd="0" destOrd="1" presId="urn:microsoft.com/office/officeart/2005/8/layout/process2"/>
    <dgm:cxn modelId="{216E1024-6055-4BA8-B300-6B3B56111288}" type="presOf" srcId="{B6AAA6D5-7D4E-40E3-812A-33F4CAEA7E25}" destId="{794ABD35-7052-4E19-87CC-EEF26BEBA4E7}" srcOrd="1" destOrd="0" presId="urn:microsoft.com/office/officeart/2005/8/layout/process2"/>
    <dgm:cxn modelId="{D7598A2C-42C8-4D68-B406-EDAB6ABC1FA2}" srcId="{5E750B90-9163-41BF-AE50-5BB688B61E06}" destId="{6A9BD20B-EBBD-4BA5-B406-3F888E851A3C}" srcOrd="0" destOrd="0" parTransId="{4F45AB09-2702-4FE3-8820-5EE8602821EF}" sibTransId="{81CA1DF4-8434-44C1-9892-91E41DD49E79}"/>
    <dgm:cxn modelId="{45522E3F-5DD6-495E-8B97-773A0DEF62F3}" type="presOf" srcId="{574B4719-8EC0-425A-8C05-AB70ED99CAFA}" destId="{41B6DB7F-32A3-4A1F-A70A-9603BAC077ED}" srcOrd="0" destOrd="2" presId="urn:microsoft.com/office/officeart/2005/8/layout/process2"/>
    <dgm:cxn modelId="{9FE1505F-B1A9-4649-ABA5-55BECA39C9F4}" type="presOf" srcId="{A37D8241-5061-484F-B301-82DB9DB2EE3A}" destId="{3231ED4A-938D-44C0-BD06-AD0232F0D609}" srcOrd="0" destOrd="0" presId="urn:microsoft.com/office/officeart/2005/8/layout/process2"/>
    <dgm:cxn modelId="{56EF3969-6422-4272-8294-D33C76DFF6A9}" srcId="{CDD10946-5932-43E2-A54D-13F08EBB2AB4}" destId="{5E750B90-9163-41BF-AE50-5BB688B61E06}" srcOrd="0" destOrd="0" parTransId="{069BDCF2-AF9E-419F-A980-E0F3D96A4C92}" sibTransId="{A37D8241-5061-484F-B301-82DB9DB2EE3A}"/>
    <dgm:cxn modelId="{B629DD6B-33D3-4985-A218-1362C96C35B3}" type="presOf" srcId="{AE710882-3582-4DC5-859A-760DF9222AAF}" destId="{0BA9E217-74A1-46BF-81C9-8782C16D3FB1}" srcOrd="0" destOrd="1" presId="urn:microsoft.com/office/officeart/2005/8/layout/process2"/>
    <dgm:cxn modelId="{16A5604D-0DF0-42A9-B058-55E71637A95F}" srcId="{5CB02155-2211-4FBC-B44F-A93D550AF7CB}" destId="{BEF12350-EA50-478F-BD6B-8CC53EA815C5}" srcOrd="0" destOrd="0" parTransId="{D79ACC59-19F8-44C1-B9F8-1C5E64013F10}" sibTransId="{F5AAC934-7324-4020-A9E5-C2033F6E5D82}"/>
    <dgm:cxn modelId="{576BE94D-D1CC-4835-99C8-0BFF73B36FF0}" type="presOf" srcId="{A37D8241-5061-484F-B301-82DB9DB2EE3A}" destId="{77D54162-BC78-465E-BCAF-4E68097EAFF3}" srcOrd="1" destOrd="0" presId="urn:microsoft.com/office/officeart/2005/8/layout/process2"/>
    <dgm:cxn modelId="{E3DA2170-3376-4CF4-BCAC-E2B3040A72A7}" type="presOf" srcId="{C4F0CB4E-A24F-439B-8A26-75F5B0BF8C37}" destId="{B4816A7E-AABC-4831-958F-87F42BD6FEA1}" srcOrd="0" destOrd="0" presId="urn:microsoft.com/office/officeart/2005/8/layout/process2"/>
    <dgm:cxn modelId="{84F8FF58-F7A3-4B18-81D2-E5485C96BC11}" srcId="{FCCD28EB-828E-4680-8941-F1724D4EEED3}" destId="{C7ACDF0F-F342-4C2D-A920-14B86ACCB10A}" srcOrd="0" destOrd="0" parTransId="{688F7A2B-1061-49E0-9EFF-40FCF6D88A3D}" sibTransId="{1B70F34D-8D6D-4D56-ABCE-544476D17AA6}"/>
    <dgm:cxn modelId="{097FF184-97F2-4588-B887-284B39EAE557}" type="presOf" srcId="{5CB02155-2211-4FBC-B44F-A93D550AF7CB}" destId="{41B6DB7F-32A3-4A1F-A70A-9603BAC077ED}" srcOrd="0" destOrd="0" presId="urn:microsoft.com/office/officeart/2005/8/layout/process2"/>
    <dgm:cxn modelId="{1CDBF490-0BC9-4919-AAF1-4B23B9A48190}" type="presOf" srcId="{24B5AA40-5FAC-4AE2-9830-BE1354F6F594}" destId="{0BA9E217-74A1-46BF-81C9-8782C16D3FB1}" srcOrd="0" destOrd="2" presId="urn:microsoft.com/office/officeart/2005/8/layout/process2"/>
    <dgm:cxn modelId="{EE17D191-F33C-48B8-B131-2BDA6465C8CA}" type="presOf" srcId="{B6AAA6D5-7D4E-40E3-812A-33F4CAEA7E25}" destId="{A3221C85-8775-4C7C-ACA9-57C881559E7C}" srcOrd="0" destOrd="0" presId="urn:microsoft.com/office/officeart/2005/8/layout/process2"/>
    <dgm:cxn modelId="{9EB72C94-BC6D-4BC8-9DB7-2B165C7E81E1}" type="presOf" srcId="{CDD10946-5932-43E2-A54D-13F08EBB2AB4}" destId="{38888140-FD64-4D3B-8DCC-5C32B4166F68}" srcOrd="0" destOrd="0" presId="urn:microsoft.com/office/officeart/2005/8/layout/process2"/>
    <dgm:cxn modelId="{B1250996-CA1E-4E0D-A835-15618FE720D6}" srcId="{20993F70-DE48-4057-B169-9C39BC9305F9}" destId="{AE710882-3582-4DC5-859A-760DF9222AAF}" srcOrd="0" destOrd="0" parTransId="{77968411-1592-443F-A6F4-D20ECBB42A69}" sibTransId="{2F3CF7C7-8803-4C6E-9183-5050B7F72D4E}"/>
    <dgm:cxn modelId="{3551B09D-BEF3-4103-B825-F6AACF656F54}" type="presOf" srcId="{20993F70-DE48-4057-B169-9C39BC9305F9}" destId="{0BA9E217-74A1-46BF-81C9-8782C16D3FB1}" srcOrd="0" destOrd="0" presId="urn:microsoft.com/office/officeart/2005/8/layout/process2"/>
    <dgm:cxn modelId="{DE1DC3A4-6A97-46AA-A110-4222F7BBBBC6}" type="presOf" srcId="{919E7B06-E990-48BD-BCC1-D2F4879FC02B}" destId="{C2B261E4-8F30-4BAF-A969-FE6FC2EF0AA7}" srcOrd="0" destOrd="0" presId="urn:microsoft.com/office/officeart/2005/8/layout/process2"/>
    <dgm:cxn modelId="{E33FA9A8-493D-4E4B-81FC-A5FA88CCFEAD}" type="presOf" srcId="{CE018F79-524F-46D8-B4E2-57DD55491598}" destId="{B4816A7E-AABC-4831-958F-87F42BD6FEA1}" srcOrd="0" destOrd="1" presId="urn:microsoft.com/office/officeart/2005/8/layout/process2"/>
    <dgm:cxn modelId="{EEA4DABD-AAD6-461C-9B60-EAB0E8A8E328}" srcId="{C4F0CB4E-A24F-439B-8A26-75F5B0BF8C37}" destId="{CE018F79-524F-46D8-B4E2-57DD55491598}" srcOrd="0" destOrd="0" parTransId="{02277AD6-5475-4018-8656-621DAFD0873A}" sibTransId="{05DA1264-3385-4097-A716-5B5F82C4F5E4}"/>
    <dgm:cxn modelId="{36D957C1-8C45-4173-85AB-DC31E7418E36}" srcId="{CDD10946-5932-43E2-A54D-13F08EBB2AB4}" destId="{FCCD28EB-828E-4680-8941-F1724D4EEED3}" srcOrd="4" destOrd="0" parTransId="{76C6382E-A458-4EFC-B367-964A811AC54C}" sibTransId="{8BA591E4-9BD4-4514-BD89-B1DF976173B4}"/>
    <dgm:cxn modelId="{214903CE-A16C-4040-946E-A1838DE15030}" srcId="{5CB02155-2211-4FBC-B44F-A93D550AF7CB}" destId="{574B4719-8EC0-425A-8C05-AB70ED99CAFA}" srcOrd="1" destOrd="0" parTransId="{A02A27F7-000C-48BE-B3B7-0495080C7FDA}" sibTransId="{F2A64068-A3A1-46A7-9853-F90E6FB8CA4D}"/>
    <dgm:cxn modelId="{730982D4-CD44-4475-80A7-AC6E7E44DFC1}" type="presOf" srcId="{BEF12350-EA50-478F-BD6B-8CC53EA815C5}" destId="{41B6DB7F-32A3-4A1F-A70A-9603BAC077ED}" srcOrd="0" destOrd="1" presId="urn:microsoft.com/office/officeart/2005/8/layout/process2"/>
    <dgm:cxn modelId="{586C2ED7-8514-42D7-8E3B-77E5872027DD}" type="presOf" srcId="{919E7B06-E990-48BD-BCC1-D2F4879FC02B}" destId="{1AAFE7AA-221D-4277-BAF7-851C5952284E}" srcOrd="1" destOrd="0" presId="urn:microsoft.com/office/officeart/2005/8/layout/process2"/>
    <dgm:cxn modelId="{F131F2D7-5F27-453D-A1AC-7D227989520A}" srcId="{20993F70-DE48-4057-B169-9C39BC9305F9}" destId="{24B5AA40-5FAC-4AE2-9830-BE1354F6F594}" srcOrd="1" destOrd="0" parTransId="{1A36E6D7-DA92-492C-8721-3A1F94FBE086}" sibTransId="{CDD58C25-5A45-46F0-90F8-49910F8E2747}"/>
    <dgm:cxn modelId="{0D0A40E2-D63B-4E71-A729-1CA44C5A97D7}" type="presOf" srcId="{861E1D5C-7BF2-49DA-874B-C73A54CA3690}" destId="{68CD7BB2-0952-4F5C-B9CB-E70B94AD09AF}" srcOrd="1" destOrd="0" presId="urn:microsoft.com/office/officeart/2005/8/layout/process2"/>
    <dgm:cxn modelId="{A7406AF0-17D9-4D5D-B8E7-5EA99FD54392}" srcId="{CDD10946-5932-43E2-A54D-13F08EBB2AB4}" destId="{20993F70-DE48-4057-B169-9C39BC9305F9}" srcOrd="1" destOrd="0" parTransId="{1A48E23C-5EC1-4AB8-BE64-80B0447B840C}" sibTransId="{B6AAA6D5-7D4E-40E3-812A-33F4CAEA7E25}"/>
    <dgm:cxn modelId="{B3EE72FB-B416-45ED-9124-D2A6F6AE4163}" type="presOf" srcId="{5E750B90-9163-41BF-AE50-5BB688B61E06}" destId="{2DA21367-AB4E-4F37-85E6-6C59FE05C06A}" srcOrd="0" destOrd="0" presId="urn:microsoft.com/office/officeart/2005/8/layout/process2"/>
    <dgm:cxn modelId="{747AAEFE-6B75-4207-864F-A6757CEFD0F7}" srcId="{CDD10946-5932-43E2-A54D-13F08EBB2AB4}" destId="{C4F0CB4E-A24F-439B-8A26-75F5B0BF8C37}" srcOrd="2" destOrd="0" parTransId="{67D1BE5C-A4F7-49E0-9530-9A0D502FC3E6}" sibTransId="{919E7B06-E990-48BD-BCC1-D2F4879FC02B}"/>
    <dgm:cxn modelId="{871EA919-5A48-4E40-B6E6-ED31BC38AFDA}" type="presParOf" srcId="{38888140-FD64-4D3B-8DCC-5C32B4166F68}" destId="{2DA21367-AB4E-4F37-85E6-6C59FE05C06A}" srcOrd="0" destOrd="0" presId="urn:microsoft.com/office/officeart/2005/8/layout/process2"/>
    <dgm:cxn modelId="{4CB8D785-175D-4C6D-9AE2-61A9C4D91606}" type="presParOf" srcId="{38888140-FD64-4D3B-8DCC-5C32B4166F68}" destId="{3231ED4A-938D-44C0-BD06-AD0232F0D609}" srcOrd="1" destOrd="0" presId="urn:microsoft.com/office/officeart/2005/8/layout/process2"/>
    <dgm:cxn modelId="{6C49E023-C2BA-4256-8978-2304520766C6}" type="presParOf" srcId="{3231ED4A-938D-44C0-BD06-AD0232F0D609}" destId="{77D54162-BC78-465E-BCAF-4E68097EAFF3}" srcOrd="0" destOrd="0" presId="urn:microsoft.com/office/officeart/2005/8/layout/process2"/>
    <dgm:cxn modelId="{5A023BCC-ACFA-4C01-8372-9941E60AB80C}" type="presParOf" srcId="{38888140-FD64-4D3B-8DCC-5C32B4166F68}" destId="{0BA9E217-74A1-46BF-81C9-8782C16D3FB1}" srcOrd="2" destOrd="0" presId="urn:microsoft.com/office/officeart/2005/8/layout/process2"/>
    <dgm:cxn modelId="{91CF7962-193E-49E9-8364-C5AAABA18707}" type="presParOf" srcId="{38888140-FD64-4D3B-8DCC-5C32B4166F68}" destId="{A3221C85-8775-4C7C-ACA9-57C881559E7C}" srcOrd="3" destOrd="0" presId="urn:microsoft.com/office/officeart/2005/8/layout/process2"/>
    <dgm:cxn modelId="{FF1AEB56-0EBB-4C86-8DE6-B29E2E41DEFA}" type="presParOf" srcId="{A3221C85-8775-4C7C-ACA9-57C881559E7C}" destId="{794ABD35-7052-4E19-87CC-EEF26BEBA4E7}" srcOrd="0" destOrd="0" presId="urn:microsoft.com/office/officeart/2005/8/layout/process2"/>
    <dgm:cxn modelId="{D43C5F8B-6606-4673-AB3A-2DCFDD98A051}" type="presParOf" srcId="{38888140-FD64-4D3B-8DCC-5C32B4166F68}" destId="{B4816A7E-AABC-4831-958F-87F42BD6FEA1}" srcOrd="4" destOrd="0" presId="urn:microsoft.com/office/officeart/2005/8/layout/process2"/>
    <dgm:cxn modelId="{21870804-3303-4392-B4D9-1BF15C09E09A}" type="presParOf" srcId="{38888140-FD64-4D3B-8DCC-5C32B4166F68}" destId="{C2B261E4-8F30-4BAF-A969-FE6FC2EF0AA7}" srcOrd="5" destOrd="0" presId="urn:microsoft.com/office/officeart/2005/8/layout/process2"/>
    <dgm:cxn modelId="{0A19FA85-CA3C-42B5-A4BF-F0D9D43D3B65}" type="presParOf" srcId="{C2B261E4-8F30-4BAF-A969-FE6FC2EF0AA7}" destId="{1AAFE7AA-221D-4277-BAF7-851C5952284E}" srcOrd="0" destOrd="0" presId="urn:microsoft.com/office/officeart/2005/8/layout/process2"/>
    <dgm:cxn modelId="{79D1463F-17FF-4C12-89AA-8C56CCB3134D}" type="presParOf" srcId="{38888140-FD64-4D3B-8DCC-5C32B4166F68}" destId="{41B6DB7F-32A3-4A1F-A70A-9603BAC077ED}" srcOrd="6" destOrd="0" presId="urn:microsoft.com/office/officeart/2005/8/layout/process2"/>
    <dgm:cxn modelId="{E16636FF-A7C6-4E3E-81D8-515FE8417346}" type="presParOf" srcId="{38888140-FD64-4D3B-8DCC-5C32B4166F68}" destId="{C072EBC9-5FE8-434E-BAC1-09783A400236}" srcOrd="7" destOrd="0" presId="urn:microsoft.com/office/officeart/2005/8/layout/process2"/>
    <dgm:cxn modelId="{9454FA67-87EE-4364-B95F-B9DEB2E3215C}" type="presParOf" srcId="{C072EBC9-5FE8-434E-BAC1-09783A400236}" destId="{68CD7BB2-0952-4F5C-B9CB-E70B94AD09AF}" srcOrd="0" destOrd="0" presId="urn:microsoft.com/office/officeart/2005/8/layout/process2"/>
    <dgm:cxn modelId="{9C7A76B7-C8ED-4161-9DF1-4E5F65C9EAFA}" type="presParOf" srcId="{38888140-FD64-4D3B-8DCC-5C32B4166F68}" destId="{C6A52D1D-1442-4D37-B4A2-48E48F524DD0}" srcOrd="8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21367-AB4E-4F37-85E6-6C59FE05C06A}">
      <dsp:nvSpPr>
        <dsp:cNvPr id="0" name=""/>
        <dsp:cNvSpPr/>
      </dsp:nvSpPr>
      <dsp:spPr>
        <a:xfrm>
          <a:off x="1126664" y="3870"/>
          <a:ext cx="2879993" cy="7189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accent1"/>
              </a:solidFill>
            </a:rPr>
            <a:t>Monitoring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sběr dat a informací</a:t>
          </a:r>
        </a:p>
      </dsp:txBody>
      <dsp:txXfrm>
        <a:off x="1147721" y="24927"/>
        <a:ext cx="2837879" cy="676829"/>
      </dsp:txXfrm>
    </dsp:sp>
    <dsp:sp modelId="{3231ED4A-938D-44C0-BD06-AD0232F0D609}">
      <dsp:nvSpPr>
        <dsp:cNvPr id="0" name=""/>
        <dsp:cNvSpPr/>
      </dsp:nvSpPr>
      <dsp:spPr>
        <a:xfrm rot="5400000">
          <a:off x="2499391" y="731783"/>
          <a:ext cx="134538" cy="16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accent1"/>
            </a:solidFill>
          </a:endParaRPr>
        </a:p>
      </dsp:txBody>
      <dsp:txXfrm rot="-5400000">
        <a:off x="2518227" y="745237"/>
        <a:ext cx="96868" cy="94177"/>
      </dsp:txXfrm>
    </dsp:sp>
    <dsp:sp modelId="{0BA9E217-74A1-46BF-81C9-8782C16D3FB1}">
      <dsp:nvSpPr>
        <dsp:cNvPr id="0" name=""/>
        <dsp:cNvSpPr/>
      </dsp:nvSpPr>
      <dsp:spPr>
        <a:xfrm>
          <a:off x="1126664" y="902199"/>
          <a:ext cx="2879993" cy="718943"/>
        </a:xfrm>
        <a:prstGeom prst="roundRect">
          <a:avLst>
            <a:gd name="adj" fmla="val 10000"/>
          </a:avLst>
        </a:prstGeom>
        <a:solidFill>
          <a:schemeClr val="accent5">
            <a:hueOff val="3897896"/>
            <a:satOff val="-12000"/>
            <a:lumOff val="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accent1"/>
              </a:solidFill>
            </a:rPr>
            <a:t>Zpracování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příprava dat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zpracování informací</a:t>
          </a:r>
        </a:p>
      </dsp:txBody>
      <dsp:txXfrm>
        <a:off x="1147721" y="923256"/>
        <a:ext cx="2837879" cy="676829"/>
      </dsp:txXfrm>
    </dsp:sp>
    <dsp:sp modelId="{A3221C85-8775-4C7C-ACA9-57C881559E7C}">
      <dsp:nvSpPr>
        <dsp:cNvPr id="0" name=""/>
        <dsp:cNvSpPr/>
      </dsp:nvSpPr>
      <dsp:spPr>
        <a:xfrm rot="5384184">
          <a:off x="2501457" y="1630112"/>
          <a:ext cx="134540" cy="16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97194"/>
            <a:satOff val="-16000"/>
            <a:lumOff val="44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accent1"/>
            </a:solidFill>
          </a:endParaRPr>
        </a:p>
      </dsp:txBody>
      <dsp:txXfrm rot="-5400000">
        <a:off x="2520200" y="1643565"/>
        <a:ext cx="96868" cy="94178"/>
      </dsp:txXfrm>
    </dsp:sp>
    <dsp:sp modelId="{B4816A7E-AABC-4831-958F-87F42BD6FEA1}">
      <dsp:nvSpPr>
        <dsp:cNvPr id="0" name=""/>
        <dsp:cNvSpPr/>
      </dsp:nvSpPr>
      <dsp:spPr>
        <a:xfrm>
          <a:off x="1130797" y="1800528"/>
          <a:ext cx="2879993" cy="718943"/>
        </a:xfrm>
        <a:prstGeom prst="roundRect">
          <a:avLst>
            <a:gd name="adj" fmla="val 10000"/>
          </a:avLst>
        </a:prstGeom>
        <a:solidFill>
          <a:schemeClr val="accent5">
            <a:hueOff val="7795791"/>
            <a:satOff val="-24000"/>
            <a:lumOff val="66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accent1"/>
              </a:solidFill>
            </a:rPr>
            <a:t>Prognózy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tvorba predikcí</a:t>
          </a:r>
        </a:p>
      </dsp:txBody>
      <dsp:txXfrm>
        <a:off x="1151854" y="1821585"/>
        <a:ext cx="2837879" cy="676829"/>
      </dsp:txXfrm>
    </dsp:sp>
    <dsp:sp modelId="{C2B261E4-8F30-4BAF-A969-FE6FC2EF0AA7}">
      <dsp:nvSpPr>
        <dsp:cNvPr id="0" name=""/>
        <dsp:cNvSpPr/>
      </dsp:nvSpPr>
      <dsp:spPr>
        <a:xfrm rot="5400000">
          <a:off x="2503524" y="2528441"/>
          <a:ext cx="134538" cy="16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394388"/>
            <a:satOff val="-32001"/>
            <a:lumOff val="88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accent1"/>
            </a:solidFill>
          </a:endParaRPr>
        </a:p>
      </dsp:txBody>
      <dsp:txXfrm rot="-5400000">
        <a:off x="2522360" y="2541895"/>
        <a:ext cx="96868" cy="94177"/>
      </dsp:txXfrm>
    </dsp:sp>
    <dsp:sp modelId="{41B6DB7F-32A3-4A1F-A70A-9603BAC077ED}">
      <dsp:nvSpPr>
        <dsp:cNvPr id="0" name=""/>
        <dsp:cNvSpPr/>
      </dsp:nvSpPr>
      <dsp:spPr>
        <a:xfrm>
          <a:off x="1130797" y="2698856"/>
          <a:ext cx="2879993" cy="718943"/>
        </a:xfrm>
        <a:prstGeom prst="roundRect">
          <a:avLst>
            <a:gd name="adj" fmla="val 10000"/>
          </a:avLst>
        </a:prstGeom>
        <a:solidFill>
          <a:schemeClr val="accent5">
            <a:hueOff val="11693687"/>
            <a:satOff val="-36001"/>
            <a:lumOff val="1000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accent1"/>
              </a:solidFill>
            </a:rPr>
            <a:t>Verifikace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expertní skupiny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regionální experti</a:t>
          </a:r>
        </a:p>
      </dsp:txBody>
      <dsp:txXfrm>
        <a:off x="1151854" y="2719913"/>
        <a:ext cx="2837879" cy="676829"/>
      </dsp:txXfrm>
    </dsp:sp>
    <dsp:sp modelId="{C072EBC9-5FE8-434E-BAC1-09783A400236}">
      <dsp:nvSpPr>
        <dsp:cNvPr id="0" name=""/>
        <dsp:cNvSpPr/>
      </dsp:nvSpPr>
      <dsp:spPr>
        <a:xfrm rot="5400000">
          <a:off x="2503524" y="3426769"/>
          <a:ext cx="134538" cy="16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591583"/>
            <a:satOff val="-48001"/>
            <a:lumOff val="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chemeClr val="accent1"/>
            </a:solidFill>
          </a:endParaRPr>
        </a:p>
      </dsp:txBody>
      <dsp:txXfrm rot="-5400000">
        <a:off x="2522360" y="3440223"/>
        <a:ext cx="96868" cy="94177"/>
      </dsp:txXfrm>
    </dsp:sp>
    <dsp:sp modelId="{C6A52D1D-1442-4D37-B4A2-48E48F524DD0}">
      <dsp:nvSpPr>
        <dsp:cNvPr id="0" name=""/>
        <dsp:cNvSpPr/>
      </dsp:nvSpPr>
      <dsp:spPr>
        <a:xfrm>
          <a:off x="1130797" y="3597185"/>
          <a:ext cx="2879993" cy="718943"/>
        </a:xfrm>
        <a:prstGeom prst="roundRect">
          <a:avLst>
            <a:gd name="adj" fmla="val 10000"/>
          </a:avLst>
        </a:prstGeom>
        <a:solidFill>
          <a:schemeClr val="accent5">
            <a:hueOff val="15591583"/>
            <a:satOff val="-48001"/>
            <a:lumOff val="133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600" b="1" kern="1200" dirty="0">
              <a:solidFill>
                <a:schemeClr val="accent1"/>
              </a:solidFill>
            </a:rPr>
            <a:t>Prezentace výstupů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>
              <a:solidFill>
                <a:schemeClr val="accent1"/>
              </a:solidFill>
            </a:rPr>
            <a:t>webová aplikace</a:t>
          </a:r>
        </a:p>
      </dsp:txBody>
      <dsp:txXfrm>
        <a:off x="1151854" y="3618242"/>
        <a:ext cx="2837879" cy="676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0C5E-845D-4835-A278-CB677AE57AF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210C-7EEE-4F67-BF73-4800FB1D8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33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9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44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38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05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39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2210C-7EEE-4F67-BF73-4800FB1D8B3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">
            <a:extLst>
              <a:ext uri="{FF2B5EF4-FFF2-40B4-BE49-F238E27FC236}">
                <a16:creationId xmlns:a16="http://schemas.microsoft.com/office/drawing/2014/main" id="{D25021C6-DECA-4D59-A3FD-ABEC380E70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8" name="Obrázek titulní PNG 300 dpi" descr="Obsah obrázku hráč, modrá, míč&#10;&#10;Popis byl vytvořen automaticky">
            <a:extLst>
              <a:ext uri="{FF2B5EF4-FFF2-40B4-BE49-F238E27FC236}">
                <a16:creationId xmlns:a16="http://schemas.microsoft.com/office/drawing/2014/main" id="{9B356210-E464-4235-9FCE-244A42580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5974" cy="5760732"/>
          </a:xfrm>
          <a:prstGeom prst="rect">
            <a:avLst/>
          </a:prstGeom>
        </p:spPr>
      </p:pic>
      <p:pic>
        <p:nvPicPr>
          <p:cNvPr id="9" name="Logo Kompas bílé EMF">
            <a:extLst>
              <a:ext uri="{FF2B5EF4-FFF2-40B4-BE49-F238E27FC236}">
                <a16:creationId xmlns:a16="http://schemas.microsoft.com/office/drawing/2014/main" id="{7A4CACEA-CE82-4B1A-B1A0-BE1139486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0" y="1008000"/>
            <a:ext cx="2376000" cy="337188"/>
          </a:xfrm>
          <a:prstGeom prst="rect">
            <a:avLst/>
          </a:prstGeom>
        </p:spPr>
      </p:pic>
      <p:sp>
        <p:nvSpPr>
          <p:cNvPr id="25" name="Zástupné Logo">
            <a:extLst>
              <a:ext uri="{FF2B5EF4-FFF2-40B4-BE49-F238E27FC236}">
                <a16:creationId xmlns:a16="http://schemas.microsoft.com/office/drawing/2014/main" id="{DC472444-A582-4D4F-9CA6-1CE66A8AC8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26175" y="5842800"/>
            <a:ext cx="3600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24" name="Zástupné Logo EU">
            <a:extLst>
              <a:ext uri="{FF2B5EF4-FFF2-40B4-BE49-F238E27FC236}">
                <a16:creationId xmlns:a16="http://schemas.microsoft.com/office/drawing/2014/main" id="{319F379B-ECBF-4A23-99A9-9882CAC814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67775" y="5842800"/>
            <a:ext cx="17352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 (EU)</a:t>
            </a:r>
          </a:p>
        </p:txBody>
      </p:sp>
      <p:sp>
        <p:nvSpPr>
          <p:cNvPr id="22" name="Zástupné Datum">
            <a:extLst>
              <a:ext uri="{FF2B5EF4-FFF2-40B4-BE49-F238E27FC236}">
                <a16:creationId xmlns:a16="http://schemas.microsoft.com/office/drawing/2014/main" id="{89D7763D-D156-4FF8-B3EC-ECA7A00DBB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7773" y="5110080"/>
            <a:ext cx="2592390" cy="288000"/>
          </a:xfrm>
        </p:spPr>
        <p:txBody>
          <a:bodyPr anchor="ctr" anchorCtr="0"/>
          <a:lstStyle>
            <a:lvl1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21" name="Zástupný E-mail">
            <a:extLst>
              <a:ext uri="{FF2B5EF4-FFF2-40B4-BE49-F238E27FC236}">
                <a16:creationId xmlns:a16="http://schemas.microsoft.com/office/drawing/2014/main" id="{BB0A164D-0696-45FB-822E-F1D10687FA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67774" y="4777080"/>
            <a:ext cx="2592389" cy="288000"/>
          </a:xfrm>
        </p:spPr>
        <p:txBody>
          <a:bodyPr anchor="ctr" anchorCtr="0"/>
          <a:lstStyle>
            <a:lvl1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E-mail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7775" y="4444080"/>
            <a:ext cx="2592387" cy="288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565400"/>
            <a:ext cx="5759450" cy="2087563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cxnSp>
        <p:nvCxnSpPr>
          <p:cNvPr id="19" name="Linka úč. Datum Y 14,77 cm" hidden="1">
            <a:extLst>
              <a:ext uri="{FF2B5EF4-FFF2-40B4-BE49-F238E27FC236}">
                <a16:creationId xmlns:a16="http://schemas.microsoft.com/office/drawing/2014/main" id="{2D4869BB-7DEA-4F02-AB01-9B2177E446EE}"/>
              </a:ext>
            </a:extLst>
          </p:cNvPr>
          <p:cNvCxnSpPr/>
          <p:nvPr userDrawn="1"/>
        </p:nvCxnSpPr>
        <p:spPr>
          <a:xfrm>
            <a:off x="0" y="5317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nka úč. E-mail Y 13,86 cm" hidden="1">
            <a:extLst>
              <a:ext uri="{FF2B5EF4-FFF2-40B4-BE49-F238E27FC236}">
                <a16:creationId xmlns:a16="http://schemas.microsoft.com/office/drawing/2014/main" id="{52F49EF9-4ADD-403E-ADDD-561202F59065}"/>
              </a:ext>
            </a:extLst>
          </p:cNvPr>
          <p:cNvCxnSpPr/>
          <p:nvPr userDrawn="1"/>
        </p:nvCxnSpPr>
        <p:spPr>
          <a:xfrm>
            <a:off x="0" y="4989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ka úč. Jméno Příjmení Y 12,95 cm" hidden="1">
            <a:extLst>
              <a:ext uri="{FF2B5EF4-FFF2-40B4-BE49-F238E27FC236}">
                <a16:creationId xmlns:a16="http://schemas.microsoft.com/office/drawing/2014/main" id="{BC1B9A5D-4A7C-41B1-9747-96CBBF8412FD}"/>
              </a:ext>
            </a:extLst>
          </p:cNvPr>
          <p:cNvCxnSpPr/>
          <p:nvPr userDrawn="1"/>
        </p:nvCxnSpPr>
        <p:spPr>
          <a:xfrm>
            <a:off x="0" y="46620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adpis úč. Y 7,31 cm" hidden="1">
            <a:extLst>
              <a:ext uri="{FF2B5EF4-FFF2-40B4-BE49-F238E27FC236}">
                <a16:creationId xmlns:a16="http://schemas.microsoft.com/office/drawing/2014/main" id="{960826F8-E3D4-44D0-A884-B7A7AD0AF0EC}"/>
              </a:ext>
            </a:extLst>
          </p:cNvPr>
          <p:cNvCxnSpPr/>
          <p:nvPr userDrawn="1"/>
        </p:nvCxnSpPr>
        <p:spPr>
          <a:xfrm>
            <a:off x="0" y="26316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0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pos="5586" userDrawn="1">
          <p15:clr>
            <a:srgbClr val="FBAE40"/>
          </p15:clr>
        </p15:guide>
        <p15:guide id="4" orient="horz" pos="1616" userDrawn="1">
          <p15:clr>
            <a:srgbClr val="FBAE40"/>
          </p15:clr>
        </p15:guide>
        <p15:guide id="5" orient="horz" pos="2931" userDrawn="1">
          <p15:clr>
            <a:srgbClr val="FBAE40"/>
          </p15:clr>
        </p15:guide>
        <p15:guide id="6" pos="1028" userDrawn="1">
          <p15:clr>
            <a:srgbClr val="FBAE40"/>
          </p15:clr>
        </p15:guide>
        <p15:guide id="7" pos="4656" userDrawn="1">
          <p15:clr>
            <a:srgbClr val="FBAE40"/>
          </p15:clr>
        </p15:guide>
        <p15:guide id="8" orient="horz" pos="3680" userDrawn="1">
          <p15:clr>
            <a:srgbClr val="FBAE40"/>
          </p15:clr>
        </p15:guide>
        <p15:guide id="9" orient="horz" pos="39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5B651518-CF1F-4F2E-BBBC-AA46CECDB8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84314"/>
            <a:ext cx="5003800" cy="46450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7">
            <a:extLst>
              <a:ext uri="{FF2B5EF4-FFF2-40B4-BE49-F238E27FC236}">
                <a16:creationId xmlns:a16="http://schemas.microsoft.com/office/drawing/2014/main" id="{B67BC020-51D0-4525-AB82-AF67DF59ED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6363" y="1484314"/>
            <a:ext cx="5003799" cy="46450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29215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2387" userDrawn="1">
          <p15:clr>
            <a:srgbClr val="FBAE40"/>
          </p15:clr>
        </p15:guide>
        <p15:guide id="8" orient="horz" pos="867" userDrawn="1">
          <p15:clr>
            <a:srgbClr val="FBAE40"/>
          </p15:clr>
        </p15:guide>
        <p15:guide id="9" pos="3613" userDrawn="1">
          <p15:clr>
            <a:srgbClr val="FBAE40"/>
          </p15:clr>
        </p15:guide>
        <p15:guide id="10" pos="40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5D42E6-233C-4383-87D8-F37B9F20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9" y="540001"/>
            <a:ext cx="4356100" cy="8296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DF0165A-3435-4B7D-8817-47D1E7903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9" y="1484314"/>
            <a:ext cx="5003800" cy="46450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5769C5BD-B06E-43F0-9743-4415798C4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56363" y="540000"/>
            <a:ext cx="5003797" cy="558933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10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219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orient="horz" pos="867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  <p15:guide id="8" orient="horz" pos="3861" userDrawn="1">
          <p15:clr>
            <a:srgbClr val="FBAE40"/>
          </p15:clr>
        </p15:guide>
        <p15:guide id="9" orient="horz" pos="40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80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orient="horz" pos="23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287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67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61" userDrawn="1">
          <p15:clr>
            <a:srgbClr val="FBAE40"/>
          </p15:clr>
        </p15:guide>
        <p15:guide id="8" pos="72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bílý">
            <a:extLst>
              <a:ext uri="{FF2B5EF4-FFF2-40B4-BE49-F238E27FC236}">
                <a16:creationId xmlns:a16="http://schemas.microsoft.com/office/drawing/2014/main" id="{1F20D17B-CCF0-447D-8EF2-5DE1B234BD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9" name="Logo Kompas modré EMF rgb">
            <a:extLst>
              <a:ext uri="{FF2B5EF4-FFF2-40B4-BE49-F238E27FC236}">
                <a16:creationId xmlns:a16="http://schemas.microsoft.com/office/drawing/2014/main" id="{B4D8E72F-746D-44AD-AAC1-2BDD7EB91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5842800"/>
            <a:ext cx="2540000" cy="360000"/>
          </a:xfrm>
          <a:prstGeom prst="rect">
            <a:avLst/>
          </a:prstGeom>
        </p:spPr>
      </p:pic>
      <p:pic>
        <p:nvPicPr>
          <p:cNvPr id="6" name="Obrázek závěrečný PNG 300 dpi" descr="Obsah obrázku vsedě, světlo, modrá, tmavé&#10;&#10;Popis byl vytvořen automaticky">
            <a:extLst>
              <a:ext uri="{FF2B5EF4-FFF2-40B4-BE49-F238E27FC236}">
                <a16:creationId xmlns:a16="http://schemas.microsoft.com/office/drawing/2014/main" id="{B7BF425F-DF8C-4989-8AFE-D58589815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1" y="0"/>
            <a:ext cx="11177039" cy="5388875"/>
          </a:xfrm>
          <a:prstGeom prst="rect">
            <a:avLst/>
          </a:prstGeom>
        </p:spPr>
      </p:pic>
      <p:sp>
        <p:nvSpPr>
          <p:cNvPr id="25" name="Zástupné Logo">
            <a:extLst>
              <a:ext uri="{FF2B5EF4-FFF2-40B4-BE49-F238E27FC236}">
                <a16:creationId xmlns:a16="http://schemas.microsoft.com/office/drawing/2014/main" id="{DC472444-A582-4D4F-9CA6-1CE66A8AC8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0638" y="5842800"/>
            <a:ext cx="3600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24" name="Zástupné Logo EU">
            <a:extLst>
              <a:ext uri="{FF2B5EF4-FFF2-40B4-BE49-F238E27FC236}">
                <a16:creationId xmlns:a16="http://schemas.microsoft.com/office/drawing/2014/main" id="{319F379B-ECBF-4A23-99A9-9882CAC814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1838" y="5843587"/>
            <a:ext cx="1735200" cy="360363"/>
          </a:xfrm>
        </p:spPr>
        <p:txBody>
          <a:bodyPr>
            <a:normAutofit/>
          </a:bodyPr>
          <a:lstStyle>
            <a:lvl1pPr>
              <a:buFontTx/>
              <a:buNone/>
              <a:defRPr sz="1050"/>
            </a:lvl1pPr>
          </a:lstStyle>
          <a:p>
            <a:r>
              <a:rPr lang="cs-CZ" dirty="0"/>
              <a:t>Logo (EU)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1760" y="2466000"/>
            <a:ext cx="6268402" cy="963000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200" y="36000"/>
            <a:ext cx="7504962" cy="2088000"/>
          </a:xfrm>
        </p:spPr>
        <p:txBody>
          <a:bodyPr anchor="b" anchorCtr="0">
            <a:no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cxnSp>
        <p:nvCxnSpPr>
          <p:cNvPr id="18" name="Za pozornost úč. Y 5,58 cm" hidden="1">
            <a:extLst>
              <a:ext uri="{FF2B5EF4-FFF2-40B4-BE49-F238E27FC236}">
                <a16:creationId xmlns:a16="http://schemas.microsoft.com/office/drawing/2014/main" id="{52F49EF9-4ADD-403E-ADDD-561202F59065}"/>
              </a:ext>
            </a:extLst>
          </p:cNvPr>
          <p:cNvCxnSpPr/>
          <p:nvPr userDrawn="1"/>
        </p:nvCxnSpPr>
        <p:spPr>
          <a:xfrm>
            <a:off x="0" y="20088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Jméno Příjmení úč. Y 7,42 cm" hidden="1">
            <a:extLst>
              <a:ext uri="{FF2B5EF4-FFF2-40B4-BE49-F238E27FC236}">
                <a16:creationId xmlns:a16="http://schemas.microsoft.com/office/drawing/2014/main" id="{BC1B9A5D-4A7C-41B1-9747-96CBBF8412FD}"/>
              </a:ext>
            </a:extLst>
          </p:cNvPr>
          <p:cNvCxnSpPr/>
          <p:nvPr userDrawn="1"/>
        </p:nvCxnSpPr>
        <p:spPr>
          <a:xfrm>
            <a:off x="0" y="2671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ěkuji úč. Y 3,89 cm" hidden="1">
            <a:extLst>
              <a:ext uri="{FF2B5EF4-FFF2-40B4-BE49-F238E27FC236}">
                <a16:creationId xmlns:a16="http://schemas.microsoft.com/office/drawing/2014/main" id="{960826F8-E3D4-44D0-A884-B7A7AD0AF0EC}"/>
              </a:ext>
            </a:extLst>
          </p:cNvPr>
          <p:cNvCxnSpPr/>
          <p:nvPr userDrawn="1"/>
        </p:nvCxnSpPr>
        <p:spPr>
          <a:xfrm>
            <a:off x="0" y="14004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57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344" userDrawn="1">
          <p15:clr>
            <a:srgbClr val="FBAE40"/>
          </p15:clr>
        </p15:guide>
        <p15:guide id="4" orient="horz" pos="154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3906" userDrawn="1">
          <p15:clr>
            <a:srgbClr val="FBAE40"/>
          </p15:clr>
        </p15:guide>
        <p15:guide id="7" orient="horz" pos="3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2387" userDrawn="1">
          <p15:clr>
            <a:srgbClr val="FBAE40"/>
          </p15:clr>
        </p15:guide>
        <p15:guide id="8" orient="horz" pos="8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(číslovan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2000"/>
              </a:spcBef>
              <a:buFont typeface="+mj-lt"/>
              <a:buAutoNum type="arabicParenR"/>
              <a:defRPr/>
            </a:lvl1pPr>
            <a:lvl2pPr marL="720000" indent="-288000">
              <a:buClr>
                <a:schemeClr val="tx2"/>
              </a:buClr>
              <a:buFont typeface="+mj-lt"/>
              <a:buAutoNum type="alphaLcParenR"/>
              <a:defRPr/>
            </a:lvl2pPr>
            <a:lvl3pPr marL="936000">
              <a:defRPr/>
            </a:lvl3pPr>
            <a:lvl4pPr marL="1152000">
              <a:defRPr/>
            </a:lvl4pPr>
            <a:lvl5pPr marL="13680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1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867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orient="horz" pos="23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bílý">
            <a:extLst>
              <a:ext uri="{FF2B5EF4-FFF2-40B4-BE49-F238E27FC236}">
                <a16:creationId xmlns:a16="http://schemas.microsoft.com/office/drawing/2014/main" id="{D25021C6-DECA-4D59-A3FD-ABEC380E70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3" name="Obrázek titulní PNG 300 dpi" descr="Obsah obrázku hráč, modrá, míč&#10;&#10;Popis byl vytvořen automaticky">
            <a:extLst>
              <a:ext uri="{FF2B5EF4-FFF2-40B4-BE49-F238E27FC236}">
                <a16:creationId xmlns:a16="http://schemas.microsoft.com/office/drawing/2014/main" id="{BB2A8F03-4849-44FC-A978-37F2F8B51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5974" cy="5760732"/>
          </a:xfrm>
          <a:prstGeom prst="rect">
            <a:avLst/>
          </a:prstGeom>
        </p:spPr>
      </p:pic>
      <p:pic>
        <p:nvPicPr>
          <p:cNvPr id="8" name="Logo Kompas bílé EMF">
            <a:extLst>
              <a:ext uri="{FF2B5EF4-FFF2-40B4-BE49-F238E27FC236}">
                <a16:creationId xmlns:a16="http://schemas.microsoft.com/office/drawing/2014/main" id="{5EF1EFC0-9927-4AC3-91D6-071156205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00" y="1008000"/>
            <a:ext cx="2376000" cy="337188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F672F5-AA7A-4EAF-A629-4EECAB90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0C0A07-51B9-451F-820C-F0406190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98C789-F2F7-4874-ABCC-684C9598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1950" y="2565400"/>
            <a:ext cx="5759450" cy="2087563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kapitoly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1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3997" userDrawn="1">
          <p15:clr>
            <a:srgbClr val="FBAE40"/>
          </p15:clr>
        </p15:guide>
        <p15:guide id="6" orient="horz" pos="1616" userDrawn="1">
          <p15:clr>
            <a:srgbClr val="FBAE40"/>
          </p15:clr>
        </p15:guide>
        <p15:guide id="7" orient="horz" pos="2931" userDrawn="1">
          <p15:clr>
            <a:srgbClr val="FBAE40"/>
          </p15:clr>
        </p15:guide>
        <p15:guide id="8" pos="1028" userDrawn="1">
          <p15:clr>
            <a:srgbClr val="FBAE40"/>
          </p15:clr>
        </p15:guide>
        <p15:guide id="9" pos="465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6364" y="1484313"/>
            <a:ext cx="5003798" cy="46926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484314"/>
            <a:ext cx="5003800" cy="46450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76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2387" userDrawn="1">
          <p15:clr>
            <a:srgbClr val="FBAE40"/>
          </p15:clr>
        </p15:guide>
        <p15:guide id="7" pos="461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721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6364" y="2168526"/>
            <a:ext cx="5003798" cy="39608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6364" y="1484313"/>
            <a:ext cx="5003798" cy="57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168526"/>
            <a:ext cx="5003800" cy="39608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1838" y="1484313"/>
            <a:ext cx="50038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  <a:br>
              <a:rPr lang="cs-CZ" dirty="0"/>
            </a:b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B3288CA6-107B-405D-8A46-3CA31AFC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434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613" userDrawn="1">
          <p15:clr>
            <a:srgbClr val="FBAE40"/>
          </p15:clr>
        </p15:guide>
        <p15:guide id="3" pos="4067" userDrawn="1">
          <p15:clr>
            <a:srgbClr val="FBAE40"/>
          </p15:clr>
        </p15:guide>
        <p15:guide id="4" pos="7076" userDrawn="1">
          <p15:clr>
            <a:srgbClr val="FBAE40"/>
          </p15:clr>
        </p15:guide>
        <p15:guide id="5" pos="461" userDrawn="1">
          <p15:clr>
            <a:srgbClr val="FBAE40"/>
          </p15:clr>
        </p15:guide>
        <p15:guide id="6" orient="horz" pos="867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  <p15:guide id="8" orient="horz" pos="3997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orient="horz" pos="1298" userDrawn="1">
          <p15:clr>
            <a:srgbClr val="FBAE40"/>
          </p15:clr>
        </p15:guide>
        <p15:guide id="11" orient="horz" pos="1366" userDrawn="1">
          <p15:clr>
            <a:srgbClr val="FBAE40"/>
          </p15:clr>
        </p15:guide>
        <p15:guide id="1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5D84C6-619F-4B07-85AC-55038B9AD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4041776"/>
            <a:ext cx="10728323" cy="20875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Zástupný symbol pro tabulku 13">
            <a:extLst>
              <a:ext uri="{FF2B5EF4-FFF2-40B4-BE49-F238E27FC236}">
                <a16:creationId xmlns:a16="http://schemas.microsoft.com/office/drawing/2014/main" id="{9E688D75-D6DF-44F1-9D47-E69C38FEDD2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31838" y="2241550"/>
            <a:ext cx="10728324" cy="1619250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08C75239-4DAA-4581-AA1D-2B160FCA8C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1484313"/>
            <a:ext cx="10728324" cy="57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Název tabulky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11" name="Název tabulky úč. Y 4,72 cm" hidden="1">
            <a:extLst>
              <a:ext uri="{FF2B5EF4-FFF2-40B4-BE49-F238E27FC236}">
                <a16:creationId xmlns:a16="http://schemas.microsoft.com/office/drawing/2014/main" id="{A3D8E5BE-74C7-4EAD-AA16-8E40E3EBB823}"/>
              </a:ext>
            </a:extLst>
          </p:cNvPr>
          <p:cNvCxnSpPr/>
          <p:nvPr userDrawn="1"/>
        </p:nvCxnSpPr>
        <p:spPr>
          <a:xfrm>
            <a:off x="0" y="1699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bulka shora Y 6,3 cm" hidden="1">
            <a:extLst>
              <a:ext uri="{FF2B5EF4-FFF2-40B4-BE49-F238E27FC236}">
                <a16:creationId xmlns:a16="http://schemas.microsoft.com/office/drawing/2014/main" id="{9B11B453-3881-4E08-BF4E-C03B2CC644A1}"/>
              </a:ext>
            </a:extLst>
          </p:cNvPr>
          <p:cNvCxnSpPr/>
          <p:nvPr userDrawn="1"/>
        </p:nvCxnSpPr>
        <p:spPr>
          <a:xfrm>
            <a:off x="0" y="2268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abulka zdola Y 10,7 cm" hidden="1">
            <a:extLst>
              <a:ext uri="{FF2B5EF4-FFF2-40B4-BE49-F238E27FC236}">
                <a16:creationId xmlns:a16="http://schemas.microsoft.com/office/drawing/2014/main" id="{5339556E-DD4A-4B89-B674-D2EDE7AD8997}"/>
              </a:ext>
            </a:extLst>
          </p:cNvPr>
          <p:cNvCxnSpPr/>
          <p:nvPr userDrawn="1"/>
        </p:nvCxnSpPr>
        <p:spPr>
          <a:xfrm>
            <a:off x="0" y="3852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07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1298" userDrawn="1">
          <p15:clr>
            <a:srgbClr val="FBAE40"/>
          </p15:clr>
        </p15:guide>
        <p15:guide id="6" orient="horz" pos="1412" userDrawn="1">
          <p15:clr>
            <a:srgbClr val="FBAE40"/>
          </p15:clr>
        </p15:guide>
        <p15:guide id="7" orient="horz" pos="2432" userDrawn="1">
          <p15:clr>
            <a:srgbClr val="FBAE40"/>
          </p15:clr>
        </p15:guide>
        <p15:guide id="8" orient="horz" pos="2546" userDrawn="1">
          <p15:clr>
            <a:srgbClr val="FBAE40"/>
          </p15:clr>
        </p15:guide>
        <p15:guide id="9" orient="horz" pos="3861" userDrawn="1">
          <p15:clr>
            <a:srgbClr val="FBAE40"/>
          </p15:clr>
        </p15:guide>
        <p15:guide id="10" orient="horz" pos="399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19" name="Zástupný symbol obrázku 18">
            <a:extLst>
              <a:ext uri="{FF2B5EF4-FFF2-40B4-BE49-F238E27FC236}">
                <a16:creationId xmlns:a16="http://schemas.microsoft.com/office/drawing/2014/main" id="{FA2EAD7B-F1F7-4064-A855-3D9A4EED5D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35974" y="1484312"/>
            <a:ext cx="3024187" cy="2160588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470EEFE5-90CF-48C5-BFD1-01BDF56FEB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838" y="1484313"/>
            <a:ext cx="7343775" cy="464502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Titulek obrázku úč. Y 3,59 cm" hidden="1">
            <a:extLst>
              <a:ext uri="{FF2B5EF4-FFF2-40B4-BE49-F238E27FC236}">
                <a16:creationId xmlns:a16="http://schemas.microsoft.com/office/drawing/2014/main" id="{30F9A999-FEA5-406E-8171-D8656C854B4D}"/>
              </a:ext>
            </a:extLst>
          </p:cNvPr>
          <p:cNvCxnSpPr>
            <a:cxnSpLocks/>
          </p:cNvCxnSpPr>
          <p:nvPr userDrawn="1"/>
        </p:nvCxnSpPr>
        <p:spPr>
          <a:xfrm>
            <a:off x="0" y="12924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ext 1. ř. úč. Y 5,72 cm" hidden="1">
            <a:extLst>
              <a:ext uri="{FF2B5EF4-FFF2-40B4-BE49-F238E27FC236}">
                <a16:creationId xmlns:a16="http://schemas.microsoft.com/office/drawing/2014/main" id="{62F4C598-D242-4677-8B70-3E6980C14845}"/>
              </a:ext>
            </a:extLst>
          </p:cNvPr>
          <p:cNvCxnSpPr>
            <a:cxnSpLocks/>
          </p:cNvCxnSpPr>
          <p:nvPr userDrawn="1"/>
        </p:nvCxnSpPr>
        <p:spPr>
          <a:xfrm>
            <a:off x="0" y="2059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brázek X 14,06 cm vod. +1,3" hidden="1">
            <a:extLst>
              <a:ext uri="{FF2B5EF4-FFF2-40B4-BE49-F238E27FC236}">
                <a16:creationId xmlns:a16="http://schemas.microsoft.com/office/drawing/2014/main" id="{E1865325-8899-4E2B-BBFE-95D995E27D9D}"/>
              </a:ext>
            </a:extLst>
          </p:cNvPr>
          <p:cNvCxnSpPr/>
          <p:nvPr userDrawn="1"/>
        </p:nvCxnSpPr>
        <p:spPr>
          <a:xfrm>
            <a:off x="67488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78FB889-E951-4332-A4C3-098FBFEE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symbol obrázku 18">
            <a:extLst>
              <a:ext uri="{FF2B5EF4-FFF2-40B4-BE49-F238E27FC236}">
                <a16:creationId xmlns:a16="http://schemas.microsoft.com/office/drawing/2014/main" id="{AEC48CA8-430B-4F5A-9113-D51D7FA94D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35976" y="3968748"/>
            <a:ext cx="3024187" cy="2160588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52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1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087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2296" userDrawn="1">
          <p15:clr>
            <a:srgbClr val="FBAE40"/>
          </p15:clr>
        </p15:guide>
        <p15:guide id="6" orient="horz" pos="2500" userDrawn="1">
          <p15:clr>
            <a:srgbClr val="FBAE40"/>
          </p15:clr>
        </p15:guide>
        <p15:guide id="7" orient="horz" pos="867" userDrawn="1">
          <p15:clr>
            <a:srgbClr val="FBAE40"/>
          </p15:clr>
        </p15:guide>
        <p15:guide id="8" pos="461" userDrawn="1">
          <p15:clr>
            <a:srgbClr val="FBAE40"/>
          </p15:clr>
        </p15:guide>
        <p15:guide id="9" pos="7219" userDrawn="1">
          <p15:clr>
            <a:srgbClr val="FBAE40"/>
          </p15:clr>
        </p15:guide>
        <p15:guide id="10" orient="horz" pos="3861" userDrawn="1">
          <p15:clr>
            <a:srgbClr val="FBAE40"/>
          </p15:clr>
        </p15:guide>
        <p15:guide id="11" orient="horz" pos="399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903-CACD-4E5E-8AB5-6A7EAF714CDE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82E-80AC-439D-9CBF-AFA3B300245F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5B651518-CF1F-4F2E-BBBC-AA46CECDB8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84314"/>
            <a:ext cx="10728325" cy="4645025"/>
          </a:xfrm>
          <a:solidFill>
            <a:schemeClr val="bg2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317784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61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  <p15:guide id="7" orient="horz" pos="2387" userDrawn="1">
          <p15:clr>
            <a:srgbClr val="FBAE40"/>
          </p15:clr>
        </p15:guide>
        <p15:guide id="8" orient="horz" pos="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ogo Symbol z SVG">
            <a:extLst>
              <a:ext uri="{FF2B5EF4-FFF2-40B4-BE49-F238E27FC236}">
                <a16:creationId xmlns:a16="http://schemas.microsoft.com/office/drawing/2014/main" id="{5AAE67EA-A2EB-4C01-B147-17ED647974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31838" y="504000"/>
            <a:ext cx="432001" cy="432000"/>
            <a:chOff x="731838" y="461513"/>
            <a:chExt cx="324001" cy="321783"/>
          </a:xfrm>
        </p:grpSpPr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92D96F12-3D46-48C2-9F84-2D72B23603AC}"/>
                </a:ext>
              </a:extLst>
            </p:cNvPr>
            <p:cNvSpPr/>
            <p:nvPr/>
          </p:nvSpPr>
          <p:spPr>
            <a:xfrm>
              <a:off x="731838" y="547599"/>
              <a:ext cx="162001" cy="150209"/>
            </a:xfrm>
            <a:custGeom>
              <a:avLst/>
              <a:gdLst>
                <a:gd name="connsiteX0" fmla="*/ 79077 w 162001"/>
                <a:gd name="connsiteY0" fmla="*/ 31671 h 150209"/>
                <a:gd name="connsiteX1" fmla="*/ 18698 w 162001"/>
                <a:gd name="connsiteY1" fmla="*/ 0 h 150209"/>
                <a:gd name="connsiteX2" fmla="*/ 0 w 162001"/>
                <a:gd name="connsiteY2" fmla="*/ 74809 h 150209"/>
                <a:gd name="connsiteX3" fmla="*/ 18983 w 162001"/>
                <a:gd name="connsiteY3" fmla="*/ 150209 h 150209"/>
                <a:gd name="connsiteX4" fmla="*/ 79353 w 162001"/>
                <a:gd name="connsiteY4" fmla="*/ 118539 h 150209"/>
                <a:gd name="connsiteX5" fmla="*/ 162001 w 162001"/>
                <a:gd name="connsiteY5" fmla="*/ 75171 h 150209"/>
                <a:gd name="connsiteX6" fmla="*/ 79077 w 162001"/>
                <a:gd name="connsiteY6" fmla="*/ 31671 h 15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01" h="150209">
                  <a:moveTo>
                    <a:pt x="79077" y="31671"/>
                  </a:moveTo>
                  <a:lnTo>
                    <a:pt x="18698" y="0"/>
                  </a:lnTo>
                  <a:cubicBezTo>
                    <a:pt x="6810" y="22374"/>
                    <a:pt x="0" y="47806"/>
                    <a:pt x="0" y="74809"/>
                  </a:cubicBezTo>
                  <a:cubicBezTo>
                    <a:pt x="0" y="102041"/>
                    <a:pt x="6896" y="127692"/>
                    <a:pt x="18983" y="150209"/>
                  </a:cubicBezTo>
                  <a:lnTo>
                    <a:pt x="79353" y="118539"/>
                  </a:lnTo>
                  <a:lnTo>
                    <a:pt x="162001" y="75171"/>
                  </a:lnTo>
                  <a:lnTo>
                    <a:pt x="79077" y="31671"/>
                  </a:lnTo>
                  <a:close/>
                </a:path>
              </a:pathLst>
            </a:custGeom>
            <a:solidFill>
              <a:srgbClr val="00C7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6A889680-C1F2-4E6B-A00A-99B30A4A1D99}"/>
                </a:ext>
              </a:extLst>
            </p:cNvPr>
            <p:cNvSpPr/>
            <p:nvPr userDrawn="1"/>
          </p:nvSpPr>
          <p:spPr>
            <a:xfrm>
              <a:off x="761365" y="461513"/>
              <a:ext cx="294474" cy="321783"/>
            </a:xfrm>
            <a:custGeom>
              <a:avLst/>
              <a:gdLst>
                <a:gd name="connsiteX0" fmla="*/ 132702 w 294474"/>
                <a:gd name="connsiteY0" fmla="*/ 0 h 321783"/>
                <a:gd name="connsiteX1" fmla="*/ 0 w 294474"/>
                <a:gd name="connsiteY1" fmla="*/ 68609 h 321783"/>
                <a:gd name="connsiteX2" fmla="*/ 59084 w 294474"/>
                <a:gd name="connsiteY2" fmla="*/ 99603 h 321783"/>
                <a:gd name="connsiteX3" fmla="*/ 60417 w 294474"/>
                <a:gd name="connsiteY3" fmla="*/ 100308 h 321783"/>
                <a:gd name="connsiteX4" fmla="*/ 132693 w 294474"/>
                <a:gd name="connsiteY4" fmla="*/ 64884 h 321783"/>
                <a:gd name="connsiteX5" fmla="*/ 224752 w 294474"/>
                <a:gd name="connsiteY5" fmla="*/ 160896 h 321783"/>
                <a:gd name="connsiteX6" fmla="*/ 132693 w 294474"/>
                <a:gd name="connsiteY6" fmla="*/ 256899 h 321783"/>
                <a:gd name="connsiteX7" fmla="*/ 60817 w 294474"/>
                <a:gd name="connsiteY7" fmla="*/ 222009 h 321783"/>
                <a:gd name="connsiteX8" fmla="*/ 59350 w 294474"/>
                <a:gd name="connsiteY8" fmla="*/ 222780 h 321783"/>
                <a:gd name="connsiteX9" fmla="*/ 352 w 294474"/>
                <a:gd name="connsiteY9" fmla="*/ 253727 h 321783"/>
                <a:gd name="connsiteX10" fmla="*/ 132702 w 294474"/>
                <a:gd name="connsiteY10" fmla="*/ 321783 h 321783"/>
                <a:gd name="connsiteX11" fmla="*/ 294475 w 294474"/>
                <a:gd name="connsiteY11" fmla="*/ 160896 h 321783"/>
                <a:gd name="connsiteX12" fmla="*/ 132702 w 294474"/>
                <a:gd name="connsiteY12" fmla="*/ 0 h 3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474" h="321783">
                  <a:moveTo>
                    <a:pt x="132702" y="0"/>
                  </a:moveTo>
                  <a:cubicBezTo>
                    <a:pt x="77791" y="0"/>
                    <a:pt x="29337" y="27175"/>
                    <a:pt x="0" y="68609"/>
                  </a:cubicBezTo>
                  <a:lnTo>
                    <a:pt x="59084" y="99603"/>
                  </a:lnTo>
                  <a:lnTo>
                    <a:pt x="60417" y="100308"/>
                  </a:lnTo>
                  <a:cubicBezTo>
                    <a:pt x="77372" y="78324"/>
                    <a:pt x="103394" y="64884"/>
                    <a:pt x="132693" y="64884"/>
                  </a:cubicBezTo>
                  <a:cubicBezTo>
                    <a:pt x="183109" y="64884"/>
                    <a:pt x="224752" y="104775"/>
                    <a:pt x="224752" y="160896"/>
                  </a:cubicBezTo>
                  <a:cubicBezTo>
                    <a:pt x="224752" y="217008"/>
                    <a:pt x="183109" y="256899"/>
                    <a:pt x="132693" y="256899"/>
                  </a:cubicBezTo>
                  <a:cubicBezTo>
                    <a:pt x="103622" y="256899"/>
                    <a:pt x="77781" y="243678"/>
                    <a:pt x="60817" y="222009"/>
                  </a:cubicBezTo>
                  <a:lnTo>
                    <a:pt x="59350" y="222780"/>
                  </a:lnTo>
                  <a:lnTo>
                    <a:pt x="352" y="253727"/>
                  </a:lnTo>
                  <a:cubicBezTo>
                    <a:pt x="29737" y="294856"/>
                    <a:pt x="78029" y="321783"/>
                    <a:pt x="132702" y="321783"/>
                  </a:cubicBezTo>
                  <a:cubicBezTo>
                    <a:pt x="221828" y="321783"/>
                    <a:pt x="294475" y="249584"/>
                    <a:pt x="294475" y="160896"/>
                  </a:cubicBezTo>
                  <a:cubicBezTo>
                    <a:pt x="294475" y="72200"/>
                    <a:pt x="221828" y="0"/>
                    <a:pt x="132702" y="0"/>
                  </a:cubicBezTo>
                </a:path>
              </a:pathLst>
            </a:custGeom>
            <a:solidFill>
              <a:srgbClr val="004A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80163" y="6345238"/>
            <a:ext cx="10800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28AD903-CACD-4E5E-8AB5-6A7EAF714CD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6799" y="6345239"/>
            <a:ext cx="84960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6345238"/>
            <a:ext cx="1080000" cy="46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1682E-80AC-439D-9CBF-AFA3B300245F}" type="datetimeFigureOut">
              <a:rPr lang="cs-CZ" smtClean="0"/>
              <a:t>24.02.2022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9" y="1485211"/>
            <a:ext cx="10728324" cy="4644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9538" y="540000"/>
            <a:ext cx="10080624" cy="8296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cxnSp>
        <p:nvCxnSpPr>
          <p:cNvPr id="8" name="L okraj X 1,98 cm vod. -14,9" hidden="1">
            <a:extLst>
              <a:ext uri="{FF2B5EF4-FFF2-40B4-BE49-F238E27FC236}">
                <a16:creationId xmlns:a16="http://schemas.microsoft.com/office/drawing/2014/main" id="{3624D211-6177-468C-AA42-F819D384FA5F}"/>
              </a:ext>
            </a:extLst>
          </p:cNvPr>
          <p:cNvCxnSpPr/>
          <p:nvPr userDrawn="1"/>
        </p:nvCxnSpPr>
        <p:spPr>
          <a:xfrm>
            <a:off x="7128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2,91 cm" hidden="1">
            <a:extLst>
              <a:ext uri="{FF2B5EF4-FFF2-40B4-BE49-F238E27FC236}">
                <a16:creationId xmlns:a16="http://schemas.microsoft.com/office/drawing/2014/main" id="{CD768794-B57F-49E0-8A0C-FEA6228564D0}"/>
              </a:ext>
            </a:extLst>
          </p:cNvPr>
          <p:cNvCxnSpPr/>
          <p:nvPr userDrawn="1"/>
        </p:nvCxnSpPr>
        <p:spPr>
          <a:xfrm>
            <a:off x="0" y="10476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Nadpis X 3,86 cm vod. -13,1" hidden="1">
            <a:extLst>
              <a:ext uri="{FF2B5EF4-FFF2-40B4-BE49-F238E27FC236}">
                <a16:creationId xmlns:a16="http://schemas.microsoft.com/office/drawing/2014/main" id="{FEEB6E29-F10B-4FAB-85DC-86A2CE3442CE}"/>
              </a:ext>
            </a:extLst>
          </p:cNvPr>
          <p:cNvCxnSpPr/>
          <p:nvPr userDrawn="1"/>
        </p:nvCxnSpPr>
        <p:spPr>
          <a:xfrm>
            <a:off x="13896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ext 1. ř. úč. Y 4,87 cm -5,4" hidden="1">
            <a:extLst>
              <a:ext uri="{FF2B5EF4-FFF2-40B4-BE49-F238E27FC236}">
                <a16:creationId xmlns:a16="http://schemas.microsoft.com/office/drawing/2014/main" id="{77CC72C1-217B-41AD-B163-8272D24559B5}"/>
              </a:ext>
            </a:extLst>
          </p:cNvPr>
          <p:cNvCxnSpPr/>
          <p:nvPr userDrawn="1"/>
        </p:nvCxnSpPr>
        <p:spPr>
          <a:xfrm>
            <a:off x="0" y="1753200"/>
            <a:ext cx="121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4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5" r:id="rId4"/>
    <p:sldLayoutId id="2147483664" r:id="rId5"/>
    <p:sldLayoutId id="2147483665" r:id="rId6"/>
    <p:sldLayoutId id="2147483673" r:id="rId7"/>
    <p:sldLayoutId id="2147483669" r:id="rId8"/>
    <p:sldLayoutId id="2147483676" r:id="rId9"/>
    <p:sldLayoutId id="2147483677" r:id="rId10"/>
    <p:sldLayoutId id="2147483668" r:id="rId11"/>
    <p:sldLayoutId id="2147483666" r:id="rId12"/>
    <p:sldLayoutId id="2147483667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 2" panose="05020102010507070707" pitchFamily="18" charset="2"/>
        <a:buChar char="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predikceprace/videos/1565926563758733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redikcetrhuprace.cz/" TargetMode="External"/><Relationship Id="rId11" Type="http://schemas.openxmlformats.org/officeDocument/2006/relationships/hyperlink" Target="https://twitter.com/predikceprace" TargetMode="External"/><Relationship Id="rId5" Type="http://schemas.openxmlformats.org/officeDocument/2006/relationships/hyperlink" Target="mailto:jiri.vanasek@mpsv.cz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hyperlink" Target="https://www.facebook.com/predikcepra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AB6BC39A-4958-4B2D-B914-FA0FE52355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/>
        </p:blipFill>
        <p:spPr>
          <a:xfrm>
            <a:off x="11292705" y="5996684"/>
            <a:ext cx="719277" cy="720000"/>
          </a:xfrm>
        </p:spPr>
      </p:pic>
      <p:pic>
        <p:nvPicPr>
          <p:cNvPr id="15" name="Zástupný symbol obrázku 14">
            <a:extLst>
              <a:ext uri="{FF2B5EF4-FFF2-40B4-BE49-F238E27FC236}">
                <a16:creationId xmlns:a16="http://schemas.microsoft.com/office/drawing/2014/main" id="{27D4B432-01D8-4A29-B0AD-91036F74B9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" r="796"/>
          <a:stretch>
            <a:fillRect/>
          </a:stretch>
        </p:blipFill>
        <p:spPr>
          <a:xfrm>
            <a:off x="7685844" y="5996684"/>
            <a:ext cx="3466902" cy="720000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B957107-2D07-4019-B4B7-C7A2685364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09935" y="4678080"/>
            <a:ext cx="3250228" cy="72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JUDr. Jiří Vaňásek</a:t>
            </a:r>
          </a:p>
          <a:p>
            <a:pPr>
              <a:lnSpc>
                <a:spcPct val="100000"/>
              </a:lnSpc>
            </a:pPr>
            <a:r>
              <a:rPr lang="cs-CZ" b="1" dirty="0"/>
              <a:t>24. únor 2022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C07F12-567E-4B54-BB57-EEB27C45D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950" y="2565400"/>
            <a:ext cx="5759450" cy="4151284"/>
          </a:xfrm>
        </p:spPr>
        <p:txBody>
          <a:bodyPr/>
          <a:lstStyle/>
          <a:p>
            <a:r>
              <a:rPr lang="cs-CZ" dirty="0"/>
              <a:t>Predikce trhu práce </a:t>
            </a:r>
            <a:br>
              <a:rPr lang="cs-CZ" dirty="0"/>
            </a:br>
            <a:br>
              <a:rPr lang="cs-CZ" sz="1800" dirty="0"/>
            </a:br>
            <a:r>
              <a:rPr lang="cs-CZ" sz="2400" dirty="0"/>
              <a:t>Využití při tvorbě strategických dokumentů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r>
              <a:rPr lang="cs-CZ" sz="2900" dirty="0">
                <a:solidFill>
                  <a:schemeClr val="accent2"/>
                </a:solidFill>
              </a:rPr>
              <a:t>Predikce trhu práce - Kompas </a:t>
            </a:r>
            <a:br>
              <a:rPr lang="cs-CZ" sz="1800" dirty="0">
                <a:solidFill>
                  <a:schemeClr val="accent2"/>
                </a:solidFill>
              </a:rPr>
            </a:br>
            <a:r>
              <a:rPr lang="cs-CZ" sz="1700" dirty="0">
                <a:solidFill>
                  <a:schemeClr val="accent2"/>
                </a:solidFill>
              </a:rPr>
              <a:t>registrační číslo: CZ.03.1.54/0.0/0.0/15_122/0006097</a:t>
            </a:r>
          </a:p>
        </p:txBody>
      </p:sp>
    </p:spTree>
    <p:extLst>
      <p:ext uri="{BB962C8B-B14F-4D97-AF65-F5344CB8AC3E}">
        <p14:creationId xmlns:p14="http://schemas.microsoft.com/office/powerpoint/2010/main" val="88473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k ukončováním těžby: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shrnutí některých dalších dat</a:t>
            </a: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0A05D14-9994-45A6-B5AF-DD5898B37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0"/>
            <a:ext cx="10190627" cy="49994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/>
                </a:solidFill>
              </a:rPr>
              <a:t>od roku 2025 může být ohroženo až cca 36 tisíc pracovních míst (kumulativně),</a:t>
            </a:r>
          </a:p>
          <a:p>
            <a:pPr marL="0" indent="0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/>
                </a:solidFill>
              </a:rPr>
              <a:t>s ohledem na stávající situaci na trhu práce, kdy nabídka volných pracovních míst je poměrně vysoká, může být dobrá možnost dalšího uplatnění na trhu práce těchto osob,</a:t>
            </a:r>
          </a:p>
          <a:p>
            <a:pPr marL="0" indent="0">
              <a:buNone/>
            </a:pPr>
            <a:endParaRPr lang="cs-CZ" sz="19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>
                <a:solidFill>
                  <a:schemeClr val="tx1"/>
                </a:solidFill>
              </a:rPr>
              <a:t>Pokud by však např. 5 000 osob ztratilo zaměstnání déle než 1 rok – náklady na tyto nezaměstnané by činily 2 mld. Kč</a:t>
            </a:r>
          </a:p>
        </p:txBody>
      </p:sp>
    </p:spTree>
    <p:extLst>
      <p:ext uri="{BB962C8B-B14F-4D97-AF65-F5344CB8AC3E}">
        <p14:creationId xmlns:p14="http://schemas.microsoft.com/office/powerpoint/2010/main" val="113772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09189C3-D0C7-49C3-8D93-11F00DFD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65" y="2229867"/>
            <a:ext cx="5003798" cy="3352544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CDF874-0E21-4195-82A3-2AABFF74E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484314"/>
            <a:ext cx="5003800" cy="4645025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Některé další výstupy studie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/>
              <a:t>Soupis možných rekvalifikací pro pracovníky z oblasti těžby a energetiky</a:t>
            </a:r>
          </a:p>
          <a:p>
            <a:pPr>
              <a:spcAft>
                <a:spcPts val="1200"/>
              </a:spcAft>
            </a:pPr>
            <a:r>
              <a:rPr lang="cs-CZ" dirty="0"/>
              <a:t>Soupis možných profesí, dle vhodnosti pro pracovníky z oblasti těžby a energetiky</a:t>
            </a:r>
          </a:p>
          <a:p>
            <a:pPr>
              <a:spcAft>
                <a:spcPts val="1200"/>
              </a:spcAft>
            </a:pPr>
            <a:r>
              <a:rPr lang="cs-CZ" dirty="0"/>
              <a:t>Zhodnocení TP na základě dat a informací získávaných činností ÚP ČR</a:t>
            </a:r>
          </a:p>
          <a:p>
            <a:pPr>
              <a:spcAft>
                <a:spcPts val="1200"/>
              </a:spcAft>
            </a:pPr>
            <a:r>
              <a:rPr lang="cs-CZ" dirty="0"/>
              <a:t>Souhrnný seznam profesí v odvětvích </a:t>
            </a:r>
            <a:br>
              <a:rPr lang="cs-CZ" dirty="0"/>
            </a:br>
            <a:r>
              <a:rPr lang="cs-CZ" dirty="0"/>
              <a:t>s předpokládaným pozitivním vývojem</a:t>
            </a:r>
          </a:p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538" y="540000"/>
            <a:ext cx="10080624" cy="829638"/>
          </a:xfrm>
        </p:spPr>
        <p:txBody>
          <a:bodyPr anchor="t">
            <a:normAutofit/>
          </a:bodyPr>
          <a:lstStyle/>
          <a:p>
            <a:r>
              <a:rPr lang="cs-CZ"/>
              <a:t>Studie k ukončováním těžby:</a:t>
            </a:r>
            <a:br>
              <a:rPr lang="cs-CZ"/>
            </a:br>
            <a:r>
              <a:rPr lang="cs-CZ"/>
              <a:t>shrnutí možných vlivů vznikajících při ukončení těžby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18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6">
            <a:extLst>
              <a:ext uri="{FF2B5EF4-FFF2-40B4-BE49-F238E27FC236}">
                <a16:creationId xmlns:a16="http://schemas.microsoft.com/office/drawing/2014/main" id="{D5BB3635-4836-4A4D-9DDD-EAC681C17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1136"/>
          <a:stretch/>
        </p:blipFill>
        <p:spPr>
          <a:xfrm>
            <a:off x="3786880" y="5996684"/>
            <a:ext cx="719277" cy="720000"/>
          </a:xfrm>
          <a:prstGeom prst="rect">
            <a:avLst/>
          </a:prstGeom>
        </p:spPr>
      </p:pic>
      <p:pic>
        <p:nvPicPr>
          <p:cNvPr id="13" name="Zástupný symbol obrázku 14">
            <a:extLst>
              <a:ext uri="{FF2B5EF4-FFF2-40B4-BE49-F238E27FC236}">
                <a16:creationId xmlns:a16="http://schemas.microsoft.com/office/drawing/2014/main" id="{E4DD554B-E555-47B8-80CB-7C4236CE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96" r="796"/>
          <a:stretch>
            <a:fillRect/>
          </a:stretch>
        </p:blipFill>
        <p:spPr>
          <a:xfrm>
            <a:off x="180019" y="5996684"/>
            <a:ext cx="3466902" cy="720000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5FA5CE0-6762-45A7-B042-EA042A090442}"/>
              </a:ext>
            </a:extLst>
          </p:cNvPr>
          <p:cNvSpPr txBox="1">
            <a:spLocks/>
          </p:cNvSpPr>
          <p:nvPr/>
        </p:nvSpPr>
        <p:spPr>
          <a:xfrm>
            <a:off x="-369860" y="3632080"/>
            <a:ext cx="5040000" cy="21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b="1" dirty="0">
                <a:solidFill>
                  <a:schemeClr val="accent1"/>
                </a:solidFill>
              </a:rPr>
              <a:t>JUDr. Jiří Vaňásek</a:t>
            </a:r>
          </a:p>
          <a:p>
            <a:pPr algn="ctr"/>
            <a:r>
              <a:rPr lang="cs-CZ" sz="1600" dirty="0">
                <a:solidFill>
                  <a:schemeClr val="accent1"/>
                </a:solidFill>
              </a:rPr>
              <a:t>Odborný garant projektu</a:t>
            </a:r>
            <a:br>
              <a:rPr lang="cs-CZ" sz="1600" dirty="0">
                <a:solidFill>
                  <a:schemeClr val="accent1"/>
                </a:solidFill>
              </a:rPr>
            </a:br>
            <a:r>
              <a:rPr lang="cs-CZ" sz="1600" dirty="0">
                <a:solidFill>
                  <a:schemeClr val="accent1"/>
                </a:solidFill>
              </a:rPr>
              <a:t>Predikce trhu práce - KOMPAS </a:t>
            </a:r>
          </a:p>
          <a:p>
            <a:pPr algn="ctr"/>
            <a:r>
              <a:rPr lang="pt-BR" sz="1600" b="1" dirty="0">
                <a:solidFill>
                  <a:schemeClr val="accent2"/>
                </a:solidFill>
              </a:rPr>
              <a:t>Ministerstvo práce a sociálních věcí ČR</a:t>
            </a:r>
            <a:endParaRPr lang="cs-CZ" sz="1600" b="1" dirty="0">
              <a:solidFill>
                <a:schemeClr val="accent2"/>
              </a:solidFill>
            </a:endParaRPr>
          </a:p>
          <a:p>
            <a:pPr algn="ctr"/>
            <a:r>
              <a:rPr lang="cs-CZ" sz="1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jiri.vanasek@mpsv.cz</a:t>
            </a:r>
            <a:endParaRPr lang="cs-CZ" sz="1600" dirty="0">
              <a:solidFill>
                <a:schemeClr val="accent1"/>
              </a:solidFill>
            </a:endParaRPr>
          </a:p>
          <a:p>
            <a:pPr algn="ctr"/>
            <a:r>
              <a:rPr lang="cs-CZ" sz="1600" dirty="0">
                <a:solidFill>
                  <a:schemeClr val="accent1"/>
                </a:solidFill>
              </a:rPr>
              <a:t>Tel.: 221 92 3502</a:t>
            </a:r>
          </a:p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333ACEAC-2207-492B-987F-057E70F666D1}"/>
              </a:ext>
            </a:extLst>
          </p:cNvPr>
          <p:cNvSpPr txBox="1">
            <a:spLocks/>
          </p:cNvSpPr>
          <p:nvPr/>
        </p:nvSpPr>
        <p:spPr>
          <a:xfrm>
            <a:off x="6156071" y="5820397"/>
            <a:ext cx="2718163" cy="7991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2" panose="050201020105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cs-CZ" sz="2000" b="1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predikcetrhuprace.cz</a:t>
            </a:r>
            <a:endParaRPr lang="cs-CZ" sz="2000" b="1" dirty="0">
              <a:solidFill>
                <a:schemeClr val="accent2"/>
              </a:solidFill>
            </a:endParaRPr>
          </a:p>
          <a:p>
            <a:pPr algn="l">
              <a:lnSpc>
                <a:spcPct val="110000"/>
              </a:lnSpc>
            </a:pPr>
            <a:r>
              <a:rPr lang="cs-CZ" sz="2000" b="1" dirty="0">
                <a:solidFill>
                  <a:schemeClr val="accent2"/>
                </a:solidFill>
              </a:rPr>
              <a:t>@predikceprace</a:t>
            </a:r>
          </a:p>
        </p:txBody>
      </p:sp>
      <p:pic>
        <p:nvPicPr>
          <p:cNvPr id="11" name="Obrázek 10">
            <a:hlinkClick r:id="rId7"/>
            <a:extLst>
              <a:ext uri="{FF2B5EF4-FFF2-40B4-BE49-F238E27FC236}">
                <a16:creationId xmlns:a16="http://schemas.microsoft.com/office/drawing/2014/main" id="{5D4A6CC9-00FC-42E2-AB26-52F5AAAE38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77" y="5792080"/>
            <a:ext cx="427869" cy="427869"/>
          </a:xfrm>
          <a:prstGeom prst="rect">
            <a:avLst/>
          </a:prstGeom>
        </p:spPr>
      </p:pic>
      <p:pic>
        <p:nvPicPr>
          <p:cNvPr id="14" name="Obrázek 13">
            <a:hlinkClick r:id="rId9"/>
            <a:extLst>
              <a:ext uri="{FF2B5EF4-FFF2-40B4-BE49-F238E27FC236}">
                <a16:creationId xmlns:a16="http://schemas.microsoft.com/office/drawing/2014/main" id="{404EA277-F9DD-41EA-9C41-C7728CEADD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4142" y="6331500"/>
            <a:ext cx="288000" cy="288000"/>
          </a:xfrm>
          <a:prstGeom prst="rect">
            <a:avLst/>
          </a:prstGeom>
        </p:spPr>
      </p:pic>
      <p:pic>
        <p:nvPicPr>
          <p:cNvPr id="15" name="Obrázek 14">
            <a:hlinkClick r:id="rId11"/>
            <a:extLst>
              <a:ext uri="{FF2B5EF4-FFF2-40B4-BE49-F238E27FC236}">
                <a16:creationId xmlns:a16="http://schemas.microsoft.com/office/drawing/2014/main" id="{95491AB7-8B8E-4559-BF97-F0BE4AA8AA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2050" y="6331500"/>
            <a:ext cx="288000" cy="288000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:a16="http://schemas.microsoft.com/office/drawing/2014/main" id="{4BDC5695-EEE4-4BB4-9233-B903CB27BE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16881" y="638051"/>
            <a:ext cx="5758854" cy="2444878"/>
            <a:chOff x="109143209" y="109846782"/>
            <a:chExt cx="2082645" cy="884501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43C6C51B-F130-43C4-A431-7A8189436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143209" y="110407598"/>
              <a:ext cx="771746" cy="323685"/>
              <a:chOff x="109143209" y="110409092"/>
              <a:chExt cx="771746" cy="323685"/>
            </a:xfrm>
          </p:grpSpPr>
          <p:cxnSp>
            <p:nvCxnSpPr>
              <p:cNvPr id="1028" name="AutoShape 4">
                <a:extLst>
                  <a:ext uri="{FF2B5EF4-FFF2-40B4-BE49-F238E27FC236}">
                    <a16:creationId xmlns:a16="http://schemas.microsoft.com/office/drawing/2014/main" id="{852F7FA2-77F1-48C8-A65A-B5DF12626F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09143209" y="110553795"/>
                <a:ext cx="241005" cy="178982"/>
              </a:xfrm>
              <a:prstGeom prst="straightConnector1">
                <a:avLst/>
              </a:prstGeom>
              <a:noFill/>
              <a:ln w="57150">
                <a:solidFill>
                  <a:srgbClr val="00C77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9" name="AutoShape 5">
                <a:extLst>
                  <a:ext uri="{FF2B5EF4-FFF2-40B4-BE49-F238E27FC236}">
                    <a16:creationId xmlns:a16="http://schemas.microsoft.com/office/drawing/2014/main" id="{36210D2B-3E57-42B7-AFC5-2956FA0C97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9378011" y="110556454"/>
                <a:ext cx="175438" cy="51390"/>
              </a:xfrm>
              <a:prstGeom prst="straightConnector1">
                <a:avLst/>
              </a:prstGeom>
              <a:noFill/>
              <a:ln w="57150" algn="ctr">
                <a:solidFill>
                  <a:srgbClr val="00C77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0" name="AutoShape 6">
                <a:extLst>
                  <a:ext uri="{FF2B5EF4-FFF2-40B4-BE49-F238E27FC236}">
                    <a16:creationId xmlns:a16="http://schemas.microsoft.com/office/drawing/2014/main" id="{7CC1FC30-3AA8-4EDF-B6B4-0271198BAE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09550791" y="110475824"/>
                <a:ext cx="178980" cy="134678"/>
              </a:xfrm>
              <a:prstGeom prst="straightConnector1">
                <a:avLst/>
              </a:prstGeom>
              <a:noFill/>
              <a:ln w="57150" algn="ctr">
                <a:solidFill>
                  <a:srgbClr val="00C77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1" name="AutoShape 7">
                <a:extLst>
                  <a:ext uri="{FF2B5EF4-FFF2-40B4-BE49-F238E27FC236}">
                    <a16:creationId xmlns:a16="http://schemas.microsoft.com/office/drawing/2014/main" id="{9ABC2D2C-A1E0-4432-B223-55E515A451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09723570" y="110409092"/>
                <a:ext cx="191385" cy="70883"/>
              </a:xfrm>
              <a:prstGeom prst="straightConnector1">
                <a:avLst/>
              </a:prstGeom>
              <a:noFill/>
              <a:ln w="57150" algn="ctr">
                <a:solidFill>
                  <a:srgbClr val="00C77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AB36A64F-149B-4525-B746-D1F537922C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976024" y="109846782"/>
              <a:ext cx="1249830" cy="563282"/>
              <a:chOff x="109976024" y="109846782"/>
              <a:chExt cx="1249830" cy="563282"/>
            </a:xfrm>
          </p:grpSpPr>
          <p:cxnSp>
            <p:nvCxnSpPr>
              <p:cNvPr id="1033" name="AutoShape 9">
                <a:extLst>
                  <a:ext uri="{FF2B5EF4-FFF2-40B4-BE49-F238E27FC236}">
                    <a16:creationId xmlns:a16="http://schemas.microsoft.com/office/drawing/2014/main" id="{80ECBBFC-9C58-4CFD-82DD-D4BE7699C1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9976024" y="110403341"/>
                <a:ext cx="301811" cy="0"/>
              </a:xfrm>
              <a:prstGeom prst="straightConnector1">
                <a:avLst/>
              </a:prstGeom>
              <a:noFill/>
              <a:ln w="57150">
                <a:solidFill>
                  <a:srgbClr val="00C77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4" name="AutoShape 10">
                <a:extLst>
                  <a:ext uri="{FF2B5EF4-FFF2-40B4-BE49-F238E27FC236}">
                    <a16:creationId xmlns:a16="http://schemas.microsoft.com/office/drawing/2014/main" id="{F484E27C-B916-45BA-95D4-46015A63F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0263642" y="110132160"/>
                <a:ext cx="258482" cy="277904"/>
              </a:xfrm>
              <a:prstGeom prst="straightConnector1">
                <a:avLst/>
              </a:prstGeom>
              <a:noFill/>
              <a:ln w="57150" algn="ctr">
                <a:solidFill>
                  <a:srgbClr val="00C77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5" name="AutoShape 11">
                <a:extLst>
                  <a:ext uri="{FF2B5EF4-FFF2-40B4-BE49-F238E27FC236}">
                    <a16:creationId xmlns:a16="http://schemas.microsoft.com/office/drawing/2014/main" id="{BF52F2CB-5A06-4B1B-8EDF-2919671B6E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10509425" y="110137388"/>
                <a:ext cx="180787" cy="34365"/>
              </a:xfrm>
              <a:prstGeom prst="straightConnector1">
                <a:avLst/>
              </a:prstGeom>
              <a:noFill/>
              <a:ln w="57150" algn="ctr">
                <a:solidFill>
                  <a:srgbClr val="00C77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6" name="AutoShape 12">
                <a:extLst>
                  <a:ext uri="{FF2B5EF4-FFF2-40B4-BE49-F238E27FC236}">
                    <a16:creationId xmlns:a16="http://schemas.microsoft.com/office/drawing/2014/main" id="{54EF170F-61A2-4C10-ADA2-F268E4E9B6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10681995" y="109846782"/>
                <a:ext cx="543859" cy="325718"/>
              </a:xfrm>
              <a:prstGeom prst="straightConnector1">
                <a:avLst/>
              </a:prstGeom>
              <a:noFill/>
              <a:ln w="57150" algn="ctr">
                <a:solidFill>
                  <a:srgbClr val="00C77C"/>
                </a:solidFill>
                <a:prstDash val="dash"/>
                <a:round/>
                <a:headEnd/>
                <a:tailEnd type="arrow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F2CE091F-D8F7-4AE6-BDAB-6C62D18B6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07294" y="110365989"/>
              <a:ext cx="72000" cy="72000"/>
            </a:xfrm>
            <a:prstGeom prst="ellipse">
              <a:avLst/>
            </a:prstGeom>
            <a:solidFill>
              <a:srgbClr val="00C77C"/>
            </a:solidFill>
            <a:ln w="25400" algn="ctr">
              <a:solidFill>
                <a:srgbClr val="00C77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3384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Predikce trhu práce – KOMPAS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2828DC5-0A39-4167-AB44-545C6C7F6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0"/>
            <a:ext cx="10728324" cy="5214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Hlavní cíle projektu</a:t>
            </a:r>
          </a:p>
          <a:p>
            <a:r>
              <a:rPr lang="cs-CZ" dirty="0"/>
              <a:t>predikce trhu práce na národní úrovni</a:t>
            </a:r>
          </a:p>
          <a:p>
            <a:r>
              <a:rPr lang="cs-CZ" dirty="0"/>
              <a:t>predikce regionálních trhů práce</a:t>
            </a:r>
          </a:p>
          <a:p>
            <a:r>
              <a:rPr lang="cs-CZ" dirty="0"/>
              <a:t>rozšíření odborného pracoviště pro monitorování a predikce trhu práce na MPSV</a:t>
            </a:r>
          </a:p>
          <a:p>
            <a:pPr marL="0" indent="0">
              <a:buNone/>
            </a:pPr>
            <a:endParaRPr lang="pl-PL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</a:rPr>
              <a:t>Projekt Kompas nabídne řešení</a:t>
            </a:r>
          </a:p>
          <a:p>
            <a:r>
              <a:rPr lang="cs-CZ" dirty="0"/>
              <a:t>nedostatku regionálních informací pro mapování, analyzování a modelování trhu práce (včetně vývoje klíčových odvětví, oborů a profesí) v krajích</a:t>
            </a:r>
          </a:p>
          <a:p>
            <a:r>
              <a:rPr lang="cs-CZ" spc="-50" dirty="0"/>
              <a:t>chybějícího implementačního systému výstupů z těchto činností do vzdělávacích, inovačních </a:t>
            </a:r>
            <a:r>
              <a:rPr lang="cs-CZ" dirty="0"/>
              <a:t>a rozvojových politik v krajích</a:t>
            </a:r>
          </a:p>
          <a:p>
            <a:r>
              <a:rPr lang="cs-CZ" dirty="0"/>
              <a:t>chybějící regionální dimenze predikcí a střednědobých analýz, která je při nízké mobilitě pracovní síly klíčová</a:t>
            </a:r>
          </a:p>
          <a:p>
            <a:r>
              <a:rPr lang="cs-CZ" spc="-40" dirty="0"/>
              <a:t>disproporce mezi kvantitativní a kvalitativní nabídkou a poptávkou absolventů na trhu práce</a:t>
            </a:r>
          </a:p>
        </p:txBody>
      </p:sp>
    </p:spTree>
    <p:extLst>
      <p:ext uri="{BB962C8B-B14F-4D97-AF65-F5344CB8AC3E}">
        <p14:creationId xmlns:p14="http://schemas.microsoft.com/office/powerpoint/2010/main" val="368733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pilíře systému predikcí trhu práce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CF89D721-6C94-457A-9E4C-F8FFD4CD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0"/>
            <a:ext cx="5671744" cy="49654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Systém monitoringu</a:t>
            </a:r>
            <a:r>
              <a:rPr lang="pl-PL" sz="1800" b="1" spc="-40" dirty="0">
                <a:solidFill>
                  <a:schemeClr val="accent1"/>
                </a:solidFill>
              </a:rPr>
              <a:t>, analýz a expertních prognóz </a:t>
            </a:r>
            <a:r>
              <a:rPr lang="pl-PL" sz="1800" b="1" dirty="0">
                <a:solidFill>
                  <a:schemeClr val="accent1"/>
                </a:solidFill>
              </a:rPr>
              <a:t>trhu práce</a:t>
            </a:r>
          </a:p>
          <a:p>
            <a:r>
              <a:rPr lang="cs-CZ" sz="1800" dirty="0"/>
              <a:t>zajišťuje</a:t>
            </a:r>
            <a:r>
              <a:rPr lang="cs-CZ" sz="1800" b="1" dirty="0"/>
              <a:t> kvantitativní i kvalitativní data </a:t>
            </a:r>
            <a:br>
              <a:rPr lang="cs-CZ" sz="1800" b="1" dirty="0"/>
            </a:br>
            <a:r>
              <a:rPr lang="cs-CZ" sz="1800" b="1" dirty="0"/>
              <a:t>a informace</a:t>
            </a:r>
            <a:endParaRPr lang="cs-CZ" sz="1800" dirty="0"/>
          </a:p>
          <a:p>
            <a:pPr lvl="1"/>
            <a:r>
              <a:rPr lang="cs-CZ" sz="1800" dirty="0"/>
              <a:t>mapováním aktuálního stavu</a:t>
            </a:r>
          </a:p>
          <a:p>
            <a:pPr lvl="1">
              <a:spcAft>
                <a:spcPts val="600"/>
              </a:spcAft>
            </a:pPr>
            <a:r>
              <a:rPr lang="cs-CZ" sz="1800" dirty="0"/>
              <a:t>analýzou predikce vývoje</a:t>
            </a:r>
          </a:p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Analytická činnost zabývající se situací </a:t>
            </a:r>
            <a:br>
              <a:rPr lang="pl-PL" sz="1800" b="1" dirty="0">
                <a:solidFill>
                  <a:schemeClr val="accent1"/>
                </a:solidFill>
              </a:rPr>
            </a:br>
            <a:r>
              <a:rPr lang="pl-PL" sz="1800" b="1" dirty="0">
                <a:solidFill>
                  <a:schemeClr val="accent1"/>
                </a:solidFill>
              </a:rPr>
              <a:t>na trhu práce:</a:t>
            </a:r>
          </a:p>
          <a:p>
            <a:r>
              <a:rPr lang="cs-CZ" sz="1800" dirty="0"/>
              <a:t>dostatek / nedostatek kvalifikované pracovní síly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vývoj situace na trhu práce vzhledem </a:t>
            </a:r>
            <a:br>
              <a:rPr lang="cs-CZ" sz="1800" dirty="0"/>
            </a:br>
            <a:r>
              <a:rPr lang="cs-CZ" sz="1800" dirty="0"/>
              <a:t>ke vzdělávacímu systému</a:t>
            </a:r>
            <a:endParaRPr lang="pl-PL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accent1"/>
                </a:solidFill>
              </a:rPr>
              <a:t>Regionální dimenze:</a:t>
            </a:r>
          </a:p>
          <a:p>
            <a:r>
              <a:rPr lang="cs-CZ" sz="1800" dirty="0"/>
              <a:t>optimalizace znalostní báze o trhu práce </a:t>
            </a:r>
            <a:br>
              <a:rPr lang="cs-CZ" sz="1800" dirty="0"/>
            </a:br>
            <a:r>
              <a:rPr lang="cs-CZ" sz="1800" spc="40" dirty="0"/>
              <a:t>s podporou regionálních dat a informací</a:t>
            </a:r>
          </a:p>
          <a:p>
            <a:r>
              <a:rPr lang="cs-CZ" sz="1800" dirty="0"/>
              <a:t>kvantitativní i kvalitativní data a informace z kraje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D011CDA-A785-42ED-A842-B86301D839BF}"/>
              </a:ext>
            </a:extLst>
          </p:cNvPr>
          <p:cNvSpPr/>
          <p:nvPr/>
        </p:nvSpPr>
        <p:spPr>
          <a:xfrm>
            <a:off x="8998279" y="1369638"/>
            <a:ext cx="2340000" cy="48600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cs-CZ" sz="1400" b="1" dirty="0">
                <a:solidFill>
                  <a:schemeClr val="accent2"/>
                </a:solidFill>
              </a:rPr>
              <a:t>Národní úroveň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C5BB252-FF91-4643-ABE4-6187D70FB316}"/>
              </a:ext>
            </a:extLst>
          </p:cNvPr>
          <p:cNvSpPr/>
          <p:nvPr/>
        </p:nvSpPr>
        <p:spPr>
          <a:xfrm>
            <a:off x="6439583" y="1369638"/>
            <a:ext cx="2340000" cy="48600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algn="ctr"/>
            <a:r>
              <a:rPr lang="cs-CZ" sz="1400" b="1" dirty="0"/>
              <a:t>Regionální úroveň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86062C26-D760-4819-90C2-4BF8074EF3F5}"/>
              </a:ext>
            </a:extLst>
          </p:cNvPr>
          <p:cNvGraphicFramePr>
            <a:graphicFrameLocks/>
          </p:cNvGraphicFramePr>
          <p:nvPr/>
        </p:nvGraphicFramePr>
        <p:xfrm>
          <a:off x="6318573" y="1639638"/>
          <a:ext cx="5141588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pojnice: pravoúhlá 7">
            <a:extLst>
              <a:ext uri="{FF2B5EF4-FFF2-40B4-BE49-F238E27FC236}">
                <a16:creationId xmlns:a16="http://schemas.microsoft.com/office/drawing/2014/main" id="{AFFADFCA-81EC-4C2F-8605-93C91C7F8CE0}"/>
              </a:ext>
            </a:extLst>
          </p:cNvPr>
          <p:cNvCxnSpPr>
            <a:cxnSpLocks/>
          </p:cNvCxnSpPr>
          <p:nvPr/>
        </p:nvCxnSpPr>
        <p:spPr>
          <a:xfrm>
            <a:off x="7383819" y="3106307"/>
            <a:ext cx="36000" cy="1800000"/>
          </a:xfrm>
          <a:prstGeom prst="bentConnector3">
            <a:avLst>
              <a:gd name="adj1" fmla="val -834939"/>
            </a:avLst>
          </a:prstGeom>
          <a:ln w="28575" cmpd="dbl">
            <a:prstDash val="sysDash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Výstupy projektu a co predikce následně umožní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67F2C67-6349-48C5-9D4A-14ECCD9F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0"/>
            <a:ext cx="10728324" cy="4965465"/>
          </a:xfrm>
        </p:spPr>
        <p:txBody>
          <a:bodyPr>
            <a:normAutofit/>
          </a:bodyPr>
          <a:lstStyle/>
          <a:p>
            <a:r>
              <a:rPr lang="cs-CZ" b="1" dirty="0"/>
              <a:t>popisovat pracovní trh</a:t>
            </a:r>
            <a:r>
              <a:rPr lang="cs-CZ" dirty="0"/>
              <a:t> z hlediska příslušnosti k vymezeným zaměstnaneckým </a:t>
            </a:r>
            <a:br>
              <a:rPr lang="cs-CZ" dirty="0"/>
            </a:br>
            <a:r>
              <a:rPr lang="cs-CZ" dirty="0"/>
              <a:t>a vzdělanostním skupinám</a:t>
            </a:r>
          </a:p>
          <a:p>
            <a:r>
              <a:rPr lang="cs-CZ" b="1" dirty="0"/>
              <a:t>vyhodnocovat</a:t>
            </a:r>
            <a:r>
              <a:rPr lang="cs-CZ" dirty="0"/>
              <a:t> vývoj vztahů na trhu práce</a:t>
            </a:r>
          </a:p>
          <a:p>
            <a:r>
              <a:rPr lang="cs-CZ" b="1" dirty="0"/>
              <a:t>propojovat</a:t>
            </a:r>
            <a:r>
              <a:rPr lang="cs-CZ" dirty="0"/>
              <a:t> kvantitativní a kvalitativní informace národní i regionální úrovně pro mapování, analyzování a modelování trhu práce (vč. vývoje klíčových odvětví, oborů a profesí) v krajích</a:t>
            </a:r>
          </a:p>
          <a:p>
            <a:r>
              <a:rPr lang="cs-CZ" dirty="0"/>
              <a:t>promítnout výstupy do vzdělávacích, inovačních a rozvojových politik v krajích na základě predikcí a střednědobých analýz</a:t>
            </a:r>
          </a:p>
          <a:p>
            <a:r>
              <a:rPr lang="cs-CZ" b="1" dirty="0"/>
              <a:t>vyvažovat</a:t>
            </a:r>
            <a:r>
              <a:rPr lang="cs-CZ" dirty="0"/>
              <a:t> kvantitativní i kvalitativní </a:t>
            </a:r>
            <a:r>
              <a:rPr lang="cs-CZ" b="1" dirty="0"/>
              <a:t>nabídku a poptávku </a:t>
            </a:r>
            <a:r>
              <a:rPr lang="cs-CZ" dirty="0"/>
              <a:t>absolventů / pracovníků pro trh práce na základě vyhodnocení údajů ze systému</a:t>
            </a:r>
          </a:p>
          <a:p>
            <a:r>
              <a:rPr lang="cs-CZ" b="1" dirty="0"/>
              <a:t>poskytovat informace </a:t>
            </a:r>
            <a:r>
              <a:rPr lang="cs-CZ" dirty="0"/>
              <a:t>o budoucích potřebách zaměstnavatelů s ohledem na demografický vývoj České republiky</a:t>
            </a:r>
          </a:p>
          <a:p>
            <a:r>
              <a:rPr lang="cs-CZ" b="1" dirty="0"/>
              <a:t>podpořit schopnost </a:t>
            </a:r>
            <a:r>
              <a:rPr lang="cs-CZ" dirty="0"/>
              <a:t>ÚP ČR </a:t>
            </a:r>
            <a:r>
              <a:rPr lang="cs-CZ" b="1" dirty="0"/>
              <a:t>implementovat</a:t>
            </a:r>
            <a:r>
              <a:rPr lang="cs-CZ" dirty="0"/>
              <a:t> nové způsoby práce s uchazeči o zaměstnání</a:t>
            </a:r>
          </a:p>
          <a:p>
            <a:pPr marL="0" indent="0">
              <a:buNone/>
            </a:pP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1940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Spolupráce s Uhelnou komisí (PS3)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67F2C67-6349-48C5-9D4A-14ECCD9F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0"/>
            <a:ext cx="10728324" cy="4965465"/>
          </a:xfrm>
        </p:spPr>
        <p:txBody>
          <a:bodyPr>
            <a:normAutofit/>
          </a:bodyPr>
          <a:lstStyle/>
          <a:p>
            <a:r>
              <a:rPr lang="cs-CZ" dirty="0"/>
              <a:t>na základě podnětu pracovní skupiny PS3 Uhelné komise, směřujícím na vývoj zaměstnanosti v oblasti těžby a sektoru energetiky, vyrábějícím energií z uhlí a dalších doplňujících dotazů, ve vztahu k možnostem systému predikcí a dotazu o cenách rekvalifikací</a:t>
            </a:r>
          </a:p>
          <a:p>
            <a:pPr marL="0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Zpracována studie</a:t>
            </a:r>
            <a:endParaRPr lang="cs-CZ" b="1" dirty="0"/>
          </a:p>
          <a:p>
            <a:r>
              <a:rPr lang="cs-CZ" dirty="0"/>
              <a:t>k možnosti </a:t>
            </a:r>
            <a:r>
              <a:rPr lang="cs-CZ" b="1" dirty="0"/>
              <a:t>interpretací výstupů z predikčního modelovacího aparátu se zaměřením </a:t>
            </a:r>
            <a:br>
              <a:rPr lang="cs-CZ" b="1" dirty="0"/>
            </a:br>
            <a:r>
              <a:rPr lang="cs-CZ" b="1" dirty="0"/>
              <a:t>na možné jevy související s ukončováním těžby a zpracování uhlí v ČR</a:t>
            </a:r>
          </a:p>
          <a:p>
            <a:r>
              <a:rPr lang="cs-CZ" dirty="0"/>
              <a:t>pro kraje Karlovarský, Ústecký a Moravskoslezský</a:t>
            </a:r>
          </a:p>
          <a:p>
            <a:pPr lvl="1"/>
            <a:r>
              <a:rPr lang="cs-CZ" dirty="0"/>
              <a:t>v oblastech skupin CZ-NACE systému predikcí:</a:t>
            </a:r>
          </a:p>
          <a:p>
            <a:pPr lvl="2"/>
            <a:r>
              <a:rPr lang="cs-CZ" dirty="0"/>
              <a:t>Těžební průmysl; Dodávka elektřiny, plynu, páry a stud. vzduchu+ a některé další oblasti skupin z oblastí Zpracovatelského průmyslu a Dopravy</a:t>
            </a:r>
          </a:p>
          <a:p>
            <a:pPr marL="432000" lvl="2" indent="0">
              <a:buNone/>
            </a:pPr>
            <a:endParaRPr lang="cs-CZ" dirty="0"/>
          </a:p>
          <a:p>
            <a:pPr>
              <a:tabLst>
                <a:tab pos="5653088" algn="l"/>
              </a:tabLst>
            </a:pPr>
            <a:r>
              <a:rPr lang="cs-CZ" b="1" dirty="0"/>
              <a:t>studie</a:t>
            </a:r>
            <a:r>
              <a:rPr lang="cs-CZ" dirty="0"/>
              <a:t> komplexně </a:t>
            </a:r>
            <a:r>
              <a:rPr lang="cs-CZ" b="1" dirty="0"/>
              <a:t>spojuje vstupní a výstupní data </a:t>
            </a:r>
            <a:r>
              <a:rPr lang="cs-CZ" dirty="0"/>
              <a:t>ze </a:t>
            </a:r>
            <a:r>
              <a:rPr lang="cs-CZ" b="1" dirty="0"/>
              <a:t>systému predikcí </a:t>
            </a:r>
            <a:r>
              <a:rPr lang="cs-CZ" dirty="0"/>
              <a:t>spolu </a:t>
            </a:r>
            <a:br>
              <a:rPr lang="cs-CZ" dirty="0"/>
            </a:br>
            <a:r>
              <a:rPr lang="cs-CZ" dirty="0"/>
              <a:t>s kvalitativními odhady a expertním zhodnocením situace a možných vývojů</a:t>
            </a:r>
          </a:p>
        </p:txBody>
      </p:sp>
    </p:spTree>
    <p:extLst>
      <p:ext uri="{BB962C8B-B14F-4D97-AF65-F5344CB8AC3E}">
        <p14:creationId xmlns:p14="http://schemas.microsoft.com/office/powerpoint/2010/main" val="202894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k ukončováním těžby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67F2C67-6349-48C5-9D4A-14ECCD9F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0"/>
            <a:ext cx="10728324" cy="49654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Řešené oblasti (struktura)</a:t>
            </a:r>
          </a:p>
          <a:p>
            <a:r>
              <a:rPr lang="cs-CZ" b="1" dirty="0"/>
              <a:t>predikce vývoje</a:t>
            </a:r>
            <a:r>
              <a:rPr lang="cs-CZ" dirty="0"/>
              <a:t> zaměstnanosti v odvětví Těžby a Energetiky</a:t>
            </a:r>
          </a:p>
          <a:p>
            <a:pPr lvl="1"/>
            <a:r>
              <a:rPr lang="cs-CZ" dirty="0"/>
              <a:t>klastry odvětví systému predikcí</a:t>
            </a:r>
          </a:p>
          <a:p>
            <a:r>
              <a:rPr lang="cs-CZ" b="1" dirty="0"/>
              <a:t>komparace predikcí </a:t>
            </a:r>
            <a:r>
              <a:rPr lang="cs-CZ" dirty="0"/>
              <a:t>s některými dalšími daty</a:t>
            </a:r>
          </a:p>
          <a:p>
            <a:pPr lvl="1"/>
            <a:r>
              <a:rPr lang="cs-CZ" dirty="0"/>
              <a:t>např. podíly NACE 05 a 35 na jednotlivých odvětvových klastrech predikcí </a:t>
            </a:r>
          </a:p>
          <a:p>
            <a:pPr lvl="1"/>
            <a:r>
              <a:rPr lang="cs-CZ" dirty="0"/>
              <a:t>podíly zaměstnaných dle věku</a:t>
            </a:r>
          </a:p>
          <a:p>
            <a:r>
              <a:rPr lang="cs-CZ" b="1" dirty="0"/>
              <a:t>shrnutí</a:t>
            </a:r>
            <a:r>
              <a:rPr lang="cs-CZ" dirty="0"/>
              <a:t> některých </a:t>
            </a:r>
            <a:r>
              <a:rPr lang="cs-CZ" b="1" dirty="0"/>
              <a:t>dalších dat mimo systém predikcí</a:t>
            </a:r>
          </a:p>
          <a:p>
            <a:pPr lvl="1"/>
            <a:r>
              <a:rPr lang="cs-CZ" dirty="0"/>
              <a:t>např. zaměstnanost cizinců v odvětví těžby</a:t>
            </a:r>
          </a:p>
          <a:p>
            <a:pPr lvl="1"/>
            <a:r>
              <a:rPr lang="cs-CZ" dirty="0"/>
              <a:t>vč. vytvoření odhadu pracovníků dosahujících důchodového věku</a:t>
            </a:r>
          </a:p>
          <a:p>
            <a:pPr lvl="1"/>
            <a:r>
              <a:rPr lang="cs-CZ" dirty="0"/>
              <a:t>shrnutí dat vycházejících z činnosti ÚP ČR</a:t>
            </a:r>
          </a:p>
          <a:p>
            <a:r>
              <a:rPr lang="cs-CZ" b="1" dirty="0"/>
              <a:t>shrnutí</a:t>
            </a:r>
            <a:r>
              <a:rPr lang="cs-CZ" dirty="0"/>
              <a:t> možných </a:t>
            </a:r>
            <a:r>
              <a:rPr lang="cs-CZ" b="1" dirty="0"/>
              <a:t>vlivů </a:t>
            </a:r>
            <a:r>
              <a:rPr lang="cs-CZ" dirty="0"/>
              <a:t>vznikajících </a:t>
            </a:r>
            <a:r>
              <a:rPr lang="cs-CZ" b="1" dirty="0"/>
              <a:t>při ukončení těžby</a:t>
            </a:r>
          </a:p>
          <a:p>
            <a:pPr lvl="1"/>
            <a:r>
              <a:rPr lang="cs-CZ" dirty="0"/>
              <a:t>např. možné trasy na TP pro pracovníky z odvětví těžby</a:t>
            </a:r>
          </a:p>
          <a:p>
            <a:pPr lvl="1"/>
            <a:r>
              <a:rPr lang="cs-CZ" dirty="0"/>
              <a:t>zhodnocení možných rizik pro pracovní sílu při přechodech na TP</a:t>
            </a:r>
          </a:p>
          <a:p>
            <a:r>
              <a:rPr lang="cs-CZ" dirty="0"/>
              <a:t>vše </a:t>
            </a:r>
            <a:r>
              <a:rPr lang="cs-CZ" b="1" dirty="0"/>
              <a:t>doplněno o </a:t>
            </a:r>
            <a:r>
              <a:rPr lang="cs-CZ" dirty="0"/>
              <a:t>kvalitativní </a:t>
            </a:r>
            <a:r>
              <a:rPr lang="cs-CZ" b="1" dirty="0"/>
              <a:t>komentář</a:t>
            </a:r>
            <a:r>
              <a:rPr lang="cs-CZ" dirty="0"/>
              <a:t> </a:t>
            </a:r>
            <a:r>
              <a:rPr lang="cs-CZ" b="1" dirty="0"/>
              <a:t>regionálních expertů</a:t>
            </a:r>
          </a:p>
        </p:txBody>
      </p:sp>
    </p:spTree>
    <p:extLst>
      <p:ext uri="{BB962C8B-B14F-4D97-AF65-F5344CB8AC3E}">
        <p14:creationId xmlns:p14="http://schemas.microsoft.com/office/powerpoint/2010/main" val="127594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k ukončováním těžby: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predikce vývoje zaměstnanosti v odvětví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03A198-504B-4467-B978-114E22985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047" y="1369638"/>
            <a:ext cx="7319906" cy="252757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364C9E8-2A16-4EAF-803A-4680D9698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294" y="4012158"/>
            <a:ext cx="5773412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k ukončováním těžby: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komparace predikcí s některými dalšími daty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B5B19E-0CDF-423B-9D94-34201929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" y="1406961"/>
            <a:ext cx="6028887" cy="283300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48A0605-17E7-4B0E-BA02-004A2028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876" y="3315856"/>
            <a:ext cx="5773412" cy="31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417F7-575D-417B-B95F-764C3035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Studie k ukončováním těžby: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shrnutí některých dalších dat mimo systém predikcí</a:t>
            </a: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D7CC88C-C821-4324-BC4C-C844222ED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38435"/>
              </p:ext>
            </p:extLst>
          </p:nvPr>
        </p:nvGraphicFramePr>
        <p:xfrm>
          <a:off x="3617682" y="1431093"/>
          <a:ext cx="7153780" cy="4340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90">
                  <a:extLst>
                    <a:ext uri="{9D8B030D-6E8A-4147-A177-3AD203B41FA5}">
                      <a16:colId xmlns:a16="http://schemas.microsoft.com/office/drawing/2014/main" val="1557158744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1088866708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4036372257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2606775267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1651220372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1156408934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1230924900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829872699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498302320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133905035"/>
                    </a:ext>
                  </a:extLst>
                </a:gridCol>
                <a:gridCol w="610999">
                  <a:extLst>
                    <a:ext uri="{9D8B030D-6E8A-4147-A177-3AD203B41FA5}">
                      <a16:colId xmlns:a16="http://schemas.microsoft.com/office/drawing/2014/main" val="1773782703"/>
                    </a:ext>
                  </a:extLst>
                </a:gridCol>
              </a:tblGrid>
              <a:tr h="373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Věk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2029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2030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289454"/>
                  </a:ext>
                </a:extLst>
              </a:tr>
              <a:tr h="3626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55 roků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812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721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677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778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711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648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447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520757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56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772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774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665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761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686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626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578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559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495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9742869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57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732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736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752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689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651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735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662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556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537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896030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725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698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715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739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674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629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709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638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534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31683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59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637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691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678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703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723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651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683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614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557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541120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510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671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688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699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628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658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590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1250056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61 roků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540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487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590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660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652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664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674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562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632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821486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62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395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515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473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646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630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641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649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540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114532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63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414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377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465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567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624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618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625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559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89378"/>
                  </a:ext>
                </a:extLst>
              </a:tr>
              <a:tr h="3589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64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293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394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366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492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455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548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602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586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594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600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912981"/>
                  </a:ext>
                </a:extLst>
              </a:tr>
              <a:tr h="3738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65 roků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171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279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383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360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481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439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529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580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>
                          <a:effectLst/>
                        </a:rPr>
                        <a:t>563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800" dirty="0">
                          <a:effectLst/>
                        </a:rPr>
                        <a:t>571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3169706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70A05D14-9994-45A6-B5AF-DD5898B37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9" y="1485211"/>
            <a:ext cx="2885843" cy="1229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dirty="0">
                <a:solidFill>
                  <a:schemeClr val="accent1"/>
                </a:solidFill>
              </a:rPr>
              <a:t>Počty osob, dosahujících daného věku v letech 2021 až 2030 v řešených krajích, kumulativně</a:t>
            </a:r>
          </a:p>
        </p:txBody>
      </p:sp>
    </p:spTree>
    <p:extLst>
      <p:ext uri="{BB962C8B-B14F-4D97-AF65-F5344CB8AC3E}">
        <p14:creationId xmlns:p14="http://schemas.microsoft.com/office/powerpoint/2010/main" val="83580427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 KOMPAS 4:3">
  <a:themeElements>
    <a:clrScheme name="Kompas">
      <a:dk1>
        <a:sysClr val="windowText" lastClr="000000"/>
      </a:dk1>
      <a:lt1>
        <a:sysClr val="window" lastClr="FFFFFF"/>
      </a:lt1>
      <a:dk2>
        <a:srgbClr val="505153"/>
      </a:dk2>
      <a:lt2>
        <a:srgbClr val="E6E6E6"/>
      </a:lt2>
      <a:accent1>
        <a:srgbClr val="004A98"/>
      </a:accent1>
      <a:accent2>
        <a:srgbClr val="00C77C"/>
      </a:accent2>
      <a:accent3>
        <a:srgbClr val="B200CF"/>
      </a:accent3>
      <a:accent4>
        <a:srgbClr val="B61636"/>
      </a:accent4>
      <a:accent5>
        <a:srgbClr val="FFD770"/>
      </a:accent5>
      <a:accent6>
        <a:srgbClr val="EDC6EB"/>
      </a:accent6>
      <a:hlink>
        <a:srgbClr val="004A98"/>
      </a:hlink>
      <a:folHlink>
        <a:srgbClr val="004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mpas_PPT_16x9  -  Jen pro čtení" id="{0B0BF97D-D065-4148-A1A5-CDEAA6D4B683}" vid="{F2CE7031-E23B-4925-A751-5640C073D63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Kompas_PPT_16x9_W</Template>
  <TotalTime>830</TotalTime>
  <Words>977</Words>
  <Application>Microsoft Office PowerPoint</Application>
  <PresentationFormat>Širokoúhlá obrazovka</PresentationFormat>
  <Paragraphs>237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Prezentace KOMPAS 4:3</vt:lpstr>
      <vt:lpstr>Predikce trhu práce   Využití při tvorbě strategických dokumentů     Predikce trhu práce - Kompas  registrační číslo: CZ.03.1.54/0.0/0.0/15_122/0006097</vt:lpstr>
      <vt:lpstr>Projekt Predikce trhu práce – KOMPAS</vt:lpstr>
      <vt:lpstr>Základní pilíře systému predikcí trhu práce</vt:lpstr>
      <vt:lpstr>Výstupy projektu a co predikce následně umožní</vt:lpstr>
      <vt:lpstr>Spolupráce s Uhelnou komisí (PS3)</vt:lpstr>
      <vt:lpstr>Studie k ukončováním těžby</vt:lpstr>
      <vt:lpstr>Studie k ukončováním těžby: predikce vývoje zaměstnanosti v odvětví</vt:lpstr>
      <vt:lpstr>Studie k ukončováním těžby: komparace predikcí s některými dalšími daty</vt:lpstr>
      <vt:lpstr>Studie k ukončováním těžby: shrnutí některých dalších dat mimo systém predikcí</vt:lpstr>
      <vt:lpstr>Studie k ukončováním těžby: shrnutí některých dalších dat</vt:lpstr>
      <vt:lpstr>Studie k ukončováním těžby: shrnutí možných vlivů vznikajících při ukončení těžby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Wanecki Pavel Mgr. Ing. Bc. (MPSV)</dc:creator>
  <cp:lastModifiedBy>Vaňásek Jiří</cp:lastModifiedBy>
  <cp:revision>86</cp:revision>
  <dcterms:created xsi:type="dcterms:W3CDTF">2021-01-14T15:32:33Z</dcterms:created>
  <dcterms:modified xsi:type="dcterms:W3CDTF">2022-02-24T09:01:03Z</dcterms:modified>
</cp:coreProperties>
</file>