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72" r:id="rId12"/>
    <p:sldId id="306" r:id="rId13"/>
    <p:sldId id="308" r:id="rId14"/>
    <p:sldId id="309" r:id="rId15"/>
    <p:sldId id="277" r:id="rId16"/>
    <p:sldId id="310" r:id="rId17"/>
    <p:sldId id="312" r:id="rId18"/>
    <p:sldId id="313" r:id="rId19"/>
    <p:sldId id="314" r:id="rId20"/>
    <p:sldId id="316" r:id="rId21"/>
    <p:sldId id="317" r:id="rId22"/>
    <p:sldId id="318" r:id="rId23"/>
    <p:sldId id="320" r:id="rId24"/>
    <p:sldId id="327" r:id="rId25"/>
    <p:sldId id="331" r:id="rId26"/>
    <p:sldId id="332" r:id="rId27"/>
    <p:sldId id="333" r:id="rId28"/>
    <p:sldId id="335" r:id="rId29"/>
    <p:sldId id="336" r:id="rId30"/>
    <p:sldId id="338" r:id="rId31"/>
    <p:sldId id="337" r:id="rId32"/>
    <p:sldId id="33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2" autoAdjust="0"/>
  </p:normalViewPr>
  <p:slideViewPr>
    <p:cSldViewPr>
      <p:cViewPr>
        <p:scale>
          <a:sx n="105" d="100"/>
          <a:sy n="105" d="100"/>
        </p:scale>
        <p:origin x="-95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Wednesday, October 26, 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Wednesday, October 26,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Wednesday, October 26, 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Wednesday, October 26, 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-kolumbus.cz/admin" TargetMode="External"/><Relationship Id="rId2" Type="http://schemas.openxmlformats.org/officeDocument/2006/relationships/hyperlink" Target="http://www.projekt-kolumbu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24104" y="2852936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26.10.2011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01" y="1230463"/>
            <a:ext cx="5184575" cy="150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32" y="4005064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079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Výukové DVD o využití GPS ve výuce</a:t>
            </a:r>
          </a:p>
          <a:p>
            <a:r>
              <a:rPr lang="cs-CZ" sz="2000" dirty="0" smtClean="0"/>
              <a:t>E – 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 – testy</a:t>
            </a:r>
          </a:p>
          <a:p>
            <a:r>
              <a:rPr lang="cs-CZ" sz="2000" dirty="0" smtClean="0"/>
              <a:t>SPECIÁLNÍ PORTÁL</a:t>
            </a:r>
          </a:p>
          <a:p>
            <a:endParaRPr lang="cs-CZ" sz="2000" dirty="0"/>
          </a:p>
          <a:p>
            <a:pPr marL="109728" indent="0" algn="ctr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PORTÁL</a:t>
            </a:r>
          </a:p>
          <a:p>
            <a:r>
              <a:rPr lang="cs-CZ" sz="2000" dirty="0" smtClean="0"/>
              <a:t>Zanášení dat vytvořených školními týmy</a:t>
            </a:r>
          </a:p>
          <a:p>
            <a:r>
              <a:rPr lang="cs-CZ" sz="2000" dirty="0" smtClean="0"/>
              <a:t>Možnost plánování cest od jednoho „pokladu“ k dalším</a:t>
            </a:r>
          </a:p>
          <a:p>
            <a:r>
              <a:rPr lang="cs-CZ" sz="2000" dirty="0" smtClean="0"/>
              <a:t>Vyhledávání a propojování zajímavostí v okolí školy, města, atd.</a:t>
            </a:r>
          </a:p>
          <a:p>
            <a:r>
              <a:rPr lang="cs-CZ" sz="2000" dirty="0" smtClean="0"/>
              <a:t>Přístup každého školního týmu do systému</a:t>
            </a:r>
          </a:p>
          <a:p>
            <a:r>
              <a:rPr lang="cs-CZ" sz="2000" dirty="0" smtClean="0"/>
              <a:t>E-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 v rámci portálu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VZNIKLO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07" y="5371407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4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582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Zapojení týmů do projektových aktivit</a:t>
            </a:r>
          </a:p>
          <a:p>
            <a:endParaRPr lang="cs-CZ" sz="2000" dirty="0" smtClean="0"/>
          </a:p>
          <a:p>
            <a:r>
              <a:rPr lang="cs-CZ" sz="2000" dirty="0" smtClean="0"/>
              <a:t>Vytvoření sítě spolupracujících subjektů</a:t>
            </a:r>
          </a:p>
          <a:p>
            <a:endParaRPr lang="cs-CZ" sz="2000" dirty="0" smtClean="0"/>
          </a:p>
          <a:p>
            <a:r>
              <a:rPr lang="cs-CZ" sz="2000" dirty="0" smtClean="0"/>
              <a:t>Komplexy tajemných míst vytvářené školními týmy</a:t>
            </a:r>
          </a:p>
          <a:p>
            <a:endParaRPr lang="cs-CZ" sz="2000" dirty="0" smtClean="0"/>
          </a:p>
          <a:p>
            <a:r>
              <a:rPr lang="cs-CZ" sz="2000" dirty="0" smtClean="0"/>
              <a:t>10/2011 – 03/2012</a:t>
            </a:r>
          </a:p>
          <a:p>
            <a:endParaRPr lang="cs-CZ" sz="2000" dirty="0" smtClean="0"/>
          </a:p>
          <a:p>
            <a:r>
              <a:rPr lang="cs-CZ" sz="2000" dirty="0" smtClean="0"/>
              <a:t>Vyhodnocení 3 nejaktivnějších týmů, soutěž o ceny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SOUTĚŽ KOLUMBOVO VEJCE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07" y="5318292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2000"/>
                <a:lumMod val="82000"/>
              </a:schemeClr>
            </a:gs>
            <a:gs pos="0">
              <a:srgbClr val="E6E6E6"/>
            </a:gs>
            <a:gs pos="26000">
              <a:srgbClr val="7D8496"/>
            </a:gs>
            <a:gs pos="42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700528" cy="44744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GARMIN LEGEND </a:t>
            </a:r>
            <a:r>
              <a:rPr lang="cs-CZ" dirty="0" err="1" smtClean="0"/>
              <a:t>HCx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03" y="1484784"/>
            <a:ext cx="2755392" cy="4443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58470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Uživatelské minimum </a:t>
            </a:r>
            <a:br>
              <a:rPr lang="cs-CZ" sz="4400" dirty="0" smtClean="0"/>
            </a:br>
            <a:r>
              <a:rPr lang="cs-CZ" sz="4400" dirty="0" smtClean="0"/>
              <a:t>pro portál KOLUMBUS</a:t>
            </a:r>
            <a:endParaRPr lang="cs-CZ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743401" cy="1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52" y="3933055"/>
            <a:ext cx="4621704" cy="9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9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" y="404813"/>
            <a:ext cx="7773885" cy="4968875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9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effectLst/>
              </a:rPr>
              <a:t/>
            </a:r>
            <a:br>
              <a:rPr lang="cs-CZ" sz="4000" dirty="0" smtClean="0">
                <a:effectLst/>
              </a:rPr>
            </a:b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Přihlášení </a:t>
            </a:r>
            <a:r>
              <a:rPr lang="cs-CZ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redakčního systému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844824"/>
            <a:ext cx="8147248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Pro práci s internetovými stránkami je nutné se přihlásit </a:t>
            </a:r>
            <a:r>
              <a:rPr lang="cs-CZ" sz="2000" dirty="0" smtClean="0"/>
              <a:t>    do </a:t>
            </a:r>
            <a:r>
              <a:rPr lang="cs-CZ" sz="2000" dirty="0"/>
              <a:t>administrace redakčního systému.  </a:t>
            </a:r>
            <a:endParaRPr lang="cs-CZ" sz="2000" dirty="0" smtClean="0"/>
          </a:p>
          <a:p>
            <a:r>
              <a:rPr lang="cs-CZ" sz="2000" dirty="0" smtClean="0"/>
              <a:t>Uživatel </a:t>
            </a:r>
            <a:r>
              <a:rPr lang="cs-CZ" sz="2000" dirty="0"/>
              <a:t>se do administrace dostane přes adresu </a:t>
            </a:r>
            <a:r>
              <a:rPr lang="cs-CZ" sz="2000" u="sng" dirty="0">
                <a:hlinkClick r:id="rId2"/>
              </a:rPr>
              <a:t>www.projekt-kolumbus.cz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pravém horním rohu je znázorněna položka  „PŘIHLÁSIT“.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 smtClean="0"/>
              <a:t>Přihlášení </a:t>
            </a:r>
            <a:r>
              <a:rPr lang="cs-CZ" sz="2000" dirty="0"/>
              <a:t>lze rovněž provést přes adresu: </a:t>
            </a:r>
            <a:r>
              <a:rPr lang="cs-CZ" sz="2000" u="sng" dirty="0">
                <a:hlinkClick r:id="rId3"/>
              </a:rPr>
              <a:t>http://www.projekt-kolumbus.cz/admin</a:t>
            </a:r>
            <a:endParaRPr lang="cs-CZ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9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48680"/>
            <a:ext cx="5133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2780928"/>
            <a:ext cx="5133975" cy="29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4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198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Body /poklady/ zanesené do mapy si můžete prohlédnout  na hlavní stránce přes odkaz  „MAPOVÉ PODKLADY“ v levém sloupci hlavní stránky. </a:t>
            </a:r>
          </a:p>
          <a:p>
            <a:r>
              <a:rPr lang="cs-CZ" dirty="0" smtClean="0"/>
              <a:t>V tu chvíli se uprostřed objeví okno                s interaktivní turistickou mapou. Kliknutím       na ni se rozbalí nové okno s funkční mapou. Při výběru zvolené lokality se zobrazí zanesené body.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Práce </a:t>
            </a:r>
            <a:r>
              <a:rPr lang="cs-CZ" dirty="0">
                <a:effectLst/>
              </a:rPr>
              <a:t>s mapovými podklady</a:t>
            </a:r>
            <a:br>
              <a:rPr lang="cs-CZ" dirty="0">
                <a:effectLst/>
              </a:rPr>
            </a:b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0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47872"/>
          </a:xfrm>
        </p:spPr>
        <p:txBody>
          <a:bodyPr/>
          <a:lstStyle/>
          <a:p>
            <a:r>
              <a:rPr lang="cs-CZ" dirty="0"/>
              <a:t>Pro vytvoření nového bodu je třeba </a:t>
            </a:r>
            <a:r>
              <a:rPr lang="cs-CZ" dirty="0" smtClean="0"/>
              <a:t>              se </a:t>
            </a:r>
            <a:r>
              <a:rPr lang="cs-CZ" dirty="0"/>
              <a:t>přihlásit do administrace. V horní liště </a:t>
            </a:r>
            <a:r>
              <a:rPr lang="cs-CZ" dirty="0" smtClean="0"/>
              <a:t>         se </a:t>
            </a:r>
            <a:r>
              <a:rPr lang="cs-CZ" dirty="0"/>
              <a:t>budeme pohybovat </a:t>
            </a:r>
            <a:r>
              <a:rPr lang="cs-CZ" dirty="0" smtClean="0"/>
              <a:t>v </a:t>
            </a:r>
            <a:r>
              <a:rPr lang="cs-CZ" dirty="0"/>
              <a:t>prostředí  „ADMINISTRACE OBSAHU“ </a:t>
            </a:r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levém sloupci vybereme „MAPOVÉ PODKLADY</a:t>
            </a:r>
            <a:r>
              <a:rPr lang="cs-CZ" dirty="0" smtClean="0"/>
              <a:t>“. Klikneme </a:t>
            </a:r>
            <a:r>
              <a:rPr lang="cs-CZ" dirty="0"/>
              <a:t>na položku „</a:t>
            </a:r>
            <a:r>
              <a:rPr lang="cs-CZ" dirty="0" smtClean="0"/>
              <a:t>VLOŽIT NOVÝ BOD ZÁJMU“.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Vytvoření </a:t>
            </a:r>
            <a:r>
              <a:rPr lang="cs-CZ" dirty="0">
                <a:effectLst/>
              </a:rPr>
              <a:t>nového bodu</a:t>
            </a:r>
            <a:br>
              <a:rPr lang="cs-CZ" dirty="0">
                <a:effectLst/>
              </a:rPr>
            </a:b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12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Vložení nového bodu zájmu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3347"/>
            <a:ext cx="6984776" cy="46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0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Základní informace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02433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Název projektu:  Poklady kolem nás a v nás</a:t>
            </a:r>
          </a:p>
          <a:p>
            <a:r>
              <a:rPr lang="cs-CZ" sz="2000" dirty="0" smtClean="0"/>
              <a:t>Zkrácený název:  Kolumbus</a:t>
            </a:r>
          </a:p>
          <a:p>
            <a:r>
              <a:rPr lang="cs-CZ" sz="2000" dirty="0" smtClean="0"/>
              <a:t>Registrační číslo: CZ.1.07/1.1.13/04.0008</a:t>
            </a:r>
          </a:p>
          <a:p>
            <a:r>
              <a:rPr lang="cs-CZ" sz="2000" kern="1200" dirty="0" smtClean="0">
                <a:solidFill>
                  <a:schemeClr val="tx1"/>
                </a:solidFill>
              </a:rPr>
              <a:t>Žadatel projektu: Blažek &amp; Blažek, s.r.o.</a:t>
            </a:r>
            <a:endParaRPr lang="cs-CZ" sz="2000" dirty="0" smtClean="0"/>
          </a:p>
          <a:p>
            <a:r>
              <a:rPr lang="cs-CZ" sz="2000" dirty="0" smtClean="0"/>
              <a:t>Partner projektu: 15.ZŠ Most</a:t>
            </a:r>
          </a:p>
          <a:p>
            <a:r>
              <a:rPr lang="cs-CZ" sz="2000" dirty="0" smtClean="0"/>
              <a:t>Datum zahájení:  1.1.2011</a:t>
            </a:r>
          </a:p>
          <a:p>
            <a:r>
              <a:rPr lang="cs-CZ" sz="2000" dirty="0" smtClean="0"/>
              <a:t>Datum ukončení: 30.4.2012</a:t>
            </a:r>
            <a:endParaRPr lang="cs-CZ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990477" cy="15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01602"/>
            <a:ext cx="5006627" cy="39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0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Nalezení bodu na mapě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18304" cy="303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4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Práce s mapovými podklady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49" y="1196752"/>
            <a:ext cx="5761905" cy="1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88" y="3212976"/>
            <a:ext cx="57721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9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60648"/>
            <a:ext cx="57721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996952"/>
            <a:ext cx="5772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3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52" y="188640"/>
            <a:ext cx="57721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52" y="2587838"/>
            <a:ext cx="57340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0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Měření vzdálenosti bodů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71689" cy="28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6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481329"/>
            <a:ext cx="8075240" cy="2235703"/>
          </a:xfrm>
        </p:spPr>
        <p:txBody>
          <a:bodyPr/>
          <a:lstStyle/>
          <a:p>
            <a:pPr marL="109728" indent="0">
              <a:buNone/>
            </a:pPr>
            <a:endParaRPr lang="cs-CZ" dirty="0"/>
          </a:p>
          <a:p>
            <a:r>
              <a:rPr lang="cs-CZ" sz="2000" dirty="0" smtClean="0"/>
              <a:t>V mapových podkladech zadejte body –odkud – kam            a „HLEDAT“</a:t>
            </a:r>
          </a:p>
          <a:p>
            <a:r>
              <a:rPr lang="cs-CZ" sz="2000" dirty="0" smtClean="0"/>
              <a:t>Ve znázorněné trase zvolte výškový profil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Plánovač tras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89363"/>
            <a:ext cx="1962059" cy="33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5"/>
            <a:ext cx="8352928" cy="40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 nově vytvořeném bodu informujte další návštěvníky portálu přes modul „NOVINKY“.</a:t>
            </a:r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administraci redakčního systému najděte administraci obsahu. Kliknutím na „NOVINKY“ a dále na „VLOŽENÍ NOVÉ ZPRÁVY“ vložíte informaci o bodech, které jste do portálu zanesli.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Vložení </a:t>
            </a:r>
            <a:r>
              <a:rPr lang="cs-CZ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novinky</a:t>
            </a:r>
            <a:br>
              <a:rPr lang="cs-CZ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7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Vložení novinky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96373" cy="30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9864"/>
            <a:ext cx="3168352" cy="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37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Realizační tým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32611"/>
              </p:ext>
            </p:extLst>
          </p:nvPr>
        </p:nvGraphicFramePr>
        <p:xfrm>
          <a:off x="971600" y="1340768"/>
          <a:ext cx="720080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952328"/>
                <a:gridCol w="1728192"/>
              </a:tblGrid>
              <a:tr h="378044">
                <a:tc gridSpan="3">
                  <a:txBody>
                    <a:bodyPr/>
                    <a:lstStyle/>
                    <a:p>
                      <a:r>
                        <a:rPr lang="cs-CZ" sz="1800" dirty="0" smtClean="0"/>
                        <a:t>Webové stránky:                                   www.kolumbus-gps.cz</a:t>
                      </a:r>
                      <a:endParaRPr lang="cs-CZ" sz="1800" dirty="0"/>
                    </a:p>
                  </a:txBody>
                  <a:tcPr marL="91436" marR="91436" marT="45727" marB="45727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5806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Vedoucí manažer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Iva Blažková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+mj-lt"/>
                        </a:rPr>
                        <a:t>777 338 118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Koordinátor</a:t>
                      </a:r>
                      <a:r>
                        <a:rPr lang="cs-CZ" sz="1600" baseline="0" dirty="0" smtClean="0">
                          <a:latin typeface="+mj-lt"/>
                        </a:rPr>
                        <a:t> </a:t>
                      </a:r>
                      <a:r>
                        <a:rPr lang="cs-CZ" sz="1600" dirty="0" smtClean="0">
                          <a:latin typeface="+mj-lt"/>
                        </a:rPr>
                        <a:t>vzdělávání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Bc. Magdaléna </a:t>
                      </a:r>
                      <a:r>
                        <a:rPr lang="cs-CZ" sz="1600" dirty="0" err="1" smtClean="0">
                          <a:latin typeface="+mj-lt"/>
                        </a:rPr>
                        <a:t>Jenčíková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777 340 634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Asistent týmu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Blanka </a:t>
                      </a:r>
                      <a:r>
                        <a:rPr lang="cs-CZ" sz="1600" dirty="0" err="1" smtClean="0">
                          <a:latin typeface="+mj-lt"/>
                        </a:rPr>
                        <a:t>Russeová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773 652 990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Lektor 1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Pavel </a:t>
                      </a:r>
                      <a:r>
                        <a:rPr lang="cs-CZ" sz="1600" dirty="0" err="1" smtClean="0">
                          <a:latin typeface="+mj-lt"/>
                        </a:rPr>
                        <a:t>Fekete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777 332 933</a:t>
                      </a:r>
                      <a:endParaRPr lang="cs-CZ" sz="1600" b="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Lektor 2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Bc. Štěpánka</a:t>
                      </a:r>
                      <a:r>
                        <a:rPr lang="cs-CZ" sz="1600" baseline="0" dirty="0" smtClean="0">
                          <a:latin typeface="+mj-lt"/>
                        </a:rPr>
                        <a:t> </a:t>
                      </a:r>
                      <a:r>
                        <a:rPr lang="cs-CZ" sz="1600" dirty="0" err="1" smtClean="0">
                          <a:latin typeface="+mj-lt"/>
                        </a:rPr>
                        <a:t>Dekastellová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+mj-lt"/>
                        </a:rPr>
                        <a:t>606 460 276</a:t>
                      </a:r>
                    </a:p>
                    <a:p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Lektor 3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Mgr. Klára Kovaříková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+mj-lt"/>
                        </a:rPr>
                        <a:t>777 644 498</a:t>
                      </a:r>
                      <a:endParaRPr lang="cs-CZ" sz="1600" dirty="0">
                        <a:latin typeface="+mj-lt"/>
                      </a:endParaRPr>
                    </a:p>
                  </a:txBody>
                  <a:tcPr marL="91436" marR="91436" marT="45727" marB="45727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38" y="5301208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Hlavní cíle projektu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808312"/>
          </a:xfrm>
        </p:spPr>
        <p:txBody>
          <a:bodyPr>
            <a:normAutofit/>
          </a:bodyPr>
          <a:lstStyle/>
          <a:p>
            <a:r>
              <a:rPr lang="cs-CZ" sz="2000" kern="1200" dirty="0" smtClean="0">
                <a:solidFill>
                  <a:schemeClr val="tx1"/>
                </a:solidFill>
              </a:rPr>
              <a:t>Doplnění znalostí o GPS a možnosti jejího využití                 ve výuce, vztah k regionu, doplnění výukových materiálů</a:t>
            </a:r>
          </a:p>
          <a:p>
            <a:pPr marL="109728" indent="0">
              <a:buNone/>
            </a:pPr>
            <a:endParaRPr lang="cs-CZ" sz="2000" kern="1200" dirty="0" smtClean="0">
              <a:solidFill>
                <a:schemeClr val="tx1"/>
              </a:solidFill>
            </a:endParaRPr>
          </a:p>
          <a:p>
            <a:r>
              <a:rPr lang="cs-CZ" sz="2000" dirty="0" smtClean="0"/>
              <a:t>Předání daných dovedností a znalostí hlavní cílové skupině </a:t>
            </a:r>
          </a:p>
          <a:p>
            <a:pPr marL="109728" indent="0">
              <a:buNone/>
            </a:pPr>
            <a:r>
              <a:rPr lang="cs-CZ" sz="2000" dirty="0" smtClean="0"/>
              <a:t> </a:t>
            </a:r>
          </a:p>
          <a:p>
            <a:r>
              <a:rPr lang="cs-CZ" sz="2000" dirty="0" smtClean="0"/>
              <a:t>Vytvoření a využití vzdělávacího programu „Kolumbus“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01208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Další cíle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240359"/>
          </a:xfrm>
        </p:spPr>
        <p:txBody>
          <a:bodyPr>
            <a:normAutofit lnSpcReduction="10000"/>
          </a:bodyPr>
          <a:lstStyle/>
          <a:p>
            <a:r>
              <a:rPr lang="cs-CZ" sz="2000" kern="1200" dirty="0" smtClean="0">
                <a:solidFill>
                  <a:schemeClr val="tx1"/>
                </a:solidFill>
              </a:rPr>
              <a:t>Nabídka atraktivního způsobu učení</a:t>
            </a:r>
          </a:p>
          <a:p>
            <a:endParaRPr lang="cs-CZ" sz="2000" kern="1200" dirty="0" smtClean="0">
              <a:solidFill>
                <a:schemeClr val="tx1"/>
              </a:solidFill>
            </a:endParaRPr>
          </a:p>
          <a:p>
            <a:r>
              <a:rPr lang="cs-CZ" sz="2000" dirty="0" smtClean="0"/>
              <a:t>Rozšíření nabídky učebních materiálů a pomůcek ICT</a:t>
            </a:r>
          </a:p>
          <a:p>
            <a:endParaRPr lang="cs-CZ" sz="2000" dirty="0" smtClean="0"/>
          </a:p>
          <a:p>
            <a:r>
              <a:rPr lang="cs-CZ" sz="2000" dirty="0" smtClean="0"/>
              <a:t>Realizace mezipředmětových vztahů ve výuce</a:t>
            </a:r>
          </a:p>
          <a:p>
            <a:endParaRPr lang="cs-CZ" sz="2000" dirty="0" smtClean="0"/>
          </a:p>
          <a:p>
            <a:r>
              <a:rPr lang="cs-CZ" sz="2000" dirty="0" smtClean="0"/>
              <a:t>Zvýšení motivace ke vzdělávání</a:t>
            </a:r>
          </a:p>
          <a:p>
            <a:pPr marL="109728" indent="0">
              <a:buNone/>
            </a:pPr>
            <a:endParaRPr lang="cs-CZ" sz="2000" dirty="0" smtClean="0"/>
          </a:p>
          <a:p>
            <a:r>
              <a:rPr lang="cs-CZ" sz="2000" dirty="0" smtClean="0"/>
              <a:t>Posílení vztahu k regionu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9" y="5310078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Cílová skupina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3568" y="2924944"/>
            <a:ext cx="8229600" cy="17316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dirty="0"/>
          </a:p>
          <a:p>
            <a:r>
              <a:rPr lang="cs-CZ" sz="2000" dirty="0" smtClean="0"/>
              <a:t>Žáci druhého stupně ZŠ ve věku 12 – 15 let</a:t>
            </a:r>
          </a:p>
          <a:p>
            <a:pPr marL="109728" indent="0">
              <a:buNone/>
            </a:pPr>
            <a:endParaRPr lang="cs-CZ" sz="2000" dirty="0" smtClean="0"/>
          </a:p>
          <a:p>
            <a:r>
              <a:rPr lang="cs-CZ" sz="2000" dirty="0" smtClean="0"/>
              <a:t>Učitelé / zejména IT, dějepisu, zeměpisu, přírodopisu/</a:t>
            </a:r>
            <a:endParaRPr lang="cs-CZ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9" y="5319132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19" y="1892271"/>
            <a:ext cx="2806506" cy="81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459840"/>
          </a:xfrm>
        </p:spPr>
        <p:txBody>
          <a:bodyPr/>
          <a:lstStyle/>
          <a:p>
            <a:r>
              <a:rPr lang="cs-CZ" sz="2000" dirty="0" smtClean="0"/>
              <a:t>Potvrzený zájem školáků o aktivity spojené s GPS </a:t>
            </a:r>
          </a:p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a internetem</a:t>
            </a:r>
          </a:p>
          <a:p>
            <a:r>
              <a:rPr lang="cs-CZ" sz="2000" dirty="0" smtClean="0"/>
              <a:t>Zájem školáků o aktivity v terénu</a:t>
            </a:r>
          </a:p>
          <a:p>
            <a:r>
              <a:rPr lang="cs-CZ" sz="2000" dirty="0" smtClean="0"/>
              <a:t>Význam zážitkové pedagogiky</a:t>
            </a:r>
          </a:p>
          <a:p>
            <a:r>
              <a:rPr lang="cs-CZ" sz="2000" dirty="0" smtClean="0"/>
              <a:t>67</a:t>
            </a:r>
            <a:r>
              <a:rPr lang="cs-CZ" sz="2000" dirty="0"/>
              <a:t> </a:t>
            </a:r>
            <a:r>
              <a:rPr lang="cs-CZ" sz="2000" dirty="0" smtClean="0"/>
              <a:t>% oslovených pedagogů nemá žádné  zkušenosti                s používáním GPS</a:t>
            </a:r>
          </a:p>
          <a:p>
            <a:r>
              <a:rPr lang="cs-CZ" sz="2000" dirty="0" smtClean="0"/>
              <a:t>30% oslovených pedagogů zná hru </a:t>
            </a:r>
            <a:r>
              <a:rPr lang="cs-CZ" sz="2000" dirty="0" err="1" smtClean="0"/>
              <a:t>Geocaching</a:t>
            </a:r>
            <a:endParaRPr lang="cs-CZ" sz="2000" dirty="0" smtClean="0"/>
          </a:p>
          <a:p>
            <a:r>
              <a:rPr lang="cs-CZ" sz="2000" dirty="0" smtClean="0"/>
              <a:t>13 % oslovených pedagogů zařazuje zážitkovou pedagogiku do výuky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 dotazníkového šetření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86" y="5318292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7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4584" y="3068960"/>
            <a:ext cx="8229600" cy="135902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VZDĚLÁVACÍ PROGRAM „KOLUMBUS“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239344" cy="152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86" y="5318292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6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354396"/>
            <a:ext cx="8229600" cy="3963896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Manuál pro pedagogy</a:t>
            </a:r>
          </a:p>
          <a:p>
            <a:r>
              <a:rPr lang="cs-CZ" sz="2000" dirty="0" smtClean="0"/>
              <a:t>Manuál pro žáky</a:t>
            </a:r>
          </a:p>
          <a:p>
            <a:r>
              <a:rPr lang="cs-CZ" sz="2000" dirty="0" smtClean="0"/>
              <a:t>Proškolení pedagogických pracovníků </a:t>
            </a:r>
          </a:p>
          <a:p>
            <a:endParaRPr lang="cs-CZ" sz="2000" dirty="0"/>
          </a:p>
          <a:p>
            <a:pPr marL="109728" indent="0" algn="ctr">
              <a:buNone/>
            </a:pPr>
            <a:r>
              <a:rPr lang="cs-CZ" sz="3200" dirty="0" smtClean="0">
                <a:solidFill>
                  <a:schemeClr val="tx2"/>
                </a:solidFill>
              </a:rPr>
              <a:t>Obsah</a:t>
            </a:r>
          </a:p>
          <a:p>
            <a:r>
              <a:rPr lang="cs-CZ" sz="2000" dirty="0" smtClean="0"/>
              <a:t>Využití netradičních forem ve výuce /informace o práci s GPS, sborník her, seznam vhodných míst/</a:t>
            </a:r>
          </a:p>
          <a:p>
            <a:r>
              <a:rPr lang="cs-CZ" sz="2000" dirty="0" smtClean="0"/>
              <a:t>Metodika pro pedagogy</a:t>
            </a:r>
          </a:p>
          <a:p>
            <a:r>
              <a:rPr lang="cs-CZ" sz="2000" dirty="0" smtClean="0"/>
              <a:t>Pracovní listy pro žáky, záznamové archy, mapy</a:t>
            </a:r>
          </a:p>
          <a:p>
            <a:pPr marL="109728" indent="0" algn="ctr">
              <a:buNone/>
            </a:pPr>
            <a:r>
              <a:rPr lang="cs-CZ" sz="3000" dirty="0" smtClean="0">
                <a:solidFill>
                  <a:schemeClr val="tx2"/>
                </a:solidFill>
              </a:rPr>
              <a:t>  Další cíle:</a:t>
            </a:r>
          </a:p>
          <a:p>
            <a:r>
              <a:rPr lang="cs-CZ" sz="2000" dirty="0" smtClean="0"/>
              <a:t>Mezipředmětová vazba</a:t>
            </a:r>
          </a:p>
          <a:p>
            <a:r>
              <a:rPr lang="cs-CZ" sz="2000" dirty="0" smtClean="0"/>
              <a:t>Vazba na region</a:t>
            </a:r>
          </a:p>
          <a:p>
            <a:r>
              <a:rPr lang="cs-CZ" sz="2000" dirty="0" smtClean="0"/>
              <a:t>Propojenost se speciálním portálem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VZNIKLO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07" y="5318292"/>
            <a:ext cx="4896544" cy="10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31" ma:contentTypeDescription="Create a new document." ma:contentTypeScope="" ma:versionID="9e1ac57e4c2658fe23858d96be6d3be6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4D6E5B-E19E-44E3-842E-EBD63A469AF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0C16D257-9D85-4E03-AD4A-9BA937848F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9767C2-CEBA-44D9-8CE9-AB64B255A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609</Words>
  <Application>Microsoft Office PowerPoint</Application>
  <PresentationFormat>Předvádění na obrazovce (4:3)</PresentationFormat>
  <Paragraphs>129</Paragraphs>
  <Slides>29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BrainstrmSess</vt:lpstr>
      <vt:lpstr> 26.10.2011</vt:lpstr>
      <vt:lpstr>Základní informace</vt:lpstr>
      <vt:lpstr>Realizační tým</vt:lpstr>
      <vt:lpstr>Hlavní cíle projektu</vt:lpstr>
      <vt:lpstr>Další cíle</vt:lpstr>
      <vt:lpstr>Cílová skupina</vt:lpstr>
      <vt:lpstr>Výsledky dotazníkového šetření</vt:lpstr>
      <vt:lpstr>VZDĚLÁVACÍ PROGRAM „KOLUMBUS“</vt:lpstr>
      <vt:lpstr>CO VZNIKLO</vt:lpstr>
      <vt:lpstr>CO VZNIKLO</vt:lpstr>
      <vt:lpstr>SOUTĚŽ KOLUMBOVO VEJCE</vt:lpstr>
      <vt:lpstr>GARMIN LEGEND HCx</vt:lpstr>
      <vt:lpstr>Uživatelské minimum  pro portál KOLUMBUS</vt:lpstr>
      <vt:lpstr>Prezentace aplikace PowerPoint</vt:lpstr>
      <vt:lpstr> Přihlášení do redakčního systému </vt:lpstr>
      <vt:lpstr>Prezentace aplikace PowerPoint</vt:lpstr>
      <vt:lpstr> Práce s mapovými podklady </vt:lpstr>
      <vt:lpstr> Vytvoření nového bodu </vt:lpstr>
      <vt:lpstr>Vložení nového bodu zájmu</vt:lpstr>
      <vt:lpstr>Prezentace aplikace PowerPoint</vt:lpstr>
      <vt:lpstr>Nalezení bodu na mapě</vt:lpstr>
      <vt:lpstr>Práce s mapovými podklady</vt:lpstr>
      <vt:lpstr>Prezentace aplikace PowerPoint</vt:lpstr>
      <vt:lpstr>Prezentace aplikace PowerPoint</vt:lpstr>
      <vt:lpstr>Měření vzdálenosti bodů</vt:lpstr>
      <vt:lpstr>Plánovač tras</vt:lpstr>
      <vt:lpstr>Prezentace aplikace PowerPoint</vt:lpstr>
      <vt:lpstr> Vložení novinky </vt:lpstr>
      <vt:lpstr>Vložení novinky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2011-05-19T12:04:37Z</dcterms:created>
  <dcterms:modified xsi:type="dcterms:W3CDTF">2011-10-26T10:47:06Z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