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322" r:id="rId5"/>
    <p:sldId id="323" r:id="rId6"/>
    <p:sldId id="346" r:id="rId7"/>
    <p:sldId id="348" r:id="rId8"/>
    <p:sldId id="349" r:id="rId9"/>
    <p:sldId id="347" r:id="rId10"/>
    <p:sldId id="350" r:id="rId11"/>
    <p:sldId id="351" r:id="rId12"/>
    <p:sldId id="352" r:id="rId13"/>
    <p:sldId id="354" r:id="rId14"/>
    <p:sldId id="355" r:id="rId15"/>
    <p:sldId id="356" r:id="rId16"/>
    <p:sldId id="357" r:id="rId17"/>
    <p:sldId id="358" r:id="rId18"/>
    <p:sldId id="369" r:id="rId19"/>
    <p:sldId id="359" r:id="rId20"/>
    <p:sldId id="360" r:id="rId21"/>
    <p:sldId id="361" r:id="rId22"/>
    <p:sldId id="368" r:id="rId23"/>
    <p:sldId id="362" r:id="rId24"/>
    <p:sldId id="363" r:id="rId25"/>
    <p:sldId id="364" r:id="rId26"/>
    <p:sldId id="370" r:id="rId27"/>
    <p:sldId id="365" r:id="rId28"/>
    <p:sldId id="366" r:id="rId29"/>
    <p:sldId id="367" r:id="rId30"/>
    <p:sldId id="342" r:id="rId31"/>
  </p:sldIdLst>
  <p:sldSz cx="12188825" cy="6858000"/>
  <p:notesSz cx="6858000" cy="9144000"/>
  <p:custDataLst>
    <p:tags r:id="rId34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4581" autoAdjust="0"/>
  </p:normalViewPr>
  <p:slideViewPr>
    <p:cSldViewPr showGuides="1">
      <p:cViewPr varScale="1">
        <p:scale>
          <a:sx n="163" d="100"/>
          <a:sy n="163" d="100"/>
        </p:scale>
        <p:origin x="192" y="13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963431-1247-4058-934F-3C6DC95264DA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5607DA-E7F4-4829-92C9-BA5DC6413755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95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68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24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688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526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65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07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010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523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49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204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180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616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297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255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305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62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01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80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12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23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94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410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9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C048143D-B1F0-4BFD-8DD4-5F77C2095F71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E37EC-AD2D-4877-BAD2-528D445CD26F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F1E149-FC90-4207-B405-44B4D80ED53A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D9FED-11A2-4FA4-ADB4-637F7773D269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C1D64-A905-4432-99CC-DC959E3E3766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89F01-60F0-4D13-A6F8-1D6044332B8B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53FD4-CE19-4CCF-A5A3-BAF3B20E76F6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C0F34-37F0-401B-AF48-6845236B4591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AD2B6A-021E-4940-B469-5FD30EA67914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A17B66-4020-4BC6-A2C9-5756BFDEB185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B0166-F4A7-4D0D-808F-CC4728F2C426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222D56-AF82-4D88-AA02-5E51A2625AA9}" type="datetime1">
              <a:rPr lang="cs-CZ" smtClean="0"/>
              <a:t>03.06.2022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01924" y="1124744"/>
            <a:ext cx="8229600" cy="2895600"/>
          </a:xfrm>
        </p:spPr>
        <p:txBody>
          <a:bodyPr rtlCol="0">
            <a:noAutofit/>
          </a:bodyPr>
          <a:lstStyle/>
          <a:p>
            <a:pPr algn="ctr" rtl="0"/>
            <a:r>
              <a:rPr lang="cs-CZ" sz="3600" dirty="0">
                <a:solidFill>
                  <a:srgbClr val="FFFF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Rozvoj, průběh a útlum těžby hnědého uhlí na Mostecku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 lnSpcReduction="10000"/>
          </a:bodyPr>
          <a:lstStyle/>
          <a:p>
            <a:pPr marL="0" lvl="0" indent="0" algn="just" rtl="0">
              <a:buNone/>
            </a:pPr>
            <a:r>
              <a:rPr lang="cs-CZ" dirty="0"/>
              <a:t>Vybrané lokality s prakticky ukončenou sanací a rekultivací:</a:t>
            </a:r>
          </a:p>
          <a:p>
            <a:pPr marL="0" lvl="0" indent="0" algn="just" rtl="0">
              <a:buNone/>
            </a:pPr>
            <a:r>
              <a:rPr lang="cs-CZ" dirty="0"/>
              <a:t>Lom Barbora</a:t>
            </a:r>
          </a:p>
          <a:p>
            <a:pPr marL="0" lvl="0" indent="0" algn="just" rtl="0">
              <a:buNone/>
            </a:pPr>
            <a:r>
              <a:rPr lang="cs-CZ" dirty="0"/>
              <a:t>Lom Chabařovice</a:t>
            </a:r>
          </a:p>
          <a:p>
            <a:pPr marL="0" lvl="0" indent="0" algn="just" rtl="0">
              <a:buNone/>
            </a:pPr>
            <a:r>
              <a:rPr lang="cs-CZ" dirty="0"/>
              <a:t>Lom Most</a:t>
            </a:r>
          </a:p>
          <a:p>
            <a:pPr marL="0" lvl="0" indent="0" algn="just" rtl="0">
              <a:buNone/>
            </a:pPr>
            <a:r>
              <a:rPr lang="cs-CZ" dirty="0"/>
              <a:t>Lom Medard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62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 fontScale="92500" lnSpcReduction="10000"/>
          </a:bodyPr>
          <a:lstStyle/>
          <a:p>
            <a:pPr marL="0" lvl="0" indent="0" algn="just" rtl="0">
              <a:buNone/>
            </a:pPr>
            <a:r>
              <a:rPr lang="cs-CZ" dirty="0"/>
              <a:t>Lom Barbora</a:t>
            </a:r>
          </a:p>
          <a:p>
            <a:pPr marL="0" lvl="0" indent="0" algn="just" rtl="0">
              <a:buNone/>
            </a:pPr>
            <a:r>
              <a:rPr lang="cs-CZ" dirty="0"/>
              <a:t>Rekultivace zde byla dokončena v 90. letech 20. století. Nevydobytá uhelná sloj pokračuje </a:t>
            </a:r>
            <a:r>
              <a:rPr lang="cs-CZ" dirty="0" err="1"/>
              <a:t>jz</a:t>
            </a:r>
            <a:r>
              <a:rPr lang="cs-CZ" dirty="0"/>
              <a:t>. směrem a </a:t>
            </a:r>
            <a:r>
              <a:rPr lang="cs-CZ"/>
              <a:t>zapadá </a:t>
            </a:r>
            <a:br>
              <a:rPr lang="cs-CZ"/>
            </a:br>
            <a:r>
              <a:rPr lang="cs-CZ"/>
              <a:t>do </a:t>
            </a:r>
            <a:r>
              <a:rPr lang="cs-CZ" dirty="0"/>
              <a:t>hloubky. K jejímu vytěžení by bylo nutné zrušit sídla Háj </a:t>
            </a:r>
            <a:br>
              <a:rPr lang="cs-CZ" dirty="0"/>
            </a:br>
            <a:r>
              <a:rPr lang="cs-CZ" dirty="0"/>
              <a:t>u Duchcova a Osek.</a:t>
            </a:r>
          </a:p>
          <a:p>
            <a:pPr marL="0" lvl="0" indent="0" algn="just" rtl="0">
              <a:buNone/>
            </a:pPr>
            <a:r>
              <a:rPr lang="cs-CZ" dirty="0"/>
              <a:t>Rekultivace spočívá ve vytvoření vodní plochy, využívané </a:t>
            </a:r>
            <a:br>
              <a:rPr lang="cs-CZ" dirty="0"/>
            </a:br>
            <a:r>
              <a:rPr lang="cs-CZ" dirty="0"/>
              <a:t>k rekreačním účelům, kde je v současnosti vybudována již poměrně mohutná rekreační infrastruktura (kemp, potápěčská základna, jachtingový klub, golfové hřiště…)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Barbora - situace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15AB0F-1CDC-FD89-E972-A62A7073C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636912"/>
            <a:ext cx="6696744" cy="3698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7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Barbora v průběhu těžby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5" name="Obrázek 4" descr="Barbora: Kdysi to byl lom, kde se těžilo uhlí. Teď je to krásné jezero -  Teplický deník">
            <a:extLst>
              <a:ext uri="{FF2B5EF4-FFF2-40B4-BE49-F238E27FC236}">
                <a16:creationId xmlns:a16="http://schemas.microsoft.com/office/drawing/2014/main" id="{7EB73272-EF72-B296-98DF-84E731EC2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492895"/>
            <a:ext cx="6048672" cy="4080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5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Barbora po rekultivaci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6" name="Obrázek 5" descr="Jezero Barbora">
            <a:extLst>
              <a:ext uri="{FF2B5EF4-FFF2-40B4-BE49-F238E27FC236}">
                <a16:creationId xmlns:a16="http://schemas.microsoft.com/office/drawing/2014/main" id="{53A44FE4-AB06-1E8D-FB76-B98659B0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16" y="2420888"/>
            <a:ext cx="5760720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4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Medard</a:t>
            </a:r>
          </a:p>
          <a:p>
            <a:pPr marL="0" lvl="0" indent="0" algn="just" rtl="0">
              <a:buNone/>
            </a:pPr>
            <a:r>
              <a:rPr lang="cs-CZ" dirty="0"/>
              <a:t>Rekultivace spočívá ve vytvoření vodní plochy, využívané </a:t>
            </a:r>
            <a:br>
              <a:rPr lang="cs-CZ" dirty="0"/>
            </a:br>
            <a:r>
              <a:rPr lang="cs-CZ" dirty="0"/>
              <a:t>k sportovním a rekreačním účelům, když v okolí je </a:t>
            </a:r>
            <a:br>
              <a:rPr lang="cs-CZ" dirty="0"/>
            </a:br>
            <a:r>
              <a:rPr lang="cs-CZ" dirty="0"/>
              <a:t>v současnosti budována také další rekreační a jiná infrastruktura (např. zkušební okruh BMW).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1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Medard - situace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8D4616-E720-778B-5F7A-A0BC3531B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2708920"/>
            <a:ext cx="7056784" cy="3750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3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Medard po ukončení těžby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6" name="obrázek 2" descr="Jezero Medard">
            <a:extLst>
              <a:ext uri="{FF2B5EF4-FFF2-40B4-BE49-F238E27FC236}">
                <a16:creationId xmlns:a16="http://schemas.microsoft.com/office/drawing/2014/main" id="{D5444E30-A812-CB93-D6B0-1ED0E876F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654117"/>
            <a:ext cx="748062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Medard po rekultivaci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5" name="Obrázek 4" descr="Sokolovské moře bude mít vodu čistou jako skandinávská jezera - iDNES.cz">
            <a:extLst>
              <a:ext uri="{FF2B5EF4-FFF2-40B4-BE49-F238E27FC236}">
                <a16:creationId xmlns:a16="http://schemas.microsoft.com/office/drawing/2014/main" id="{EB95EB05-1DAB-3804-266E-654E79E0F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492896"/>
            <a:ext cx="5976664" cy="3980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F424C-B410-715B-5BC8-EA5CC0C2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FFF00"/>
                </a:solidFill>
              </a:rPr>
              <a:t>Ukončování těžby hnědého uhlí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7E1ED-2DFB-733A-1B50-BF2072E6F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buNone/>
            </a:pPr>
            <a:r>
              <a:rPr lang="cs-CZ" dirty="0"/>
              <a:t>Lom Chabařovice</a:t>
            </a:r>
          </a:p>
          <a:p>
            <a:pPr marL="0" lvl="0" indent="0" algn="just" rtl="0">
              <a:buNone/>
            </a:pPr>
            <a:r>
              <a:rPr lang="cs-CZ" dirty="0"/>
              <a:t>Rekultivace zde byla dokončena v nedávném období, některé rekultivační plochy dosud nebyly předány zpět </a:t>
            </a:r>
            <a:br>
              <a:rPr lang="cs-CZ" dirty="0"/>
            </a:br>
            <a:r>
              <a:rPr lang="cs-CZ" dirty="0"/>
              <a:t>do užívání ZPF a </a:t>
            </a:r>
            <a:r>
              <a:rPr lang="cs-CZ" dirty="0" err="1"/>
              <a:t>PUkPFL</a:t>
            </a:r>
            <a:r>
              <a:rPr lang="cs-CZ" dirty="0"/>
              <a:t>. Nevydobytá uhelná sloj pokračuje </a:t>
            </a:r>
            <a:r>
              <a:rPr lang="cs-CZ" dirty="0" err="1"/>
              <a:t>ssv</a:t>
            </a:r>
            <a:r>
              <a:rPr lang="cs-CZ" dirty="0"/>
              <a:t>. směrem, vychází k povrchu. K jejímu úplnému vytěžení by bylo nutné zrušit sídlo Chabařovice.</a:t>
            </a:r>
          </a:p>
          <a:p>
            <a:pPr marL="0" lvl="0" indent="0" algn="just" rtl="0">
              <a:buNone/>
            </a:pPr>
            <a:r>
              <a:rPr lang="cs-CZ" dirty="0"/>
              <a:t>Rekultivace spočívá ve vytvoření vodní plochy, využívané </a:t>
            </a:r>
            <a:br>
              <a:rPr lang="cs-CZ" dirty="0"/>
            </a:br>
            <a:r>
              <a:rPr lang="cs-CZ" dirty="0"/>
              <a:t>k rekreačním účelům, kde je v současnosti vybudována také již částečná rekreační infrastruktura (přístav, pláž…), dokončení revitalizačních prací nás teprve čeká..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6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Počátky rozvoje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lvl="0" indent="0" algn="just" rtl="0">
              <a:buNone/>
            </a:pPr>
            <a:r>
              <a:rPr lang="cs-CZ" dirty="0"/>
              <a:t>Historie těžby HU spadá až do středověku (první zmínka je o těžbě HU poblíž Duchcova, v lese </a:t>
            </a:r>
            <a:r>
              <a:rPr lang="cs-CZ" dirty="0" err="1"/>
              <a:t>Grenze</a:t>
            </a:r>
            <a:r>
              <a:rPr lang="cs-CZ" dirty="0"/>
              <a:t>, první polovina 15. století), první významnější rozvoj spadá do období poloviny 19. století, </a:t>
            </a:r>
            <a:br>
              <a:rPr lang="cs-CZ" dirty="0"/>
            </a:br>
            <a:r>
              <a:rPr lang="cs-CZ" dirty="0"/>
              <a:t>v souvislosti s rozvojem dopravy, zejména železniční, kterou bylo možné těženou surovinu expedovat i na větší vzdálenosti.</a:t>
            </a:r>
          </a:p>
          <a:p>
            <a:pPr marL="0" lvl="0" indent="0" algn="just" rtl="0">
              <a:buNone/>
            </a:pPr>
            <a:r>
              <a:rPr lang="cs-CZ" dirty="0"/>
              <a:t>HU bylo v této době dobýváno převážně hlubinným způsobem, jen na výchozových partiích docházelo i jeho povrchovému dobývání.</a:t>
            </a:r>
          </a:p>
          <a:p>
            <a:pPr marL="0" lvl="0" indent="0" algn="just" rtl="0">
              <a:buNone/>
            </a:pPr>
            <a:r>
              <a:rPr lang="cs-CZ" dirty="0"/>
              <a:t>Tento stav trval, s pozvolným nárůstem celkové výše těžby, až </a:t>
            </a:r>
            <a:br>
              <a:rPr lang="cs-CZ" dirty="0"/>
            </a:br>
            <a:r>
              <a:rPr lang="cs-CZ" dirty="0"/>
              <a:t>do první poloviny 50. let 20. století.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Chabařovice - situace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294793-3EBE-D3A0-9F52-A3880C599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2459757"/>
            <a:ext cx="7488832" cy="394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1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Chabařovice v průběhu těžby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5" name="obrázek 6" descr="Záchrana Chabařovic na poslední chvíli • mujRozhlas">
            <a:extLst>
              <a:ext uri="{FF2B5EF4-FFF2-40B4-BE49-F238E27FC236}">
                <a16:creationId xmlns:a16="http://schemas.microsoft.com/office/drawing/2014/main" id="{606A13C8-FD0F-39D6-06A5-D7AEDAFE4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564904"/>
            <a:ext cx="748883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9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Chabařovice po rekultivaci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6" name="Obrázek 5" descr="Mácháči roste konkurence: Jezero Milada z uhelného dolu - Aktuálně.cz">
            <a:extLst>
              <a:ext uri="{FF2B5EF4-FFF2-40B4-BE49-F238E27FC236}">
                <a16:creationId xmlns:a16="http://schemas.microsoft.com/office/drawing/2014/main" id="{02B9A1F9-0B36-F6F1-B659-275292E4E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374549"/>
            <a:ext cx="6264696" cy="4178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7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35C8F-3FCB-20FF-D626-BE62AC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FFF00"/>
                </a:solidFill>
              </a:rPr>
              <a:t>Ukončování těžby hnědého uhlí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41381-F961-AD03-B3B2-0F9B0761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 rtl="0">
              <a:buNone/>
            </a:pPr>
            <a:r>
              <a:rPr lang="cs-CZ" dirty="0"/>
              <a:t>Lom Most</a:t>
            </a:r>
          </a:p>
          <a:p>
            <a:pPr marL="0" lvl="0" indent="0" algn="just" rtl="0">
              <a:buNone/>
            </a:pPr>
            <a:r>
              <a:rPr lang="cs-CZ" dirty="0"/>
              <a:t>Rekultivace zde byla dokončena v nedávném období, některé rekultivační plochy dosud nebyly předány zpět </a:t>
            </a:r>
            <a:br>
              <a:rPr lang="cs-CZ" dirty="0"/>
            </a:br>
            <a:r>
              <a:rPr lang="cs-CZ" dirty="0"/>
              <a:t>do užívání ZPF a </a:t>
            </a:r>
            <a:r>
              <a:rPr lang="cs-CZ" dirty="0" err="1"/>
              <a:t>PUkPFL</a:t>
            </a:r>
            <a:r>
              <a:rPr lang="cs-CZ" dirty="0"/>
              <a:t>. Nevydobytá uhelná sloj pokračuje </a:t>
            </a:r>
            <a:r>
              <a:rPr lang="cs-CZ" dirty="0" err="1"/>
              <a:t>sz</a:t>
            </a:r>
            <a:r>
              <a:rPr lang="cs-CZ" dirty="0"/>
              <a:t>. směrem. K jejímu vytěžení by bylo nutné zrušit Chemopetrol a.s. </a:t>
            </a:r>
          </a:p>
          <a:p>
            <a:pPr marL="0" lvl="0" indent="0" algn="just" rtl="0">
              <a:buNone/>
            </a:pPr>
            <a:r>
              <a:rPr lang="cs-CZ" dirty="0"/>
              <a:t>Rekultivace spočívá ve vytvoření vodní plochy, využívané k rekreačním účelům, kde je v současnosti vybudována také již částečná rekreační infrastruktura (přístav, sportoviště, pláž…), dokončení revitalizačních prací nás také teprve čeká..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4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Most - situace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059DC0-F51C-8921-9E35-5D6E9CB58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492896"/>
            <a:ext cx="748415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Most po ukončení těžby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CAD628-9641-72CD-3A86-A7BE22CC3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427140"/>
            <a:ext cx="6120680" cy="400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Lom Most po rekultivaci</a:t>
            </a:r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pic>
        <p:nvPicPr>
          <p:cNvPr id="5" name="Obrázek 4" descr="Jezero Most – Wikipedie">
            <a:extLst>
              <a:ext uri="{FF2B5EF4-FFF2-40B4-BE49-F238E27FC236}">
                <a16:creationId xmlns:a16="http://schemas.microsoft.com/office/drawing/2014/main" id="{2B31D5E7-4C43-B2BC-56F9-12D394245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348880"/>
            <a:ext cx="5832648" cy="4374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5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629916" y="2348880"/>
            <a:ext cx="9144001" cy="1371600"/>
          </a:xfrm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FFFF00"/>
                </a:solidFill>
              </a:rPr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8174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Počátky rozvoje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 lnSpcReduction="10000"/>
          </a:bodyPr>
          <a:lstStyle/>
          <a:p>
            <a:pPr marL="0" lvl="0" indent="0" algn="just" rtl="0">
              <a:buNone/>
            </a:pPr>
            <a:r>
              <a:rPr lang="cs-CZ" dirty="0"/>
              <a:t>Ve druhé polovině 50. let 20. století následoval prudký nárůst poptávky po HU, vyvolaný rozhodnutím státu o zajištění energetické soběstačnosti a tepla pro obyvatelstvo. S tím souvisí otevírání velkého množství větších i menších povrchových lomů, na kterých jsou nasazeny nové, výkonnější stroje pro dobývání – velká lopatová rýpadla </a:t>
            </a:r>
            <a:br>
              <a:rPr lang="cs-CZ" dirty="0"/>
            </a:br>
            <a:r>
              <a:rPr lang="cs-CZ" dirty="0"/>
              <a:t>pro cyklickou těžbu a především kolesová a korečková rýpadla pro kontinuální těžbu.</a:t>
            </a:r>
          </a:p>
          <a:p>
            <a:pPr marL="0" lvl="0" indent="0" algn="just" rtl="0">
              <a:buNone/>
            </a:pPr>
            <a:r>
              <a:rPr lang="cs-CZ" dirty="0"/>
              <a:t>Dalších třicet let tedy bylo ve znamení poměrně strmého nárůstu výše těžby HU, skrývkových hmot, nasazených strojů a počtů pracovníků.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8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Rozvoj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 fontScale="92500" lnSpcReduction="10000"/>
          </a:bodyPr>
          <a:lstStyle/>
          <a:p>
            <a:pPr marL="0" lvl="0" indent="0" algn="just" rtl="0">
              <a:buNone/>
            </a:pPr>
            <a:r>
              <a:rPr lang="cs-CZ" dirty="0"/>
              <a:t>Hnědé uhlí bylo v České republice dobýváno na několika lokalitách, od druhé poloviny 50. let 20. století se dobývání soustředilo zejména na třech dále uvedených:</a:t>
            </a:r>
          </a:p>
          <a:p>
            <a:pPr marL="0" lvl="0" indent="0" algn="just" rtl="0">
              <a:buNone/>
            </a:pPr>
            <a:r>
              <a:rPr lang="cs-CZ" dirty="0"/>
              <a:t>Rozlohou i výší těžeb dominuje Severočeská hnědouhelná pánev, v níž je cca 850 km</a:t>
            </a:r>
            <a:r>
              <a:rPr lang="cs-CZ" baseline="30000" dirty="0"/>
              <a:t>2 </a:t>
            </a:r>
            <a:r>
              <a:rPr lang="cs-CZ" dirty="0"/>
              <a:t>uhlonosných z celkové plochy 1420 km</a:t>
            </a:r>
            <a:r>
              <a:rPr lang="cs-CZ" baseline="30000" dirty="0"/>
              <a:t>2  </a:t>
            </a:r>
            <a:r>
              <a:rPr lang="cs-CZ" dirty="0"/>
              <a:t>této terciérní pánve, tvořené sedimenty.</a:t>
            </a:r>
          </a:p>
          <a:p>
            <a:pPr marL="0" lvl="0" indent="0" algn="just" rtl="0">
              <a:buNone/>
            </a:pPr>
            <a:r>
              <a:rPr lang="cs-CZ" dirty="0"/>
              <a:t>Druhou pánví je Sokolovská pánev, nacházející se ploše cca 200 km</a:t>
            </a:r>
            <a:r>
              <a:rPr lang="cs-CZ" baseline="30000" dirty="0"/>
              <a:t>2</a:t>
            </a:r>
            <a:r>
              <a:rPr lang="cs-CZ" dirty="0"/>
              <a:t>.</a:t>
            </a:r>
          </a:p>
          <a:p>
            <a:pPr marL="0" lvl="0" indent="0" algn="just">
              <a:buNone/>
            </a:pPr>
            <a:r>
              <a:rPr lang="cs-CZ" dirty="0"/>
              <a:t>Třetí pánví je Jihomoravská lignitová pánev, nejméně kvalitní uhlí – lignit, v současnosti je těžba již ukončena.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6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Rozvoj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 fontScale="92500" lnSpcReduction="20000"/>
          </a:bodyPr>
          <a:lstStyle/>
          <a:p>
            <a:pPr marL="0" lvl="0" indent="0" algn="just" rtl="0">
              <a:buNone/>
            </a:pPr>
            <a:r>
              <a:rPr lang="cs-CZ" dirty="0"/>
              <a:t>V obou výše uvedených činných pánvích se těží tříděné uhlí, tvořené výrobky, označenými jako Kostka 2, Ořech 1 a Ořech 2, používanými k vytápění </a:t>
            </a:r>
            <a:r>
              <a:rPr lang="cs-CZ" dirty="0" err="1"/>
              <a:t>maloodbytem</a:t>
            </a:r>
            <a:r>
              <a:rPr lang="cs-CZ" dirty="0"/>
              <a:t> (obyvatelstvo). Ořech 2 </a:t>
            </a:r>
            <a:br>
              <a:rPr lang="cs-CZ" dirty="0"/>
            </a:br>
            <a:r>
              <a:rPr lang="cs-CZ" dirty="0"/>
              <a:t>v současnosti nabývá na důležitosti a je zvyšovaný jeho podíl </a:t>
            </a:r>
            <a:br>
              <a:rPr lang="cs-CZ" dirty="0"/>
            </a:br>
            <a:r>
              <a:rPr lang="cs-CZ" dirty="0"/>
              <a:t>v celkové výrobě, z důvodu možnosti jeho spalování v nových, automatizovaných a ekologičtějších typech domácích kotlů. Zbytek, podsítné z této výroby, je označováno jako </a:t>
            </a:r>
            <a:r>
              <a:rPr lang="cs-CZ" dirty="0" err="1"/>
              <a:t>Hruboprachy</a:t>
            </a:r>
            <a:r>
              <a:rPr lang="cs-CZ" dirty="0"/>
              <a:t> a je používaný v teplárnách pro výrobu a distribuci tepla.</a:t>
            </a:r>
          </a:p>
          <a:p>
            <a:pPr marL="0" lvl="0" indent="0" algn="just" rtl="0">
              <a:buNone/>
            </a:pPr>
            <a:r>
              <a:rPr lang="cs-CZ" dirty="0"/>
              <a:t>Dále se zde těží méně výhřevné uhlí, označované jako energetické, směřující do tepelných elektráren k výrobě elektrické energie. Postupem času se toto uhlí stalo převažujícím v těžbě.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03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Rozvoj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Rekordní výše roční těžby bylo dosaženo v roce 1984. </a:t>
            </a:r>
            <a:br>
              <a:rPr lang="cs-CZ" dirty="0"/>
            </a:br>
            <a:r>
              <a:rPr lang="cs-CZ" dirty="0"/>
              <a:t>Po tomto roce docházelo k postupnému, nejprve pomalému, později rychlejšímu poklesu výše ročních těžeb, jak je uvedeno v následující tabulce.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.</a:t>
            </a:r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29E80AC-2EF1-78AA-849B-91970930D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44841"/>
              </p:ext>
            </p:extLst>
          </p:nvPr>
        </p:nvGraphicFramePr>
        <p:xfrm>
          <a:off x="1697808" y="3573016"/>
          <a:ext cx="8793208" cy="2160241"/>
        </p:xfrm>
        <a:graphic>
          <a:graphicData uri="http://schemas.openxmlformats.org/drawingml/2006/table">
            <a:tbl>
              <a:tblPr/>
              <a:tblGrid>
                <a:gridCol w="1749322">
                  <a:extLst>
                    <a:ext uri="{9D8B030D-6E8A-4147-A177-3AD203B41FA5}">
                      <a16:colId xmlns:a16="http://schemas.microsoft.com/office/drawing/2014/main" val="1887189743"/>
                    </a:ext>
                  </a:extLst>
                </a:gridCol>
                <a:gridCol w="935600">
                  <a:extLst>
                    <a:ext uri="{9D8B030D-6E8A-4147-A177-3AD203B41FA5}">
                      <a16:colId xmlns:a16="http://schemas.microsoft.com/office/drawing/2014/main" val="697004712"/>
                    </a:ext>
                  </a:extLst>
                </a:gridCol>
                <a:gridCol w="828060">
                  <a:extLst>
                    <a:ext uri="{9D8B030D-6E8A-4147-A177-3AD203B41FA5}">
                      <a16:colId xmlns:a16="http://schemas.microsoft.com/office/drawing/2014/main" val="2231621179"/>
                    </a:ext>
                  </a:extLst>
                </a:gridCol>
                <a:gridCol w="989371">
                  <a:extLst>
                    <a:ext uri="{9D8B030D-6E8A-4147-A177-3AD203B41FA5}">
                      <a16:colId xmlns:a16="http://schemas.microsoft.com/office/drawing/2014/main" val="1714776791"/>
                    </a:ext>
                  </a:extLst>
                </a:gridCol>
                <a:gridCol w="763536">
                  <a:extLst>
                    <a:ext uri="{9D8B030D-6E8A-4147-A177-3AD203B41FA5}">
                      <a16:colId xmlns:a16="http://schemas.microsoft.com/office/drawing/2014/main" val="1763528926"/>
                    </a:ext>
                  </a:extLst>
                </a:gridCol>
                <a:gridCol w="763536">
                  <a:extLst>
                    <a:ext uri="{9D8B030D-6E8A-4147-A177-3AD203B41FA5}">
                      <a16:colId xmlns:a16="http://schemas.microsoft.com/office/drawing/2014/main" val="1262520241"/>
                    </a:ext>
                  </a:extLst>
                </a:gridCol>
                <a:gridCol w="699012">
                  <a:extLst>
                    <a:ext uri="{9D8B030D-6E8A-4147-A177-3AD203B41FA5}">
                      <a16:colId xmlns:a16="http://schemas.microsoft.com/office/drawing/2014/main" val="1339262597"/>
                    </a:ext>
                  </a:extLst>
                </a:gridCol>
                <a:gridCol w="688257">
                  <a:extLst>
                    <a:ext uri="{9D8B030D-6E8A-4147-A177-3AD203B41FA5}">
                      <a16:colId xmlns:a16="http://schemas.microsoft.com/office/drawing/2014/main" val="2310204679"/>
                    </a:ext>
                  </a:extLst>
                </a:gridCol>
                <a:gridCol w="688257">
                  <a:extLst>
                    <a:ext uri="{9D8B030D-6E8A-4147-A177-3AD203B41FA5}">
                      <a16:colId xmlns:a16="http://schemas.microsoft.com/office/drawing/2014/main" val="2149882930"/>
                    </a:ext>
                  </a:extLst>
                </a:gridCol>
                <a:gridCol w="688257">
                  <a:extLst>
                    <a:ext uri="{9D8B030D-6E8A-4147-A177-3AD203B41FA5}">
                      <a16:colId xmlns:a16="http://schemas.microsoft.com/office/drawing/2014/main" val="3509752243"/>
                    </a:ext>
                  </a:extLst>
                </a:gridCol>
              </a:tblGrid>
              <a:tr h="2979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severočeská hnědouhelná pánev (SHP)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sokolovská pánev (SP)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29661"/>
                  </a:ext>
                </a:extLst>
              </a:tr>
              <a:tr h="312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cca 1955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cca 1955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cca 1955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74677"/>
                  </a:ext>
                </a:extLst>
              </a:tr>
              <a:tr h="2979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počet hlubinných dolů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150401"/>
                  </a:ext>
                </a:extLst>
              </a:tr>
              <a:tr h="2979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počet povrchových lomů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08138"/>
                  </a:ext>
                </a:extLst>
              </a:tr>
              <a:tr h="2979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výše těžby (mil. 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37314"/>
                  </a:ext>
                </a:extLst>
              </a:tr>
              <a:tr h="34265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výše skrývky (mil. m</a:t>
                      </a:r>
                      <a:r>
                        <a:rPr lang="cs-CZ" sz="1100" b="1" i="0" u="none" strike="noStrike" baseline="3000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109,8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89406"/>
                  </a:ext>
                </a:extLst>
              </a:tr>
              <a:tr h="312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počet pracovníků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44245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15899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60144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5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0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Těžba hnědého uhlí v současnosti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/>
          </a:bodyPr>
          <a:lstStyle/>
          <a:p>
            <a:pPr marL="0" lvl="0" indent="0" algn="just" rtl="0">
              <a:buNone/>
            </a:pPr>
            <a:r>
              <a:rPr lang="cs-CZ" dirty="0"/>
              <a:t>Jak je patrné z následující tabulky, výše roční těžby hnědého uhlí těžba i nadále klesá. V současnosti již není provozovaný žádný hlubinný důl, v provozu jsou pouze čtyři lomy v SHP (lomy Bílina, DNT, Vršany a ČSA) a v SP jeden (Jiří).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9493A4-1B3F-7041-6FB3-21E2FBCB2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963155"/>
              </p:ext>
            </p:extLst>
          </p:nvPr>
        </p:nvGraphicFramePr>
        <p:xfrm>
          <a:off x="3286100" y="3717032"/>
          <a:ext cx="4780262" cy="2088231"/>
        </p:xfrm>
        <a:graphic>
          <a:graphicData uri="http://schemas.openxmlformats.org/drawingml/2006/table">
            <a:tbl>
              <a:tblPr/>
              <a:tblGrid>
                <a:gridCol w="2165417">
                  <a:extLst>
                    <a:ext uri="{9D8B030D-6E8A-4147-A177-3AD203B41FA5}">
                      <a16:colId xmlns:a16="http://schemas.microsoft.com/office/drawing/2014/main" val="624509008"/>
                    </a:ext>
                  </a:extLst>
                </a:gridCol>
                <a:gridCol w="871615">
                  <a:extLst>
                    <a:ext uri="{9D8B030D-6E8A-4147-A177-3AD203B41FA5}">
                      <a16:colId xmlns:a16="http://schemas.microsoft.com/office/drawing/2014/main" val="3787401162"/>
                    </a:ext>
                  </a:extLst>
                </a:gridCol>
                <a:gridCol w="871615">
                  <a:extLst>
                    <a:ext uri="{9D8B030D-6E8A-4147-A177-3AD203B41FA5}">
                      <a16:colId xmlns:a16="http://schemas.microsoft.com/office/drawing/2014/main" val="3624457892"/>
                    </a:ext>
                  </a:extLst>
                </a:gridCol>
                <a:gridCol w="871615">
                  <a:extLst>
                    <a:ext uri="{9D8B030D-6E8A-4147-A177-3AD203B41FA5}">
                      <a16:colId xmlns:a16="http://schemas.microsoft.com/office/drawing/2014/main" val="2871885381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SHP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1864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8072"/>
                  </a:ext>
                </a:extLst>
              </a:tr>
              <a:tr h="33146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počet hlubinných dolů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78225"/>
                  </a:ext>
                </a:extLst>
              </a:tr>
              <a:tr h="33146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počet povrchových lomů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36531"/>
                  </a:ext>
                </a:extLst>
              </a:tr>
              <a:tr h="33146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výše těžby (mil. 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11396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počet pracovníků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9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 fontScale="92500" lnSpcReduction="20000"/>
          </a:bodyPr>
          <a:lstStyle/>
          <a:p>
            <a:pPr marL="0" lvl="0" indent="0" algn="just" rtl="0">
              <a:buNone/>
            </a:pPr>
            <a:r>
              <a:rPr lang="cs-CZ" dirty="0"/>
              <a:t>V České republice je v současnosti deklarováno několik časových horizontů, ve kterých by se mělo dobývání hnědého uhlí </a:t>
            </a:r>
            <a:br>
              <a:rPr lang="cs-CZ" dirty="0"/>
            </a:br>
            <a:r>
              <a:rPr lang="cs-CZ" dirty="0"/>
              <a:t>z ekologických důvodů zcela ukončit a výroba elektrické energie by měla být nahrazena výrobou z jiných zdrojů. </a:t>
            </a:r>
          </a:p>
          <a:p>
            <a:pPr marL="0" lvl="0" indent="0" algn="just" rtl="0">
              <a:buNone/>
            </a:pPr>
            <a:r>
              <a:rPr lang="cs-CZ" dirty="0"/>
              <a:t>2038 – datum, doporučené „uhelnou komisí“</a:t>
            </a:r>
          </a:p>
          <a:p>
            <a:pPr marL="0" lvl="0" indent="0" algn="just" rtl="0">
              <a:buNone/>
            </a:pPr>
            <a:r>
              <a:rPr lang="cs-CZ" dirty="0"/>
              <a:t>2033 – datum, deklarované současnou vládou ČR</a:t>
            </a:r>
          </a:p>
          <a:p>
            <a:pPr marL="0" lvl="0" indent="0" algn="just" rtl="0">
              <a:buNone/>
            </a:pPr>
            <a:r>
              <a:rPr lang="cs-CZ" dirty="0"/>
              <a:t>2030 – datum, požadované různými ekologickými spolky 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922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>
                <a:solidFill>
                  <a:srgbClr val="FFFF00"/>
                </a:solidFill>
              </a:rPr>
              <a:t>Ukončování těžby hnědého uhlí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629916" y="1916832"/>
            <a:ext cx="9134391" cy="4114801"/>
          </a:xfrm>
        </p:spPr>
        <p:txBody>
          <a:bodyPr rtlCol="0">
            <a:normAutofit fontScale="92500" lnSpcReduction="20000"/>
          </a:bodyPr>
          <a:lstStyle/>
          <a:p>
            <a:pPr marL="0" lvl="0" indent="0" algn="just" rtl="0">
              <a:buNone/>
            </a:pPr>
            <a:r>
              <a:rPr lang="cs-CZ" dirty="0"/>
              <a:t>Na několika lokalitách byla v nedávné minulosti těžba ukončena a na území těžby byla provedena jeho sanace a rekultivace.</a:t>
            </a:r>
          </a:p>
          <a:p>
            <a:pPr marL="0" lvl="0" indent="0" algn="just" rtl="0">
              <a:buNone/>
            </a:pPr>
            <a:r>
              <a:rPr lang="cs-CZ" dirty="0"/>
              <a:t>Ve zbytkových jamách vznikají bezodtoká území, což je jednou </a:t>
            </a:r>
            <a:br>
              <a:rPr lang="cs-CZ" dirty="0"/>
            </a:br>
            <a:r>
              <a:rPr lang="cs-CZ" dirty="0"/>
              <a:t>z rozhodujících skutečností, určujících způsob rekultivace území. Zatápění zbytkových jam se tak nabízí jako asi nejvhodnější způsob rekultivace dna bývalého lomu a části jeho svahů. Dalším rozhodujícím faktorem je i skutečnost, že tak dochází k zadržování vody v krajině, což je i z hlediska dnes uváděné hrozby oteplování krajiny a nedostatku vody v ní vnímáno jako velmi pozitivní prvek.  </a:t>
            </a:r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endParaRPr lang="cs-CZ" dirty="0"/>
          </a:p>
          <a:p>
            <a:pPr marL="0" lvl="0" indent="0" algn="just" rtl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20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Šablona s modrým motivem atom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756890_TF03460636.potx" id="{FFB3ADF7-1C76-423B-857B-0289A421EBD9}" vid="{8033B72B-21F0-4CE6-9005-476EABACBA94}"/>
    </a:ext>
  </a:extLst>
</a:theme>
</file>

<file path=ppt/theme/theme2.xml><?xml version="1.0" encoding="utf-8"?>
<a:theme xmlns:a="http://schemas.openxmlformats.org/drawingml/2006/main" name="Firemní motiv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modrým motivem atomu</Template>
  <TotalTime>1393</TotalTime>
  <Words>1299</Words>
  <Application>Microsoft Office PowerPoint</Application>
  <PresentationFormat>Vlastní</PresentationFormat>
  <Paragraphs>234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Segoe UI Semilight</vt:lpstr>
      <vt:lpstr>Šablona s modrým motivem atomu</vt:lpstr>
      <vt:lpstr>Rozvoj, průběh a útlum těžby hnědého uhlí na Mostecku</vt:lpstr>
      <vt:lpstr>Počátky rozvoje těžby hnědého uhlí</vt:lpstr>
      <vt:lpstr>Počátky rozvoje těžby hnědého uhlí</vt:lpstr>
      <vt:lpstr>Rozvoj těžby hnědého uhlí</vt:lpstr>
      <vt:lpstr>Rozvoj těžby hnědého uhlí</vt:lpstr>
      <vt:lpstr>Rozvoj těžby hnědého uhlí</vt:lpstr>
      <vt:lpstr>Těžba hnědého uhlí v současnosti</vt:lpstr>
      <vt:lpstr>Ukončování těžby hnědého uhlí 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Ukončování těžby hnědého uhlí</vt:lpstr>
      <vt:lpstr>Děkuji Vám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Důlně měřická a geologická  dokumentace ve vazbě na vyplňování Ročního výkazu o pohybu a stavu zásob výhradních ložisek nerostných surovin Geo (MŽP) V 3-01 a Formuláře pro poskytování údajů do báňsko-technické evidence HOR - MPO</dc:title>
  <dc:creator>Varady Jiří</dc:creator>
  <cp:lastModifiedBy>Varady Jiří</cp:lastModifiedBy>
  <cp:revision>52</cp:revision>
  <dcterms:created xsi:type="dcterms:W3CDTF">2022-03-15T10:26:21Z</dcterms:created>
  <dcterms:modified xsi:type="dcterms:W3CDTF">2022-06-03T06:49:25Z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