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7" r:id="rId3"/>
    <p:sldId id="316" r:id="rId4"/>
    <p:sldId id="308" r:id="rId5"/>
    <p:sldId id="304" r:id="rId6"/>
    <p:sldId id="328" r:id="rId7"/>
    <p:sldId id="291" r:id="rId8"/>
    <p:sldId id="292" r:id="rId9"/>
    <p:sldId id="326" r:id="rId10"/>
    <p:sldId id="319" r:id="rId11"/>
    <p:sldId id="318" r:id="rId12"/>
    <p:sldId id="321" r:id="rId13"/>
    <p:sldId id="327" r:id="rId14"/>
    <p:sldId id="323" r:id="rId15"/>
    <p:sldId id="324" r:id="rId16"/>
    <p:sldId id="309" r:id="rId17"/>
    <p:sldId id="320" r:id="rId18"/>
    <p:sldId id="312" r:id="rId19"/>
    <p:sldId id="315" r:id="rId20"/>
    <p:sldId id="272" r:id="rId21"/>
    <p:sldId id="329" r:id="rId22"/>
  </p:sldIdLst>
  <p:sldSz cx="9144000" cy="6858000" type="screen4x3"/>
  <p:notesSz cx="67691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icka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170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y\prace\EMPRESS\hodnoceni_2012_zbylych_30\dotazniky_spokojenosti\V&#253;sledky_spokojenosti_z&#225;kazn&#237;k&#36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y\prace\EMPRESS\hodnoceni_2012_zbylych_30\dotazniky_spokojenosti\V&#253;sledky_spokojenosti_z&#225;kazn&#237;k&#36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 sz="1400"/>
              <a:t>Mohlo by být vstupní hodnocení přínosné pro jiné podniky?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List1!$B$24:$B$25</c:f>
              <c:strCache>
                <c:ptCount val="2"/>
                <c:pt idx="0">
                  <c:v>Ano</c:v>
                </c:pt>
                <c:pt idx="1">
                  <c:v>Nevím</c:v>
                </c:pt>
              </c:strCache>
            </c:strRef>
          </c:cat>
          <c:val>
            <c:numRef>
              <c:f>List1!$C$24:$C$25</c:f>
              <c:numCache>
                <c:formatCode>General</c:formatCode>
                <c:ptCount val="2"/>
                <c:pt idx="0">
                  <c:v>29</c:v>
                </c:pt>
                <c:pt idx="1">
                  <c:v>1</c:v>
                </c:pt>
              </c:numCache>
            </c:numRef>
          </c:val>
        </c:ser>
        <c:axId val="56019968"/>
        <c:axId val="56226944"/>
      </c:barChart>
      <c:catAx>
        <c:axId val="56019968"/>
        <c:scaling>
          <c:orientation val="minMax"/>
        </c:scaling>
        <c:axPos val="b"/>
        <c:tickLblPos val="nextTo"/>
        <c:crossAx val="56226944"/>
        <c:crosses val="autoZero"/>
        <c:auto val="1"/>
        <c:lblAlgn val="ctr"/>
        <c:lblOffset val="100"/>
      </c:catAx>
      <c:valAx>
        <c:axId val="56226944"/>
        <c:scaling>
          <c:orientation val="minMax"/>
        </c:scaling>
        <c:axPos val="l"/>
        <c:majorGridlines/>
        <c:numFmt formatCode="General" sourceLinked="1"/>
        <c:tickLblPos val="nextTo"/>
        <c:crossAx val="56019968"/>
        <c:crosses val="autoZero"/>
        <c:crossBetween val="between"/>
        <c:majorUnit val="1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 sz="1400"/>
              <a:t>Realizovali jste již některá navržená opatření/projekty?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List1!$B$26:$B$28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Neodpověděli</c:v>
                </c:pt>
              </c:strCache>
            </c:strRef>
          </c:cat>
          <c:val>
            <c:numRef>
              <c:f>List1!$C$26:$C$28</c:f>
              <c:numCache>
                <c:formatCode>General</c:formatCode>
                <c:ptCount val="3"/>
                <c:pt idx="0">
                  <c:v>16</c:v>
                </c:pt>
                <c:pt idx="1">
                  <c:v>13</c:v>
                </c:pt>
                <c:pt idx="2">
                  <c:v>1</c:v>
                </c:pt>
              </c:numCache>
            </c:numRef>
          </c:val>
        </c:ser>
        <c:axId val="56137600"/>
        <c:axId val="56139136"/>
      </c:barChart>
      <c:catAx>
        <c:axId val="56137600"/>
        <c:scaling>
          <c:orientation val="minMax"/>
        </c:scaling>
        <c:axPos val="b"/>
        <c:tickLblPos val="nextTo"/>
        <c:crossAx val="56139136"/>
        <c:crosses val="autoZero"/>
        <c:auto val="1"/>
        <c:lblAlgn val="ctr"/>
        <c:lblOffset val="100"/>
      </c:catAx>
      <c:valAx>
        <c:axId val="56139136"/>
        <c:scaling>
          <c:orientation val="minMax"/>
        </c:scaling>
        <c:axPos val="l"/>
        <c:majorGridlines/>
        <c:numFmt formatCode="General" sourceLinked="1"/>
        <c:tickLblPos val="nextTo"/>
        <c:crossAx val="56137600"/>
        <c:crosses val="autoZero"/>
        <c:crossBetween val="between"/>
        <c:majorUnit val="1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750" cy="494984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33771" y="0"/>
            <a:ext cx="2933750" cy="494984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DAFB2B2E-7437-4121-88DD-CF62F9539C5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09435"/>
            <a:ext cx="2933750" cy="494984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33771" y="9409435"/>
            <a:ext cx="2933750" cy="494984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DF754406-436F-46A9-B4D6-0F45347A25C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722784C7-6433-4514-8036-9DB7E5A96CCB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1"/>
            <a:ext cx="5415280" cy="4457700"/>
          </a:xfrm>
          <a:prstGeom prst="rect">
            <a:avLst/>
          </a:prstGeom>
        </p:spPr>
        <p:txBody>
          <a:bodyPr vert="horz" lIns="91029" tIns="45514" rIns="91029" bIns="455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DE9499A1-A79D-4C98-8D53-13CA202CEFE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631" y="2129984"/>
            <a:ext cx="7772739" cy="14703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261" y="3885528"/>
            <a:ext cx="6401479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00827" indent="0" algn="ctr">
              <a:buNone/>
              <a:defRPr/>
            </a:lvl2pPr>
            <a:lvl3pPr marL="801654" indent="0" algn="ctr">
              <a:buNone/>
              <a:defRPr/>
            </a:lvl3pPr>
            <a:lvl4pPr marL="1202482" indent="0" algn="ctr">
              <a:buNone/>
              <a:defRPr/>
            </a:lvl4pPr>
            <a:lvl5pPr marL="1603309" indent="0" algn="ctr">
              <a:buNone/>
              <a:defRPr/>
            </a:lvl5pPr>
            <a:lvl6pPr marL="2004136" indent="0" algn="ctr">
              <a:buNone/>
              <a:defRPr/>
            </a:lvl6pPr>
            <a:lvl7pPr marL="2404963" indent="0" algn="ctr">
              <a:buNone/>
              <a:defRPr/>
            </a:lvl7pPr>
            <a:lvl8pPr marL="2805791" indent="0" algn="ctr">
              <a:buNone/>
              <a:defRPr/>
            </a:lvl8pPr>
            <a:lvl9pPr marL="3206618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3015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5752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7454" y="1404148"/>
            <a:ext cx="2062321" cy="516006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7774" y="1404148"/>
            <a:ext cx="6059343" cy="516006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239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9345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288" y="4406863"/>
            <a:ext cx="7772739" cy="1362383"/>
          </a:xfrm>
        </p:spPr>
        <p:txBody>
          <a:bodyPr/>
          <a:lstStyle>
            <a:lvl1pPr algn="l">
              <a:defRPr sz="35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288" y="2906225"/>
            <a:ext cx="7772739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827" indent="0">
              <a:buNone/>
              <a:defRPr sz="1600"/>
            </a:lvl2pPr>
            <a:lvl3pPr marL="801654" indent="0">
              <a:buNone/>
              <a:defRPr sz="1400"/>
            </a:lvl3pPr>
            <a:lvl4pPr marL="1202482" indent="0">
              <a:buNone/>
              <a:defRPr sz="1200"/>
            </a:lvl4pPr>
            <a:lvl5pPr marL="1603309" indent="0">
              <a:buNone/>
              <a:defRPr sz="1200"/>
            </a:lvl5pPr>
            <a:lvl6pPr marL="2004136" indent="0">
              <a:buNone/>
              <a:defRPr sz="1200"/>
            </a:lvl6pPr>
            <a:lvl7pPr marL="2404963" indent="0">
              <a:buNone/>
              <a:defRPr sz="1200"/>
            </a:lvl7pPr>
            <a:lvl8pPr marL="2805791" indent="0">
              <a:buNone/>
              <a:defRPr sz="1200"/>
            </a:lvl8pPr>
            <a:lvl9pPr marL="3206618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136880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7774" y="2514504"/>
            <a:ext cx="4060832" cy="404970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98944" y="2514504"/>
            <a:ext cx="4060831" cy="404970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184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540" y="275070"/>
            <a:ext cx="822892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540" y="1535201"/>
            <a:ext cx="4040467" cy="63942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827" indent="0">
              <a:buNone/>
              <a:defRPr sz="1800" b="1"/>
            </a:lvl2pPr>
            <a:lvl3pPr marL="801654" indent="0">
              <a:buNone/>
              <a:defRPr sz="1600" b="1"/>
            </a:lvl3pPr>
            <a:lvl4pPr marL="1202482" indent="0">
              <a:buNone/>
              <a:defRPr sz="1400" b="1"/>
            </a:lvl4pPr>
            <a:lvl5pPr marL="1603309" indent="0">
              <a:buNone/>
              <a:defRPr sz="1400" b="1"/>
            </a:lvl5pPr>
            <a:lvl6pPr marL="2004136" indent="0">
              <a:buNone/>
              <a:defRPr sz="1400" b="1"/>
            </a:lvl6pPr>
            <a:lvl7pPr marL="2404963" indent="0">
              <a:buNone/>
              <a:defRPr sz="1400" b="1"/>
            </a:lvl7pPr>
            <a:lvl8pPr marL="2805791" indent="0">
              <a:buNone/>
              <a:defRPr sz="1400" b="1"/>
            </a:lvl8pPr>
            <a:lvl9pPr marL="3206618" indent="0">
              <a:buNone/>
              <a:defRPr sz="14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540" y="2174628"/>
            <a:ext cx="4040467" cy="39517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637" y="1535201"/>
            <a:ext cx="4041824" cy="63942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827" indent="0">
              <a:buNone/>
              <a:defRPr sz="1800" b="1"/>
            </a:lvl2pPr>
            <a:lvl3pPr marL="801654" indent="0">
              <a:buNone/>
              <a:defRPr sz="1600" b="1"/>
            </a:lvl3pPr>
            <a:lvl4pPr marL="1202482" indent="0">
              <a:buNone/>
              <a:defRPr sz="1400" b="1"/>
            </a:lvl4pPr>
            <a:lvl5pPr marL="1603309" indent="0">
              <a:buNone/>
              <a:defRPr sz="1400" b="1"/>
            </a:lvl5pPr>
            <a:lvl6pPr marL="2004136" indent="0">
              <a:buNone/>
              <a:defRPr sz="1400" b="1"/>
            </a:lvl6pPr>
            <a:lvl7pPr marL="2404963" indent="0">
              <a:buNone/>
              <a:defRPr sz="1400" b="1"/>
            </a:lvl7pPr>
            <a:lvl8pPr marL="2805791" indent="0">
              <a:buNone/>
              <a:defRPr sz="1400" b="1"/>
            </a:lvl8pPr>
            <a:lvl9pPr marL="3206618" indent="0">
              <a:buNone/>
              <a:defRPr sz="14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637" y="2174628"/>
            <a:ext cx="4041824" cy="39517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149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269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7658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540" y="273629"/>
            <a:ext cx="3008627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4782" y="273629"/>
            <a:ext cx="5111679" cy="5852774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540" y="1434391"/>
            <a:ext cx="3008627" cy="4692013"/>
          </a:xfrm>
        </p:spPr>
        <p:txBody>
          <a:bodyPr/>
          <a:lstStyle>
            <a:lvl1pPr marL="0" indent="0">
              <a:buNone/>
              <a:defRPr sz="1200"/>
            </a:lvl1pPr>
            <a:lvl2pPr marL="400827" indent="0">
              <a:buNone/>
              <a:defRPr sz="1100"/>
            </a:lvl2pPr>
            <a:lvl3pPr marL="801654" indent="0">
              <a:buNone/>
              <a:defRPr sz="900"/>
            </a:lvl3pPr>
            <a:lvl4pPr marL="1202482" indent="0">
              <a:buNone/>
              <a:defRPr sz="800"/>
            </a:lvl4pPr>
            <a:lvl5pPr marL="1603309" indent="0">
              <a:buNone/>
              <a:defRPr sz="800"/>
            </a:lvl5pPr>
            <a:lvl6pPr marL="2004136" indent="0">
              <a:buNone/>
              <a:defRPr sz="800"/>
            </a:lvl6pPr>
            <a:lvl7pPr marL="2404963" indent="0">
              <a:buNone/>
              <a:defRPr sz="800"/>
            </a:lvl7pPr>
            <a:lvl8pPr marL="2805791" indent="0">
              <a:buNone/>
              <a:defRPr sz="800"/>
            </a:lvl8pPr>
            <a:lvl9pPr marL="3206618" indent="0">
              <a:buNone/>
              <a:defRPr sz="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68512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143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143" y="612065"/>
            <a:ext cx="5486400" cy="4115952"/>
          </a:xfrm>
        </p:spPr>
        <p:txBody>
          <a:bodyPr/>
          <a:lstStyle>
            <a:lvl1pPr marL="0" indent="0">
              <a:buNone/>
              <a:defRPr sz="2800"/>
            </a:lvl1pPr>
            <a:lvl2pPr marL="400827" indent="0">
              <a:buNone/>
              <a:defRPr sz="2500"/>
            </a:lvl2pPr>
            <a:lvl3pPr marL="801654" indent="0">
              <a:buNone/>
              <a:defRPr sz="2100"/>
            </a:lvl3pPr>
            <a:lvl4pPr marL="1202482" indent="0">
              <a:buNone/>
              <a:defRPr sz="1800"/>
            </a:lvl4pPr>
            <a:lvl5pPr marL="1603309" indent="0">
              <a:buNone/>
              <a:defRPr sz="1800"/>
            </a:lvl5pPr>
            <a:lvl6pPr marL="2004136" indent="0">
              <a:buNone/>
              <a:defRPr sz="1800"/>
            </a:lvl6pPr>
            <a:lvl7pPr marL="2404963" indent="0">
              <a:buNone/>
              <a:defRPr sz="1800"/>
            </a:lvl7pPr>
            <a:lvl8pPr marL="2805791" indent="0">
              <a:buNone/>
              <a:defRPr sz="1800"/>
            </a:lvl8pPr>
            <a:lvl9pPr marL="3206618" indent="0">
              <a:buNone/>
              <a:defRPr sz="18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143" y="5367444"/>
            <a:ext cx="5486400" cy="805044"/>
          </a:xfrm>
        </p:spPr>
        <p:txBody>
          <a:bodyPr/>
          <a:lstStyle>
            <a:lvl1pPr marL="0" indent="0">
              <a:buNone/>
              <a:defRPr sz="1200"/>
            </a:lvl1pPr>
            <a:lvl2pPr marL="400827" indent="0">
              <a:buNone/>
              <a:defRPr sz="1100"/>
            </a:lvl2pPr>
            <a:lvl3pPr marL="801654" indent="0">
              <a:buNone/>
              <a:defRPr sz="900"/>
            </a:lvl3pPr>
            <a:lvl4pPr marL="1202482" indent="0">
              <a:buNone/>
              <a:defRPr sz="800"/>
            </a:lvl4pPr>
            <a:lvl5pPr marL="1603309" indent="0">
              <a:buNone/>
              <a:defRPr sz="800"/>
            </a:lvl5pPr>
            <a:lvl6pPr marL="2004136" indent="0">
              <a:buNone/>
              <a:defRPr sz="800"/>
            </a:lvl6pPr>
            <a:lvl7pPr marL="2404963" indent="0">
              <a:buNone/>
              <a:defRPr sz="800"/>
            </a:lvl7pPr>
            <a:lvl8pPr marL="2805791" indent="0">
              <a:buNone/>
              <a:defRPr sz="800"/>
            </a:lvl8pPr>
            <a:lvl9pPr marL="3206618" indent="0">
              <a:buNone/>
              <a:defRPr sz="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285733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7774" y="1404148"/>
            <a:ext cx="8252001" cy="104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774" y="2514504"/>
            <a:ext cx="8252001" cy="4049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4591C"/>
          </a:solidFill>
          <a:latin typeface="+mj-lt"/>
          <a:ea typeface="+mj-ea"/>
          <a:cs typeface="+mj-cs"/>
        </a:defRPr>
      </a:lvl1pPr>
      <a:lvl2pPr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4591C"/>
          </a:solidFill>
          <a:latin typeface="Arial" charset="0"/>
          <a:cs typeface="Arial" charset="0"/>
        </a:defRPr>
      </a:lvl2pPr>
      <a:lvl3pPr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4591C"/>
          </a:solidFill>
          <a:latin typeface="Arial" charset="0"/>
          <a:cs typeface="Arial" charset="0"/>
        </a:defRPr>
      </a:lvl3pPr>
      <a:lvl4pPr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4591C"/>
          </a:solidFill>
          <a:latin typeface="Arial" charset="0"/>
          <a:cs typeface="Arial" charset="0"/>
        </a:defRPr>
      </a:lvl4pPr>
      <a:lvl5pPr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4591C"/>
          </a:solidFill>
          <a:latin typeface="Arial" charset="0"/>
          <a:cs typeface="Arial" charset="0"/>
        </a:defRPr>
      </a:lvl5pPr>
      <a:lvl6pPr marL="2204550" indent="-200414"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 b="1">
          <a:solidFill>
            <a:srgbClr val="04591C"/>
          </a:solidFill>
          <a:latin typeface="Arial" charset="0"/>
          <a:cs typeface="Arial" charset="0"/>
        </a:defRPr>
      </a:lvl6pPr>
      <a:lvl7pPr marL="2605377" indent="-200414"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 b="1">
          <a:solidFill>
            <a:srgbClr val="04591C"/>
          </a:solidFill>
          <a:latin typeface="Arial" charset="0"/>
          <a:cs typeface="Arial" charset="0"/>
        </a:defRPr>
      </a:lvl7pPr>
      <a:lvl8pPr marL="3006204" indent="-200414"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 b="1">
          <a:solidFill>
            <a:srgbClr val="04591C"/>
          </a:solidFill>
          <a:latin typeface="Arial" charset="0"/>
          <a:cs typeface="Arial" charset="0"/>
        </a:defRPr>
      </a:lvl8pPr>
      <a:lvl9pPr marL="3407032" indent="-200414" algn="l" defTabSz="393869" rtl="0" eaLnBrk="1" fontAlgn="base" hangingPunct="1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 b="1">
          <a:solidFill>
            <a:srgbClr val="04591C"/>
          </a:solidFill>
          <a:latin typeface="Arial" charset="0"/>
          <a:cs typeface="Arial" charset="0"/>
        </a:defRPr>
      </a:lvl9pPr>
    </p:titleStyle>
    <p:bodyStyle>
      <a:lvl1pPr marL="300620" indent="-300620" algn="l" defTabSz="393869" rtl="0" eaLnBrk="1" fontAlgn="base" hangingPunct="1">
        <a:lnSpc>
          <a:spcPct val="83000"/>
        </a:lnSpc>
        <a:spcBef>
          <a:spcPct val="0"/>
        </a:spcBef>
        <a:spcAft>
          <a:spcPts val="1249"/>
        </a:spcAft>
        <a:buClr>
          <a:srgbClr val="000000"/>
        </a:buClr>
        <a:buSzPct val="100000"/>
        <a:buFont typeface="Times New Roman" pitchFamily="16" charset="0"/>
        <a:defRPr sz="1400" b="1">
          <a:solidFill>
            <a:srgbClr val="035C24"/>
          </a:solidFill>
          <a:latin typeface="+mn-lt"/>
          <a:ea typeface="+mn-ea"/>
          <a:cs typeface="+mn-cs"/>
        </a:defRPr>
      </a:lvl1pPr>
      <a:lvl2pPr marL="651344" indent="-250517" algn="l" defTabSz="393869" rtl="0" eaLnBrk="1" fontAlgn="base" hangingPunct="1">
        <a:lnSpc>
          <a:spcPct val="83000"/>
        </a:lnSpc>
        <a:spcBef>
          <a:spcPct val="0"/>
        </a:spcBef>
        <a:spcAft>
          <a:spcPts val="998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8000"/>
          </a:solidFill>
          <a:latin typeface="+mn-lt"/>
          <a:cs typeface="+mn-cs"/>
        </a:defRPr>
      </a:lvl2pPr>
      <a:lvl3pPr marL="1002068" indent="-200414" algn="l" defTabSz="393869" rtl="0" eaLnBrk="1" fontAlgn="base" hangingPunct="1">
        <a:lnSpc>
          <a:spcPct val="83000"/>
        </a:lnSpc>
        <a:spcBef>
          <a:spcPct val="0"/>
        </a:spcBef>
        <a:spcAft>
          <a:spcPts val="745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8000"/>
          </a:solidFill>
          <a:latin typeface="+mn-lt"/>
          <a:cs typeface="+mn-cs"/>
        </a:defRPr>
      </a:lvl3pPr>
      <a:lvl4pPr marL="1402895" indent="-200414" algn="l" defTabSz="393869" rtl="0" eaLnBrk="1" fontAlgn="base" hangingPunct="1">
        <a:lnSpc>
          <a:spcPct val="83000"/>
        </a:lnSpc>
        <a:spcBef>
          <a:spcPct val="0"/>
        </a:spcBef>
        <a:spcAft>
          <a:spcPts val="504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8000"/>
          </a:solidFill>
          <a:latin typeface="+mn-lt"/>
          <a:cs typeface="+mn-cs"/>
        </a:defRPr>
      </a:lvl4pPr>
      <a:lvl5pPr marL="1803723" indent="-200414" algn="l" defTabSz="393869" rtl="0" eaLnBrk="1" fontAlgn="base" hangingPunct="1">
        <a:lnSpc>
          <a:spcPct val="83000"/>
        </a:lnSpc>
        <a:spcBef>
          <a:spcPct val="0"/>
        </a:spcBef>
        <a:spcAft>
          <a:spcPts val="25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8000"/>
          </a:solidFill>
          <a:latin typeface="+mn-lt"/>
          <a:cs typeface="+mn-cs"/>
        </a:defRPr>
      </a:lvl5pPr>
      <a:lvl6pPr marL="2204550" indent="-200414" algn="l" defTabSz="393869" rtl="0" eaLnBrk="1" fontAlgn="base" hangingPunct="1">
        <a:lnSpc>
          <a:spcPct val="83000"/>
        </a:lnSpc>
        <a:spcBef>
          <a:spcPct val="0"/>
        </a:spcBef>
        <a:spcAft>
          <a:spcPts val="25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8000"/>
          </a:solidFill>
          <a:latin typeface="+mn-lt"/>
          <a:cs typeface="+mn-cs"/>
        </a:defRPr>
      </a:lvl6pPr>
      <a:lvl7pPr marL="2605377" indent="-200414" algn="l" defTabSz="393869" rtl="0" eaLnBrk="1" fontAlgn="base" hangingPunct="1">
        <a:lnSpc>
          <a:spcPct val="83000"/>
        </a:lnSpc>
        <a:spcBef>
          <a:spcPct val="0"/>
        </a:spcBef>
        <a:spcAft>
          <a:spcPts val="25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8000"/>
          </a:solidFill>
          <a:latin typeface="+mn-lt"/>
          <a:cs typeface="+mn-cs"/>
        </a:defRPr>
      </a:lvl7pPr>
      <a:lvl8pPr marL="3006204" indent="-200414" algn="l" defTabSz="393869" rtl="0" eaLnBrk="1" fontAlgn="base" hangingPunct="1">
        <a:lnSpc>
          <a:spcPct val="83000"/>
        </a:lnSpc>
        <a:spcBef>
          <a:spcPct val="0"/>
        </a:spcBef>
        <a:spcAft>
          <a:spcPts val="25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8000"/>
          </a:solidFill>
          <a:latin typeface="+mn-lt"/>
          <a:cs typeface="+mn-cs"/>
        </a:defRPr>
      </a:lvl8pPr>
      <a:lvl9pPr marL="3407032" indent="-200414" algn="l" defTabSz="393869" rtl="0" eaLnBrk="1" fontAlgn="base" hangingPunct="1">
        <a:lnSpc>
          <a:spcPct val="83000"/>
        </a:lnSpc>
        <a:spcBef>
          <a:spcPct val="0"/>
        </a:spcBef>
        <a:spcAft>
          <a:spcPts val="25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8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827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54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482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309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4136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963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791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618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996952"/>
            <a:ext cx="8568952" cy="1470394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„Programová podpora vstupního hodnocení udržitelné spotřeby a výroby v ČR“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6081059" cy="1345096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Zkušenosti z programu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 bwMode="auto">
          <a:xfrm>
            <a:off x="2771800" y="5157192"/>
            <a:ext cx="6081059" cy="1345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Ing.</a:t>
            </a:r>
            <a:r>
              <a:rPr kumimoji="0" lang="cs-CZ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Josef </a:t>
            </a:r>
            <a:r>
              <a:rPr kumimoji="0" lang="cs-CZ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Pikálek</a:t>
            </a:r>
            <a:endParaRPr kumimoji="0" lang="cs-CZ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393869" rtl="0" eaLnBrk="1" fontAlgn="base" latinLnBrk="0" hangingPunct="1"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b="1" kern="0" baseline="0" dirty="0" smtClean="0"/>
              <a:t>				   ENVIROS,</a:t>
            </a:r>
            <a:r>
              <a:rPr lang="cs-CZ" b="1" kern="0" dirty="0" smtClean="0"/>
              <a:t> s.r.o.</a:t>
            </a:r>
          </a:p>
          <a:p>
            <a:pPr marL="0" marR="0" lvl="0" indent="0" algn="ctr" defTabSz="393869" rtl="0" eaLnBrk="1" fontAlgn="base" latinLnBrk="0" hangingPunct="1"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Na</a:t>
            </a:r>
            <a:r>
              <a:rPr kumimoji="0" lang="cs-CZ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Rovnosti 1</a:t>
            </a:r>
          </a:p>
          <a:p>
            <a:pPr marL="0" marR="0" lvl="0" indent="0" algn="ctr" defTabSz="393869" rtl="0" eaLnBrk="1" fontAlgn="base" latinLnBrk="0" hangingPunct="1"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b="1" kern="0" baseline="0" dirty="0" smtClean="0"/>
              <a:t>				130</a:t>
            </a:r>
            <a:r>
              <a:rPr lang="cs-CZ" b="1" kern="0" dirty="0" smtClean="0"/>
              <a:t> 00 Praha 3</a:t>
            </a:r>
            <a:endParaRPr kumimoji="0" lang="cs-CZ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275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52001" cy="1045550"/>
          </a:xfrm>
        </p:spPr>
        <p:txBody>
          <a:bodyPr/>
          <a:lstStyle/>
          <a:p>
            <a:pPr algn="ctr"/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Zkušenosti z realizace VH USV v prvních 50 podnicích</a:t>
            </a:r>
            <a:r>
              <a:rPr lang="cs-CZ" sz="4000" b="1" dirty="0" smtClean="0">
                <a:solidFill>
                  <a:srgbClr val="FF0000"/>
                </a:solidFill>
              </a:rPr>
              <a:t/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4000" b="1" dirty="0" smtClean="0">
                <a:solidFill>
                  <a:srgbClr val="FF0000"/>
                </a:solidFill>
              </a:rPr>
              <a:t/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4000" b="1" dirty="0" smtClean="0">
                <a:solidFill>
                  <a:srgbClr val="FF0000"/>
                </a:solidFill>
              </a:rPr>
              <a:t/>
            </a:r>
            <a:br>
              <a:rPr lang="cs-CZ" sz="4000" b="1" dirty="0" smtClean="0">
                <a:solidFill>
                  <a:srgbClr val="FF0000"/>
                </a:solidFill>
              </a:rPr>
            </a:b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4005064"/>
            <a:ext cx="8252001" cy="104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Municipality, průmyslové podniky, nemocnice, školy, …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0" y="404664"/>
            <a:ext cx="4475807" cy="1045550"/>
          </a:xfrm>
        </p:spPr>
        <p:txBody>
          <a:bodyPr/>
          <a:lstStyle/>
          <a:p>
            <a:r>
              <a:rPr lang="cs-CZ" sz="3600" b="1" dirty="0" smtClean="0"/>
              <a:t>Nejčastěji navrhované nástroje</a:t>
            </a:r>
            <a:endParaRPr lang="cs-CZ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352929" cy="5360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732"/>
                <a:gridCol w="5977002"/>
                <a:gridCol w="1542195"/>
              </a:tblGrid>
              <a:tr h="423209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Pořadí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NÁSTROJ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Četnost %</a:t>
                      </a:r>
                      <a:endParaRPr lang="cs-CZ" sz="16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Čistší produkce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54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Energetický audit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54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3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Energetické řízení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44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Benchmarking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40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5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Nová</a:t>
                      </a:r>
                      <a:r>
                        <a:rPr lang="cs-CZ" sz="2400" b="1" baseline="0" dirty="0" smtClean="0"/>
                        <a:t> technologie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28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6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Společenská odpovědnost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22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7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Systémy environmentálního managementu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20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Ekodesign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16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9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Marketing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14</a:t>
                      </a:r>
                      <a:endParaRPr lang="cs-CZ" sz="2400" b="1" dirty="0"/>
                    </a:p>
                  </a:txBody>
                  <a:tcPr/>
                </a:tc>
              </a:tr>
              <a:tr h="42320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Hodnocení environmentálního profilu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12</a:t>
                      </a:r>
                      <a:endParaRPr lang="cs-CZ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0" y="476672"/>
            <a:ext cx="4248472" cy="792088"/>
          </a:xfrm>
        </p:spPr>
        <p:txBody>
          <a:bodyPr/>
          <a:lstStyle/>
          <a:p>
            <a:r>
              <a:rPr lang="cs-CZ" sz="4800" b="1" dirty="0" smtClean="0"/>
              <a:t>Výsledky</a:t>
            </a:r>
            <a:endParaRPr lang="cs-CZ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196752"/>
          <a:ext cx="8208912" cy="5321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688"/>
                <a:gridCol w="904875"/>
                <a:gridCol w="1178832"/>
                <a:gridCol w="1413133"/>
                <a:gridCol w="944531"/>
                <a:gridCol w="1178832"/>
                <a:gridCol w="1333021"/>
              </a:tblGrid>
              <a:tr h="11549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Opatření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podle návratnosti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Úspora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Investiční náročnost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Prostá doba návratnosti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Snížení emisní zátěže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Roční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úspora Kč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9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m3 plyn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kWh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tun CO2/rok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868482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Celkem opatření do 1 roku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32 100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187 442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12 211 500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20 197 892</a:t>
                      </a:r>
                    </a:p>
                  </a:txBody>
                  <a:tcPr marL="9525" marR="9525" marT="9525" marB="0" anchor="b"/>
                </a:tc>
              </a:tr>
              <a:tr h="86848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opatření 1-3 roky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68 862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33 665 503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13 393 798</a:t>
                      </a:r>
                    </a:p>
                  </a:txBody>
                  <a:tcPr marL="9525" marR="9525" marT="9525" marB="0" anchor="b"/>
                </a:tc>
              </a:tr>
              <a:tr h="86848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opatření 3-5 let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109 488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30 769 263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6 991 302</a:t>
                      </a:r>
                    </a:p>
                  </a:txBody>
                  <a:tcPr marL="9525" marR="9525" marT="9525" marB="0" anchor="b"/>
                </a:tc>
              </a:tr>
              <a:tr h="86848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Celkem opatření &gt;5 let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155 699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1 411 859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361 317 413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22 460 050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7774" y="1404148"/>
            <a:ext cx="8384706" cy="1045550"/>
          </a:xfrm>
        </p:spPr>
        <p:txBody>
          <a:bodyPr/>
          <a:lstStyle/>
          <a:p>
            <a:r>
              <a:rPr lang="cs-CZ" dirty="0" smtClean="0"/>
              <a:t>VH USV pomáhá </a:t>
            </a:r>
            <a:r>
              <a:rPr lang="cs-CZ" dirty="0" err="1" smtClean="0"/>
              <a:t>napľňovat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7774" y="3140968"/>
            <a:ext cx="8252001" cy="3423241"/>
          </a:xfrm>
        </p:spPr>
        <p:txBody>
          <a:bodyPr/>
          <a:lstStyle/>
          <a:p>
            <a:r>
              <a:rPr lang="cs-CZ" sz="2000" dirty="0" smtClean="0"/>
              <a:t>Státní strategické plány vedoucí ke snížení emisí z průmyslu, dopravy a dalších zdrojů znečišťujících ovzduší (nový národní program snižování emisí ČR)</a:t>
            </a:r>
          </a:p>
          <a:p>
            <a:endParaRPr lang="cs-CZ" sz="2000" dirty="0" smtClean="0"/>
          </a:p>
          <a:p>
            <a:r>
              <a:rPr lang="cs-CZ" sz="2000" dirty="0" smtClean="0"/>
              <a:t>Využívání nejlepších dostupných technik - VH USV vede k identifikaci BAT i v menších podnicích, které nemají vlastní kapacity – podpora MSP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sz="2300" dirty="0"/>
              <a:t>Mohlo by být vstupní hodnocení přínosné pro jiné podniky?</a:t>
            </a:r>
            <a:br>
              <a:rPr lang="cs-CZ" sz="2300" dirty="0"/>
            </a:br>
            <a:endParaRPr lang="cs-CZ" sz="23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8000" y="2514600"/>
          <a:ext cx="8251825" cy="4049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7471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sz="2300" dirty="0"/>
              <a:t>Realizovali jste již některá navržená opatření/projekty?</a:t>
            </a:r>
            <a:br>
              <a:rPr lang="cs-CZ" sz="2300" dirty="0"/>
            </a:br>
            <a:endParaRPr lang="cs-CZ" sz="23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8000" y="2514600"/>
          <a:ext cx="8251825" cy="4049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3077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15816" y="1496265"/>
            <a:ext cx="4464007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444" y="1950"/>
              <a:ext cx="651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sz="1200" dirty="0">
                  <a:latin typeface="Verdana" pitchFamily="34" charset="0"/>
                </a:rPr>
                <a:t>PRODUKTY</a:t>
              </a:r>
              <a:endParaRPr lang="en-GB" sz="1200" dirty="0">
                <a:latin typeface="Verdana" pitchFamily="34" charset="0"/>
              </a:endParaRPr>
            </a:p>
          </p:txBody>
        </p:sp>
      </p:grpSp>
      <p:sp>
        <p:nvSpPr>
          <p:cNvPr id="68626" name="Rectangle 18"/>
          <p:cNvSpPr>
            <a:spLocks noGrp="1" noChangeArrowheads="1"/>
          </p:cNvSpPr>
          <p:nvPr>
            <p:ph type="title"/>
          </p:nvPr>
        </p:nvSpPr>
        <p:spPr>
          <a:xfrm>
            <a:off x="1259632" y="1196752"/>
            <a:ext cx="7884368" cy="485316"/>
          </a:xfrm>
        </p:spPr>
        <p:txBody>
          <a:bodyPr/>
          <a:lstStyle/>
          <a:p>
            <a:pPr marL="979800" indent="-979800" defTabSz="801654"/>
            <a:r>
              <a:rPr lang="cs-CZ" sz="2400" b="1" dirty="0" smtClean="0">
                <a:solidFill>
                  <a:srgbClr val="FF0000"/>
                </a:solidFill>
              </a:rPr>
              <a:t>Řízení materiálových a energetických toků ve výrobě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2267744" y="5589240"/>
            <a:ext cx="5616624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4427984" y="476672"/>
            <a:ext cx="4536504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>
                <a:solidFill>
                  <a:srgbClr val="0070C0"/>
                </a:solidFill>
              </a:rPr>
              <a:t>Nástroje pro zlepšení 1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 rot="16200000">
            <a:off x="4166244" y="3834756"/>
            <a:ext cx="1872208" cy="484632"/>
          </a:xfrm>
          <a:prstGeom prst="left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99592" y="1844824"/>
            <a:ext cx="31683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NÁSTROJE: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Energetický audit anebo energetické řízení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(monitoring a targeting)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Environmentální manažerské účetnictví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32" name="Left-Right Arrow 31"/>
          <p:cNvSpPr/>
          <p:nvPr/>
        </p:nvSpPr>
        <p:spPr bwMode="auto">
          <a:xfrm rot="10800000">
            <a:off x="4499992" y="2708920"/>
            <a:ext cx="1258812" cy="556640"/>
          </a:xfrm>
          <a:prstGeom prst="left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35688" y="2492896"/>
            <a:ext cx="28083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Čistší produkce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Benchmarking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Nové technologie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15816" y="1496265"/>
            <a:ext cx="4464007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b="1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b="1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299" y="1711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8626" name="Rectangle 18"/>
          <p:cNvSpPr>
            <a:spLocks noGrp="1" noChangeArrowheads="1"/>
          </p:cNvSpPr>
          <p:nvPr>
            <p:ph type="title"/>
          </p:nvPr>
        </p:nvSpPr>
        <p:spPr>
          <a:xfrm>
            <a:off x="1979712" y="1196752"/>
            <a:ext cx="6552728" cy="485316"/>
          </a:xfrm>
        </p:spPr>
        <p:txBody>
          <a:bodyPr/>
          <a:lstStyle/>
          <a:p>
            <a:pPr marL="979800" indent="-979800" defTabSz="801654"/>
            <a:r>
              <a:rPr lang="cs-CZ" sz="2400" b="1" dirty="0" smtClean="0">
                <a:solidFill>
                  <a:srgbClr val="FF0000"/>
                </a:solidFill>
              </a:rPr>
              <a:t>Komunikace se zainteresovanými skupinami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2267744" y="5589240"/>
            <a:ext cx="5616624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4283968" y="332656"/>
            <a:ext cx="4536504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>
                <a:solidFill>
                  <a:srgbClr val="0070C0"/>
                </a:solidFill>
              </a:rPr>
              <a:t>Nástroje pro zlepšení 2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 rot="16200000">
            <a:off x="3158132" y="5418932"/>
            <a:ext cx="1152128" cy="484632"/>
          </a:xfrm>
          <a:prstGeom prst="leftRightArrow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568" y="1844824"/>
            <a:ext cx="21602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NÁSTROJE: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Společenská odpovědnost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Certifikace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Značení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Reporting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23" name="Left-Right Arrow 22"/>
          <p:cNvSpPr/>
          <p:nvPr/>
        </p:nvSpPr>
        <p:spPr bwMode="auto">
          <a:xfrm rot="16200000">
            <a:off x="6038452" y="5418932"/>
            <a:ext cx="1152128" cy="484632"/>
          </a:xfrm>
          <a:prstGeom prst="leftRightArrow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15816" y="1496265"/>
            <a:ext cx="4464007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299" y="1711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8626" name="Rectangle 18"/>
          <p:cNvSpPr>
            <a:spLocks noGrp="1" noChangeArrowheads="1"/>
          </p:cNvSpPr>
          <p:nvPr>
            <p:ph type="title"/>
          </p:nvPr>
        </p:nvSpPr>
        <p:spPr>
          <a:xfrm>
            <a:off x="2051720" y="1196752"/>
            <a:ext cx="6552728" cy="485316"/>
          </a:xfrm>
        </p:spPr>
        <p:txBody>
          <a:bodyPr/>
          <a:lstStyle/>
          <a:p>
            <a:pPr marL="979800" indent="-979800" algn="ctr" defTabSz="801654"/>
            <a:r>
              <a:rPr lang="cs-CZ" sz="2400" b="1" dirty="0" smtClean="0">
                <a:solidFill>
                  <a:srgbClr val="FF0000"/>
                </a:solidFill>
              </a:rPr>
              <a:t>Systémy řízení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2267744" y="5589240"/>
            <a:ext cx="5616624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4211960" y="476672"/>
            <a:ext cx="4536504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>
                <a:solidFill>
                  <a:srgbClr val="0070C0"/>
                </a:solidFill>
              </a:rPr>
              <a:t>Nástroje pro zlepšení 3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 rot="16200000">
            <a:off x="4346264" y="3870760"/>
            <a:ext cx="1656184" cy="484632"/>
          </a:xfrm>
          <a:prstGeom prst="leftRightArrow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568" y="1844824"/>
            <a:ext cx="288032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NÁSTROJE: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Environmentální systémy řízení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Integrované systémy řízení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15816" y="1496265"/>
            <a:ext cx="4464007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299" y="1711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8626" name="Rectangle 18"/>
          <p:cNvSpPr>
            <a:spLocks noGrp="1" noChangeArrowheads="1"/>
          </p:cNvSpPr>
          <p:nvPr>
            <p:ph type="title"/>
          </p:nvPr>
        </p:nvSpPr>
        <p:spPr>
          <a:xfrm>
            <a:off x="2195736" y="1196752"/>
            <a:ext cx="5904656" cy="485316"/>
          </a:xfrm>
        </p:spPr>
        <p:txBody>
          <a:bodyPr/>
          <a:lstStyle/>
          <a:p>
            <a:pPr marL="979800" indent="-979800" algn="ctr" defTabSz="801654"/>
            <a:r>
              <a:rPr lang="cs-CZ" sz="2400" b="1" dirty="0" smtClean="0">
                <a:solidFill>
                  <a:srgbClr val="FF0000"/>
                </a:solidFill>
              </a:rPr>
              <a:t>Životní cyklus produktů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2267744" y="5589240"/>
            <a:ext cx="5616624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4283968" y="476672"/>
            <a:ext cx="4536504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>
                <a:solidFill>
                  <a:srgbClr val="0070C0"/>
                </a:solidFill>
              </a:rPr>
              <a:t>Nástroje pro zlepšení 4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 rot="16200000">
            <a:off x="3302148" y="3906764"/>
            <a:ext cx="3744416" cy="484632"/>
          </a:xfrm>
          <a:prstGeom prst="left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9552" y="2518350"/>
            <a:ext cx="31683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NÁSTROJE: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Ekodesign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Marketing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Systém výrobek – služba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Udržitelný design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Konsensus design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32" name="Left-Right Arrow 31"/>
          <p:cNvSpPr/>
          <p:nvPr/>
        </p:nvSpPr>
        <p:spPr bwMode="auto">
          <a:xfrm rot="10800000">
            <a:off x="2051720" y="1772816"/>
            <a:ext cx="6120680" cy="556640"/>
          </a:xfrm>
          <a:prstGeom prst="left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44208" y="2564904"/>
            <a:ext cx="2699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Řízení dodavatelského řetězce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52001" cy="1045550"/>
          </a:xfrm>
        </p:spPr>
        <p:txBody>
          <a:bodyPr/>
          <a:lstStyle/>
          <a:p>
            <a:r>
              <a:rPr lang="cs-CZ" sz="4000" dirty="0" smtClean="0">
                <a:solidFill>
                  <a:srgbClr val="FF0000"/>
                </a:solidFill>
              </a:rPr>
              <a:t>Obsah prezentace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Představení EMPRESS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Pyramida řízení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Komplexní diagnostika příležitostí pro zlepšování environmentálního profilu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Příležitosti a nástroje pro zlepšení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Závěry</a:t>
            </a:r>
          </a:p>
          <a:p>
            <a:pPr>
              <a:buFont typeface="Arial" pitchFamily="34" charset="0"/>
              <a:buChar char="•"/>
            </a:pP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4048" y="476672"/>
            <a:ext cx="2736304" cy="576064"/>
          </a:xfrm>
        </p:spPr>
        <p:txBody>
          <a:bodyPr/>
          <a:lstStyle/>
          <a:p>
            <a:r>
              <a:rPr lang="cs-CZ" sz="4800" b="1" dirty="0" smtClean="0"/>
              <a:t>  Závěry</a:t>
            </a:r>
            <a:r>
              <a:rPr lang="cs-CZ" sz="2300" b="1" dirty="0" smtClean="0"/>
              <a:t/>
            </a:r>
            <a:br>
              <a:rPr lang="cs-CZ" sz="2300" b="1" dirty="0" smtClean="0"/>
            </a:br>
            <a:endParaRPr lang="cs-CZ" sz="23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52001" cy="4049705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400" b="0" dirty="0" smtClean="0"/>
              <a:t>Největší využitelný potenciál pro zlepšování environmentálního profilu při současném zvyšování konkurenceschopnosti je stále na úrovni </a:t>
            </a:r>
            <a:r>
              <a:rPr lang="cs-CZ" sz="2400" dirty="0" smtClean="0"/>
              <a:t>výrobních procesů</a:t>
            </a:r>
            <a:r>
              <a:rPr lang="cs-CZ" sz="2400" b="0" dirty="0" smtClean="0"/>
              <a:t>. Významná část tohoto potenciálu se nachází v oblasti neinvestičních opatření. </a:t>
            </a:r>
            <a:r>
              <a:rPr lang="cs-CZ" sz="2400" dirty="0" smtClean="0">
                <a:solidFill>
                  <a:srgbClr val="FF0000"/>
                </a:solidFill>
              </a:rPr>
              <a:t>Opomíjená úroveň.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b="0" dirty="0" smtClean="0"/>
              <a:t>Další oblastí, která rychle nabývá na významu, jsou vztahy se zainteresovanými skupinami a </a:t>
            </a:r>
            <a:r>
              <a:rPr lang="cs-CZ" sz="2400" dirty="0" smtClean="0"/>
              <a:t>společenská odpovědnost. </a:t>
            </a:r>
            <a:r>
              <a:rPr lang="cs-CZ" sz="2400" dirty="0" smtClean="0">
                <a:solidFill>
                  <a:srgbClr val="FF0000"/>
                </a:solidFill>
              </a:rPr>
              <a:t>Opomíjená úroveň.</a:t>
            </a:r>
            <a:endParaRPr lang="cs-CZ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Systémy řízení bývají ošetřeny uspokojivě.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Novou oblastí pro zlepšování environmentálního profilu se stává řízení životního cyklu produktů.</a:t>
            </a:r>
            <a:r>
              <a:rPr lang="cs-CZ" sz="2400" b="0" dirty="0" smtClean="0"/>
              <a:t> Toto je oblast s největším potenciálem efektů v oblasti udržitelnosti i zvyšování hodnoty podniku. Jejímu využití zatím brání řada bariér.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Opomíjená úroveň.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1134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52001" cy="720080"/>
          </a:xfrm>
        </p:spPr>
        <p:txBody>
          <a:bodyPr/>
          <a:lstStyle/>
          <a:p>
            <a:pPr marL="457200" indent="-457200"/>
            <a:r>
              <a:rPr lang="cs-CZ" sz="2400" dirty="0" smtClean="0">
                <a:solidFill>
                  <a:srgbClr val="FF0000"/>
                </a:solidFill>
              </a:rPr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11560" y="3429000"/>
            <a:ext cx="8252001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514350" indent="-514350" defTabSz="393869" fontAlgn="base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defRPr/>
            </a:pPr>
            <a:r>
              <a:rPr lang="cs-CZ" sz="3200" b="1" kern="0" dirty="0" smtClean="0">
                <a:solidFill>
                  <a:srgbClr val="035C24"/>
                </a:solidFill>
              </a:rPr>
              <a:t>Ing. Josef </a:t>
            </a:r>
            <a:r>
              <a:rPr lang="cs-CZ" sz="3200" b="1" kern="0" dirty="0" err="1" smtClean="0">
                <a:solidFill>
                  <a:srgbClr val="035C24"/>
                </a:solidFill>
              </a:rPr>
              <a:t>Pikálek</a:t>
            </a:r>
            <a:endParaRPr lang="cs-CZ" sz="3200" b="1" kern="0" dirty="0" smtClean="0">
              <a:solidFill>
                <a:srgbClr val="035C24"/>
              </a:solidFill>
            </a:endParaRPr>
          </a:p>
          <a:p>
            <a:pPr marL="514350" indent="-514350" defTabSz="393869" fontAlgn="base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defRPr/>
            </a:pPr>
            <a:r>
              <a:rPr lang="cs-CZ" sz="2800" b="1" kern="0" dirty="0" err="1" smtClean="0">
                <a:solidFill>
                  <a:srgbClr val="035C24"/>
                </a:solidFill>
              </a:rPr>
              <a:t>josef.pikalek</a:t>
            </a:r>
            <a:r>
              <a:rPr lang="cs-CZ" sz="2800" b="1" kern="0" dirty="0" smtClean="0">
                <a:solidFill>
                  <a:srgbClr val="035C24"/>
                </a:solidFill>
              </a:rPr>
              <a:t>@</a:t>
            </a:r>
            <a:r>
              <a:rPr lang="cs-CZ" sz="2800" b="1" kern="0" dirty="0" err="1" smtClean="0">
                <a:solidFill>
                  <a:srgbClr val="035C24"/>
                </a:solidFill>
              </a:rPr>
              <a:t>enviros.cz</a:t>
            </a:r>
            <a:endParaRPr lang="cs-CZ" sz="2800" b="1" kern="0" dirty="0" smtClean="0">
              <a:solidFill>
                <a:srgbClr val="035C24"/>
              </a:solidFill>
            </a:endParaRPr>
          </a:p>
          <a:p>
            <a:pPr marL="514350" indent="-514350" defTabSz="393869" fontAlgn="base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defRPr/>
            </a:pPr>
            <a:endParaRPr lang="cs-CZ" sz="3200" b="1" kern="0" dirty="0" smtClean="0">
              <a:solidFill>
                <a:srgbClr val="035C24"/>
              </a:solidFill>
            </a:endParaRPr>
          </a:p>
          <a:p>
            <a:pPr marL="514350" indent="-514350" defTabSz="393869" fontAlgn="base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defRPr/>
            </a:pPr>
            <a:r>
              <a:rPr lang="cs-CZ" sz="3200" b="1" kern="0" dirty="0" smtClean="0">
                <a:solidFill>
                  <a:srgbClr val="035C24"/>
                </a:solidFill>
              </a:rPr>
              <a:t>Ing. Vladimír Dobeš, </a:t>
            </a:r>
            <a:r>
              <a:rPr lang="cs-CZ" sz="3200" b="1" kern="0" dirty="0" err="1" smtClean="0">
                <a:solidFill>
                  <a:srgbClr val="035C24"/>
                </a:solidFill>
              </a:rPr>
              <a:t>M</a:t>
            </a:r>
            <a:r>
              <a:rPr lang="cs-CZ" sz="3200" b="1" kern="0" dirty="0" smtClean="0">
                <a:solidFill>
                  <a:srgbClr val="035C24"/>
                </a:solidFill>
              </a:rPr>
              <a:t>.</a:t>
            </a:r>
            <a:r>
              <a:rPr lang="cs-CZ" sz="3200" b="1" kern="0" dirty="0" err="1" smtClean="0">
                <a:solidFill>
                  <a:srgbClr val="035C24"/>
                </a:solidFill>
              </a:rPr>
              <a:t>Sc</a:t>
            </a:r>
            <a:r>
              <a:rPr lang="cs-CZ" sz="3200" b="1" kern="0" dirty="0" smtClean="0">
                <a:solidFill>
                  <a:srgbClr val="035C24"/>
                </a:solidFill>
              </a:rPr>
              <a:t>.</a:t>
            </a:r>
          </a:p>
          <a:p>
            <a:pPr marL="514350" indent="-514350" defTabSz="393869" fontAlgn="base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defRPr/>
            </a:pPr>
            <a:r>
              <a:rPr lang="cs-CZ" sz="2800" b="1" kern="0" dirty="0" smtClean="0">
                <a:solidFill>
                  <a:srgbClr val="035C24"/>
                </a:solidFill>
              </a:rPr>
              <a:t>office@</a:t>
            </a:r>
            <a:r>
              <a:rPr lang="cs-CZ" sz="2800" b="1" kern="0" dirty="0" err="1" smtClean="0">
                <a:solidFill>
                  <a:srgbClr val="035C24"/>
                </a:solidFill>
              </a:rPr>
              <a:t>empress.cz</a:t>
            </a:r>
            <a:endParaRPr lang="cs-CZ" sz="2800" b="1" kern="0" dirty="0" smtClean="0">
              <a:solidFill>
                <a:srgbClr val="035C24"/>
              </a:solidFill>
            </a:endParaRPr>
          </a:p>
          <a:p>
            <a:pPr marL="514350" indent="-514350" defTabSz="393869" fontAlgn="base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defRPr/>
            </a:pPr>
            <a:endParaRPr lang="cs-CZ" sz="3200" b="1" kern="0" dirty="0" smtClean="0">
              <a:solidFill>
                <a:srgbClr val="035C24"/>
              </a:solidFill>
            </a:endParaRPr>
          </a:p>
          <a:p>
            <a:pPr marL="514350" indent="-514350" defTabSz="393869" fontAlgn="base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defRPr/>
            </a:pPr>
            <a:endParaRPr lang="cs-CZ" sz="3200" b="1" kern="0" dirty="0" smtClean="0">
              <a:solidFill>
                <a:srgbClr val="035C2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4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631323" y="1273094"/>
            <a:ext cx="8313097" cy="783442"/>
          </a:xfrm>
        </p:spPr>
        <p:txBody>
          <a:bodyPr/>
          <a:lstStyle/>
          <a:p>
            <a:r>
              <a:rPr lang="cs-CZ" sz="2500" b="1" dirty="0" smtClean="0">
                <a:solidFill>
                  <a:srgbClr val="FF0000"/>
                </a:solidFill>
              </a:rPr>
              <a:t>EMPRESS</a:t>
            </a:r>
            <a:r>
              <a:rPr lang="cs-CZ" sz="2500" b="1" dirty="0" smtClean="0">
                <a:solidFill>
                  <a:srgbClr val="035C24"/>
                </a:solidFill>
              </a:rPr>
              <a:t> je platforma pro účinnější využívání zdrojů a udržitelnou spotřebu a výrobu, která zajišťuje</a:t>
            </a:r>
            <a:r>
              <a:rPr lang="cs-CZ" sz="2100" b="1" dirty="0" smtClean="0">
                <a:solidFill>
                  <a:srgbClr val="035C24"/>
                </a:solidFill>
              </a:rPr>
              <a:t>:</a:t>
            </a:r>
            <a:endParaRPr lang="en-GB" sz="2100" b="1" dirty="0" smtClean="0">
              <a:solidFill>
                <a:srgbClr val="035C24"/>
              </a:solidFill>
            </a:endParaRPr>
          </a:p>
        </p:txBody>
      </p:sp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568870" y="1991729"/>
            <a:ext cx="8314455" cy="388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165" tIns="40083" rIns="80165" bIns="40083"/>
          <a:lstStyle/>
          <a:p>
            <a:pPr defTabSz="801654" hangingPunct="0">
              <a:buClr>
                <a:srgbClr val="355D2D"/>
              </a:buClr>
              <a:buSzPct val="100000"/>
              <a:buFont typeface="Arial" pitchFamily="34" charset="0"/>
              <a:buChar char="•"/>
              <a:defRPr/>
            </a:pPr>
            <a:r>
              <a:rPr lang="cs-CZ" sz="2400" dirty="0">
                <a:latin typeface="Arial" charset="0"/>
                <a:cs typeface="Arial" charset="0"/>
              </a:rPr>
              <a:t> přenos informací, vytváření a výměnu </a:t>
            </a:r>
            <a:r>
              <a:rPr lang="cs-CZ" sz="2400" dirty="0" err="1">
                <a:latin typeface="Arial" charset="0"/>
                <a:cs typeface="Arial" charset="0"/>
              </a:rPr>
              <a:t>know</a:t>
            </a:r>
            <a:r>
              <a:rPr lang="cs-CZ" sz="2400" dirty="0">
                <a:latin typeface="Arial" charset="0"/>
                <a:cs typeface="Arial" charset="0"/>
              </a:rPr>
              <a:t>-</a:t>
            </a:r>
            <a:r>
              <a:rPr lang="cs-CZ" sz="2400" dirty="0" err="1">
                <a:latin typeface="Arial" charset="0"/>
                <a:cs typeface="Arial" charset="0"/>
              </a:rPr>
              <a:t>how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 smtClean="0">
                <a:latin typeface="Arial" charset="0"/>
                <a:cs typeface="Arial" charset="0"/>
              </a:rPr>
              <a:t>včetně</a:t>
            </a:r>
          </a:p>
          <a:p>
            <a:pPr defTabSz="801654" hangingPunct="0">
              <a:buClr>
                <a:srgbClr val="355D2D"/>
              </a:buClr>
              <a:buSzPct val="100000"/>
              <a:defRPr/>
            </a:pPr>
            <a:r>
              <a:rPr lang="cs-CZ" sz="2400" dirty="0" smtClean="0">
                <a:latin typeface="Arial" charset="0"/>
                <a:cs typeface="Arial" charset="0"/>
              </a:rPr>
              <a:t>   </a:t>
            </a:r>
            <a:r>
              <a:rPr lang="cs-CZ" sz="2400" dirty="0">
                <a:latin typeface="Arial" charset="0"/>
                <a:cs typeface="Arial" charset="0"/>
              </a:rPr>
              <a:t>vstupů pro tvorbu politiky </a:t>
            </a:r>
            <a:r>
              <a:rPr lang="cs-CZ" sz="2400" dirty="0" smtClean="0">
                <a:latin typeface="Arial" charset="0"/>
                <a:cs typeface="Arial" charset="0"/>
              </a:rPr>
              <a:t>podporující eko-efektivní řešení</a:t>
            </a:r>
          </a:p>
          <a:p>
            <a:pPr defTabSz="801654" hangingPunct="0">
              <a:buClr>
                <a:srgbClr val="355D2D"/>
              </a:buClr>
              <a:buSzPct val="100000"/>
              <a:defRPr/>
            </a:pPr>
            <a:r>
              <a:rPr lang="cs-CZ" sz="2400" dirty="0" smtClean="0">
                <a:latin typeface="Arial" charset="0"/>
                <a:cs typeface="Arial" charset="0"/>
              </a:rPr>
              <a:t>   </a:t>
            </a:r>
            <a:r>
              <a:rPr lang="cs-CZ" sz="2400" dirty="0">
                <a:latin typeface="Arial" charset="0"/>
                <a:cs typeface="Arial" charset="0"/>
              </a:rPr>
              <a:t>jako alternativy k regulaci a zbytečným </a:t>
            </a:r>
            <a:r>
              <a:rPr lang="cs-CZ" sz="2400" dirty="0" smtClean="0">
                <a:latin typeface="Arial" charset="0"/>
                <a:cs typeface="Arial" charset="0"/>
              </a:rPr>
              <a:t>ztrátám</a:t>
            </a:r>
          </a:p>
          <a:p>
            <a:pPr defTabSz="801654" hangingPunct="0">
              <a:buClr>
                <a:srgbClr val="355D2D"/>
              </a:buClr>
              <a:buSzPct val="100000"/>
              <a:defRPr/>
            </a:pPr>
            <a:endParaRPr lang="cs-CZ" sz="2400" dirty="0">
              <a:latin typeface="Arial" charset="0"/>
              <a:cs typeface="Arial" charset="0"/>
            </a:endParaRPr>
          </a:p>
          <a:p>
            <a:pPr marL="400827" indent="-400827" defTabSz="801654" hangingPunct="0">
              <a:lnSpc>
                <a:spcPct val="83000"/>
              </a:lnSpc>
              <a:spcAft>
                <a:spcPts val="1249"/>
              </a:spcAft>
              <a:buClr>
                <a:srgbClr val="355D2D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Arial" charset="0"/>
                <a:cs typeface="Arial" charset="0"/>
              </a:rPr>
              <a:t>Sekretariát evropské sítě pro preventivní přístupy v průmyslovém managementu PREPARE</a:t>
            </a:r>
          </a:p>
          <a:p>
            <a:pPr marL="400827" indent="-400827" defTabSz="801654" hangingPunct="0">
              <a:lnSpc>
                <a:spcPct val="83000"/>
              </a:lnSpc>
              <a:spcAft>
                <a:spcPts val="1249"/>
              </a:spcAft>
              <a:buClr>
                <a:srgbClr val="355D2D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Arial" charset="0"/>
                <a:cs typeface="Arial" charset="0"/>
              </a:rPr>
              <a:t>České centrum čistší produkce a zakládající člen RECP Net: Globální síť pro efektivní využívání zdrojů a čistší produkci</a:t>
            </a:r>
          </a:p>
          <a:p>
            <a:pPr marL="400827" indent="-400827" defTabSz="801654" hangingPunct="0">
              <a:lnSpc>
                <a:spcPct val="83000"/>
              </a:lnSpc>
              <a:spcAft>
                <a:spcPts val="1249"/>
              </a:spcAft>
              <a:buClr>
                <a:srgbClr val="355D2D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Arial" charset="0"/>
                <a:cs typeface="Arial" charset="0"/>
              </a:rPr>
              <a:t>Referenční centrum pro udržitelnou spotřebu a výrobu v rámci evropské sítě </a:t>
            </a:r>
            <a:r>
              <a:rPr lang="cs-CZ" sz="2000" dirty="0" smtClean="0">
                <a:latin typeface="Arial" charset="0"/>
                <a:cs typeface="Arial" charset="0"/>
              </a:rPr>
              <a:t>EIONET</a:t>
            </a:r>
          </a:p>
          <a:p>
            <a:pPr marL="400827" indent="-400827" defTabSz="801654" hangingPunct="0">
              <a:lnSpc>
                <a:spcPct val="83000"/>
              </a:lnSpc>
              <a:spcAft>
                <a:spcPts val="1249"/>
              </a:spcAft>
              <a:buClr>
                <a:srgbClr val="355D2D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USV od roku 2008</a:t>
            </a:r>
            <a:endParaRPr lang="cs-CZ" sz="20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15816" y="1496265"/>
            <a:ext cx="4752528" cy="5101087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6" y="2195"/>
              <a:ext cx="1248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426" y="1962"/>
              <a:ext cx="63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sz="1400" dirty="0">
                  <a:latin typeface="Verdana" pitchFamily="34" charset="0"/>
                </a:rPr>
                <a:t>PRODUKTY</a:t>
              </a:r>
              <a:endParaRPr lang="en-GB" sz="1400" dirty="0">
                <a:latin typeface="Verdana" pitchFamily="34" charset="0"/>
              </a:endParaRPr>
            </a:p>
          </p:txBody>
        </p:sp>
      </p:grpSp>
      <p:sp>
        <p:nvSpPr>
          <p:cNvPr id="68626" name="Rectangle 18"/>
          <p:cNvSpPr>
            <a:spLocks noGrp="1" noChangeArrowheads="1"/>
          </p:cNvSpPr>
          <p:nvPr>
            <p:ph type="title"/>
          </p:nvPr>
        </p:nvSpPr>
        <p:spPr>
          <a:xfrm>
            <a:off x="3851920" y="1268760"/>
            <a:ext cx="2808312" cy="485316"/>
          </a:xfrm>
        </p:spPr>
        <p:txBody>
          <a:bodyPr/>
          <a:lstStyle/>
          <a:p>
            <a:pPr marL="979800" indent="-979800" defTabSz="801654"/>
            <a:r>
              <a:rPr lang="cs-CZ" sz="2800" b="1" dirty="0" smtClean="0">
                <a:solidFill>
                  <a:srgbClr val="FF0000"/>
                </a:solidFill>
              </a:rPr>
              <a:t>pyramida řízení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2267744" y="5805264"/>
            <a:ext cx="5616624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683568" y="3645024"/>
            <a:ext cx="2592890" cy="36932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dirty="0" smtClean="0">
                <a:solidFill>
                  <a:srgbClr val="FF0000"/>
                </a:solidFill>
                <a:latin typeface="+mj-lt"/>
              </a:rPr>
              <a:t>Informační úroveň</a:t>
            </a:r>
            <a:endParaRPr lang="cs-CZ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3923928" y="476672"/>
            <a:ext cx="5220072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/>
              <a:t> Systémový pohled na podnik</a:t>
            </a:r>
            <a:endParaRPr lang="cs-CZ" sz="2800" b="1" dirty="0"/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1619672" y="2492896"/>
            <a:ext cx="2592890" cy="36932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dirty="0" smtClean="0">
                <a:solidFill>
                  <a:srgbClr val="FF0000"/>
                </a:solidFill>
                <a:latin typeface="+mj-lt"/>
              </a:rPr>
              <a:t>Fyzické úrovně</a:t>
            </a:r>
            <a:endParaRPr lang="cs-CZ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467544" y="5517232"/>
            <a:ext cx="2088834" cy="36932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dirty="0" smtClean="0">
                <a:solidFill>
                  <a:srgbClr val="FF0000"/>
                </a:solidFill>
                <a:latin typeface="+mj-lt"/>
              </a:rPr>
              <a:t>Řídící úrovně</a:t>
            </a:r>
            <a:endParaRPr lang="cs-CZ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6" name="Left Brace 25"/>
          <p:cNvSpPr/>
          <p:nvPr/>
        </p:nvSpPr>
        <p:spPr bwMode="auto">
          <a:xfrm>
            <a:off x="3635896" y="1916832"/>
            <a:ext cx="504056" cy="151216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Left Brace 26"/>
          <p:cNvSpPr/>
          <p:nvPr/>
        </p:nvSpPr>
        <p:spPr bwMode="auto">
          <a:xfrm>
            <a:off x="2339752" y="4365104"/>
            <a:ext cx="360040" cy="223224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Left Brace 27"/>
          <p:cNvSpPr/>
          <p:nvPr/>
        </p:nvSpPr>
        <p:spPr bwMode="auto">
          <a:xfrm>
            <a:off x="3131840" y="3501008"/>
            <a:ext cx="360040" cy="64807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16216" y="908720"/>
            <a:ext cx="262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a na úrovně ovlivňující jeho envir. výkonnost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FF0000"/>
                </a:solidFill>
              </a:rPr>
              <a:t>Metodika vstupního hodnocení udržitelné spotřeby a výroby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7544" y="2708920"/>
            <a:ext cx="8277797" cy="41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cs-CZ" sz="1200" b="0" i="1" u="none" strike="noStrike" kern="0" cap="none" spc="0" normalizeH="0" baseline="0" noProof="0" dirty="0" smtClean="0">
              <a:ln>
                <a:noFill/>
              </a:ln>
              <a:solidFill>
                <a:srgbClr val="035C2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Cílem VH USV je identifikace </a:t>
            </a: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eko-efektivních inovačních příležitostí v</a:t>
            </a: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celé pyramidě řízení podniku</a:t>
            </a: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cs-CZ" sz="3200" b="1" i="0" u="none" strike="noStrike" kern="0" cap="none" spc="0" normalizeH="0" baseline="0" noProof="0" dirty="0" smtClean="0">
              <a:ln>
                <a:noFill/>
              </a:ln>
              <a:solidFill>
                <a:srgbClr val="035C2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Eko-efektivní = maximalizace pozitivních a</a:t>
            </a: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minimalizace negativních dopadů</a:t>
            </a: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cs-CZ" sz="3200" b="1" kern="0" dirty="0" smtClean="0">
              <a:solidFill>
                <a:srgbClr val="035C24"/>
              </a:solidFill>
            </a:endParaRP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Eko-efektivní</a:t>
            </a:r>
            <a:r>
              <a:rPr kumimoji="0" lang="cs-CZ" sz="3200" b="1" i="0" u="none" strike="noStrike" kern="0" cap="none" spc="0" normalizeH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přístup = dobrovolný přístup</a:t>
            </a:r>
            <a:endParaRPr kumimoji="0" lang="cs-CZ" sz="3200" b="1" i="0" u="none" strike="noStrike" kern="0" cap="none" spc="0" normalizeH="0" baseline="0" noProof="0" dirty="0" smtClean="0">
              <a:ln>
                <a:noFill/>
              </a:ln>
              <a:solidFill>
                <a:srgbClr val="035C2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35C2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FF0000"/>
                </a:solidFill>
              </a:rPr>
              <a:t>2 základní kroky VH USV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7544" y="2708920"/>
            <a:ext cx="8277797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cs-CZ" sz="1200" b="0" i="1" u="none" strike="noStrike" kern="0" cap="none" spc="0" normalizeH="0" baseline="0" noProof="0" dirty="0" smtClean="0">
              <a:ln>
                <a:noFill/>
              </a:ln>
              <a:solidFill>
                <a:srgbClr val="035C2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kumimoji="0" 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Screening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podniku</a:t>
            </a:r>
          </a:p>
          <a:p>
            <a:pPr marL="1428750" lvl="2" indent="-514350" defTabSz="393869" fontAlgn="base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cs-CZ" sz="3200" b="1" kern="0" noProof="0" dirty="0" smtClean="0">
                <a:solidFill>
                  <a:srgbClr val="035C24"/>
                </a:solidFill>
              </a:rPr>
              <a:t>Vhodnost metodiky pro organizaci</a:t>
            </a:r>
          </a:p>
          <a:p>
            <a:pPr marL="1428750" lvl="2" indent="-514350" defTabSz="393869" fontAlgn="base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endParaRPr kumimoji="0" lang="cs-CZ" sz="3200" b="1" i="0" u="none" strike="noStrike" kern="0" cap="none" spc="0" normalizeH="0" baseline="0" noProof="0" dirty="0" smtClean="0">
              <a:ln>
                <a:noFill/>
              </a:ln>
              <a:solidFill>
                <a:srgbClr val="035C2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cs-CZ" sz="3200" b="1" kern="0" dirty="0" smtClean="0">
                <a:solidFill>
                  <a:srgbClr val="035C24"/>
                </a:solidFill>
              </a:rPr>
              <a:t>Vstupní hodnocení </a:t>
            </a:r>
          </a:p>
          <a:p>
            <a:pPr marL="1433513" lvl="1" indent="-450850" defTabSz="393869" fontAlgn="base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cs-CZ" sz="3200" b="1" kern="0" dirty="0" smtClean="0">
                <a:solidFill>
                  <a:srgbClr val="035C24"/>
                </a:solidFill>
              </a:rPr>
              <a:t>Návrh projektu/opatření	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35C2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514350" marR="0" lvl="0" indent="-51435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endParaRPr kumimoji="0" lang="cs-CZ" sz="3200" b="1" i="0" u="none" strike="noStrike" kern="0" cap="none" spc="0" normalizeH="0" baseline="0" noProof="0" dirty="0" smtClean="0">
              <a:ln>
                <a:noFill/>
              </a:ln>
              <a:solidFill>
                <a:srgbClr val="035C2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00620" marR="0" lvl="0" indent="-300620" algn="l" defTabSz="393869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249"/>
              </a:spcAft>
              <a:buClr>
                <a:srgbClr val="000000"/>
              </a:buClr>
              <a:buSzPct val="100000"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35C2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16305" y="2348887"/>
            <a:ext cx="3561205" cy="4137592"/>
            <a:chOff x="576" y="1536"/>
            <a:chExt cx="2243" cy="260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9636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37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38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39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40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41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42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43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9644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solidFill>
                    <a:schemeClr val="tx1"/>
                  </a:solidFill>
                  <a:latin typeface="Verdana" pitchFamily="34" charset="0"/>
                </a:rPr>
                <a:t>ZÁJMY ZÁJMOVÝCH SKUPIN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9645" name="Text Box 13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9646" name="Text Box 14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9647" name="Text Box 15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9648" name="Text Box 16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9649" name="Text Box 17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9651" name="Line 19"/>
          <p:cNvSpPr>
            <a:spLocks noChangeShapeType="1"/>
          </p:cNvSpPr>
          <p:nvPr/>
        </p:nvSpPr>
        <p:spPr bwMode="auto">
          <a:xfrm>
            <a:off x="2627119" y="5517220"/>
            <a:ext cx="410563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2555776" y="2132856"/>
            <a:ext cx="4175721" cy="4339639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3900525" y="2134304"/>
            <a:ext cx="1107971" cy="4030984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endParaRPr lang="cs-CZ" sz="2400" i="1" dirty="0">
              <a:solidFill>
                <a:srgbClr val="FF0000"/>
              </a:solidFill>
              <a:latin typeface="Arial Black" pitchFamily="34" charset="0"/>
            </a:endParaRPr>
          </a:p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0000FF"/>
                </a:solidFill>
                <a:latin typeface="Arial Black" pitchFamily="34" charset="0"/>
              </a:rPr>
              <a:t>Oblasti </a:t>
            </a: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klíčových změn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4355449" y="5589227"/>
            <a:ext cx="577016" cy="476690"/>
          </a:xfrm>
          <a:prstGeom prst="rect">
            <a:avLst/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4355449" y="3284986"/>
            <a:ext cx="577016" cy="475250"/>
          </a:xfrm>
          <a:prstGeom prst="rect">
            <a:avLst/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1069816" y="1988850"/>
            <a:ext cx="553974" cy="4248446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Hodnocení aspektů UVS</a:t>
            </a:r>
          </a:p>
        </p:txBody>
      </p:sp>
      <p:sp>
        <p:nvSpPr>
          <p:cNvPr id="69650" name="Rectangle 18"/>
          <p:cNvSpPr>
            <a:spLocks noGrp="1" noChangeArrowheads="1"/>
          </p:cNvSpPr>
          <p:nvPr>
            <p:ph type="title"/>
          </p:nvPr>
        </p:nvSpPr>
        <p:spPr>
          <a:xfrm>
            <a:off x="2915816" y="476672"/>
            <a:ext cx="5832648" cy="1736822"/>
          </a:xfrm>
        </p:spPr>
        <p:txBody>
          <a:bodyPr/>
          <a:lstStyle/>
          <a:p>
            <a:pPr marL="979800" indent="-979800" algn="r" defTabSz="801654"/>
            <a:r>
              <a:rPr lang="cs-CZ" sz="4200" b="1" dirty="0">
                <a:solidFill>
                  <a:schemeClr val="tx1"/>
                </a:solidFill>
              </a:rPr>
              <a:t>	</a:t>
            </a:r>
            <a:r>
              <a:rPr lang="cs-CZ" sz="3600" dirty="0" smtClean="0">
                <a:solidFill>
                  <a:srgbClr val="035C24"/>
                </a:solidFill>
              </a:rPr>
              <a:t>A) nejprve jsou identifikovány oblasti s největším potenciálem pro zlepšení</a:t>
            </a:r>
            <a:endParaRPr lang="en-GB" sz="35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7020583" y="2923507"/>
            <a:ext cx="1870888" cy="46165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Nástroj x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16305" y="2348887"/>
            <a:ext cx="3561205" cy="4137592"/>
            <a:chOff x="576" y="1536"/>
            <a:chExt cx="2243" cy="260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70661" name="Line 5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662" name="Line 6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663" name="Line 7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664" name="Line 8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665" name="Line 9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666" name="Line 10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667" name="Line 11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668" name="Line 12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0669" name="Text Box 13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solidFill>
                    <a:schemeClr val="tx1"/>
                  </a:solidFill>
                  <a:latin typeface="Verdana" pitchFamily="34" charset="0"/>
                </a:rPr>
                <a:t>ZÁJMY ZÁJMOVÝCH SKUPIN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70670" name="Text Box 14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70671" name="Text Box 15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70672" name="Text Box 16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70673" name="Text Box 17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70674" name="Text Box 18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70675" name="Rectangle 19"/>
          <p:cNvSpPr>
            <a:spLocks noGrp="1" noChangeArrowheads="1"/>
          </p:cNvSpPr>
          <p:nvPr>
            <p:ph type="title"/>
          </p:nvPr>
        </p:nvSpPr>
        <p:spPr>
          <a:xfrm>
            <a:off x="3275856" y="404664"/>
            <a:ext cx="5343926" cy="1736822"/>
          </a:xfrm>
        </p:spPr>
        <p:txBody>
          <a:bodyPr/>
          <a:lstStyle/>
          <a:p>
            <a:pPr marL="979800" lvl="0" indent="-979800" defTabSz="801654"/>
            <a:r>
              <a:rPr lang="cs-CZ" sz="3600" dirty="0" smtClean="0">
                <a:solidFill>
                  <a:srgbClr val="035C24"/>
                </a:solidFill>
              </a:rPr>
              <a:t>	B) teprve následně jsou jim přiřazeny nástroje</a:t>
            </a:r>
            <a:r>
              <a:rPr lang="cs-CZ" sz="2400" dirty="0" smtClean="0">
                <a:solidFill>
                  <a:srgbClr val="035C24"/>
                </a:solidFill>
              </a:rPr>
              <a:t/>
            </a:r>
            <a:br>
              <a:rPr lang="cs-CZ" sz="2400" dirty="0" smtClean="0">
                <a:solidFill>
                  <a:srgbClr val="035C24"/>
                </a:solidFill>
              </a:rPr>
            </a:br>
            <a:endParaRPr lang="en-GB" sz="21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>
            <a:off x="2627119" y="5517220"/>
            <a:ext cx="410563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2627118" y="1988849"/>
            <a:ext cx="4176235" cy="4408889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3900525" y="2134304"/>
            <a:ext cx="1107971" cy="4030984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endParaRPr lang="cs-CZ" sz="2400" i="1" dirty="0">
              <a:solidFill>
                <a:srgbClr val="FF0000"/>
              </a:solidFill>
              <a:latin typeface="Arial Black" pitchFamily="34" charset="0"/>
            </a:endParaRPr>
          </a:p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0000FF"/>
                </a:solidFill>
                <a:latin typeface="Arial Black" pitchFamily="34" charset="0"/>
              </a:rPr>
              <a:t>Oblasti </a:t>
            </a: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klíčových změn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5652038" y="2204872"/>
            <a:ext cx="1870888" cy="46165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Nástroj x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6155738" y="2852940"/>
            <a:ext cx="1872246" cy="46165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0000FF"/>
                </a:solidFill>
                <a:latin typeface="Arial Black" pitchFamily="34" charset="0"/>
              </a:rPr>
              <a:t>Nástroj A</a:t>
            </a: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6301011" y="3284985"/>
            <a:ext cx="1870888" cy="46165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0000FF"/>
                </a:solidFill>
                <a:latin typeface="Arial Black" pitchFamily="34" charset="0"/>
              </a:rPr>
              <a:t>Nástroj B</a:t>
            </a:r>
          </a:p>
        </p:txBody>
      </p:sp>
      <p:sp>
        <p:nvSpPr>
          <p:cNvPr id="70682" name="Text Box 26"/>
          <p:cNvSpPr txBox="1">
            <a:spLocks noChangeArrowheads="1"/>
          </p:cNvSpPr>
          <p:nvPr/>
        </p:nvSpPr>
        <p:spPr bwMode="auto">
          <a:xfrm>
            <a:off x="6516882" y="4077068"/>
            <a:ext cx="1870888" cy="46165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Nástroj x</a:t>
            </a:r>
          </a:p>
        </p:txBody>
      </p: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6659439" y="4797144"/>
            <a:ext cx="1872245" cy="46165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Nástroj x</a:t>
            </a:r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4355449" y="5589227"/>
            <a:ext cx="577016" cy="476690"/>
          </a:xfrm>
          <a:prstGeom prst="rect">
            <a:avLst/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</p:txBody>
      </p:sp>
      <p:sp>
        <p:nvSpPr>
          <p:cNvPr id="70685" name="Text Box 29"/>
          <p:cNvSpPr txBox="1">
            <a:spLocks noChangeArrowheads="1"/>
          </p:cNvSpPr>
          <p:nvPr/>
        </p:nvSpPr>
        <p:spPr bwMode="auto">
          <a:xfrm>
            <a:off x="6803354" y="5517220"/>
            <a:ext cx="1872245" cy="46165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0000FF"/>
                </a:solidFill>
                <a:latin typeface="Arial Black" pitchFamily="34" charset="0"/>
              </a:rPr>
              <a:t>Nástroj C</a:t>
            </a:r>
          </a:p>
        </p:txBody>
      </p:sp>
      <p:sp>
        <p:nvSpPr>
          <p:cNvPr id="70686" name="Text Box 30"/>
          <p:cNvSpPr txBox="1">
            <a:spLocks noChangeArrowheads="1"/>
          </p:cNvSpPr>
          <p:nvPr/>
        </p:nvSpPr>
        <p:spPr bwMode="auto">
          <a:xfrm>
            <a:off x="6085139" y="4437106"/>
            <a:ext cx="1870888" cy="46165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Nástroj x</a:t>
            </a:r>
          </a:p>
        </p:txBody>
      </p:sp>
      <p:sp>
        <p:nvSpPr>
          <p:cNvPr id="70687" name="Text Box 31"/>
          <p:cNvSpPr txBox="1">
            <a:spLocks noChangeArrowheads="1"/>
          </p:cNvSpPr>
          <p:nvPr/>
        </p:nvSpPr>
        <p:spPr bwMode="auto">
          <a:xfrm>
            <a:off x="4355449" y="3284986"/>
            <a:ext cx="577016" cy="475250"/>
          </a:xfrm>
          <a:prstGeom prst="rect">
            <a:avLst/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endParaRPr lang="cs-CZ" sz="2400" dirty="0">
              <a:latin typeface="Times New Roman" pitchFamily="18" charset="0"/>
            </a:endParaRPr>
          </a:p>
        </p:txBody>
      </p:sp>
      <p:sp>
        <p:nvSpPr>
          <p:cNvPr id="70688" name="Line 32"/>
          <p:cNvSpPr>
            <a:spLocks noChangeShapeType="1"/>
          </p:cNvSpPr>
          <p:nvPr/>
        </p:nvSpPr>
        <p:spPr bwMode="auto">
          <a:xfrm flipV="1">
            <a:off x="4932465" y="3068963"/>
            <a:ext cx="1223273" cy="43204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70689" name="Line 33"/>
          <p:cNvSpPr>
            <a:spLocks noChangeShapeType="1"/>
          </p:cNvSpPr>
          <p:nvPr/>
        </p:nvSpPr>
        <p:spPr bwMode="auto">
          <a:xfrm>
            <a:off x="4932465" y="3571575"/>
            <a:ext cx="1368545" cy="1441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70690" name="Line 34"/>
          <p:cNvSpPr>
            <a:spLocks noChangeShapeType="1"/>
          </p:cNvSpPr>
          <p:nvPr/>
        </p:nvSpPr>
        <p:spPr bwMode="auto">
          <a:xfrm flipV="1">
            <a:off x="4932466" y="5661235"/>
            <a:ext cx="1870888" cy="1425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70691" name="Text Box 35"/>
          <p:cNvSpPr txBox="1">
            <a:spLocks noChangeArrowheads="1"/>
          </p:cNvSpPr>
          <p:nvPr/>
        </p:nvSpPr>
        <p:spPr bwMode="auto">
          <a:xfrm>
            <a:off x="6301011" y="1628811"/>
            <a:ext cx="1870888" cy="46165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Nástroj x</a:t>
            </a:r>
          </a:p>
        </p:txBody>
      </p:sp>
      <p:sp>
        <p:nvSpPr>
          <p:cNvPr id="70692" name="Text Box 36"/>
          <p:cNvSpPr txBox="1">
            <a:spLocks noChangeArrowheads="1"/>
          </p:cNvSpPr>
          <p:nvPr/>
        </p:nvSpPr>
        <p:spPr bwMode="auto">
          <a:xfrm>
            <a:off x="711387" y="1628812"/>
            <a:ext cx="553974" cy="4681931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400" i="1" dirty="0">
                <a:solidFill>
                  <a:srgbClr val="FF0000"/>
                </a:solidFill>
                <a:latin typeface="Arial Black" pitchFamily="34" charset="0"/>
              </a:rPr>
              <a:t>Hodnocení aspektů USV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Nároky na realizaci VH USV</a:t>
            </a:r>
            <a:endParaRPr lang="cs-CZ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Cca čtyři návštěvy konzultanta (certifikovaného Manažera USV) v organizaci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Poskytnutí dat o podniku včetně údajů o tocích materiálu a energie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Interaktivní dialog s podnikem při analýze získaných dat a návrhu nejvhodnějších opatření pro zlepšení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_empress">
  <a:themeElements>
    <a:clrScheme name="Vlastní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0000"/>
      </a:folHlink>
    </a:clrScheme>
    <a:fontScheme name="sablona empres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>
            <a:tab pos="723900" algn="l"/>
            <a:tab pos="1447800" algn="l"/>
            <a:tab pos="2171700" algn="l"/>
            <a:tab pos="2895600" algn="l"/>
            <a:tab pos="3619500" algn="l"/>
            <a:tab pos="4343400" algn="l"/>
          </a:tabLst>
          <a:defRPr kumimoji="0" lang="en-GB" sz="1600" b="1" i="0" u="none" strike="noStrike" cap="none" normalizeH="0" baseline="0" smtClean="0">
            <a:ln>
              <a:noFill/>
            </a:ln>
            <a:solidFill>
              <a:srgbClr val="035C24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>
            <a:tab pos="723900" algn="l"/>
            <a:tab pos="1447800" algn="l"/>
            <a:tab pos="2171700" algn="l"/>
            <a:tab pos="2895600" algn="l"/>
            <a:tab pos="3619500" algn="l"/>
            <a:tab pos="4343400" algn="l"/>
          </a:tabLst>
          <a:defRPr kumimoji="0" lang="en-GB" sz="1600" b="1" i="0" u="none" strike="noStrike" cap="none" normalizeH="0" baseline="0" smtClean="0">
            <a:ln>
              <a:noFill/>
            </a:ln>
            <a:solidFill>
              <a:srgbClr val="035C24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ablona empre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 empres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 empres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 empres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 empres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 empres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 empres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2809</TotalTime>
  <Words>788</Words>
  <Application>Microsoft Office PowerPoint</Application>
  <PresentationFormat>Předvádění na obrazovce (4:3)</PresentationFormat>
  <Paragraphs>257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Motiv_empress</vt:lpstr>
      <vt:lpstr>„Programová podpora vstupního hodnocení udržitelné spotřeby a výroby v ČR“</vt:lpstr>
      <vt:lpstr>Obsah prezentace</vt:lpstr>
      <vt:lpstr>EMPRESS je platforma pro účinnější využívání zdrojů a udržitelnou spotřebu a výrobu, která zajišťuje:</vt:lpstr>
      <vt:lpstr>pyramida řízení</vt:lpstr>
      <vt:lpstr>Metodika vstupního hodnocení udržitelné spotřeby a výroby</vt:lpstr>
      <vt:lpstr>2 základní kroky VH USV</vt:lpstr>
      <vt:lpstr> A) nejprve jsou identifikovány oblasti s největším potenciálem pro zlepšení</vt:lpstr>
      <vt:lpstr> B) teprve následně jsou jim přiřazeny nástroje </vt:lpstr>
      <vt:lpstr>Nároky na realizaci VH USV</vt:lpstr>
      <vt:lpstr>Zkušenosti z realizace VH USV v prvních 50 podnicích   </vt:lpstr>
      <vt:lpstr>Nejčastěji navrhované nástroje</vt:lpstr>
      <vt:lpstr>Výsledky</vt:lpstr>
      <vt:lpstr>VH USV pomáhá napľňovat</vt:lpstr>
      <vt:lpstr>Mohlo by být vstupní hodnocení přínosné pro jiné podniky? </vt:lpstr>
      <vt:lpstr>Realizovali jste již některá navržená opatření/projekty? </vt:lpstr>
      <vt:lpstr>Řízení materiálových a energetických toků ve výrobě</vt:lpstr>
      <vt:lpstr>Komunikace se zainteresovanými skupinami</vt:lpstr>
      <vt:lpstr>Systémy řízení</vt:lpstr>
      <vt:lpstr>Životní cyklus produktů</vt:lpstr>
      <vt:lpstr>  Závěry 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výsledky Projektu, hodnocení projektů podniky</dc:title>
  <dc:creator>Manicka</dc:creator>
  <cp:lastModifiedBy>zasedacka</cp:lastModifiedBy>
  <cp:revision>140</cp:revision>
  <dcterms:created xsi:type="dcterms:W3CDTF">2012-11-19T09:27:57Z</dcterms:created>
  <dcterms:modified xsi:type="dcterms:W3CDTF">2013-05-27T12:59:44Z</dcterms:modified>
</cp:coreProperties>
</file>