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7"/>
  </p:notesMasterIdLst>
  <p:handoutMasterIdLst>
    <p:handoutMasterId r:id="rId48"/>
  </p:handoutMasterIdLst>
  <p:sldIdLst>
    <p:sldId id="467" r:id="rId6"/>
    <p:sldId id="487" r:id="rId7"/>
    <p:sldId id="486" r:id="rId8"/>
    <p:sldId id="488" r:id="rId9"/>
    <p:sldId id="497" r:id="rId10"/>
    <p:sldId id="498" r:id="rId11"/>
    <p:sldId id="499" r:id="rId12"/>
    <p:sldId id="490" r:id="rId13"/>
    <p:sldId id="500" r:id="rId14"/>
    <p:sldId id="493" r:id="rId15"/>
    <p:sldId id="492" r:id="rId16"/>
    <p:sldId id="494" r:id="rId17"/>
    <p:sldId id="495" r:id="rId18"/>
    <p:sldId id="489" r:id="rId19"/>
    <p:sldId id="485" r:id="rId20"/>
    <p:sldId id="470" r:id="rId21"/>
    <p:sldId id="468" r:id="rId22"/>
    <p:sldId id="472" r:id="rId23"/>
    <p:sldId id="474" r:id="rId24"/>
    <p:sldId id="473" r:id="rId25"/>
    <p:sldId id="475" r:id="rId26"/>
    <p:sldId id="476" r:id="rId27"/>
    <p:sldId id="477" r:id="rId28"/>
    <p:sldId id="482" r:id="rId29"/>
    <p:sldId id="483" r:id="rId30"/>
    <p:sldId id="484" r:id="rId31"/>
    <p:sldId id="501" r:id="rId32"/>
    <p:sldId id="502" r:id="rId33"/>
    <p:sldId id="503" r:id="rId34"/>
    <p:sldId id="511" r:id="rId35"/>
    <p:sldId id="512" r:id="rId36"/>
    <p:sldId id="506" r:id="rId37"/>
    <p:sldId id="507" r:id="rId38"/>
    <p:sldId id="508" r:id="rId39"/>
    <p:sldId id="510" r:id="rId40"/>
    <p:sldId id="509" r:id="rId41"/>
    <p:sldId id="513" r:id="rId42"/>
    <p:sldId id="514" r:id="rId43"/>
    <p:sldId id="390" r:id="rId44"/>
    <p:sldId id="515" r:id="rId45"/>
    <p:sldId id="517" r:id="rId46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89A1A7"/>
    <a:srgbClr val="007E39"/>
    <a:srgbClr val="37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1" autoAdjust="0"/>
    <p:restoredTop sz="76993" autoAdjust="0"/>
  </p:normalViewPr>
  <p:slideViewPr>
    <p:cSldViewPr>
      <p:cViewPr varScale="1">
        <p:scale>
          <a:sx n="86" d="100"/>
          <a:sy n="86" d="100"/>
        </p:scale>
        <p:origin x="12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44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626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764829-35D7-453B-9A22-75899B306BD2}" type="datetimeFigureOut">
              <a:rPr lang="cs-CZ"/>
              <a:pPr>
                <a:defRPr/>
              </a:pPr>
              <a:t>21.03.2019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DA3BD5-BFEA-447B-A4A2-DB99727246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52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950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130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52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275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694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145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336F40-2EE7-4539-8208-54C730DB3949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0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830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303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496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sz="2500" dirty="0" smtClean="0"/>
              <a:t>Úvodem pár slov k bloku legislativa. </a:t>
            </a:r>
          </a:p>
          <a:p>
            <a:pPr eaLnBrk="1" hangingPunct="1">
              <a:defRPr/>
            </a:pPr>
            <a:r>
              <a:rPr lang="cs-CZ" sz="2500" dirty="0" smtClean="0"/>
              <a:t>Nebude to podrobný výklad legislativy, bude to spíše přehled o cílech ÚP, nástrojích ÚP a „pořizovatelském týmu. </a:t>
            </a:r>
          </a:p>
          <a:p>
            <a:pPr eaLnBrk="1" hangingPunct="1">
              <a:defRPr/>
            </a:pPr>
            <a:r>
              <a:rPr lang="cs-CZ" sz="2500" dirty="0" smtClean="0"/>
              <a:t>Vy jako starostové (určení zastupitelé) potřebujete vědět </a:t>
            </a:r>
          </a:p>
          <a:p>
            <a:pPr eaLnBrk="1" hangingPunct="1">
              <a:defRPr/>
            </a:pPr>
            <a:r>
              <a:rPr lang="cs-CZ" sz="2500" dirty="0" smtClean="0"/>
              <a:t>- Co je úkolem obce v ÚP, kdo je Vaším partnerem a vykonavatelem těch úkolů. </a:t>
            </a:r>
          </a:p>
          <a:p>
            <a:pPr eaLnBrk="1" hangingPunct="1">
              <a:defRPr/>
            </a:pPr>
            <a:r>
              <a:rPr lang="cs-CZ" sz="2500" dirty="0" smtClean="0"/>
              <a:t>Některé části prezentace projedu stručně, někde se zastavím u věcí, které jsou pro Vás důležitější.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r>
              <a:rPr lang="cs-CZ" sz="2500" dirty="0" smtClean="0"/>
              <a:t>Prezentace bude k dispozici, nemusíte si dělat poznámky. Případné dotazy bychom nechali do odpoledního bloku. 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45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046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540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363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Geoportál ÚAP</a:t>
            </a:r>
            <a:r>
              <a:rPr lang="cs-CZ" baseline="0" dirty="0" smtClean="0"/>
              <a:t> je centrálním nástrojem pro správu dat ÚAP na krajské úrovni. Je provozován krajem pro 12 z 16 ORP na základě veřejnoprávní smlouvy (smlouvu nepodepsali Kadaň, Ústí nad Labem, Litoměřice, Teplice). Primárním spouštěčem realizace bylo poskytnutí technické podpory obcím, které nemají dostatečné personální a programové vybavení k poskytnutí dostatečně kvalitních digitálních podkladů projektantům pro zpracování ÚPD. Portál obsahuje celou sadu nástrojů a evidencí, jako je výdejní modul dat ÚAP, evidenci ÚPD, evidenci oprávněných investorů, zveřejnění informací o TI. Obsahuje i řadu tematických map nejen z oblasti územního plánování, ale i dopravy, životního prostředí, krizového řízení a regionálního rozvoje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999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Datový model UAP&amp;UP se zabývá strukturou zpracování UAP&amp;UP v celém jejich rozsahu s možností využití technologií GIS i CAD. Je v Ústeckém kraji zaveden od roku 2007 a je využíván většinou úřadů územního plánování. Díky sjednocené struktuře dat bylo možné nad takto sjednocenými daty územního plánování vytvořit komplexní nástroje pro správu dat – Geoportál ÚAP. Díky sjednocené struktuře dat je možné tyto data dále využívat v dalších souvisejících agendách, jako je připravovaný Národní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geoportál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územního plánování a Geoportál INSPIRE a pomoci tak plnit obcím Ústeckého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karaje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jejich zákonné povinnosti vyplývající ze stavebního zákona nebo zákona o svobodném přístupu k informacím o životním prostředí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405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Jednou z povinností úřadů územního plánování je zveřejňování</a:t>
            </a:r>
            <a:r>
              <a:rPr lang="cs-CZ" baseline="0" dirty="0" smtClean="0"/>
              <a:t> informací o technické infrastruktuře a o jejím vlastníkovi obsažené v údaji o území, poskytnuté podle § 27 stavebního zákona. Díky jednotnému řešení správy dat , bylo možné zajistit plnění uvedené povinnosti prostřednictvím </a:t>
            </a:r>
            <a:r>
              <a:rPr lang="cs-CZ" baseline="0" dirty="0" err="1" smtClean="0"/>
              <a:t>geoportálu</a:t>
            </a:r>
            <a:r>
              <a:rPr lang="cs-CZ" baseline="0" dirty="0" smtClean="0"/>
              <a:t> ÚAP, kde jsou veškerá data technické infrastruktury na jednom místě, kde je lze i jednotně prezentovat a zveřejňovat. V příslušné části portálu lze jednoduše vyhledat technickou infrastrukturu v mapě a zjistit údaje o jejím vlastníkovi.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072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Jedná se o agendu zavedenou 1.1.2018 novelou stavebního zákona. Krajský úřad vede tzv. seznam oprávněných investorů. Vlastník,</a:t>
            </a:r>
            <a:r>
              <a:rPr lang="cs-CZ" baseline="0" dirty="0" smtClean="0"/>
              <a:t> správce či provozovatel veřejné dopravní nebo technické infrastruktury, „oprávněný investor“, zaznamenaný v uvedeném seznamu má právo být informován o úkonech správního orgánu při projednávání návrhů zásad územního rozvoje, územního plánu nebo regulačního plánu vyrozuměn jednotlivě. Seznam je uveden v příslušné části </a:t>
            </a:r>
            <a:r>
              <a:rPr lang="cs-CZ" baseline="0" dirty="0" err="1" smtClean="0"/>
              <a:t>geoportálu</a:t>
            </a:r>
            <a:r>
              <a:rPr lang="cs-CZ" baseline="0" dirty="0" smtClean="0"/>
              <a:t> ÚAP a lze v něm vyhledávat podle jednotlivých obcí kraje. V současné době čítá seznam 12 oprávněných investorů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269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5168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394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253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87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682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71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338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4049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Pokud</a:t>
            </a:r>
            <a:r>
              <a:rPr lang="cs-CZ" baseline="0" dirty="0" smtClean="0"/>
              <a:t> bude z vaší strany zájem o tento dotační titul, doporučujeme se obracet na pracovní skupinu pro Program obnovy venkova (POV) s žádostí, aby dotace byla vypsána. Předseda pracovní skupiny je  pan Ing. Petr </a:t>
            </a:r>
            <a:r>
              <a:rPr lang="cs-CZ" baseline="0" dirty="0" err="1" smtClean="0"/>
              <a:t>Medáček</a:t>
            </a:r>
            <a:r>
              <a:rPr lang="cs-CZ" baseline="0" dirty="0" smtClean="0"/>
              <a:t>, CSc. MBA – starosta obce Budyně nad Ohří.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35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AB5C7-68C0-4297-A93F-CFFFE8162B1D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276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AB5C7-68C0-4297-A93F-CFFFE8162B1D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357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4C8F55-63B2-4321-96B1-36E663049CDA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938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3359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4C8F55-63B2-4321-96B1-36E663049CDA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543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456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845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26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673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648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92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130425"/>
            <a:ext cx="800105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800105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4E7487-8C93-47C0-8FB2-0EBAC7913AFC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99DB3-E453-41F8-94C7-649478B5DA2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46B6C0-B9FD-41D3-81DF-E79B0DDBA178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3A698-2AA2-403B-9537-ED4B3EC45D5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785926"/>
            <a:ext cx="2057400" cy="4340237"/>
          </a:xfrm>
        </p:spPr>
        <p:txBody>
          <a:bodyPr vert="eaVert"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14348" y="1785926"/>
            <a:ext cx="5762652" cy="4340237"/>
          </a:xfrm>
        </p:spPr>
        <p:txBody>
          <a:bodyPr vert="eaVert"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06A506-F281-4716-BAC9-BF55B5CFE0FB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71FC-F69D-42AD-B7AD-30410E09C41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A70CDD-FBEA-4DC2-ACC3-3B4CF693C8F1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501D7-ED80-4C04-BCD8-8C26D6432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9" y="4406900"/>
            <a:ext cx="800105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9" y="2906713"/>
            <a:ext cx="800105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B020F-B9DB-43B7-AECF-A7E690AF4616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E1708-31F1-45C7-853A-692A4FB83D8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4348" y="3071810"/>
            <a:ext cx="3929090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4" y="3071810"/>
            <a:ext cx="3900486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CC5D6E-8846-427E-BA6A-BFBACEF173E6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5EEE6-D252-4174-9FC1-22ECB144F16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8" y="3071810"/>
            <a:ext cx="392909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14348" y="3857629"/>
            <a:ext cx="3929090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6314" y="3071810"/>
            <a:ext cx="390048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86314" y="3857629"/>
            <a:ext cx="3900486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3C8CA9-6844-40E9-956E-1A05EAA3FEC3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8E099-1C16-4D41-83AE-46D6E4388F4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73053A-A295-4C3B-B899-40600730B878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EC60-FB84-4A61-950B-3E9ED3F2412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95FDAE-767E-427B-B76C-DD34EB1F8DEE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B1BC-0E22-4632-9504-FB6582CA590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1382" y="1785926"/>
            <a:ext cx="285048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4" y="1785926"/>
            <a:ext cx="4972056" cy="4340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21382" y="3143248"/>
            <a:ext cx="2850486" cy="2982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5A6DB6-A714-4593-A744-BCC519E13462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96BA-4F3C-401B-91C7-0D6705D7533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4800600"/>
            <a:ext cx="800105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14348" y="1785927"/>
            <a:ext cx="8001056" cy="29416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14348" y="5367338"/>
            <a:ext cx="800105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6F0BE9-3216-49FE-A03E-2A9689E0AAB5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2D40-8849-445C-8D65-1F83977FF97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714375" y="1785938"/>
            <a:ext cx="7972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714375" y="3071813"/>
            <a:ext cx="79724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14375" y="6356350"/>
            <a:ext cx="1214438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FB937-B5A4-4A76-A25A-757D81FBCF28}" type="datetime1">
              <a:rPr lang="cs-CZ"/>
              <a:pPr>
                <a:defRPr/>
              </a:pPr>
              <a:t>21.03.2019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071688" y="6357938"/>
            <a:ext cx="5286375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cs-CZ" sz="1200" kern="1200">
                <a:solidFill>
                  <a:srgbClr val="89A1A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500938" y="6356350"/>
            <a:ext cx="1185862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50E39B-CD8D-4805-8E09-79C8979CFED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pic>
        <p:nvPicPr>
          <p:cNvPr id="3079" name="Obrázek 12" descr="kru.wm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1688" y="484188"/>
            <a:ext cx="38036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75D67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r.cz/cs/Temp/Zaloha-z-Narodnich-dotaci/Uzemni-planovani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ilip.novosad@mmr.cz" TargetMode="External"/><Relationship Id="rId5" Type="http://schemas.openxmlformats.org/officeDocument/2006/relationships/hyperlink" Target="mailto:eva.fialova@mmr.cz" TargetMode="External"/><Relationship Id="rId4" Type="http://schemas.openxmlformats.org/officeDocument/2006/relationships/hyperlink" Target="mailto:ilona.kunesova@mmr.cz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katerina.znamenackova@ccr.cz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smascr.cz/" TargetMode="External"/><Relationship Id="rId4" Type="http://schemas.openxmlformats.org/officeDocument/2006/relationships/hyperlink" Target="mailto:ilona.kunesova@mmr.cz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svoboda.j@kr-ustecky.cz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katerina.znamenackova@ccr.cz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smascr.cz/" TargetMode="External"/><Relationship Id="rId4" Type="http://schemas.openxmlformats.org/officeDocument/2006/relationships/hyperlink" Target="mailto:ilona.kunesova@mmr.cz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458470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2) Aktuální stav územně plánovací činnosti kraje</a:t>
            </a:r>
            <a:b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cs-CZ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Pavel Šťovíček </a:t>
            </a:r>
          </a:p>
          <a:p>
            <a:pPr eaLnBrk="1" hangingPunct="1"/>
            <a:r>
              <a:rPr lang="cs-CZ" sz="1800" dirty="0">
                <a:solidFill>
                  <a:schemeClr val="tx1"/>
                </a:solidFill>
                <a:latin typeface="Arial" charset="0"/>
                <a:cs typeface="Arial" charset="0"/>
              </a:rPr>
              <a:t>Krajský úřad Ústeckého kraje</a:t>
            </a:r>
          </a:p>
          <a:p>
            <a:pPr eaLnBrk="1" hangingPunct="1"/>
            <a:r>
              <a:rPr lang="cs-CZ" sz="1800" dirty="0">
                <a:solidFill>
                  <a:schemeClr val="tx1"/>
                </a:solidFill>
                <a:latin typeface="Arial" charset="0"/>
                <a:cs typeface="Arial" charset="0"/>
              </a:rPr>
              <a:t>Odbor územního plánování a stavebního řádu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  <a:hlinkClick r:id="rId3"/>
              </a:rPr>
              <a:t>stovicek.p@kr-ustecky.cz</a:t>
            </a:r>
            <a:endParaRPr lang="cs-CZ" sz="18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</a:rPr>
              <a:t>tel. 475 657 502</a:t>
            </a: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6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marL="531813" indent="-531813" eaLnBrk="1" hangingPunct="1"/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12177" t="14027" r="51487" b="10848"/>
          <a:stretch/>
        </p:blipFill>
        <p:spPr bwMode="auto">
          <a:xfrm>
            <a:off x="-33337" y="476672"/>
            <a:ext cx="9177337" cy="5927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842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marL="531813" indent="-531813" eaLnBrk="1" hangingPunct="1"/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9" name="Obrázek 8"/>
          <p:cNvPicPr/>
          <p:nvPr/>
        </p:nvPicPr>
        <p:blipFill rotWithShape="1">
          <a:blip r:embed="rId3"/>
          <a:srcRect l="10020" t="24871" r="75372" b="44566"/>
          <a:stretch/>
        </p:blipFill>
        <p:spPr bwMode="auto">
          <a:xfrm>
            <a:off x="-23812" y="423862"/>
            <a:ext cx="9191625" cy="6010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599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marL="531813" indent="-531813" eaLnBrk="1" hangingPunct="1"/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3775" t="28761" r="57875" b="18320"/>
          <a:stretch/>
        </p:blipFill>
        <p:spPr>
          <a:xfrm>
            <a:off x="0" y="1996"/>
            <a:ext cx="7112622" cy="41490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17713" t="26411" r="61812" b="47481"/>
          <a:stretch/>
        </p:blipFill>
        <p:spPr>
          <a:xfrm>
            <a:off x="358288" y="3356992"/>
            <a:ext cx="8785712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1700809"/>
            <a:ext cx="7242001" cy="1899642"/>
          </a:xfrm>
        </p:spPr>
        <p:txBody>
          <a:bodyPr/>
          <a:lstStyle/>
          <a:p>
            <a:pPr marL="531813" indent="-531813" eaLnBrk="1" hangingPunct="1"/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4564" t="14721" r="53149" b="19760"/>
          <a:stretch/>
        </p:blipFill>
        <p:spPr>
          <a:xfrm>
            <a:off x="0" y="0"/>
            <a:ext cx="8132494" cy="5157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4326" t="17240" r="53937" b="29840"/>
          <a:stretch/>
        </p:blipFill>
        <p:spPr>
          <a:xfrm>
            <a:off x="1147683" y="3714750"/>
            <a:ext cx="799631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01D7-ED80-4C04-BCD8-8C26D6432C9D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 rotWithShape="1">
          <a:blip r:embed="rId3"/>
          <a:srcRect l="10627" t="19260" r="61317" b="28004"/>
          <a:stretch/>
        </p:blipFill>
        <p:spPr bwMode="auto">
          <a:xfrm>
            <a:off x="0" y="260648"/>
            <a:ext cx="8532440" cy="6597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3835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9C456F-A1B3-4AD0-9855-D00C7316CAF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66236" t="15363" r="15682" b="4759"/>
          <a:stretch/>
        </p:blipFill>
        <p:spPr bwMode="auto">
          <a:xfrm>
            <a:off x="10085" y="0"/>
            <a:ext cx="4993964" cy="6788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499992" y="109944"/>
            <a:ext cx="449999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TEXTOVÁ ČÁST </a:t>
            </a:r>
          </a:p>
          <a:p>
            <a:endParaRPr lang="cs-CZ" sz="800" dirty="0" smtClean="0"/>
          </a:p>
          <a:p>
            <a:endParaRPr lang="cs-CZ" sz="800" dirty="0"/>
          </a:p>
          <a:p>
            <a:r>
              <a:rPr lang="cs-CZ" sz="800" dirty="0" smtClean="0"/>
              <a:t>1</a:t>
            </a:r>
            <a:r>
              <a:rPr lang="cs-CZ" sz="800" dirty="0"/>
              <a:t>. STANOVENÍ PRIORIT ÚZEMNÍHO PLÁNOVÁNÍ ÚSTECKÉ-HO KRAJE PRO ZAJIŠTĚNÍ UDRŽITELNÉHO ROZVOJE ÚZEMÍ VČETNĚ ZOHLEDNĚNÍ PRIORIT STANOVENÝCH V POLITICE ÚZEMNÍHO ROZVOJE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2. ZPŘESNĚNÍ VYMEZENÍ ROZVOJOVÝCH OBLASTÍ A ROZVOJOVÝCH OS VYMEZENÝCH V PÚR A VYMEZENÍ OBLASTÍ SE ZVÝŠENÝMI POŽADAVKY NA ZMĚNY V ÚZEMÍ KTERÉ SVÝM VÝZNAMEM PŘESAHUJÍ ÚZEMÍ VÍCE OBCÍ (NADMÍSTNÍ ROZVOJOVÉ OBLASTI A NADMÍSTNÍ ROZVOJOVÉ OSY)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3. ZPŘESNĚNÍ VYMEZENÍ SPECIFICKÝCH OBLASTÍ VYMEZENÝCH V PÚR A VYMEZENÍ DALŠÍCH SPECIFICKÝCH OBLASTÍ NADMÍSTNÍHO VÝZNAMU</a:t>
            </a:r>
          </a:p>
          <a:p>
            <a:r>
              <a:rPr lang="cs-CZ" sz="800" dirty="0"/>
              <a:t> </a:t>
            </a:r>
          </a:p>
          <a:p>
            <a:r>
              <a:rPr lang="cs-CZ" sz="800" dirty="0"/>
              <a:t>4. ZPŘESNĚNÍ VYMEZENÍ PLOCH A KORIDORŮ VYMEZE-NÝCH V PÚR A VYMEZENÍ PLOCH A KORIDORŮ NAD-MÍSTNÍHO VÝZNAMU, VČETNĚ PLOCH A KORIDORŮ VEŘEJNÉ INFRASTUKTURY, ÚSES A ÚZEMNÍCH REZERV, U PLOCH ÚZEMNÍCH REZERV STANOVENÍ VYUŽITÍ, KTERÉ MÁ BÝT PROVĚŘENO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5. UPŘESNĚNÍ ÚZEMNÍCH PODMÍNEK KONCEPCE OCHRANY A ROZVOJE PŘÍRODNÍCH, KULTURNÍCH A CIVILIZAČNÍCH HODNOT ÚZEMÍ KRAJE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6. STANOVENÍ CÍLOVÝCH KVALIT KRAJIN, VČETNĚ ÚZEMNÍCH PODMÍNEK PRO JEJICH ZACHOVÁNÍ NEBO DOSAŽENÍ </a:t>
            </a:r>
          </a:p>
          <a:p>
            <a:r>
              <a:rPr lang="cs-CZ" sz="800" dirty="0"/>
              <a:t>7. VYMEZENÍ VPS, VPO, STAVEB A OPATŘENÍ K ZAJIŠŤOVÁNÍ OBRANY A BEZPEČNOSTI STÁTU A VYMEZENÝCH ASANAČNÍCH ÚZEMÍ, PRO KTERÉ LZE PRÁVA K POZEMKŮM A STAVBÁM VYVLASTNIT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8. STANOVENÍ POŽADAVKŮ NA KOORDINACI ÚZEMNĚ PLÁNOVACÍ ČINNOSTI OBCÍ A NA ŘEŠENÍ V ÚZEMNĚ PLÁNOVACÍ DOKUMENTACI OBCÍ, ZEJMÉNA S PŘIHLÉDNUTÍM K PODMÍNKÁM OBNOVY A ROZVOJE SÍDELNÍ STRUKTURY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9. VYMEZENÍ PLOCH A KORIDORŮ, VE KTERÝCH SE UKLÁDÁ PROVĚŘENÍ ZMĚN JEJICH VYUŽITÍ ÚZEMNÍ STUDIÍ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10. VYMEZENÍ PLOCH A KORIDORŮ, VE KTERÝCH JE POŘÍ-ZENÍ A VYDÁNÍ REGULAČNÍHO PLÁNU ORGÁNY KRAJE PODMÍNKOU PRO ROZHODOVÁNÍ O ZMĚNÁCH JEJICH VYUŽITÍ, VČETNĚ STANOVENÍ, ZDA SE BUDE JEDNAT O REGULAČNÍ PLÁN Z PODNĚTU NEBO NA ŽÁDOST, A LHŮTY PRO VYDÁNÍ REGULAČNÍHO PLÁNU Z PODNĚTU</a:t>
            </a:r>
          </a:p>
          <a:p>
            <a:r>
              <a:rPr lang="cs-CZ" sz="800" dirty="0"/>
              <a:t> </a:t>
            </a:r>
          </a:p>
          <a:p>
            <a:r>
              <a:rPr lang="cs-CZ" sz="800" dirty="0"/>
              <a:t>11. ZADÁNÍ REGULAČNÍHO PLÁNU V ROZSAHU DLE PŘÍLOHY Č. 9 PRO PLOCHU NEBO KORIDOR VYMEZENÝ PODLE KAPITOLY 10.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12. STANOVENÍ POŘADÍ ZMĚN V ÚZEMÍ (ETAPIZACE), JE-LI TO ÚČELNÉ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13. STANOVENÍ KOMPENZAČNÍCH OPATŘENÍ PODLE § 37 ODST. 7 STAVEBNÍHO ZÁKONA 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14. ÚDAJE O POČTU LISTŮ ZÚR ÚK A POČTU VÝKRESŮ GRAFICKÉ ČÁSTI</a:t>
            </a:r>
          </a:p>
          <a:p>
            <a:r>
              <a:rPr lang="cs-CZ" sz="800" dirty="0"/>
              <a:t> </a:t>
            </a:r>
          </a:p>
          <a:p>
            <a:r>
              <a:rPr lang="cs-CZ" sz="800" dirty="0"/>
              <a:t>15. VYBRANÉ POUŽITÉ ZKRATKY</a:t>
            </a:r>
          </a:p>
        </p:txBody>
      </p:sp>
    </p:spTree>
    <p:extLst>
      <p:ext uri="{BB962C8B-B14F-4D97-AF65-F5344CB8AC3E}">
        <p14:creationId xmlns:p14="http://schemas.microsoft.com/office/powerpoint/2010/main" val="357215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01D7-ED80-4C04-BCD8-8C26D6432C9D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6332" t="9040" r="55774" b="5237"/>
          <a:stretch/>
        </p:blipFill>
        <p:spPr bwMode="auto">
          <a:xfrm>
            <a:off x="-2561" y="381238"/>
            <a:ext cx="9144001" cy="6447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0776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01D7-ED80-4C04-BCD8-8C26D6432C9D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6137" t="9040" r="55579" b="4925"/>
          <a:stretch/>
        </p:blipFill>
        <p:spPr bwMode="auto">
          <a:xfrm>
            <a:off x="-2560" y="186674"/>
            <a:ext cx="9146560" cy="6338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1798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107504" y="1052737"/>
            <a:ext cx="8607871" cy="5662388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1124744"/>
            <a:ext cx="8001000" cy="5233194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94705" y="1700808"/>
            <a:ext cx="8579296" cy="5265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Návrh </a:t>
            </a:r>
            <a:r>
              <a:rPr lang="cs-CZ" sz="20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aktualizace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Zásad územního rozvoje Ústeckého 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kraje a Vyhodnocení 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vlivů 2aZÚR ÚK na udržitelný rozvoj území </a:t>
            </a:r>
            <a:endParaRPr lang="cs-CZ" sz="20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u="sng" dirty="0"/>
              <a:t>Co je obsahem 2aZÚR ÚK </a:t>
            </a:r>
            <a:r>
              <a:rPr lang="cs-CZ" sz="2000" dirty="0"/>
              <a:t>?</a:t>
            </a:r>
          </a:p>
          <a:p>
            <a:pPr marL="342900" lvl="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Navrhuje nové, popřípadě doplňuje </a:t>
            </a:r>
            <a:r>
              <a:rPr lang="cs-CZ" sz="2000" dirty="0" smtClean="0"/>
              <a:t>krajské </a:t>
            </a:r>
            <a:r>
              <a:rPr lang="cs-CZ" sz="2000" dirty="0"/>
              <a:t>priority </a:t>
            </a:r>
            <a:r>
              <a:rPr lang="cs-CZ" sz="2000" dirty="0" smtClean="0"/>
              <a:t>ÚP</a:t>
            </a:r>
            <a:endParaRPr lang="cs-CZ" sz="2000" dirty="0"/>
          </a:p>
          <a:p>
            <a:pPr marL="342900" lvl="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Upřesňuje vymezení rozvojových oblastí a rozvojových </a:t>
            </a:r>
            <a:r>
              <a:rPr lang="cs-CZ" sz="2000" dirty="0" smtClean="0"/>
              <a:t>os, specifických oblastí</a:t>
            </a:r>
            <a:endParaRPr lang="cs-CZ" sz="2000" dirty="0"/>
          </a:p>
          <a:p>
            <a:pPr marL="342900" lvl="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Navrhuje </a:t>
            </a:r>
            <a:r>
              <a:rPr lang="cs-CZ" sz="2000" dirty="0"/>
              <a:t>22 ploch a koridorů dopravní a technické  infrastruktury</a:t>
            </a:r>
          </a:p>
          <a:p>
            <a:pPr marL="342900" lvl="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Upravuje vymezení prvků  nadregionálního </a:t>
            </a:r>
            <a:r>
              <a:rPr lang="cs-CZ" sz="2000" dirty="0" smtClean="0"/>
              <a:t>a </a:t>
            </a:r>
            <a:r>
              <a:rPr lang="cs-CZ" sz="2000" dirty="0"/>
              <a:t>regionálního </a:t>
            </a:r>
            <a:r>
              <a:rPr lang="cs-CZ" sz="2000" dirty="0" smtClean="0"/>
              <a:t>ÚSES</a:t>
            </a:r>
            <a:endParaRPr lang="cs-CZ" sz="2000" dirty="0"/>
          </a:p>
          <a:p>
            <a:pPr marL="342900" lvl="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Navrhuje regulaci vymezení ploch pro velké větrné elektrárny a staveb souvisejících</a:t>
            </a:r>
          </a:p>
          <a:p>
            <a:pPr marL="342900" lvl="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Upravuje hranici územně ekologických limitů ÚEL6 na dole Bílina s ohledem na vládní usnesení č. 827/2015</a:t>
            </a:r>
          </a:p>
          <a:p>
            <a:pPr marL="342900" lvl="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Upravuje asanační území ASA6  a ASA5 s ohledem na úpravu ÚEL6  </a:t>
            </a:r>
          </a:p>
          <a:p>
            <a:r>
              <a:rPr lang="cs-CZ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89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107504" y="1052737"/>
            <a:ext cx="8607871" cy="5662388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1124744"/>
            <a:ext cx="8001000" cy="5233194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94705" y="1700808"/>
            <a:ext cx="8579296" cy="470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Návrh </a:t>
            </a:r>
            <a:r>
              <a:rPr lang="cs-CZ" sz="24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aktualizace</a:t>
            </a: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Zásad územního rozvoje Ústeckého </a:t>
            </a:r>
            <a:r>
              <a:rPr lang="cs-CZ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kraje a Vyhodnocení </a:t>
            </a: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vlivů 2aZÚR ÚK na udržitelný rozvoj území </a:t>
            </a:r>
            <a:endParaRPr lang="cs-CZ" sz="24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na základě schválené Zprávy o uplatňování ZÚR ÚK v uplynulém období </a:t>
            </a:r>
            <a:endParaRPr lang="cs-CZ" sz="2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společné </a:t>
            </a:r>
            <a:r>
              <a:rPr lang="cs-CZ" sz="2000" b="1" dirty="0"/>
              <a:t>jednání </a:t>
            </a:r>
            <a:r>
              <a:rPr lang="cs-CZ" sz="2000" dirty="0"/>
              <a:t>se uskutečnilo </a:t>
            </a:r>
            <a:r>
              <a:rPr lang="cs-CZ" sz="2000" b="1" dirty="0"/>
              <a:t>16.4.2018</a:t>
            </a:r>
            <a:r>
              <a:rPr lang="cs-CZ" sz="2000" dirty="0"/>
              <a:t> – společné jednání je neveřejné, účastní se ho pouze dotčené orgány, MMR - uplatňují </a:t>
            </a:r>
            <a:r>
              <a:rPr lang="cs-CZ" sz="2000" b="1" dirty="0"/>
              <a:t>stanoviska</a:t>
            </a:r>
            <a:r>
              <a:rPr lang="cs-CZ" sz="2000" dirty="0"/>
              <a:t> a sousední kraje – uplatňují </a:t>
            </a:r>
            <a:r>
              <a:rPr lang="cs-CZ" sz="2000" b="1" dirty="0"/>
              <a:t>připomínky</a:t>
            </a:r>
            <a:r>
              <a:rPr lang="cs-CZ" sz="2000" dirty="0"/>
              <a:t>  (§ 37 odst.2 SZ</a:t>
            </a:r>
            <a:r>
              <a:rPr lang="cs-CZ" sz="2000" dirty="0" smtClean="0"/>
              <a:t>)</a:t>
            </a: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Návrh 2aZÚR ÚK a VV URÚ doručil pořizovatel veřejnou vyhláškou – každý (tj. i obce) mohl uplatnit k návrhu 2aZÚR ÚK a VV URÚ do 30 dnů od doručení  (tj. </a:t>
            </a:r>
            <a:r>
              <a:rPr lang="cs-CZ" sz="2000" b="1" dirty="0"/>
              <a:t>do 14.5.2018</a:t>
            </a:r>
            <a:r>
              <a:rPr lang="cs-CZ" sz="2000" dirty="0"/>
              <a:t>) </a:t>
            </a:r>
            <a:r>
              <a:rPr lang="cs-CZ" sz="2000" b="1" dirty="0"/>
              <a:t>písemné </a:t>
            </a:r>
            <a:r>
              <a:rPr lang="cs-CZ" sz="2000" b="1" dirty="0" smtClean="0"/>
              <a:t>připomínky</a:t>
            </a:r>
            <a:endParaRPr lang="cs-CZ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0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9641" t="17174" r="69008" b="42397"/>
          <a:stretch/>
        </p:blipFill>
        <p:spPr bwMode="auto">
          <a:xfrm>
            <a:off x="0" y="1711107"/>
            <a:ext cx="8892480" cy="4680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39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107504" y="1052737"/>
            <a:ext cx="8607871" cy="5662388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1124744"/>
            <a:ext cx="8001000" cy="5233194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7504" y="1628800"/>
            <a:ext cx="8784976" cy="484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Návrh </a:t>
            </a:r>
            <a:r>
              <a:rPr lang="cs-CZ" sz="24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aktualizace</a:t>
            </a: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Zásad územního rozvoje Ústeckého </a:t>
            </a:r>
            <a:r>
              <a:rPr lang="cs-CZ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kraje a Vyhodnocení </a:t>
            </a: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vlivů 2aZÚR ÚK na udržitelný rozvoj území </a:t>
            </a:r>
            <a:endParaRPr lang="cs-CZ" sz="24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Návrh </a:t>
            </a:r>
            <a:r>
              <a:rPr lang="cs-CZ" sz="2000" dirty="0"/>
              <a:t>2aZÚR ÚK obsahoval 3 varianty řešení koridoru silnice II/240 Roudnice nad Labem, západní obchvat s mostem přes </a:t>
            </a:r>
            <a:r>
              <a:rPr lang="cs-CZ" sz="2000" dirty="0" smtClean="0"/>
              <a:t>Labe - dne </a:t>
            </a:r>
            <a:r>
              <a:rPr lang="cs-CZ" sz="2000" b="1" dirty="0"/>
              <a:t>4.3.2019 </a:t>
            </a:r>
            <a:r>
              <a:rPr lang="cs-CZ" sz="2000" dirty="0"/>
              <a:t>schválilo </a:t>
            </a:r>
            <a:r>
              <a:rPr lang="cs-CZ" sz="2000" dirty="0" smtClean="0"/>
              <a:t>ZÚK nejvhodnější </a:t>
            </a:r>
            <a:r>
              <a:rPr lang="cs-CZ" sz="2000" dirty="0"/>
              <a:t>variantu (</a:t>
            </a:r>
            <a:r>
              <a:rPr lang="cs-CZ" sz="2000" dirty="0" err="1"/>
              <a:t>tj</a:t>
            </a:r>
            <a:r>
              <a:rPr lang="cs-CZ" sz="2000" dirty="0"/>
              <a:t> variantu 2) s podmínkou provedení úpravy koridoru v jeho severní části, tj. vymezit koridor dále od zastavěného území obce Vědomice (§ 38 odst. 1 SZ)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Pořizovatel předal projektantovi </a:t>
            </a:r>
            <a:r>
              <a:rPr lang="cs-CZ" sz="2000" dirty="0"/>
              <a:t>požadavky na úpravu návrhu 2aZÚR ÚK a VV URÚ pro veřejné </a:t>
            </a:r>
            <a:r>
              <a:rPr lang="cs-CZ" sz="2000" dirty="0" smtClean="0"/>
              <a:t>projednání</a:t>
            </a:r>
            <a:endParaRPr lang="cs-CZ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b="1" u="sng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3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107504" y="1052737"/>
            <a:ext cx="8607871" cy="5662388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1124744"/>
            <a:ext cx="8001000" cy="5233194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7504" y="1628800"/>
            <a:ext cx="8784976" cy="5138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Návrh </a:t>
            </a:r>
            <a:r>
              <a:rPr lang="cs-CZ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aktualizace</a:t>
            </a: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Zásad územního rozvoje Ústeckého </a:t>
            </a:r>
            <a:r>
              <a:rPr lang="cs-CZ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kraje a Vyhodnocení </a:t>
            </a: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vlivů 2aZÚR ÚK na udržitelný rozvoj území </a:t>
            </a:r>
            <a:endParaRPr lang="cs-CZ" sz="16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b="1" dirty="0"/>
              <a:t>Další postup pořizování:</a:t>
            </a:r>
            <a:endParaRPr lang="cs-CZ" dirty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Veřejné </a:t>
            </a:r>
            <a:r>
              <a:rPr lang="cs-CZ" dirty="0"/>
              <a:t>projednání návrhu 2aZÚR ÚK a VV URÚ </a:t>
            </a:r>
            <a:r>
              <a:rPr lang="cs-CZ" dirty="0" err="1" smtClean="0"/>
              <a:t>plánuuje</a:t>
            </a:r>
            <a:r>
              <a:rPr lang="cs-CZ" dirty="0" smtClean="0"/>
              <a:t> pořizovatel na druhou </a:t>
            </a:r>
            <a:r>
              <a:rPr lang="cs-CZ" dirty="0"/>
              <a:t>polovinu roku </a:t>
            </a:r>
            <a:r>
              <a:rPr lang="cs-CZ" b="1" dirty="0"/>
              <a:t>2019 (cca srpen, září</a:t>
            </a:r>
            <a:r>
              <a:rPr lang="cs-CZ" dirty="0"/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na</a:t>
            </a:r>
            <a:r>
              <a:rPr lang="cs-CZ" dirty="0"/>
              <a:t> </a:t>
            </a:r>
            <a:r>
              <a:rPr lang="cs-CZ" dirty="0" smtClean="0"/>
              <a:t>veřejné projednání </a:t>
            </a:r>
            <a:r>
              <a:rPr lang="cs-CZ" dirty="0"/>
              <a:t>přizve pořizovatel jednotlivě dotčené obce (v daném případě všechny obce Ústeckého kraje) </a:t>
            </a:r>
            <a:r>
              <a:rPr lang="cs-CZ" b="1" dirty="0"/>
              <a:t>může každá obec uplatit písemné námitky a to nejpozději do 7 dnů od veřejného projednání.</a:t>
            </a:r>
            <a:r>
              <a:rPr lang="cs-CZ" dirty="0"/>
              <a:t> K později uplatněným námitkám se nepřihlíží.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Současně </a:t>
            </a:r>
            <a:r>
              <a:rPr lang="cs-CZ" dirty="0"/>
              <a:t>k veřejnému jednání přizve pořizovatel jednotlivě dotčené orgány, Ministerstvo pro místní rozvoj a sousední kraje. DO a MMR uplatní do 7 dnů od veř. Jednání stanoviska k částem řešení, které byly od společného jednání změněny.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 </a:t>
            </a:r>
            <a:r>
              <a:rPr lang="cs-CZ" dirty="0" smtClean="0"/>
              <a:t>Oznámení </a:t>
            </a:r>
            <a:r>
              <a:rPr lang="cs-CZ" dirty="0"/>
              <a:t>o konání veřejného projednání současně pořizovatel oznámí veřejnou vyhláškou. Každý může uplatnit připomínky písemně nejpozději do 7dnů od veřejného </a:t>
            </a:r>
            <a:r>
              <a:rPr lang="cs-CZ" dirty="0" smtClean="0"/>
              <a:t>projednání</a:t>
            </a:r>
            <a:endParaRPr lang="cs-CZ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1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107504" y="1052737"/>
            <a:ext cx="8607871" cy="5662388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1124744"/>
            <a:ext cx="8001000" cy="5233194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7504" y="1628800"/>
            <a:ext cx="8784976" cy="5992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Návrh </a:t>
            </a:r>
            <a:r>
              <a:rPr lang="cs-CZ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aktualizace</a:t>
            </a: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Zásad územního rozvoje Ústeckého </a:t>
            </a:r>
            <a:r>
              <a:rPr lang="cs-CZ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kraje a Vyhodnocení </a:t>
            </a: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vlivů 2aZÚR ÚK na udržitelný rozvoj území </a:t>
            </a:r>
            <a:endParaRPr lang="cs-CZ" sz="16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b="1" dirty="0"/>
              <a:t>Další postup pořizování:</a:t>
            </a:r>
            <a:endParaRPr lang="cs-CZ" dirty="0"/>
          </a:p>
          <a:p>
            <a:pPr marL="285750" lvl="0" indent="-2857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Následně </a:t>
            </a:r>
            <a:r>
              <a:rPr lang="cs-CZ" dirty="0"/>
              <a:t>pořizovatel zpracuje návrh rozhodnutí o námitkách a návrh vyhodnocení připomínek a návrhy doručí dotčeným orgánům, které do 30 dnů mohou uplatnit stanoviska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Pokud </a:t>
            </a:r>
            <a:r>
              <a:rPr lang="cs-CZ" dirty="0"/>
              <a:t>to bude nutné, zajistí pořizovatel úpravu návrhu 2aZÚR ÚK.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Pořizovatel </a:t>
            </a:r>
            <a:r>
              <a:rPr lang="cs-CZ" dirty="0"/>
              <a:t>přezkoumá soulad návrhu 2aZÚR ÚK zejména s PÚR, cíli a úkoly územního plánování, s požadavky stavebního zákona a prováděcích předpisů a se stanovisky dotčených orgánů atd. (§ 40 stavebního zákona) a předloží návrh 2aZÚR ÚK Zastupitelstvu Ústeckého kraje, který rozhodne o podaných námitkách a 2aZÚR ÚK vydá.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b="1" dirty="0" smtClean="0"/>
              <a:t>Předpokládaný </a:t>
            </a:r>
            <a:r>
              <a:rPr lang="cs-CZ" b="1" dirty="0"/>
              <a:t>termín vydání 2aZÚR ÚK</a:t>
            </a:r>
            <a:r>
              <a:rPr lang="cs-CZ" dirty="0"/>
              <a:t>, nebude-li nutné opakovat veřejné projednání dle § 39 odst. 5 SZ, </a:t>
            </a:r>
            <a:r>
              <a:rPr lang="cs-CZ" b="1" dirty="0"/>
              <a:t>je 2. polovina roku 2020.</a:t>
            </a:r>
            <a:endParaRPr lang="cs-CZ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 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s-CZ" b="1" u="sng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s-CZ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01D7-ED80-4C04-BCD8-8C26D6432C9D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0" y="548680"/>
            <a:ext cx="9141162" cy="57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0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01D7-ED80-4C04-BCD8-8C26D6432C9D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50787"/>
          <a:stretch/>
        </p:blipFill>
        <p:spPr>
          <a:xfrm>
            <a:off x="0" y="476671"/>
            <a:ext cx="9144000" cy="58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2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01D7-ED80-4C04-BCD8-8C26D6432C9D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0" y="548680"/>
            <a:ext cx="9144000" cy="57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52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01D7-ED80-4C04-BCD8-8C26D6432C9D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0" y="58291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36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chemeClr val="tx1"/>
                </a:solidFill>
              </a:rPr>
              <a:t>Dotační tituly na ÚPD (a ÚPP)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chemeClr val="tx1"/>
                </a:solidFill>
              </a:rPr>
              <a:t>možnosti jejich financování</a:t>
            </a:r>
            <a:endParaRPr lang="cs-CZ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6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138" y="548680"/>
            <a:ext cx="7972425" cy="1143000"/>
          </a:xfrm>
          <a:noFill/>
        </p:spPr>
        <p:txBody>
          <a:bodyPr/>
          <a:lstStyle/>
          <a:p>
            <a:pPr algn="ctr"/>
            <a:r>
              <a:rPr lang="cs-CZ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Dotační tituly pro územně plánovací dokumentace obcí </a:t>
            </a:r>
            <a:endParaRPr lang="cs-CZ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3138" y="2132856"/>
            <a:ext cx="7972425" cy="3054350"/>
          </a:xfrm>
          <a:noFill/>
        </p:spPr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3200" spc="-1" dirty="0">
                <a:uFill>
                  <a:solidFill>
                    <a:srgbClr val="FFFFFF"/>
                  </a:solidFill>
                </a:uFill>
                <a:latin typeface="Arial"/>
              </a:rPr>
              <a:t>1) Národní program</a:t>
            </a:r>
          </a:p>
          <a:p>
            <a:pPr marL="0" indent="0" algn="ctr">
              <a:buNone/>
            </a:pPr>
            <a:endParaRPr lang="cs-CZ" sz="32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 algn="ctr">
              <a:buNone/>
            </a:pPr>
            <a:r>
              <a:rPr lang="cs-CZ" sz="3200" spc="-1" dirty="0">
                <a:uFill>
                  <a:solidFill>
                    <a:srgbClr val="FFFFFF"/>
                  </a:solidFill>
                </a:uFill>
                <a:latin typeface="Arial"/>
              </a:rPr>
              <a:t>2) Integrovaný regionální operační program</a:t>
            </a:r>
          </a:p>
          <a:p>
            <a:pPr marL="0" indent="0" algn="ctr">
              <a:buNone/>
            </a:pPr>
            <a:endParaRPr lang="cs-CZ" sz="32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 algn="ctr">
              <a:buNone/>
            </a:pPr>
            <a:r>
              <a:rPr lang="cs-CZ" sz="3200" spc="-1" dirty="0">
                <a:uFill>
                  <a:solidFill>
                    <a:srgbClr val="FFFFFF"/>
                  </a:solidFill>
                </a:uFill>
                <a:latin typeface="Arial"/>
              </a:rPr>
              <a:t>3) Program obnovy venkova</a:t>
            </a:r>
            <a:endParaRPr lang="cs-CZ" sz="3200" dirty="0" smtClean="0"/>
          </a:p>
        </p:txBody>
      </p:sp>
    </p:spTree>
    <p:extLst>
      <p:ext uri="{BB962C8B-B14F-4D97-AF65-F5344CB8AC3E}">
        <p14:creationId xmlns:p14="http://schemas.microsoft.com/office/powerpoint/2010/main" val="37550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720080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1) Národní program   (MMR)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540" y="1268760"/>
            <a:ext cx="7886700" cy="547260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cs-CZ" b="1" u="sng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</a:t>
            </a:r>
            <a:r>
              <a:rPr lang="cs-CZ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Podpora územně plánovacích činností obcí</a:t>
            </a:r>
            <a:r>
              <a:rPr lang="cs-CZ" b="1" u="sng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 </a:t>
            </a:r>
            <a:r>
              <a:rPr lang="cs-CZ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(2016 – 2020)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7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územní plány obcí </a:t>
            </a:r>
            <a:r>
              <a:rPr lang="cs-CZ" sz="27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</a:t>
            </a:r>
          </a:p>
          <a:p>
            <a:pPr marL="0" indent="0">
              <a:buNone/>
            </a:pPr>
            <a:r>
              <a:rPr lang="cs-CZ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Podmínky </a:t>
            </a:r>
            <a:r>
              <a:rPr lang="cs-CZ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získání dotace:</a:t>
            </a:r>
            <a:r>
              <a:rPr lang="cs-CZ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obce, které </a:t>
            </a:r>
            <a:r>
              <a:rPr lang="cs-CZ" b="1" spc="-1" dirty="0">
                <a:uFill>
                  <a:solidFill>
                    <a:srgbClr val="FFFFFF"/>
                  </a:solidFill>
                </a:uFill>
                <a:latin typeface="Arial"/>
              </a:rPr>
              <a:t>nemají žádný</a:t>
            </a:r>
            <a:r>
              <a:rPr lang="cs-CZ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územní plán</a:t>
            </a:r>
            <a:r>
              <a:rPr lang="cs-CZ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nebo mají územní plán </a:t>
            </a:r>
            <a:r>
              <a:rPr lang="cs-CZ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schválený před 1. 1. 2007</a:t>
            </a:r>
            <a:endParaRPr lang="cs-CZ" sz="3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 smluvně zajištěno zpracování územního plánu v souladu se zákonem č. 183/2006 Sb.</a:t>
            </a: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schválené zadání územního plánu </a:t>
            </a:r>
            <a:r>
              <a:rPr lang="cs-CZ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</a:t>
            </a:r>
            <a:r>
              <a:rPr lang="cs-CZ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(= </a:t>
            </a:r>
            <a:r>
              <a:rPr lang="cs-CZ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zahájení realizace akce)</a:t>
            </a:r>
          </a:p>
          <a:p>
            <a:pPr marL="270" indent="0" algn="just">
              <a:buClr>
                <a:srgbClr val="000000"/>
              </a:buClr>
              <a:buNone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just">
              <a:buClr>
                <a:srgbClr val="000000"/>
              </a:buClr>
              <a:buNone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15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marL="531813" indent="-531813" eaLnBrk="1" hangingPunct="1"/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činnosti kraje</a:t>
            </a: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14905" t="10547" r="65316"/>
          <a:stretch/>
        </p:blipFill>
        <p:spPr bwMode="auto">
          <a:xfrm>
            <a:off x="7569" y="0"/>
            <a:ext cx="475252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4"/>
          <a:srcRect l="16100" t="15809" r="66204" b="5190"/>
          <a:stretch/>
        </p:blipFill>
        <p:spPr bwMode="auto">
          <a:xfrm>
            <a:off x="4644009" y="404664"/>
            <a:ext cx="4499992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72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720080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1) Národní program   (MMR)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540" y="908721"/>
            <a:ext cx="7886700" cy="58326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000" b="1" u="sng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</a:t>
            </a: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Podpora územně plánovacích činností obcí</a:t>
            </a:r>
            <a:r>
              <a:rPr lang="cs-CZ" sz="2000" b="1" u="sng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 </a:t>
            </a: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(2016 – 2020)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cs-CZ" sz="32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Uznatelné náklady:</a:t>
            </a:r>
            <a:endParaRPr lang="cs-CZ" sz="32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výdaje na </a:t>
            </a:r>
            <a:r>
              <a:rPr lang="cs-CZ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zpracování územního plánu provedené projektantem</a:t>
            </a:r>
            <a:r>
              <a:rPr lang="cs-CZ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u="sng" spc="-1" dirty="0">
                <a:uFill>
                  <a:solidFill>
                    <a:srgbClr val="FFFFFF"/>
                  </a:solidFill>
                </a:uFill>
                <a:latin typeface="Arial"/>
              </a:rPr>
              <a:t>(etapy: návrh ÚP pro společné jednání a návrh ÚP pro veřejné projednání)</a:t>
            </a:r>
            <a:endParaRPr lang="cs-CZ" sz="24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výdaje na </a:t>
            </a:r>
            <a:r>
              <a:rPr lang="cs-CZ" sz="26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vyhodnocení vlivů</a:t>
            </a:r>
            <a:r>
              <a:rPr lang="cs-CZ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územního plánu na udržitelný rozvoj 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území </a:t>
            </a:r>
            <a:r>
              <a:rPr lang="cs-CZ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(VV URU – SEA, NATURA 2000)</a:t>
            </a:r>
            <a:endParaRPr lang="cs-CZ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výdaje na </a:t>
            </a:r>
            <a:r>
              <a:rPr lang="cs-CZ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nákup služeb </a:t>
            </a:r>
            <a:r>
              <a:rPr lang="cs-CZ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spojených </a:t>
            </a:r>
            <a:r>
              <a:rPr lang="cs-CZ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 digitálním zpracováním územních plánů </a:t>
            </a:r>
            <a:r>
              <a:rPr lang="cs-CZ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 vektorové formě provedené projektantem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cs-CZ" sz="2600" dirty="0"/>
          </a:p>
          <a:p>
            <a:pPr marL="270" indent="0" algn="just">
              <a:buClr>
                <a:srgbClr val="000000"/>
              </a:buClr>
              <a:buNone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just">
              <a:buClr>
                <a:srgbClr val="000000"/>
              </a:buClr>
              <a:buNone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74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720080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1) Národní program (MMR)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12776"/>
            <a:ext cx="7941618" cy="5296839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cs-CZ" sz="3200" dirty="0" smtClean="0"/>
              <a:t>poslední </a:t>
            </a:r>
            <a:r>
              <a:rPr lang="cs-CZ" sz="3200" dirty="0"/>
              <a:t>výzva (podání žádostí o dotaci)</a:t>
            </a:r>
            <a:r>
              <a:rPr lang="cs-CZ" sz="2600" dirty="0"/>
              <a:t> – 5. listopad 2018 </a:t>
            </a:r>
            <a:endParaRPr lang="cs-CZ" sz="2600" dirty="0" smtClean="0"/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b="1" dirty="0" smtClean="0">
                <a:solidFill>
                  <a:srgbClr val="FF0000"/>
                </a:solidFill>
                <a:hlinkClick r:id="rId3"/>
              </a:rPr>
              <a:t>https</a:t>
            </a:r>
            <a:r>
              <a:rPr lang="cs-CZ" sz="2200" b="1" dirty="0">
                <a:solidFill>
                  <a:srgbClr val="FF0000"/>
                </a:solidFill>
                <a:hlinkClick r:id="rId3"/>
              </a:rPr>
              <a:t>://www.mmr.cz/cs/Temp/Zaloha-z-Narodnich-dotaci/Uzemni-planovani</a:t>
            </a:r>
            <a:endParaRPr lang="cs-CZ" sz="2200" b="1" dirty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cs-CZ" b="1" dirty="0" smtClean="0"/>
              <a:t>kontakty </a:t>
            </a:r>
            <a:r>
              <a:rPr lang="cs-CZ" b="1" dirty="0"/>
              <a:t>pro dotazy</a:t>
            </a:r>
            <a:r>
              <a:rPr lang="cs-CZ" dirty="0"/>
              <a:t>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/>
              <a:t>MMR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/>
              <a:t>Ing. Ilona Kunešová, </a:t>
            </a:r>
            <a:r>
              <a:rPr lang="cs-CZ" sz="2000" u="sng" dirty="0">
                <a:hlinkClick r:id="rId4"/>
              </a:rPr>
              <a:t>ilona.kunesova@mmr.cz</a:t>
            </a:r>
            <a:r>
              <a:rPr lang="cs-CZ" sz="2000" dirty="0"/>
              <a:t>, tel.: 224 862 277</a:t>
            </a:r>
            <a:br>
              <a:rPr lang="cs-CZ" sz="2000" dirty="0"/>
            </a:br>
            <a:r>
              <a:rPr lang="cs-CZ" sz="2000" dirty="0"/>
              <a:t>Ing. Eva Fialová, </a:t>
            </a:r>
            <a:r>
              <a:rPr lang="cs-CZ" sz="2000" u="sng" dirty="0">
                <a:hlinkClick r:id="rId5"/>
              </a:rPr>
              <a:t>eva.fialova@mmr.cz</a:t>
            </a:r>
            <a:r>
              <a:rPr lang="cs-CZ" sz="2000" dirty="0"/>
              <a:t>, tel.: 224 862 353</a:t>
            </a:r>
            <a:br>
              <a:rPr lang="cs-CZ" sz="2000" dirty="0"/>
            </a:br>
            <a:r>
              <a:rPr lang="cs-CZ" sz="2000" dirty="0"/>
              <a:t>Ing. Filip </a:t>
            </a:r>
            <a:r>
              <a:rPr lang="cs-CZ" sz="2000" dirty="0" err="1"/>
              <a:t>Novosád</a:t>
            </a:r>
            <a:r>
              <a:rPr lang="cs-CZ" sz="2000" dirty="0"/>
              <a:t>, </a:t>
            </a:r>
            <a:r>
              <a:rPr lang="cs-CZ" sz="2000" u="sng" dirty="0">
                <a:hlinkClick r:id="rId6"/>
              </a:rPr>
              <a:t>filip.novosad@mmr.cz</a:t>
            </a:r>
            <a:r>
              <a:rPr lang="cs-CZ" sz="2000" dirty="0"/>
              <a:t>, tel.: 224 862 279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600" dirty="0"/>
          </a:p>
          <a:p>
            <a:pPr marL="270" indent="0" algn="just">
              <a:buClr>
                <a:srgbClr val="000000"/>
              </a:buClr>
              <a:buNone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just">
              <a:buClr>
                <a:srgbClr val="000000"/>
              </a:buClr>
              <a:buNone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0000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66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2892" y="332656"/>
            <a:ext cx="8546783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2) Integrovaný regionální operační program </a:t>
            </a:r>
            <a:r>
              <a:rPr lang="cs-CZ" sz="3100" dirty="0"/>
              <a:t>(IROP)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2892" y="1700807"/>
            <a:ext cx="8546783" cy="4896545"/>
          </a:xfrm>
        </p:spPr>
        <p:txBody>
          <a:bodyPr>
            <a:normAutofit fontScale="62500" lnSpcReduction="20000"/>
          </a:bodyPr>
          <a:lstStyle/>
          <a:p>
            <a:pPr marL="270" indent="0" algn="ctr">
              <a:buClr>
                <a:srgbClr val="000000"/>
              </a:buClr>
              <a:buNone/>
            </a:pPr>
            <a:r>
              <a:rPr lang="cs-CZ" sz="38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Aktivity SC 3.3 IROP ze SC 4.1 IROP </a:t>
            </a:r>
          </a:p>
          <a:p>
            <a:pPr marL="270" indent="0" algn="ctr">
              <a:buClr>
                <a:srgbClr val="000000"/>
              </a:buClr>
              <a:buNone/>
            </a:pPr>
            <a:endParaRPr lang="cs-CZ" sz="1650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just">
              <a:buClr>
                <a:srgbClr val="000000"/>
              </a:buClr>
              <a:buNone/>
            </a:pPr>
            <a:r>
              <a:rPr lang="cs-CZ" sz="3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4.1 „Posílení komunitně vedeného místního rozvoje (CLLD) za účelem zvýšení kvality života ve venkovských oblastech a aktivizace místního potenciálu“</a:t>
            </a:r>
          </a:p>
          <a:p>
            <a:pPr marL="270" indent="0" algn="ctr">
              <a:buClr>
                <a:srgbClr val="000000"/>
              </a:buClr>
              <a:buNone/>
            </a:pPr>
            <a:endParaRPr lang="cs-CZ" sz="33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ctr">
              <a:buClr>
                <a:srgbClr val="000000"/>
              </a:buClr>
              <a:buNone/>
            </a:pPr>
            <a:r>
              <a:rPr lang="cs-CZ" sz="4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</a:t>
            </a:r>
            <a:r>
              <a:rPr lang="cs-CZ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podpora</a:t>
            </a:r>
            <a:r>
              <a:rPr lang="cs-CZ" sz="4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ÚZEMNÍ PLÁN </a:t>
            </a:r>
            <a:r>
              <a:rPr lang="cs-CZ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cs-CZ" sz="4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REGULAČNÍ PLÁN </a:t>
            </a:r>
            <a:r>
              <a:rPr lang="cs-CZ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</a:t>
            </a:r>
            <a:r>
              <a:rPr lang="cs-CZ" sz="4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br>
              <a:rPr lang="cs-CZ" sz="4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cs-CZ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ctr">
              <a:buClr>
                <a:srgbClr val="000000"/>
              </a:buClr>
              <a:buNone/>
            </a:pP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AF3F"/>
              </a:buClr>
              <a:buFont typeface="Arial"/>
              <a:buChar char="•"/>
            </a:pPr>
            <a:r>
              <a:rPr lang="cs-CZ" sz="4500" spc="-1" dirty="0">
                <a:solidFill>
                  <a:srgbClr val="00AF3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průběžná výzva č. 45 IROP </a:t>
            </a:r>
            <a:r>
              <a:rPr lang="cs-CZ" sz="4500" b="1" spc="-1" dirty="0">
                <a:solidFill>
                  <a:srgbClr val="00AF3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→ příjem žádostí do 31.10.2022</a:t>
            </a:r>
          </a:p>
          <a:p>
            <a:pPr marL="257310" indent="-257040" algn="just">
              <a:spcBef>
                <a:spcPts val="1800"/>
              </a:spcBef>
              <a:spcAft>
                <a:spcPts val="1800"/>
              </a:spcAft>
              <a:buClr>
                <a:srgbClr val="00AF3F"/>
              </a:buClr>
              <a:buFont typeface="Arial"/>
              <a:buChar char="•"/>
            </a:pPr>
            <a:r>
              <a:rPr lang="cs-CZ" sz="4500" b="1" spc="-1" dirty="0">
                <a:solidFill>
                  <a:srgbClr val="00AF3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realizace projektů do 30.6.2023</a:t>
            </a:r>
            <a:r>
              <a:rPr lang="cs-CZ" sz="4500" b="1" spc="-1" dirty="0">
                <a:solidFill>
                  <a:srgbClr val="DB7D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</a:t>
            </a:r>
            <a:endParaRPr lang="cs-CZ" sz="4500" b="1" spc="-1" dirty="0" smtClean="0">
              <a:solidFill>
                <a:srgbClr val="DB7D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AF3F"/>
              </a:buClr>
              <a:buFont typeface="Arial"/>
              <a:buChar char="•"/>
            </a:pPr>
            <a:endParaRPr lang="cs-CZ" sz="2900" b="1" spc="-1" dirty="0">
              <a:solidFill>
                <a:srgbClr val="DB7D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AF3F"/>
              </a:buClr>
              <a:buFont typeface="Arial"/>
              <a:buChar char="•"/>
            </a:pPr>
            <a:endParaRPr lang="cs-CZ" b="1" spc="-1" dirty="0" smtClean="0">
              <a:solidFill>
                <a:srgbClr val="DB7D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AF3F"/>
              </a:buClr>
              <a:buFont typeface="Arial"/>
              <a:buChar char="•"/>
            </a:pPr>
            <a:endParaRPr lang="cs-CZ" b="1" spc="-1" dirty="0">
              <a:solidFill>
                <a:srgbClr val="DB7D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AF3F"/>
              </a:buClr>
              <a:buFont typeface="Arial"/>
              <a:buChar char="•"/>
            </a:pPr>
            <a:endParaRPr lang="cs-CZ" b="1" spc="-1" dirty="0" smtClean="0">
              <a:solidFill>
                <a:srgbClr val="DB7D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AF3F"/>
              </a:buClr>
              <a:buFont typeface="Arial"/>
              <a:buChar char="•"/>
            </a:pPr>
            <a:endParaRPr lang="cs-CZ" sz="3000" b="1" spc="-1" dirty="0">
              <a:solidFill>
                <a:srgbClr val="DB7D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buClr>
                <a:srgbClr val="00AF3F"/>
              </a:buClr>
              <a:buFont typeface="Arial"/>
              <a:buChar char="•"/>
            </a:pPr>
            <a:endParaRPr lang="cs-CZ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26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8" y="332656"/>
            <a:ext cx="8349615" cy="994172"/>
          </a:xfrm>
        </p:spPr>
        <p:txBody>
          <a:bodyPr>
            <a:noAutofit/>
          </a:bodyPr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3200" b="1" dirty="0" smtClean="0"/>
              <a:t>Integrovaný regionální operační program (IROP)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038" y="1628800"/>
            <a:ext cx="8349615" cy="511256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100" b="1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žadatelem </a:t>
            </a:r>
            <a:r>
              <a:rPr lang="cs-CZ" sz="31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a příjemcem dotace: </a:t>
            </a:r>
            <a:r>
              <a:rPr lang="cs-CZ" sz="31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ORP</a:t>
            </a:r>
            <a:r>
              <a:rPr lang="cs-CZ" sz="3100" spc="-1" dirty="0">
                <a:uFill>
                  <a:solidFill>
                    <a:srgbClr val="FFFFFF"/>
                  </a:solidFill>
                </a:uFill>
                <a:latin typeface="Arial"/>
              </a:rPr>
              <a:t>, ale připravuje se změna → </a:t>
            </a:r>
            <a:r>
              <a:rPr lang="cs-CZ" sz="3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příjemcem bude </a:t>
            </a:r>
            <a:r>
              <a:rPr lang="cs-CZ" sz="3100" spc="-1" dirty="0">
                <a:uFill>
                  <a:solidFill>
                    <a:srgbClr val="FFFFFF"/>
                  </a:solidFill>
                </a:uFill>
                <a:latin typeface="Arial"/>
              </a:rPr>
              <a:t>pouze</a:t>
            </a:r>
            <a:r>
              <a:rPr lang="cs-CZ" sz="3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OBEC</a:t>
            </a:r>
            <a:r>
              <a:rPr lang="cs-CZ" sz="3100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1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základní podmínka:</a:t>
            </a:r>
            <a:r>
              <a:rPr lang="cs-CZ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a) řešené území </a:t>
            </a:r>
            <a:r>
              <a:rPr lang="cs-CZ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ÚP, </a:t>
            </a:r>
            <a:r>
              <a:rPr lang="cs-CZ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 </a:t>
            </a:r>
            <a:r>
              <a:rPr lang="cs-CZ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 </a:t>
            </a:r>
            <a:r>
              <a:rPr lang="cs-CZ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musí nacházet na území </a:t>
            </a:r>
            <a:r>
              <a:rPr lang="cs-CZ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MAS</a:t>
            </a:r>
            <a:r>
              <a:rPr lang="cs-CZ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(místní akční skupiny)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b) potřeba pořízení </a:t>
            </a:r>
            <a:r>
              <a:rPr lang="cs-CZ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ÚP, </a:t>
            </a:r>
            <a:r>
              <a:rPr lang="cs-CZ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 </a:t>
            </a:r>
            <a:r>
              <a:rPr lang="cs-CZ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musím </a:t>
            </a:r>
            <a:r>
              <a:rPr lang="cs-CZ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být obsažena ve </a:t>
            </a:r>
            <a:r>
              <a:rPr lang="cs-CZ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strategii spolku, a to v programovém dokumentu  - CLLD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1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V současné době – </a:t>
            </a:r>
            <a:r>
              <a:rPr lang="cs-CZ" sz="3100" spc="-1" dirty="0">
                <a:uFill>
                  <a:solidFill>
                    <a:srgbClr val="FFFFFF"/>
                  </a:solidFill>
                </a:uFill>
                <a:latin typeface="Arial"/>
              </a:rPr>
              <a:t>na území Ústeckého </a:t>
            </a:r>
            <a:r>
              <a:rPr lang="cs-CZ" sz="31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kraje </a:t>
            </a:r>
            <a:r>
              <a:rPr lang="cs-CZ" sz="3100" spc="-1" dirty="0">
                <a:uFill>
                  <a:solidFill>
                    <a:srgbClr val="FFFFFF"/>
                  </a:solidFill>
                </a:uFill>
                <a:latin typeface="Arial"/>
              </a:rPr>
              <a:t>se nenachází žádná obec, která by splňovala  základní </a:t>
            </a:r>
            <a:r>
              <a:rPr lang="cs-CZ" sz="31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podmínku </a:t>
            </a:r>
            <a:r>
              <a:rPr lang="cs-CZ" spc="-1" dirty="0">
                <a:uFill>
                  <a:solidFill>
                    <a:srgbClr val="FFFFFF"/>
                  </a:solidFill>
                </a:uFill>
                <a:latin typeface="Arial"/>
              </a:rPr>
              <a:t>(zdroj: zpracovaný kartogram MMR)</a:t>
            </a:r>
            <a:endParaRPr lang="cs-CZ" sz="31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cs-CZ" sz="3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17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476672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b="1" dirty="0" smtClean="0"/>
              <a:t>Integrovaný regionální operační program (IROP)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772816"/>
            <a:ext cx="7886700" cy="46085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KONTAKTY</a:t>
            </a:r>
            <a:r>
              <a:rPr lang="cs-CZ" dirty="0" smtClean="0"/>
              <a:t> pro poskytování informací: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Centrum pro regionální rozvoj České republiky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Mgr. Kateřina Znamenáčková, </a:t>
            </a:r>
            <a:r>
              <a:rPr lang="cs-CZ" u="sng" dirty="0" smtClean="0">
                <a:hlinkClick r:id="rId3"/>
              </a:rPr>
              <a:t>katerina.znamenackova@ccr.cz</a:t>
            </a:r>
            <a:r>
              <a:rPr lang="cs-CZ" u="sng" dirty="0" smtClean="0"/>
              <a:t> </a:t>
            </a:r>
            <a:endParaRPr lang="cs-CZ" dirty="0" smtClean="0"/>
          </a:p>
          <a:p>
            <a:pPr marL="0" indent="0">
              <a:buNone/>
            </a:pPr>
            <a:endParaRPr lang="cs-CZ" sz="1500" b="1" dirty="0"/>
          </a:p>
          <a:p>
            <a:pPr marL="0" indent="0">
              <a:buNone/>
            </a:pPr>
            <a:r>
              <a:rPr lang="cs-CZ" b="1" dirty="0" smtClean="0"/>
              <a:t>Ministerstvo pro místní rozvoj ČR – odbor územního plánování</a:t>
            </a:r>
          </a:p>
          <a:p>
            <a:pPr marL="0" indent="0">
              <a:buNone/>
            </a:pPr>
            <a:r>
              <a:rPr lang="cs-CZ" dirty="0" smtClean="0"/>
              <a:t>Ing. Ilona Kunešová, </a:t>
            </a:r>
            <a:r>
              <a:rPr lang="cs-CZ" u="sng" dirty="0" smtClean="0">
                <a:hlinkClick r:id="rId4"/>
              </a:rPr>
              <a:t>ilona.kunesova@mmr.cz</a:t>
            </a:r>
            <a:r>
              <a:rPr lang="cs-CZ" dirty="0" smtClean="0"/>
              <a:t>, tel.: 224 862 277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smtClean="0"/>
              <a:t>Místní akční skupiny  </a:t>
            </a:r>
            <a:r>
              <a:rPr lang="cs-CZ" dirty="0" smtClean="0"/>
              <a:t>- Národní síť MAS ČR </a:t>
            </a:r>
            <a:r>
              <a:rPr lang="cs-CZ" dirty="0" smtClean="0">
                <a:hlinkClick r:id="rId5"/>
              </a:rPr>
              <a:t>http://nsmascr.cz/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79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4" y="548680"/>
            <a:ext cx="7972425" cy="1143000"/>
          </a:xfrm>
        </p:spPr>
        <p:txBody>
          <a:bodyPr/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3) PROGRAM OBNOVY VENKOVA</a:t>
            </a:r>
            <a:b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100" i="1" dirty="0"/>
              <a:t>dotační titul Krajského úřadu Ústeckého kraje </a:t>
            </a:r>
            <a:endParaRPr lang="cs-CZ" sz="2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1844824"/>
            <a:ext cx="7972425" cy="5013176"/>
          </a:xfrm>
        </p:spPr>
        <p:txBody>
          <a:bodyPr/>
          <a:lstStyle/>
          <a:p>
            <a:pPr marL="0" indent="0">
              <a:buNone/>
            </a:pPr>
            <a:r>
              <a:rPr lang="cs-CZ" sz="3200" b="1" dirty="0" smtClean="0"/>
              <a:t>Podmínky získání dotace: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600" b="1" dirty="0"/>
              <a:t>s</a:t>
            </a:r>
            <a:r>
              <a:rPr lang="cs-CZ" sz="2600" b="1" dirty="0" smtClean="0"/>
              <a:t>mluvní zajištění zpracování územního plánu</a:t>
            </a:r>
            <a:r>
              <a:rPr lang="cs-CZ" sz="2400" dirty="0" smtClean="0"/>
              <a:t>   </a:t>
            </a:r>
            <a:r>
              <a:rPr lang="cs-CZ" sz="2000" dirty="0" smtClean="0"/>
              <a:t>v souladu se zákonem č. 183/2006 Sb. („stavební zákon“)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600" b="1" dirty="0"/>
              <a:t>d</a:t>
            </a:r>
            <a:r>
              <a:rPr lang="cs-CZ" sz="2600" b="1" dirty="0" smtClean="0"/>
              <a:t>ata</a:t>
            </a:r>
            <a:r>
              <a:rPr lang="cs-CZ" sz="2400" dirty="0" smtClean="0"/>
              <a:t> nového ÚP budou zpracována </a:t>
            </a:r>
            <a:r>
              <a:rPr lang="cs-CZ" sz="2600" b="1" dirty="0" smtClean="0"/>
              <a:t>dle</a:t>
            </a:r>
            <a:r>
              <a:rPr lang="cs-CZ" sz="2400" dirty="0" smtClean="0"/>
              <a:t> náležitostí </a:t>
            </a:r>
            <a:r>
              <a:rPr lang="cs-CZ" sz="2600" dirty="0" smtClean="0"/>
              <a:t>„</a:t>
            </a:r>
            <a:r>
              <a:rPr lang="cs-CZ" sz="2600" b="1" dirty="0" smtClean="0"/>
              <a:t>datového modelu Ústeckého kraje pro ÚPD</a:t>
            </a:r>
            <a:r>
              <a:rPr lang="cs-CZ" sz="2600" dirty="0" smtClean="0"/>
              <a:t>“</a:t>
            </a:r>
            <a:r>
              <a:rPr lang="cs-CZ" sz="2400" dirty="0" smtClean="0"/>
              <a:t>    a  v souřadnicovém systému S-JTSK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cs-CZ" sz="2400" b="1" dirty="0" smtClean="0"/>
              <a:t>Kontakt</a:t>
            </a:r>
            <a:r>
              <a:rPr lang="cs-CZ" sz="2400" dirty="0" smtClean="0"/>
              <a:t> pro poskytování informací:</a:t>
            </a:r>
          </a:p>
          <a:p>
            <a:pPr marL="0" indent="0">
              <a:buNone/>
            </a:pPr>
            <a:r>
              <a:rPr lang="cs-CZ" sz="2400" dirty="0" smtClean="0"/>
              <a:t>Ing. Josef Svoboda, </a:t>
            </a:r>
            <a:r>
              <a:rPr lang="cs-CZ" sz="2400" dirty="0" err="1" smtClean="0">
                <a:hlinkClick r:id="rId3"/>
              </a:rPr>
              <a:t>svoboda.j</a:t>
            </a:r>
            <a:r>
              <a:rPr lang="en-US" sz="2400" dirty="0" smtClean="0">
                <a:hlinkClick r:id="rId3"/>
              </a:rPr>
              <a:t>@</a:t>
            </a:r>
            <a:r>
              <a:rPr lang="en-US" sz="2400" dirty="0" err="1" smtClean="0">
                <a:hlinkClick r:id="rId3"/>
              </a:rPr>
              <a:t>kr</a:t>
            </a:r>
            <a:r>
              <a:rPr lang="cs-CZ" sz="2400" dirty="0">
                <a:hlinkClick r:id="rId3"/>
              </a:rPr>
              <a:t>-</a:t>
            </a:r>
            <a:r>
              <a:rPr lang="en-US" sz="2400" dirty="0" err="1" smtClean="0">
                <a:hlinkClick r:id="rId3"/>
              </a:rPr>
              <a:t>usteck</a:t>
            </a:r>
            <a:r>
              <a:rPr lang="cs-CZ" sz="2400" dirty="0" smtClean="0">
                <a:hlinkClick r:id="rId3"/>
              </a:rPr>
              <a:t>y</a:t>
            </a:r>
            <a:r>
              <a:rPr lang="en-US" sz="2400" dirty="0" smtClean="0">
                <a:hlinkClick r:id="rId3"/>
              </a:rPr>
              <a:t>.c</a:t>
            </a:r>
            <a:r>
              <a:rPr lang="cs-CZ" sz="2400" dirty="0" smtClean="0">
                <a:hlinkClick r:id="rId3"/>
              </a:rPr>
              <a:t>z</a:t>
            </a:r>
            <a:r>
              <a:rPr lang="cs-CZ" sz="2400" dirty="0" smtClean="0"/>
              <a:t>,              tel.: 475 657 510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12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72425" cy="1143000"/>
          </a:xfrm>
        </p:spPr>
        <p:txBody>
          <a:bodyPr/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3) PROGRAM OBNOVY VENKOVA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2100" i="1" dirty="0"/>
              <a:t>dotační titul Krajského úřadu Ústeckého kraje 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1" y="1691680"/>
            <a:ext cx="7972424" cy="443448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smtClean="0"/>
              <a:t>= podpora ÚZEMNÍCH PLÁNŮ obcí =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200" dirty="0"/>
              <a:t>V</a:t>
            </a:r>
            <a:r>
              <a:rPr lang="cs-CZ" sz="3200" dirty="0" smtClean="0"/>
              <a:t> současné době se jedná o </a:t>
            </a:r>
            <a:r>
              <a:rPr lang="cs-CZ" sz="3200" dirty="0" smtClean="0">
                <a:solidFill>
                  <a:srgbClr val="FF0000"/>
                </a:solidFill>
              </a:rPr>
              <a:t>neaktivní</a:t>
            </a:r>
            <a:r>
              <a:rPr lang="cs-CZ" sz="3200" dirty="0" smtClean="0"/>
              <a:t> část </a:t>
            </a:r>
            <a:r>
              <a:rPr lang="cs-CZ" sz="3200" dirty="0" smtClean="0">
                <a:solidFill>
                  <a:srgbClr val="FF0000"/>
                </a:solidFill>
              </a:rPr>
              <a:t>podpory programu POV </a:t>
            </a:r>
          </a:p>
          <a:p>
            <a:pPr marL="0" indent="0">
              <a:buNone/>
            </a:pPr>
            <a:endParaRPr lang="cs-CZ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3200" dirty="0" smtClean="0"/>
              <a:t>→ na rok 2019 nebyla vyhlášena výzva.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95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953" y="404664"/>
            <a:ext cx="8832999" cy="994172"/>
          </a:xfrm>
        </p:spPr>
        <p:txBody>
          <a:bodyPr/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Možnosti financování </a:t>
            </a:r>
            <a:b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územně plánovacích podkladů (ÚPP)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953" y="1700808"/>
            <a:ext cx="8832999" cy="51571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spc="-1" dirty="0">
                <a:uFill>
                  <a:solidFill>
                    <a:srgbClr val="FFFFFF"/>
                  </a:solidFill>
                </a:uFill>
                <a:latin typeface="Arial"/>
              </a:rPr>
              <a:t>→ Územní studie veřejného prostranství ←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2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Dotační </a:t>
            </a:r>
            <a:r>
              <a:rPr lang="cs-CZ" sz="2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titul: 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„Posílení komunitně vedeného místního rozvoje (CLLD) za účelem zvýšení kvality života ve venkovských oblastech a aktivizace místního potenciálu“ – </a:t>
            </a:r>
            <a:endParaRPr lang="cs-CZ" sz="2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 algn="just">
              <a:buNone/>
            </a:pPr>
            <a:r>
              <a:rPr lang="cs-CZ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 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programu IROP  </a:t>
            </a:r>
            <a:r>
              <a:rPr lang="cs-CZ" sz="2200" spc="-1" dirty="0">
                <a:uFill>
                  <a:solidFill>
                    <a:srgbClr val="FFFFFF"/>
                  </a:solidFill>
                </a:uFill>
                <a:latin typeface="Arial"/>
              </a:rPr>
              <a:t>(Integrovaný regionální operační program)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200" dirty="0" smtClean="0"/>
              <a:t> </a:t>
            </a:r>
            <a:r>
              <a:rPr lang="cs-CZ" sz="2200" b="1" dirty="0" smtClean="0"/>
              <a:t>Základní podmínka dotace</a:t>
            </a:r>
            <a:r>
              <a:rPr lang="cs-CZ" sz="2200" dirty="0" smtClean="0"/>
              <a:t>: </a:t>
            </a:r>
          </a:p>
          <a:p>
            <a:r>
              <a:rPr lang="cs-CZ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řešené 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území územní studie (ÚS VP) se musí nacházet </a:t>
            </a:r>
            <a:r>
              <a:rPr lang="cs-CZ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 území MAS 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(místní akční skupiny)</a:t>
            </a:r>
          </a:p>
          <a:p>
            <a:r>
              <a:rPr lang="cs-CZ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potřeba 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pořízení ÚS </a:t>
            </a:r>
            <a:r>
              <a:rPr lang="cs-CZ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musím být obsažena ve strategii spolku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 to </a:t>
            </a:r>
            <a:r>
              <a:rPr lang="cs-CZ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 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programovém dokumentu  </a:t>
            </a:r>
            <a:r>
              <a:rPr lang="cs-CZ" sz="2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(CLLD)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371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72425" cy="1124744"/>
          </a:xfrm>
        </p:spPr>
        <p:txBody>
          <a:bodyPr/>
          <a:lstStyle/>
          <a:p>
            <a:pPr algn="ctr"/>
            <a:r>
              <a:rPr lang="cs-CZ" sz="3200" spc="-1" dirty="0">
                <a:uFill>
                  <a:solidFill>
                    <a:srgbClr val="FFFFFF"/>
                  </a:solidFill>
                </a:uFill>
                <a:latin typeface="Arial"/>
              </a:rPr>
              <a:t>Územní studie veřejného prostranství</a:t>
            </a:r>
            <a:br>
              <a:rPr lang="cs-CZ" sz="3200" spc="-1" dirty="0"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cs-CZ" sz="3200" spc="-1" dirty="0">
                <a:uFill>
                  <a:solidFill>
                    <a:srgbClr val="FFFFFF"/>
                  </a:solidFill>
                </a:uFill>
                <a:latin typeface="Arial"/>
              </a:rPr>
              <a:t>(IROP)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1340768"/>
            <a:ext cx="7972425" cy="52565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KONTAKTY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 poskytování informací: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dirty="0"/>
              <a:t>Centrum pro regionální rozvoj České republiky </a:t>
            </a:r>
            <a:r>
              <a:rPr lang="cs-CZ" sz="2600" dirty="0"/>
              <a:t/>
            </a:r>
            <a:br>
              <a:rPr lang="cs-CZ" sz="2600" dirty="0"/>
            </a:br>
            <a:r>
              <a:rPr lang="cs-CZ" sz="2600" dirty="0"/>
              <a:t>Mgr. Kateřina Znamenáčková, </a:t>
            </a:r>
            <a:r>
              <a:rPr lang="cs-CZ" sz="2600" u="sng" dirty="0">
                <a:hlinkClick r:id="rId3"/>
              </a:rPr>
              <a:t>katerina.znamenackova@ccr.cz</a:t>
            </a:r>
            <a:r>
              <a:rPr lang="cs-CZ" sz="2600" u="sng" dirty="0"/>
              <a:t> </a:t>
            </a:r>
            <a:endParaRPr lang="cs-CZ" sz="2600" dirty="0"/>
          </a:p>
          <a:p>
            <a:pPr marL="0" indent="0">
              <a:buNone/>
            </a:pPr>
            <a:endParaRPr lang="cs-CZ" sz="2600" b="1" dirty="0"/>
          </a:p>
          <a:p>
            <a:pPr marL="0" indent="0">
              <a:buNone/>
            </a:pPr>
            <a:r>
              <a:rPr lang="cs-CZ" sz="2600" b="1" dirty="0"/>
              <a:t>Ministerstvo pro místní rozvoj ČR – odbor územního plánování</a:t>
            </a:r>
          </a:p>
          <a:p>
            <a:pPr marL="0" indent="0">
              <a:buNone/>
            </a:pPr>
            <a:r>
              <a:rPr lang="cs-CZ" sz="2600" dirty="0"/>
              <a:t>Ing. Ilona Kunešová, </a:t>
            </a:r>
            <a:r>
              <a:rPr lang="cs-CZ" sz="2600" u="sng" dirty="0">
                <a:hlinkClick r:id="rId4"/>
              </a:rPr>
              <a:t>ilona.kunesova@mmr.cz</a:t>
            </a:r>
            <a:r>
              <a:rPr lang="cs-CZ" sz="2600" dirty="0"/>
              <a:t>, tel.: 224 862 277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b="1" dirty="0"/>
              <a:t>Místní akční skupiny  </a:t>
            </a:r>
            <a:r>
              <a:rPr lang="cs-CZ" sz="2600" dirty="0"/>
              <a:t>- viz. stránky Národní sítě MAS ČR </a:t>
            </a:r>
            <a:r>
              <a:rPr lang="cs-CZ" sz="2600" dirty="0">
                <a:hlinkClick r:id="rId5"/>
              </a:rPr>
              <a:t>http://nsmascr.cz/</a:t>
            </a:r>
            <a:endParaRPr 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02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Děkuji Vám za pozornost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75" y="3886200"/>
            <a:ext cx="8001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tx1"/>
                </a:solidFill>
              </a:rPr>
              <a:t>Pavel Šťovíček </a:t>
            </a:r>
          </a:p>
          <a:p>
            <a:pPr eaLnBrk="1" hangingPunct="1">
              <a:defRPr/>
            </a:pP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stovicek.p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@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kr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-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ustecky.cz</a:t>
            </a:r>
            <a:endParaRPr lang="cs-CZ" sz="24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tel. 475 657 502</a:t>
            </a:r>
          </a:p>
          <a:p>
            <a:pPr eaLnBrk="1" hangingPunct="1">
              <a:defRPr/>
            </a:pPr>
            <a:endParaRPr lang="cs-CZ" b="1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541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EF5E26-6446-4137-8927-96FB9528662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marL="531813" indent="-531813" eaLnBrk="1" hangingPunct="1"/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2) Aktuální stav územně plánovací činnosti kraje</a:t>
            </a: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21042" t="14027" r="50902" b="10848"/>
          <a:stretch/>
        </p:blipFill>
        <p:spPr bwMode="auto">
          <a:xfrm>
            <a:off x="0" y="-1"/>
            <a:ext cx="9144000" cy="6715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33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467544" y="1988840"/>
            <a:ext cx="8247831" cy="4726285"/>
          </a:xfrm>
        </p:spPr>
        <p:txBody>
          <a:bodyPr/>
          <a:lstStyle/>
          <a:p>
            <a:pPr eaLnBrk="1" hangingPunct="1"/>
            <a: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3) Aktuální stav územně plánovací činnosti obcí s rozšířenou působností </a:t>
            </a:r>
            <a:b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32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32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32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32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sz="3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89040"/>
            <a:ext cx="8001000" cy="2952466"/>
          </a:xfrm>
        </p:spPr>
        <p:txBody>
          <a:bodyPr/>
          <a:lstStyle/>
          <a:p>
            <a:pPr eaLnBrk="1" hangingPunct="1"/>
            <a:r>
              <a:rPr lang="cs-CZ" sz="3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ORP Děčín</a:t>
            </a:r>
          </a:p>
          <a:p>
            <a:pPr eaLnBrk="1" hangingPunct="1"/>
            <a:r>
              <a:rPr lang="cs-CZ" sz="3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ORP Rumburk</a:t>
            </a:r>
          </a:p>
          <a:p>
            <a:pPr eaLnBrk="1" hangingPunct="1"/>
            <a:r>
              <a:rPr lang="cs-CZ" sz="3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ORP Ústí nad Labem</a:t>
            </a:r>
          </a:p>
          <a:p>
            <a:pPr eaLnBrk="1" hangingPunct="1"/>
            <a:r>
              <a:rPr lang="cs-CZ" sz="3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ORP Varnsdorf </a:t>
            </a:r>
          </a:p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EF5E26-6446-4137-8927-96FB9528662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539552" y="2780928"/>
            <a:ext cx="8147248" cy="2857872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cs-CZ" sz="4800" b="1" dirty="0" smtClean="0">
                <a:solidFill>
                  <a:schemeClr val="tx1"/>
                </a:solidFill>
              </a:rPr>
              <a:t>4) Dotazy, diskuse </a:t>
            </a:r>
            <a:endParaRPr lang="cs-CZ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ÚS Krušné hory – Ústecký kraj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564904"/>
            <a:ext cx="8568952" cy="3672409"/>
          </a:xfrm>
        </p:spPr>
        <p:txBody>
          <a:bodyPr/>
          <a:lstStyle/>
          <a:p>
            <a:pPr marL="0" indent="0" algn="just">
              <a:spcBef>
                <a:spcPts val="1800"/>
              </a:spcBef>
              <a:spcAft>
                <a:spcPts val="1800"/>
              </a:spcAft>
              <a:buNone/>
            </a:pPr>
            <a:r>
              <a:rPr lang="cs-CZ" sz="2600" b="1" dirty="0"/>
              <a:t>Důvodem pořízení – </a:t>
            </a:r>
            <a:r>
              <a:rPr lang="cs-CZ" sz="2600" dirty="0"/>
              <a:t>harmonizace zájmů na změny v území se zájmy na ochraně hodnot (přírodní, kulturní, civilizační) a se zájmem na rozvoji území, které se vyznačuje vysokým </a:t>
            </a:r>
            <a:r>
              <a:rPr lang="cs-CZ" sz="2600" dirty="0" smtClean="0"/>
              <a:t>rekreačním potenciálem</a:t>
            </a:r>
            <a:endParaRPr lang="cs-CZ" sz="2600" dirty="0"/>
          </a:p>
          <a:p>
            <a:pPr marL="0" indent="0" algn="just">
              <a:spcBef>
                <a:spcPts val="1800"/>
              </a:spcBef>
              <a:spcAft>
                <a:spcPts val="1800"/>
              </a:spcAft>
              <a:buNone/>
            </a:pPr>
            <a:r>
              <a:rPr lang="cs-CZ" sz="2600" b="1" dirty="0"/>
              <a:t>Účelem</a:t>
            </a:r>
            <a:r>
              <a:rPr lang="cs-CZ" sz="2600" dirty="0"/>
              <a:t> – získat ÚPP, jehož doporučení a navržená řešení bude možno využít k zapracování do aktualizace ZÚR ÚK, popř. jako podklad pro rozhodování v území (argumentační základna</a:t>
            </a:r>
            <a:r>
              <a:rPr lang="cs-CZ" sz="2600" dirty="0" smtClean="0"/>
              <a:t>)</a:t>
            </a:r>
            <a:endParaRPr lang="cs-CZ" sz="26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8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ÚS Krušné hory – Ústecký kraj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204864"/>
            <a:ext cx="8568952" cy="4510261"/>
          </a:xfrm>
        </p:spPr>
        <p:txBody>
          <a:bodyPr/>
          <a:lstStyle/>
          <a:p>
            <a:pPr marL="0" indent="0" algn="just">
              <a:buNone/>
            </a:pPr>
            <a:r>
              <a:rPr lang="cs-CZ" sz="2600" b="1" dirty="0"/>
              <a:t>Řešené území</a:t>
            </a:r>
            <a:r>
              <a:rPr lang="cs-CZ" sz="2600" dirty="0"/>
              <a:t> – „jádro“ tvoří SOB6 (úkoly pro územní plánování z PÚR!) + navazující území; zahrnuje 5 ORP – Kadaň, Chomutov, Litvínov, Teplice a Ústí n. L. (celkem zasahuje 38 správních území obcí</a:t>
            </a:r>
            <a:r>
              <a:rPr lang="cs-CZ" sz="2600" dirty="0" smtClean="0"/>
              <a:t>)</a:t>
            </a:r>
          </a:p>
          <a:p>
            <a:pPr marL="0" indent="0">
              <a:buNone/>
            </a:pPr>
            <a:r>
              <a:rPr lang="cs-CZ" sz="2400" b="1" dirty="0" smtClean="0"/>
              <a:t>Obsah </a:t>
            </a:r>
          </a:p>
          <a:p>
            <a:pPr marL="0" indent="0" algn="just">
              <a:buNone/>
            </a:pPr>
            <a:r>
              <a:rPr lang="cs-CZ" sz="2600" dirty="0" smtClean="0"/>
              <a:t>prioritně </a:t>
            </a:r>
            <a:r>
              <a:rPr lang="cs-CZ" sz="2600" u="sng" dirty="0" smtClean="0"/>
              <a:t>Koncepci </a:t>
            </a:r>
            <a:r>
              <a:rPr lang="cs-CZ" sz="2600" u="sng" dirty="0"/>
              <a:t>uspořádání krajiny</a:t>
            </a:r>
            <a:r>
              <a:rPr lang="cs-CZ" sz="2600" dirty="0"/>
              <a:t> a </a:t>
            </a:r>
            <a:r>
              <a:rPr lang="cs-CZ" sz="2600" u="sng" dirty="0"/>
              <a:t>Koncepci rekreace</a:t>
            </a:r>
            <a:r>
              <a:rPr lang="cs-CZ" sz="2600" dirty="0"/>
              <a:t>, dále pak </a:t>
            </a:r>
            <a:r>
              <a:rPr lang="cs-CZ" sz="2600" u="sng" dirty="0"/>
              <a:t>Koncepci DI a TI</a:t>
            </a:r>
            <a:r>
              <a:rPr lang="cs-CZ" sz="2600" dirty="0"/>
              <a:t> a na základě „zadání“ </a:t>
            </a:r>
            <a:r>
              <a:rPr lang="cs-CZ" sz="2600" u="sng" dirty="0"/>
              <a:t>navrhuje „zonaci území</a:t>
            </a:r>
            <a:r>
              <a:rPr lang="cs-CZ" sz="2600" dirty="0"/>
              <a:t>“ s návrhem regulace územního rozvoje (se zaměřením na umísťování velkých výškových – VVE </a:t>
            </a:r>
            <a:r>
              <a:rPr lang="cs-CZ" sz="2600" dirty="0" smtClean="0"/>
              <a:t> a </a:t>
            </a:r>
            <a:r>
              <a:rPr lang="cs-CZ" sz="2600" dirty="0"/>
              <a:t>velkoprostorových záměrů – haly </a:t>
            </a:r>
            <a:r>
              <a:rPr lang="cs-CZ" sz="2600" dirty="0" smtClean="0"/>
              <a:t>(přednostní </a:t>
            </a:r>
            <a:r>
              <a:rPr lang="cs-CZ" sz="2600" dirty="0"/>
              <a:t>využitím </a:t>
            </a:r>
            <a:r>
              <a:rPr lang="cs-CZ" sz="2600" dirty="0" err="1"/>
              <a:t>brownfieldů</a:t>
            </a:r>
            <a:r>
              <a:rPr lang="cs-CZ" sz="2600" dirty="0" smtClean="0"/>
              <a:t>)</a:t>
            </a:r>
            <a:endParaRPr lang="cs-CZ" sz="26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ÚS Krušné hory – Ústecký kraj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420888"/>
            <a:ext cx="8568952" cy="4294237"/>
          </a:xfrm>
        </p:spPr>
        <p:txBody>
          <a:bodyPr/>
          <a:lstStyle/>
          <a:p>
            <a:pPr marL="0" indent="0" algn="just">
              <a:buNone/>
            </a:pPr>
            <a:r>
              <a:rPr lang="cs-CZ" sz="2600" b="1" dirty="0"/>
              <a:t>První návrh řešení US</a:t>
            </a:r>
            <a:r>
              <a:rPr lang="cs-CZ" sz="2600" dirty="0"/>
              <a:t> </a:t>
            </a:r>
            <a:endParaRPr lang="cs-CZ" sz="2600" dirty="0" smtClean="0"/>
          </a:p>
          <a:p>
            <a:pPr marL="0" indent="0" algn="just">
              <a:buNone/>
            </a:pPr>
            <a:r>
              <a:rPr lang="cs-CZ" sz="2600" dirty="0" smtClean="0"/>
              <a:t>v</a:t>
            </a:r>
            <a:r>
              <a:rPr lang="cs-CZ" sz="2600" dirty="0"/>
              <a:t> etapě A  byl postupně </a:t>
            </a:r>
            <a:r>
              <a:rPr lang="cs-CZ" sz="2600" dirty="0" smtClean="0"/>
              <a:t>představen (</a:t>
            </a:r>
            <a:r>
              <a:rPr lang="cs-CZ" sz="2600" dirty="0"/>
              <a:t>od 12/2018 do 02/2019) a projednán s příslušnými ÚÚP na </a:t>
            </a:r>
            <a:r>
              <a:rPr lang="cs-CZ" sz="2600" dirty="0" err="1"/>
              <a:t>ORPech</a:t>
            </a:r>
            <a:r>
              <a:rPr lang="cs-CZ" sz="2600" dirty="0"/>
              <a:t>, s DO a obcemi. </a:t>
            </a:r>
            <a:r>
              <a:rPr lang="cs-CZ" sz="2600" dirty="0" smtClean="0"/>
              <a:t>Připomínky</a:t>
            </a:r>
            <a:r>
              <a:rPr lang="cs-CZ" sz="2600" dirty="0"/>
              <a:t>, náměty a vyjádření budou ve spolupráci s projektantem </a:t>
            </a:r>
            <a:r>
              <a:rPr lang="cs-CZ" sz="2600" dirty="0" smtClean="0"/>
              <a:t>vyhodnoceny, relevantní </a:t>
            </a:r>
            <a:r>
              <a:rPr lang="cs-CZ" sz="2600" dirty="0"/>
              <a:t>připomínky, které budou v souladu se zadáním </a:t>
            </a:r>
            <a:r>
              <a:rPr lang="cs-CZ" sz="2600" dirty="0" smtClean="0"/>
              <a:t>ÚS, </a:t>
            </a:r>
            <a:r>
              <a:rPr lang="cs-CZ" sz="2600" dirty="0"/>
              <a:t>budou v návrhu ÚS </a:t>
            </a:r>
            <a:r>
              <a:rPr lang="cs-CZ" sz="2600" dirty="0" smtClean="0"/>
              <a:t>zohledněny</a:t>
            </a:r>
            <a:endParaRPr lang="cs-CZ" sz="2600" dirty="0"/>
          </a:p>
          <a:p>
            <a:pPr marL="0" indent="0" algn="just">
              <a:spcBef>
                <a:spcPts val="1800"/>
              </a:spcBef>
              <a:buNone/>
            </a:pPr>
            <a:r>
              <a:rPr lang="cs-CZ" sz="2600" b="1" dirty="0" smtClean="0"/>
              <a:t>Upravený </a:t>
            </a:r>
            <a:r>
              <a:rPr lang="cs-CZ" sz="2600" b="1" dirty="0"/>
              <a:t>návrh řešení</a:t>
            </a:r>
            <a:r>
              <a:rPr lang="cs-CZ" sz="2600" dirty="0"/>
              <a:t> (etapa B) bude představen dotčeným orgánům a obcím ke konci června 2019. </a:t>
            </a:r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2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marL="531813" indent="-531813" eaLnBrk="1" hangingPunct="1"/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8" name="Obrázek 7"/>
          <p:cNvPicPr/>
          <p:nvPr/>
        </p:nvPicPr>
        <p:blipFill rotWithShape="1">
          <a:blip r:embed="rId3"/>
          <a:srcRect l="51630" t="14028" r="929" b="9913"/>
          <a:stretch/>
        </p:blipFill>
        <p:spPr bwMode="auto">
          <a:xfrm>
            <a:off x="-13712" y="404664"/>
            <a:ext cx="9144000" cy="4449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5036344"/>
            <a:ext cx="9130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/>
              <a:t>Územní studie Krušné hory – Ústecký kraj – ukázka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/>
              <a:t>Výkres „Koncepce uspořádání krajiny, rekreace a veřejné infrastruktury“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939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marL="531813" indent="-531813" eaLnBrk="1" hangingPunct="1"/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9889" t="15592" r="72196" b="4158"/>
          <a:stretch/>
        </p:blipFill>
        <p:spPr bwMode="auto">
          <a:xfrm>
            <a:off x="4005" y="115553"/>
            <a:ext cx="4601490" cy="6718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4"/>
          <a:srcRect l="10462" t="25221" r="72626" b="3700"/>
          <a:stretch/>
        </p:blipFill>
        <p:spPr bwMode="auto">
          <a:xfrm>
            <a:off x="4139952" y="122231"/>
            <a:ext cx="4824536" cy="6592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87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AC8A32A294A24D92A111A87B178C33" ma:contentTypeVersion="8" ma:contentTypeDescription="Vytvoří nový dokument" ma:contentTypeScope="" ma:versionID="2c2d495ce2e96be08558f88c3d209193">
  <xsd:schema xmlns:xsd="http://www.w3.org/2001/XMLSchema" xmlns:xs="http://www.w3.org/2001/XMLSchema" xmlns:p="http://schemas.microsoft.com/office/2006/metadata/properties" xmlns:ns2="2d632ede-d24e-494b-b407-b19ccbe77e6c" targetNamespace="http://schemas.microsoft.com/office/2006/metadata/properties" ma:root="true" ma:fieldsID="bdad6afa7a074953918e3d9ae465010e" ns2:_="">
    <xsd:import namespace="2d632ede-d24e-494b-b407-b19ccbe77e6c"/>
    <xsd:element name="properties">
      <xsd:complexType>
        <xsd:sequence>
          <xsd:element name="documentManagement">
            <xsd:complexType>
              <xsd:all>
                <xsd:element ref="ns2:Typ_x0020_formul_x00e1__x0159_e" minOccurs="0"/>
                <xsd:element ref="ns2:Pozn_x00e1_mka" minOccurs="0"/>
                <xsd:element ref="ns2:Vnit_x0159_n_x00ed__x0020_p_x0159_edp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32ede-d24e-494b-b407-b19ccbe77e6c" elementFormDefault="qualified">
    <xsd:import namespace="http://schemas.microsoft.com/office/2006/documentManagement/types"/>
    <xsd:import namespace="http://schemas.microsoft.com/office/infopath/2007/PartnerControls"/>
    <xsd:element name="Typ_x0020_formul_x00e1__x0159_e" ma:index="8" nillable="true" ma:displayName="Typ formuláře" ma:internalName="Typ_x0020_formul_x00e1__x0159_e">
      <xsd:simpleType>
        <xsd:restriction base="dms:Choice">
          <xsd:enumeration value="Symboly Ústeckého kraje"/>
          <xsd:enumeration value="Vzory smluv"/>
          <xsd:enumeration value="Personální"/>
          <xsd:enumeration value="Veřejné zakázky nedosahující 250 tis. ‎Kč bez DPH"/>
          <xsd:enumeration value="Šablony logomanuálu"/>
          <xsd:enumeration value="Veřejné zakázky od 1 mil. Kč nedosahující 3 mil. Kč bez DPH stavební práce"/>
          <xsd:enumeration value="Veřejné zakázky – Zjednodušené podlimitní řízení"/>
          <xsd:enumeration value="Zřizovací listiny"/>
          <xsd:enumeration value="Kontrolní činnost"/>
          <xsd:enumeration value="Powerpoint prezentace"/>
          <xsd:enumeration value="Veřejné zakázky od 250 tis. Kč nedosahující 1 mil. ‎Kč bez DPH"/>
          <xsd:enumeration value="Služební cesty"/>
          <xsd:enumeration value="Ekonomická činnost"/>
          <xsd:enumeration value="Rada a zastupitelstvo"/>
          <xsd:enumeration value="Archivace a skartace"/>
          <xsd:enumeration value="Správní řád"/>
          <xsd:enumeration value="Plná moc, pověření, zmocnění"/>
          <xsd:enumeration value="Jmenovky a vizitky"/>
          <xsd:enumeration value="Ostatní - nezařazené"/>
          <xsd:enumeration value="Nákup"/>
          <xsd:enumeration value="Veřejné zakázky od 1 mil.Kč nedosahující 2 mil.Kč (dodávky, služby), od 3 mil.Kč nedosahující 6 mil.Kč (stavební práce) ‎"/>
          <xsd:enumeration value="Veřejné zakázky od 250 tis.Kč nedosahující 1 mil.Kč (dodávky, služby), od 250 tis.Kč nedosahující 3 mil.Kč (stavební práce)"/>
          <xsd:enumeration value="Veřejné zakázky od 1 mil.Kč nedosahující 2 mil.Kč (dodávky, služby), od 3 mil.Kč nedosahující 6 mil.Kč (stavební práce)"/>
        </xsd:restriction>
      </xsd:simpleType>
    </xsd:element>
    <xsd:element name="Pozn_x00e1_mka" ma:index="9" nillable="true" ma:displayName="Poznámka" ma:internalName="Pozn_x00e1_mka">
      <xsd:simpleType>
        <xsd:restriction base="dms:Note">
          <xsd:maxLength value="255"/>
        </xsd:restriction>
      </xsd:simpleType>
    </xsd:element>
    <xsd:element name="Vnit_x0159_n_x00ed__x0020_p_x0159_edpis" ma:index="10" nillable="true" ma:displayName="Vnitřní předpis" ma:list="{90dd1e70-125a-4334-99db-a2a6450ed166}" ma:internalName="Vnit_x0159_n_x00ed__x0020_p_x0159_edpis" ma:showField="_x010c__x00ed_slo_x0020_p_x0159_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Vnit_x0159_n_x00ed__x0020_p_x0159_edpis xmlns="2d632ede-d24e-494b-b407-b19ccbe77e6c" xsi:nil="true"/>
    <Pozn_x00e1_mka xmlns="2d632ede-d24e-494b-b407-b19ccbe77e6c" xsi:nil="true"/>
    <Typ_x0020_formul_x00e1__x0159_e xmlns="2d632ede-d24e-494b-b407-b19ccbe77e6c">Powerpoint prezentace</Typ_x0020_formul_x00e1__x0159_e>
  </documentManagement>
</p:properties>
</file>

<file path=customXml/itemProps1.xml><?xml version="1.0" encoding="utf-8"?>
<ds:datastoreItem xmlns:ds="http://schemas.openxmlformats.org/officeDocument/2006/customXml" ds:itemID="{47DEEB29-E310-4A8B-8987-DAE6AD2FEADD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ACDF5275-7A60-4857-B4E8-2DD894D6A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514E30-E7E0-492C-8687-7238C0997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632ede-d24e-494b-b407-b19ccbe77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803F3D1-39FA-4991-9EFB-CC4658341FB8}">
  <ds:schemaRefs>
    <ds:schemaRef ds:uri="http://purl.org/dc/dcmitype/"/>
    <ds:schemaRef ds:uri="http://schemas.microsoft.com/office/2006/metadata/properties"/>
    <ds:schemaRef ds:uri="2d632ede-d24e-494b-b407-b19ccbe77e6c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4475</TotalTime>
  <Words>1624</Words>
  <Application>Microsoft Office PowerPoint</Application>
  <PresentationFormat>Předvádění na obrazovce (4:3)</PresentationFormat>
  <Paragraphs>286</Paragraphs>
  <Slides>41</Slides>
  <Notes>38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Motiv sady Office</vt:lpstr>
      <vt:lpstr>  2) Aktuální stav územně plánovací činnosti kraje        </vt:lpstr>
      <vt:lpstr> </vt:lpstr>
      <vt:lpstr> činnosti kraje </vt:lpstr>
      <vt:lpstr>2) Aktuální stav územně plánovací činnosti kraje </vt:lpstr>
      <vt:lpstr>ÚS Krušné hory – Ústecký kraj</vt:lpstr>
      <vt:lpstr>ÚS Krušné hory – Ústecký kraj</vt:lpstr>
      <vt:lpstr>ÚS Krušné hory – Ústecký kraj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 </vt:lpstr>
      <vt:lpstr> </vt:lpstr>
      <vt:lpstr> 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Dotační tituly na ÚPD (a ÚPP)</vt:lpstr>
      <vt:lpstr>Dotační tituly pro územně plánovací dokumentace obcí </vt:lpstr>
      <vt:lpstr>1) Národní program   (MMR)</vt:lpstr>
      <vt:lpstr>1) Národní program   (MMR)</vt:lpstr>
      <vt:lpstr>1) Národní program (MMR)</vt:lpstr>
      <vt:lpstr>2) Integrovaný regionální operační program (IROP)</vt:lpstr>
      <vt:lpstr>2) Integrovaný regionální operační program (IROP)</vt:lpstr>
      <vt:lpstr>2) Integrovaný regionální operační program (IROP)</vt:lpstr>
      <vt:lpstr>3) PROGRAM OBNOVY VENKOVA dotační titul Krajského úřadu Ústeckého kraje </vt:lpstr>
      <vt:lpstr>3) PROGRAM OBNOVY VENKOVA dotační titul Krajského úřadu Ústeckého kraje </vt:lpstr>
      <vt:lpstr>Možnosti financování  územně plánovacích podkladů (ÚPP)</vt:lpstr>
      <vt:lpstr>Územní studie veřejného prostranství (IROP)</vt:lpstr>
      <vt:lpstr>Děkuji Vám za pozornost </vt:lpstr>
      <vt:lpstr>  3) Aktuální stav územně plánovací činnosti obcí s rozšířenou působností         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Jakub Žídek</dc:creator>
  <cp:lastModifiedBy>Juračková Diana</cp:lastModifiedBy>
  <cp:revision>532</cp:revision>
  <dcterms:created xsi:type="dcterms:W3CDTF">2009-03-16T23:21:44Z</dcterms:created>
  <dcterms:modified xsi:type="dcterms:W3CDTF">2019-03-21T13:41:54Z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64500.0000000000</vt:lpwstr>
  </property>
</Properties>
</file>