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65" r:id="rId2"/>
    <p:sldId id="261" r:id="rId3"/>
    <p:sldId id="306" r:id="rId4"/>
    <p:sldId id="304" r:id="rId5"/>
    <p:sldId id="319" r:id="rId6"/>
    <p:sldId id="325" r:id="rId7"/>
    <p:sldId id="318" r:id="rId8"/>
    <p:sldId id="321" r:id="rId9"/>
    <p:sldId id="322" r:id="rId10"/>
    <p:sldId id="323" r:id="rId11"/>
    <p:sldId id="324" r:id="rId12"/>
    <p:sldId id="305" r:id="rId13"/>
    <p:sldId id="302" r:id="rId14"/>
    <p:sldId id="286" r:id="rId15"/>
    <p:sldId id="317" r:id="rId16"/>
    <p:sldId id="315" r:id="rId17"/>
    <p:sldId id="316" r:id="rId18"/>
    <p:sldId id="320" r:id="rId19"/>
    <p:sldId id="277" r:id="rId20"/>
    <p:sldId id="309" r:id="rId21"/>
    <p:sldId id="307" r:id="rId22"/>
    <p:sldId id="310" r:id="rId23"/>
    <p:sldId id="311" r:id="rId24"/>
    <p:sldId id="312" r:id="rId25"/>
    <p:sldId id="326" r:id="rId26"/>
    <p:sldId id="313" r:id="rId27"/>
    <p:sldId id="314" r:id="rId28"/>
    <p:sldId id="285" r:id="rId29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33CC"/>
    <a:srgbClr val="DDDDDD"/>
    <a:srgbClr val="000099"/>
    <a:srgbClr val="FF99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93" autoAdjust="0"/>
  </p:normalViewPr>
  <p:slideViewPr>
    <p:cSldViewPr>
      <p:cViewPr>
        <p:scale>
          <a:sx n="100" d="100"/>
          <a:sy n="100" d="100"/>
        </p:scale>
        <p:origin x="-702" y="4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mtClean="0"/>
            </a:lvl1pPr>
          </a:lstStyle>
          <a:p>
            <a:pPr>
              <a:defRPr/>
            </a:pPr>
            <a:fld id="{7B9A2999-990B-4159-A71C-FEFFB562091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mtClean="0"/>
            </a:lvl1pPr>
          </a:lstStyle>
          <a:p>
            <a:pPr>
              <a:defRPr/>
            </a:pPr>
            <a:fld id="{252D4068-5FE6-48B4-870F-BBCE31773F0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BF39A4-D423-4785-A890-58D7FAB2C3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641343-F770-40FC-8DA1-52A15F3FD35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D1A71E-BD31-4121-99D0-D8450391EE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Nadpis, klipart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klipart 2"/>
          <p:cNvSpPr>
            <a:spLocks noGrp="1"/>
          </p:cNvSpPr>
          <p:nvPr>
            <p:ph type="clipArt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871F44-930F-4C9B-B296-AC19CD312D5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804C8E-D4E2-4952-BCFC-C9C3BC54BDB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42758A-3434-461E-9060-21C0DE6D20D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0B5E53-0306-4A1A-8DA6-710B4A77DB5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3B5486-AAAE-4DCF-BEAA-C3D16942B8D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BC3163-07B6-4EB8-B9DA-86EA1C71B9B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3A872A-90EF-4FFE-8F73-D2D68DBE205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AD8DBA-EEFE-4C73-8B69-59712948F4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808F8D-6293-4FEC-8D82-454BB77211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F733921D-D80B-490F-B982-39D2E21954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49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r-ustecky.cz/vismo/dokumenty2.asp?id_org=450018&amp;id=1658886&amp;p1=176477" TargetMode="External"/><Relationship Id="rId2" Type="http://schemas.openxmlformats.org/officeDocument/2006/relationships/hyperlink" Target="http://www.kr-ustecky.cz/opvk.asp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C2971A8-D830-475A-8009-230C4828C37F}" type="slidenum">
              <a:rPr lang="cs-CZ"/>
              <a:pPr/>
              <a:t>1</a:t>
            </a:fld>
            <a:endParaRPr lang="cs-CZ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549275"/>
            <a:ext cx="8229600" cy="5246688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cs-CZ" sz="3600" b="1" dirty="0" smtClean="0">
                <a:latin typeface="Verdana" pitchFamily="34" charset="0"/>
              </a:rPr>
              <a:t>Operační program</a:t>
            </a:r>
            <a:br>
              <a:rPr lang="cs-CZ" sz="3600" b="1" dirty="0" smtClean="0">
                <a:latin typeface="Verdana" pitchFamily="34" charset="0"/>
              </a:rPr>
            </a:br>
            <a:r>
              <a:rPr lang="cs-CZ" sz="3600" b="1" dirty="0" smtClean="0">
                <a:latin typeface="Verdana" pitchFamily="34" charset="0"/>
              </a:rPr>
              <a:t>Vzdělávání pro konkurenceschopnost</a:t>
            </a:r>
            <a:br>
              <a:rPr lang="cs-CZ" sz="3600" b="1" dirty="0" smtClean="0">
                <a:latin typeface="Verdana" pitchFamily="34" charset="0"/>
              </a:rPr>
            </a:br>
            <a:r>
              <a:rPr lang="cs-CZ" sz="3600" b="1" dirty="0" smtClean="0">
                <a:latin typeface="Verdana" pitchFamily="34" charset="0"/>
              </a:rPr>
              <a:t/>
            </a:r>
            <a:br>
              <a:rPr lang="cs-CZ" sz="3600" b="1" dirty="0" smtClean="0">
                <a:latin typeface="Verdana" pitchFamily="34" charset="0"/>
              </a:rPr>
            </a:br>
            <a:r>
              <a:rPr lang="cs-CZ" sz="3600" b="1" dirty="0" smtClean="0">
                <a:latin typeface="Verdana" pitchFamily="34" charset="0"/>
              </a:rPr>
              <a:t/>
            </a:r>
            <a:br>
              <a:rPr lang="cs-CZ" sz="3600" b="1" dirty="0" smtClean="0">
                <a:latin typeface="Verdana" pitchFamily="34" charset="0"/>
              </a:rPr>
            </a:br>
            <a:r>
              <a:rPr lang="cs-CZ" sz="3600" b="1" dirty="0" smtClean="0">
                <a:latin typeface="Verdana" pitchFamily="34" charset="0"/>
              </a:rPr>
              <a:t>Finanční část projektu</a:t>
            </a:r>
            <a:br>
              <a:rPr lang="cs-CZ" sz="3600" b="1" dirty="0" smtClean="0">
                <a:latin typeface="Verdana" pitchFamily="34" charset="0"/>
              </a:rPr>
            </a:br>
            <a:r>
              <a:rPr lang="cs-CZ" sz="3600" b="1" dirty="0" smtClean="0">
                <a:latin typeface="Verdana" pitchFamily="34" charset="0"/>
              </a:rPr>
              <a:t> </a:t>
            </a:r>
            <a:r>
              <a:rPr lang="cs-CZ" sz="2400" b="1" dirty="0" smtClean="0">
                <a:latin typeface="Verdana" pitchFamily="34" charset="0"/>
              </a:rPr>
              <a:t>(seminář pro příjemce – </a:t>
            </a:r>
            <a:r>
              <a:rPr lang="cs-CZ" sz="2400" b="1" u="sng" dirty="0" smtClean="0">
                <a:latin typeface="Verdana" pitchFamily="34" charset="0"/>
              </a:rPr>
              <a:t>4. výzva, 3.2</a:t>
            </a:r>
            <a:r>
              <a:rPr lang="cs-CZ" sz="2400" b="1" dirty="0" smtClean="0">
                <a:latin typeface="Verdana" pitchFamily="34" charset="0"/>
              </a:rPr>
              <a:t>)</a:t>
            </a:r>
            <a:br>
              <a:rPr lang="cs-CZ" sz="2400" b="1" dirty="0" smtClean="0">
                <a:latin typeface="Verdana" pitchFamily="34" charset="0"/>
              </a:rPr>
            </a:br>
            <a:r>
              <a:rPr lang="cs-CZ" sz="3600" b="1" dirty="0" smtClean="0">
                <a:latin typeface="Verdana" pitchFamily="34" charset="0"/>
              </a:rPr>
              <a:t>22. 5. 2014</a:t>
            </a:r>
          </a:p>
          <a:p>
            <a:pPr algn="ctr" eaLnBrk="1" hangingPunct="1">
              <a:buFontTx/>
              <a:buNone/>
            </a:pPr>
            <a:endParaRPr lang="cs-CZ" sz="3600" b="1" dirty="0" smtClean="0">
              <a:latin typeface="Verdan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57298"/>
          </a:xfrm>
        </p:spPr>
        <p:txBody>
          <a:bodyPr/>
          <a:lstStyle/>
          <a:p>
            <a:r>
              <a:rPr lang="cs-CZ" sz="3600" b="1" u="sng" dirty="0" smtClean="0">
                <a:solidFill>
                  <a:schemeClr val="tx1"/>
                </a:solidFill>
              </a:rPr>
              <a:t/>
            </a:r>
            <a:br>
              <a:rPr lang="cs-CZ" sz="3600" b="1" u="sng" dirty="0" smtClean="0">
                <a:solidFill>
                  <a:schemeClr val="tx1"/>
                </a:solidFill>
              </a:rPr>
            </a:br>
            <a:r>
              <a:rPr lang="cs-CZ" sz="3600" b="1" u="sng" dirty="0" smtClean="0">
                <a:solidFill>
                  <a:schemeClr val="tx1"/>
                </a:solidFill>
              </a:rPr>
              <a:t>2) Podstatné změny rozpočtu</a:t>
            </a:r>
            <a:br>
              <a:rPr lang="cs-CZ" sz="3600" b="1" u="sng" dirty="0" smtClean="0">
                <a:solidFill>
                  <a:schemeClr val="tx1"/>
                </a:solidFill>
              </a:rPr>
            </a:br>
            <a:r>
              <a:rPr lang="cs-CZ" sz="3200" b="1" u="sng" dirty="0" smtClean="0">
                <a:solidFill>
                  <a:srgbClr val="0000FF"/>
                </a:solidFill>
              </a:rPr>
              <a:t>(se souhlasem poskytovatele) </a:t>
            </a:r>
            <a:r>
              <a:rPr lang="cs-CZ" sz="3200" dirty="0" smtClean="0"/>
              <a:t/>
            </a:r>
            <a:br>
              <a:rPr lang="cs-CZ" sz="3200" dirty="0" smtClean="0"/>
            </a:b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2844" y="1500174"/>
            <a:ext cx="9001156" cy="4840303"/>
          </a:xfrm>
        </p:spPr>
        <p:txBody>
          <a:bodyPr/>
          <a:lstStyle/>
          <a:p>
            <a:r>
              <a:rPr lang="cs-CZ" sz="2800" dirty="0" smtClean="0">
                <a:latin typeface="+mj-lt"/>
              </a:rPr>
              <a:t>přesun mezi kapitolami </a:t>
            </a:r>
            <a:r>
              <a:rPr lang="cs-CZ" sz="2800" b="1" u="sng" dirty="0" smtClean="0">
                <a:solidFill>
                  <a:srgbClr val="0000FF"/>
                </a:solidFill>
                <a:latin typeface="+mj-lt"/>
              </a:rPr>
              <a:t>vyšší než 15 %</a:t>
            </a:r>
            <a:r>
              <a:rPr lang="cs-CZ" sz="2800" dirty="0" smtClean="0">
                <a:solidFill>
                  <a:srgbClr val="0000FF"/>
                </a:solidFill>
                <a:latin typeface="+mj-lt"/>
              </a:rPr>
              <a:t> </a:t>
            </a:r>
            <a:r>
              <a:rPr lang="cs-CZ" sz="2800" dirty="0" smtClean="0">
                <a:latin typeface="+mj-lt"/>
              </a:rPr>
              <a:t>původního objemu kapitoly, ze které jsou finanční prostředky přesouvány</a:t>
            </a:r>
          </a:p>
          <a:p>
            <a:r>
              <a:rPr lang="cs-CZ" sz="2800" dirty="0" smtClean="0">
                <a:latin typeface="+mj-lt"/>
              </a:rPr>
              <a:t>navýšení objemu způsobilých výdajů Kapitoly č. 1 Osobní výdaje </a:t>
            </a:r>
            <a:r>
              <a:rPr lang="cs-CZ" sz="2800" b="1" u="sng" dirty="0" smtClean="0">
                <a:solidFill>
                  <a:srgbClr val="0000FF"/>
                </a:solidFill>
                <a:latin typeface="+mj-lt"/>
              </a:rPr>
              <a:t>o více než 15 %</a:t>
            </a:r>
          </a:p>
          <a:p>
            <a:r>
              <a:rPr lang="cs-CZ" sz="2800" b="1" dirty="0" smtClean="0">
                <a:latin typeface="+mj-lt"/>
              </a:rPr>
              <a:t>navýšení položek </a:t>
            </a:r>
            <a:r>
              <a:rPr lang="cs-CZ" sz="2800" b="1" dirty="0" smtClean="0">
                <a:solidFill>
                  <a:srgbClr val="0000FF"/>
                </a:solidFill>
                <a:latin typeface="+mj-lt"/>
              </a:rPr>
              <a:t>Křížového financování</a:t>
            </a:r>
          </a:p>
          <a:p>
            <a:r>
              <a:rPr lang="cs-CZ" sz="2800" dirty="0" smtClean="0">
                <a:latin typeface="+mj-lt"/>
              </a:rPr>
              <a:t>změna rozpočtu, které mají za důsledek vzájemnou </a:t>
            </a:r>
            <a:r>
              <a:rPr lang="cs-CZ" sz="2800" b="1" dirty="0" smtClean="0">
                <a:solidFill>
                  <a:srgbClr val="0000FF"/>
                </a:solidFill>
                <a:latin typeface="+mj-lt"/>
              </a:rPr>
              <a:t>změnu</a:t>
            </a:r>
            <a:r>
              <a:rPr lang="cs-CZ" sz="2800" dirty="0" smtClean="0">
                <a:latin typeface="+mj-lt"/>
              </a:rPr>
              <a:t> celkové výše </a:t>
            </a:r>
            <a:r>
              <a:rPr lang="cs-CZ" sz="2800" b="1" dirty="0" smtClean="0">
                <a:solidFill>
                  <a:srgbClr val="0000FF"/>
                </a:solidFill>
                <a:latin typeface="+mj-lt"/>
              </a:rPr>
              <a:t>investičních a neinvestičních prostředků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804C8E-D4E2-4952-BCFC-C9C3BC54BDBC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1143000"/>
          </a:xfrm>
        </p:spPr>
        <p:txBody>
          <a:bodyPr/>
          <a:lstStyle/>
          <a:p>
            <a:r>
              <a:rPr lang="cs-CZ" sz="3600" b="1" u="sng" dirty="0" smtClean="0">
                <a:solidFill>
                  <a:schemeClr val="tx1"/>
                </a:solidFill>
              </a:rPr>
              <a:t> 2) Podstatné změny rozpočtu</a:t>
            </a:r>
            <a:br>
              <a:rPr lang="cs-CZ" sz="3600" b="1" u="sng" dirty="0" smtClean="0">
                <a:solidFill>
                  <a:schemeClr val="tx1"/>
                </a:solidFill>
              </a:rPr>
            </a:br>
            <a:r>
              <a:rPr lang="cs-CZ" sz="3200" b="1" u="sng" dirty="0" smtClean="0">
                <a:solidFill>
                  <a:srgbClr val="0000FF"/>
                </a:solidFill>
              </a:rPr>
              <a:t>(se souhlasem poskytovatele)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4282" y="1600200"/>
            <a:ext cx="8715436" cy="4525963"/>
          </a:xfrm>
        </p:spPr>
        <p:txBody>
          <a:bodyPr/>
          <a:lstStyle/>
          <a:p>
            <a:r>
              <a:rPr lang="cs-CZ" sz="2800" dirty="0" smtClean="0">
                <a:latin typeface="+mj-lt"/>
              </a:rPr>
              <a:t>příjemce má povinnost předložit poskytovateli podpory </a:t>
            </a:r>
            <a:r>
              <a:rPr lang="cs-CZ" sz="2800" b="1" dirty="0" smtClean="0">
                <a:solidFill>
                  <a:srgbClr val="0000FF"/>
                </a:solidFill>
                <a:latin typeface="+mj-lt"/>
              </a:rPr>
              <a:t>Žádost o schválení podstatné změny</a:t>
            </a:r>
            <a:r>
              <a:rPr lang="cs-CZ" sz="2800" dirty="0" smtClean="0">
                <a:latin typeface="+mj-lt"/>
              </a:rPr>
              <a:t>, </a:t>
            </a:r>
            <a:br>
              <a:rPr lang="cs-CZ" sz="2800" dirty="0" smtClean="0">
                <a:latin typeface="+mj-lt"/>
              </a:rPr>
            </a:br>
            <a:r>
              <a:rPr lang="cs-CZ" sz="2800" dirty="0" smtClean="0">
                <a:latin typeface="+mj-lt"/>
              </a:rPr>
              <a:t>ve které změny uvede a zdůvodní</a:t>
            </a:r>
          </a:p>
          <a:p>
            <a:r>
              <a:rPr lang="cs-CZ" sz="2800" dirty="0" smtClean="0">
                <a:latin typeface="+mj-lt"/>
              </a:rPr>
              <a:t>realizace podstatné změny </a:t>
            </a:r>
            <a:r>
              <a:rPr lang="cs-CZ" sz="2800" b="1" dirty="0" smtClean="0">
                <a:solidFill>
                  <a:srgbClr val="0000FF"/>
                </a:solidFill>
                <a:latin typeface="+mj-lt"/>
              </a:rPr>
              <a:t>před souhlasem </a:t>
            </a:r>
            <a:r>
              <a:rPr lang="cs-CZ" sz="2800" dirty="0" smtClean="0">
                <a:latin typeface="+mj-lt"/>
              </a:rPr>
              <a:t>poskytovatele nebo </a:t>
            </a:r>
            <a:r>
              <a:rPr lang="cs-CZ" sz="2800" b="1" dirty="0" smtClean="0">
                <a:solidFill>
                  <a:srgbClr val="0000FF"/>
                </a:solidFill>
                <a:latin typeface="+mj-lt"/>
              </a:rPr>
              <a:t>bez jeho souhlasu </a:t>
            </a:r>
            <a:r>
              <a:rPr lang="cs-CZ" sz="2800" dirty="0" smtClean="0">
                <a:latin typeface="+mj-lt"/>
              </a:rPr>
              <a:t>je </a:t>
            </a:r>
            <a:r>
              <a:rPr lang="cs-CZ" sz="2800" b="1" dirty="0" smtClean="0">
                <a:solidFill>
                  <a:srgbClr val="0000FF"/>
                </a:solidFill>
                <a:latin typeface="+mj-lt"/>
              </a:rPr>
              <a:t>porušením rozpočtové kázně</a:t>
            </a:r>
          </a:p>
          <a:p>
            <a:r>
              <a:rPr lang="cs-CZ" sz="2800" u="sng" dirty="0" smtClean="0">
                <a:solidFill>
                  <a:srgbClr val="CC0000"/>
                </a:solidFill>
                <a:latin typeface="+mj-lt"/>
              </a:rPr>
              <a:t>v případě podstatných změn se uzavírá DODATEK ke smlouvě (změny musí být odsouhlaseny partnery příjemce)</a:t>
            </a:r>
            <a:r>
              <a:rPr lang="cs-CZ" sz="2800" b="1" dirty="0" smtClean="0">
                <a:solidFill>
                  <a:srgbClr val="0000FF"/>
                </a:solidFill>
                <a:latin typeface="+mj-lt"/>
              </a:rPr>
              <a:t>  </a:t>
            </a:r>
            <a:endParaRPr lang="cs-CZ" sz="2800" b="1" dirty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804C8E-D4E2-4952-BCFC-C9C3BC54BDBC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D9F6617-4C8C-4679-9A4E-06D158929718}" type="slidenum">
              <a:rPr lang="cs-CZ"/>
              <a:pPr/>
              <a:t>12</a:t>
            </a:fld>
            <a:endParaRPr lang="cs-CZ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29600" cy="908050"/>
          </a:xfrm>
        </p:spPr>
        <p:txBody>
          <a:bodyPr/>
          <a:lstStyle/>
          <a:p>
            <a:pPr eaLnBrk="1" hangingPunct="1"/>
            <a:r>
              <a:rPr lang="cs-CZ" sz="3600" b="1" dirty="0" smtClean="0">
                <a:solidFill>
                  <a:schemeClr val="tx1"/>
                </a:solidFill>
              </a:rPr>
              <a:t>3) Finanční přílohy MZ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836613"/>
            <a:ext cx="8785225" cy="5184775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cs-CZ" sz="2000" b="1" i="1" dirty="0" smtClean="0">
                <a:solidFill>
                  <a:srgbClr val="0000FF"/>
                </a:solidFill>
                <a:hlinkClick r:id="rId2"/>
              </a:rPr>
              <a:t>http://www.</a:t>
            </a:r>
            <a:r>
              <a:rPr lang="cs-CZ" sz="2000" b="1" i="1" dirty="0" err="1" smtClean="0">
                <a:solidFill>
                  <a:srgbClr val="0000FF"/>
                </a:solidFill>
                <a:hlinkClick r:id="rId2"/>
              </a:rPr>
              <a:t>kr</a:t>
            </a:r>
            <a:r>
              <a:rPr lang="cs-CZ" sz="2000" b="1" i="1" dirty="0" smtClean="0">
                <a:solidFill>
                  <a:srgbClr val="0000FF"/>
                </a:solidFill>
                <a:hlinkClick r:id="rId2"/>
              </a:rPr>
              <a:t>-</a:t>
            </a:r>
            <a:r>
              <a:rPr lang="cs-CZ" sz="2000" b="1" i="1" dirty="0" err="1" smtClean="0">
                <a:solidFill>
                  <a:srgbClr val="0000FF"/>
                </a:solidFill>
                <a:hlinkClick r:id="rId2"/>
              </a:rPr>
              <a:t>ustecky.cz</a:t>
            </a:r>
            <a:r>
              <a:rPr lang="cs-CZ" sz="2000" b="1" i="1" dirty="0" smtClean="0">
                <a:solidFill>
                  <a:srgbClr val="0000FF"/>
                </a:solidFill>
                <a:hlinkClick r:id="rId2"/>
              </a:rPr>
              <a:t>/</a:t>
            </a:r>
            <a:r>
              <a:rPr lang="cs-CZ" sz="2000" b="1" i="1" dirty="0" err="1" smtClean="0">
                <a:solidFill>
                  <a:srgbClr val="0000FF"/>
                </a:solidFill>
                <a:hlinkClick r:id="rId2"/>
              </a:rPr>
              <a:t>opvk.asp</a:t>
            </a:r>
            <a:r>
              <a:rPr lang="cs-CZ" sz="2000" b="1" i="1" dirty="0" smtClean="0"/>
              <a:t> -&gt; Pro příjemce -&gt; Monitorovací zpráva -&gt; </a:t>
            </a:r>
            <a:r>
              <a:rPr lang="pl-PL" sz="2000" b="1" i="1" dirty="0" smtClean="0">
                <a:hlinkClick r:id="rId3" action="ppaction://hlinkfile"/>
              </a:rPr>
              <a:t>Přílohy el. MZ pro oblast podpory 3.2</a:t>
            </a:r>
            <a:r>
              <a:rPr lang="cs-CZ" sz="2000" b="1" i="1" dirty="0" smtClean="0"/>
              <a:t/>
            </a:r>
            <a:br>
              <a:rPr lang="cs-CZ" sz="2000" b="1" i="1" dirty="0" smtClean="0"/>
            </a:br>
            <a:endParaRPr lang="cs-CZ" sz="2000" b="1" i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100" b="1" dirty="0" smtClean="0"/>
              <a:t>Příloha č. 3B – </a:t>
            </a:r>
            <a:r>
              <a:rPr lang="cs-CZ" sz="2100" b="1" dirty="0" smtClean="0">
                <a:solidFill>
                  <a:srgbClr val="0000FF"/>
                </a:solidFill>
              </a:rPr>
              <a:t>Přehled čerpání veřejné podpory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100" b="1" dirty="0" smtClean="0"/>
              <a:t>Příloha č. 4 – </a:t>
            </a:r>
            <a:r>
              <a:rPr lang="cs-CZ" sz="2100" b="1" dirty="0" smtClean="0">
                <a:solidFill>
                  <a:srgbClr val="0000FF"/>
                </a:solidFill>
              </a:rPr>
              <a:t>Žádost o platbu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100" b="1" dirty="0" smtClean="0"/>
              <a:t>Příloha č. 5 – </a:t>
            </a:r>
            <a:r>
              <a:rPr lang="cs-CZ" sz="2100" b="1" dirty="0" smtClean="0">
                <a:solidFill>
                  <a:srgbClr val="0000FF"/>
                </a:solidFill>
              </a:rPr>
              <a:t>Soupiska účetních dokladů</a:t>
            </a:r>
            <a:r>
              <a:rPr lang="cs-CZ" sz="2100" b="1" dirty="0" smtClean="0"/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100" b="1" dirty="0" smtClean="0"/>
              <a:t>Příloha č. 6 – </a:t>
            </a:r>
            <a:r>
              <a:rPr lang="cs-CZ" sz="2100" b="1" dirty="0" smtClean="0">
                <a:solidFill>
                  <a:srgbClr val="0000FF"/>
                </a:solidFill>
              </a:rPr>
              <a:t>Kopie účetních dokladů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100" b="1" dirty="0" smtClean="0"/>
              <a:t>Příloha č. 7 – </a:t>
            </a:r>
            <a:r>
              <a:rPr lang="cs-CZ" sz="2100" b="1" dirty="0" smtClean="0">
                <a:solidFill>
                  <a:srgbClr val="0000FF"/>
                </a:solidFill>
              </a:rPr>
              <a:t>Kopie výpisu z účtu projektu,</a:t>
            </a:r>
            <a:r>
              <a:rPr lang="cs-CZ" sz="1600" b="1" i="1" dirty="0" smtClean="0">
                <a:solidFill>
                  <a:schemeClr val="bg2"/>
                </a:solidFill>
              </a:rPr>
              <a:t> </a:t>
            </a:r>
            <a:r>
              <a:rPr lang="cs-CZ" sz="1600" b="1" dirty="0" smtClean="0">
                <a:solidFill>
                  <a:schemeClr val="bg2"/>
                </a:solidFill>
              </a:rPr>
              <a:t>příp. pokladní kniha projektu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100" b="1" dirty="0" smtClean="0"/>
              <a:t>Příloha č. 8 – </a:t>
            </a:r>
            <a:r>
              <a:rPr lang="cs-CZ" sz="2100" b="1" dirty="0" smtClean="0">
                <a:solidFill>
                  <a:srgbClr val="0000FF"/>
                </a:solidFill>
              </a:rPr>
              <a:t>Přehled čerpání způsobilých výdajů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100" b="1" dirty="0" smtClean="0"/>
              <a:t>Příloha č. 9 – </a:t>
            </a:r>
            <a:r>
              <a:rPr lang="cs-CZ" sz="2100" b="1" dirty="0" smtClean="0">
                <a:solidFill>
                  <a:srgbClr val="0000FF"/>
                </a:solidFill>
              </a:rPr>
              <a:t>Přepracovaný rozpočet projektu verze 3 v 1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100" b="1" dirty="0" smtClean="0"/>
              <a:t>Příloha č. 13 – </a:t>
            </a:r>
            <a:r>
              <a:rPr lang="cs-CZ" sz="2100" b="1" dirty="0" smtClean="0">
                <a:solidFill>
                  <a:srgbClr val="0000FF"/>
                </a:solidFill>
              </a:rPr>
              <a:t>Rozpis mzdových výdajů </a:t>
            </a:r>
            <a:r>
              <a:rPr lang="cs-CZ" sz="2100" b="1" dirty="0" err="1" smtClean="0">
                <a:solidFill>
                  <a:srgbClr val="0000FF"/>
                </a:solidFill>
              </a:rPr>
              <a:t>real</a:t>
            </a:r>
            <a:r>
              <a:rPr lang="cs-CZ" sz="2100" b="1" dirty="0" smtClean="0">
                <a:solidFill>
                  <a:srgbClr val="0000FF"/>
                </a:solidFill>
              </a:rPr>
              <a:t>. týmu projektu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100" b="1" dirty="0" smtClean="0"/>
              <a:t>Příloha č. 14 – </a:t>
            </a:r>
            <a:r>
              <a:rPr lang="cs-CZ" sz="2100" b="1" dirty="0" smtClean="0">
                <a:solidFill>
                  <a:srgbClr val="0000FF"/>
                </a:solidFill>
              </a:rPr>
              <a:t>Služební cesty zahraniční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100" b="1" dirty="0" smtClean="0"/>
              <a:t>Příloha č. 18 – </a:t>
            </a:r>
            <a:r>
              <a:rPr lang="cs-CZ" sz="2100" b="1" dirty="0" smtClean="0">
                <a:solidFill>
                  <a:srgbClr val="0000FF"/>
                </a:solidFill>
              </a:rPr>
              <a:t>Sestava z </a:t>
            </a:r>
            <a:r>
              <a:rPr lang="cs-CZ" sz="2100" b="1" dirty="0" err="1" smtClean="0">
                <a:solidFill>
                  <a:srgbClr val="0000FF"/>
                </a:solidFill>
              </a:rPr>
              <a:t>úče</a:t>
            </a:r>
            <a:r>
              <a:rPr lang="cs-CZ" sz="2100" b="1" dirty="0" smtClean="0">
                <a:solidFill>
                  <a:srgbClr val="0000FF"/>
                </a:solidFill>
              </a:rPr>
              <a:t>. programu</a:t>
            </a:r>
            <a:r>
              <a:rPr lang="cs-CZ" sz="1800" b="1" dirty="0" smtClean="0"/>
              <a:t> </a:t>
            </a:r>
            <a:r>
              <a:rPr lang="cs-CZ" sz="1600" b="1" i="1" dirty="0" smtClean="0">
                <a:solidFill>
                  <a:schemeClr val="bg2"/>
                </a:solidFill>
              </a:rPr>
              <a:t>(Výpis z hl. knihy, </a:t>
            </a:r>
            <a:r>
              <a:rPr lang="cs-CZ" sz="1600" b="1" i="1" dirty="0" err="1" smtClean="0">
                <a:solidFill>
                  <a:schemeClr val="bg2"/>
                </a:solidFill>
              </a:rPr>
              <a:t>úče</a:t>
            </a:r>
            <a:r>
              <a:rPr lang="cs-CZ" sz="1600" b="1" i="1" dirty="0" smtClean="0">
                <a:solidFill>
                  <a:schemeClr val="bg2"/>
                </a:solidFill>
              </a:rPr>
              <a:t>. deníku)</a:t>
            </a:r>
            <a:r>
              <a:rPr lang="cs-CZ" sz="1600" b="1" i="1" dirty="0" smtClean="0"/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100" b="1" dirty="0" smtClean="0"/>
              <a:t>Příloha č. 19 – </a:t>
            </a:r>
            <a:r>
              <a:rPr lang="cs-CZ" sz="2100" b="1" dirty="0" smtClean="0">
                <a:solidFill>
                  <a:srgbClr val="0000FF"/>
                </a:solidFill>
              </a:rPr>
              <a:t>Přehled čerpání mzdových nákladů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100" b="1" dirty="0" smtClean="0"/>
              <a:t>Příloha č. 23 – </a:t>
            </a:r>
            <a:r>
              <a:rPr lang="cs-CZ" sz="2100" b="1" dirty="0" smtClean="0">
                <a:solidFill>
                  <a:srgbClr val="0000FF"/>
                </a:solidFill>
              </a:rPr>
              <a:t>Přehled čerpání nepřímých nákladů v MO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100" b="1" dirty="0" smtClean="0"/>
              <a:t>Příloha –</a:t>
            </a:r>
            <a:r>
              <a:rPr lang="cs-CZ" sz="2100" b="1" dirty="0" smtClean="0">
                <a:solidFill>
                  <a:srgbClr val="0000FF"/>
                </a:solidFill>
              </a:rPr>
              <a:t> Finanční část MZ </a:t>
            </a:r>
            <a:br>
              <a:rPr lang="cs-CZ" sz="2100" b="1" dirty="0" smtClean="0">
                <a:solidFill>
                  <a:srgbClr val="0000FF"/>
                </a:solidFill>
              </a:rPr>
            </a:br>
            <a:r>
              <a:rPr lang="cs-CZ" sz="20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252ED91-3C9D-4DBE-ADAC-E88F5BCA232A}" type="slidenum">
              <a:rPr lang="cs-CZ"/>
              <a:pPr/>
              <a:t>13</a:t>
            </a:fld>
            <a:endParaRPr lang="cs-CZ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850900"/>
          </a:xfrm>
        </p:spPr>
        <p:txBody>
          <a:bodyPr/>
          <a:lstStyle/>
          <a:p>
            <a:pPr eaLnBrk="1" hangingPunct="1"/>
            <a:r>
              <a:rPr lang="cs-CZ" sz="3600" b="1" u="sng" dirty="0" smtClean="0">
                <a:solidFill>
                  <a:schemeClr val="tx1"/>
                </a:solidFill>
              </a:rPr>
              <a:t>3) Pokyny k vybraným přílohám I.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908050"/>
            <a:ext cx="8642350" cy="50419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000" b="1" u="sng" dirty="0" smtClean="0">
                <a:solidFill>
                  <a:srgbClr val="0000FF"/>
                </a:solidFill>
              </a:rPr>
              <a:t>Příloha č. 5 – Soupiska účetních dokladů</a:t>
            </a:r>
            <a:r>
              <a:rPr lang="cs-CZ" sz="2000" b="1" u="sng" dirty="0" smtClean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obsahuje </a:t>
            </a:r>
            <a:r>
              <a:rPr lang="cs-CZ" sz="2400" dirty="0" smtClean="0">
                <a:solidFill>
                  <a:srgbClr val="0000FF"/>
                </a:solidFill>
              </a:rPr>
              <a:t>všechny účetní doklady</a:t>
            </a:r>
            <a:r>
              <a:rPr lang="cs-CZ" sz="2400" dirty="0" smtClean="0"/>
              <a:t> (z přímých nákladů), které nárokujete k proplacení v dané MZ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v případě partnerů s finančním příspěvkem nutno doložit </a:t>
            </a:r>
            <a:r>
              <a:rPr lang="cs-CZ" sz="2400" dirty="0" smtClean="0">
                <a:solidFill>
                  <a:srgbClr val="0000FF"/>
                </a:solidFill>
              </a:rPr>
              <a:t>celkovou soupisku</a:t>
            </a:r>
            <a:r>
              <a:rPr lang="cs-CZ" sz="2400" dirty="0" smtClean="0"/>
              <a:t> za monitorovací období, </a:t>
            </a:r>
            <a:r>
              <a:rPr lang="cs-CZ" sz="2400" dirty="0" smtClean="0">
                <a:solidFill>
                  <a:srgbClr val="0000FF"/>
                </a:solidFill>
              </a:rPr>
              <a:t>dílčí </a:t>
            </a:r>
            <a:r>
              <a:rPr lang="cs-CZ" sz="2400" dirty="0" smtClean="0"/>
              <a:t>soupisku </a:t>
            </a:r>
            <a:br>
              <a:rPr lang="cs-CZ" sz="2400" dirty="0" smtClean="0"/>
            </a:br>
            <a:r>
              <a:rPr lang="cs-CZ" sz="2400" dirty="0" smtClean="0"/>
              <a:t>za jednotlivé partnery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člení se dle jednotlivých položek (kapitol) rozpočtu, dále se člení na příjemce a partnery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sloupec „Datum uskutečnění výdaje“ (uvádět </a:t>
            </a:r>
            <a:r>
              <a:rPr lang="cs-CZ" sz="2400" dirty="0" smtClean="0">
                <a:solidFill>
                  <a:srgbClr val="0000FF"/>
                </a:solidFill>
              </a:rPr>
              <a:t>datum úhrady z projektového účtu</a:t>
            </a:r>
            <a:r>
              <a:rPr lang="cs-CZ" sz="2400" dirty="0" smtClean="0"/>
              <a:t> nebo samostatné </a:t>
            </a:r>
            <a:r>
              <a:rPr lang="cs-CZ" sz="2400" dirty="0" smtClean="0">
                <a:solidFill>
                  <a:srgbClr val="0000FF"/>
                </a:solidFill>
              </a:rPr>
              <a:t>pokladny</a:t>
            </a:r>
            <a:r>
              <a:rPr lang="cs-CZ" sz="2400" dirty="0" smtClean="0"/>
              <a:t> projektu)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na soupisku uvádět přesné označení dokladů z účetnictví příjemce a partnerů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v případě, že bude na faktuře více položek rozpočtu, je nutné v soupisce uvést samostatně každou položku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75B591E-68B7-4CEE-8557-10B6D615B186}" type="slidenum">
              <a:rPr lang="cs-CZ"/>
              <a:pPr/>
              <a:t>14</a:t>
            </a:fld>
            <a:endParaRPr lang="cs-CZ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15888"/>
            <a:ext cx="8229600" cy="527030"/>
          </a:xfrm>
        </p:spPr>
        <p:txBody>
          <a:bodyPr/>
          <a:lstStyle/>
          <a:p>
            <a:pPr eaLnBrk="1" hangingPunct="1"/>
            <a:r>
              <a:rPr lang="cs-CZ" sz="3200" b="1" u="sng" dirty="0" smtClean="0">
                <a:solidFill>
                  <a:schemeClr val="tx1"/>
                </a:solidFill>
              </a:rPr>
              <a:t>3) Pokyny k vybraným přílohám II.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" y="692150"/>
            <a:ext cx="9036050" cy="5329238"/>
          </a:xfrm>
        </p:spPr>
        <p:txBody>
          <a:bodyPr/>
          <a:lstStyle/>
          <a:p>
            <a:pPr eaLnBrk="1" hangingPunct="1">
              <a:lnSpc>
                <a:spcPct val="85000"/>
              </a:lnSpc>
              <a:spcBef>
                <a:spcPct val="0"/>
              </a:spcBef>
              <a:spcAft>
                <a:spcPts val="1400"/>
              </a:spcAft>
              <a:buFontTx/>
              <a:buNone/>
            </a:pPr>
            <a:r>
              <a:rPr lang="cs-CZ" sz="1800" b="1" u="sng" dirty="0" smtClean="0">
                <a:solidFill>
                  <a:srgbClr val="0000FF"/>
                </a:solidFill>
              </a:rPr>
              <a:t>Příloha č. 6 – Kopie účetních dokladů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spcAft>
                <a:spcPts val="1400"/>
              </a:spcAft>
            </a:pPr>
            <a:r>
              <a:rPr lang="cs-CZ" sz="1800" b="1" u="sng" dirty="0" smtClean="0"/>
              <a:t>nedokládat kopie účetních dokladů hrazených z NN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spcAft>
                <a:spcPts val="1400"/>
              </a:spcAft>
            </a:pPr>
            <a:r>
              <a:rPr lang="cs-CZ" sz="1800" dirty="0" smtClean="0"/>
              <a:t>účetní doklad musí obsahovat </a:t>
            </a:r>
            <a:r>
              <a:rPr lang="cs-CZ" sz="1800" dirty="0" smtClean="0">
                <a:solidFill>
                  <a:srgbClr val="0000FF"/>
                </a:solidFill>
              </a:rPr>
              <a:t>identifikaci projektu</a:t>
            </a:r>
            <a:r>
              <a:rPr lang="cs-CZ" sz="1800" dirty="0" smtClean="0"/>
              <a:t>, doporučujeme zřídit </a:t>
            </a:r>
            <a:r>
              <a:rPr lang="cs-CZ" sz="1800" dirty="0" smtClean="0">
                <a:solidFill>
                  <a:srgbClr val="0000FF"/>
                </a:solidFill>
              </a:rPr>
              <a:t>projektové razítko</a:t>
            </a:r>
            <a:r>
              <a:rPr lang="cs-CZ" sz="1800" dirty="0" smtClean="0"/>
              <a:t> se zkráceným názvem a registračním číslem projektu a účetní doklady otisknout tímto razítkem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spcAft>
                <a:spcPts val="1400"/>
              </a:spcAft>
            </a:pPr>
            <a:r>
              <a:rPr lang="cs-CZ" sz="1800" dirty="0" smtClean="0"/>
              <a:t>k MZ se </a:t>
            </a:r>
            <a:r>
              <a:rPr lang="cs-CZ" sz="1800" dirty="0" smtClean="0">
                <a:solidFill>
                  <a:srgbClr val="0000FF"/>
                </a:solidFill>
              </a:rPr>
              <a:t>dokládají</a:t>
            </a:r>
            <a:r>
              <a:rPr lang="cs-CZ" sz="1800" dirty="0" smtClean="0"/>
              <a:t> pouze kopie účetních dokladů s </a:t>
            </a:r>
            <a:r>
              <a:rPr lang="cs-CZ" sz="1800" dirty="0" smtClean="0">
                <a:solidFill>
                  <a:srgbClr val="0000FF"/>
                </a:solidFill>
              </a:rPr>
              <a:t>částkou přesahující </a:t>
            </a:r>
            <a:br>
              <a:rPr lang="cs-CZ" sz="1800" dirty="0" smtClean="0">
                <a:solidFill>
                  <a:srgbClr val="0000FF"/>
                </a:solidFill>
              </a:rPr>
            </a:br>
            <a:r>
              <a:rPr lang="cs-CZ" sz="1800" dirty="0" smtClean="0">
                <a:solidFill>
                  <a:srgbClr val="0000FF"/>
                </a:solidFill>
              </a:rPr>
              <a:t>5 000 Kč </a:t>
            </a:r>
            <a:r>
              <a:rPr lang="cs-CZ" sz="1800" dirty="0" smtClean="0"/>
              <a:t>(doklady do 5 tis. Kč ale </a:t>
            </a:r>
            <a:r>
              <a:rPr lang="cs-CZ" sz="1800" dirty="0" smtClean="0"/>
              <a:t>musí být uvedeny na soupisce účetních dokladů, </a:t>
            </a:r>
            <a:br>
              <a:rPr lang="cs-CZ" sz="1800" dirty="0" smtClean="0"/>
            </a:br>
            <a:r>
              <a:rPr lang="cs-CZ" sz="1800" dirty="0" smtClean="0"/>
              <a:t>při kontrole MZ mohou být tyto doklady vyžádány k provedení namátkové kontroly)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spcAft>
                <a:spcPts val="1400"/>
              </a:spcAft>
            </a:pPr>
            <a:r>
              <a:rPr lang="cs-CZ" sz="1800" dirty="0" smtClean="0"/>
              <a:t>pokud je pro projekt nárokována </a:t>
            </a:r>
            <a:r>
              <a:rPr lang="cs-CZ" sz="1800" u="sng" dirty="0" smtClean="0">
                <a:solidFill>
                  <a:srgbClr val="0000FF"/>
                </a:solidFill>
              </a:rPr>
              <a:t>pouze část</a:t>
            </a:r>
            <a:r>
              <a:rPr lang="cs-CZ" sz="1800" dirty="0" smtClean="0"/>
              <a:t> celkové hodnoty účetního dokladu, je </a:t>
            </a:r>
            <a:r>
              <a:rPr lang="cs-CZ" sz="1800" u="sng" dirty="0" smtClean="0">
                <a:solidFill>
                  <a:srgbClr val="0000FF"/>
                </a:solidFill>
              </a:rPr>
              <a:t>rozhodující výše této nárokované částky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spcAft>
                <a:spcPts val="1400"/>
              </a:spcAft>
            </a:pPr>
            <a:r>
              <a:rPr lang="cs-CZ" sz="1800" dirty="0" smtClean="0"/>
              <a:t>k fakturám dodávat </a:t>
            </a:r>
            <a:r>
              <a:rPr lang="cs-CZ" sz="1800" dirty="0" smtClean="0">
                <a:solidFill>
                  <a:srgbClr val="0000FF"/>
                </a:solidFill>
              </a:rPr>
              <a:t>předávací protokoly </a:t>
            </a:r>
            <a:r>
              <a:rPr lang="cs-CZ" sz="1800" dirty="0" smtClean="0"/>
              <a:t>(i za služby), k fakturám nad 10 tis. Kč </a:t>
            </a:r>
            <a:br>
              <a:rPr lang="cs-CZ" sz="1800" dirty="0" smtClean="0"/>
            </a:br>
            <a:r>
              <a:rPr lang="cs-CZ" sz="1800" dirty="0" smtClean="0"/>
              <a:t>v případě, že není uzavřena </a:t>
            </a:r>
            <a:r>
              <a:rPr lang="cs-CZ" sz="1800" dirty="0" smtClean="0">
                <a:solidFill>
                  <a:srgbClr val="0000FF"/>
                </a:solidFill>
              </a:rPr>
              <a:t>kupní smlouva </a:t>
            </a:r>
            <a:r>
              <a:rPr lang="cs-CZ" sz="1800" dirty="0" smtClean="0"/>
              <a:t>nebo </a:t>
            </a:r>
            <a:r>
              <a:rPr lang="cs-CZ" sz="1800" dirty="0" smtClean="0">
                <a:solidFill>
                  <a:srgbClr val="0000FF"/>
                </a:solidFill>
              </a:rPr>
              <a:t>smlouva o dílo </a:t>
            </a:r>
            <a:r>
              <a:rPr lang="cs-CZ" sz="1800" dirty="0" smtClean="0"/>
              <a:t>dokládat </a:t>
            </a:r>
            <a:r>
              <a:rPr lang="cs-CZ" sz="1800" dirty="0" smtClean="0">
                <a:solidFill>
                  <a:srgbClr val="0000FF"/>
                </a:solidFill>
              </a:rPr>
              <a:t>objednávku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spcAft>
                <a:spcPts val="1400"/>
              </a:spcAft>
            </a:pPr>
            <a:r>
              <a:rPr lang="cs-CZ" sz="1800" dirty="0" smtClean="0"/>
              <a:t>k fakturám dokládat </a:t>
            </a:r>
            <a:r>
              <a:rPr lang="cs-CZ" sz="1800" dirty="0" smtClean="0">
                <a:solidFill>
                  <a:srgbClr val="0000FF"/>
                </a:solidFill>
              </a:rPr>
              <a:t>zúčtovací doklady – košilky</a:t>
            </a:r>
            <a:r>
              <a:rPr lang="cs-CZ" sz="1800" dirty="0" smtClean="0"/>
              <a:t> (včetně 2 podpisů)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spcAft>
                <a:spcPts val="1400"/>
              </a:spcAft>
            </a:pPr>
            <a:r>
              <a:rPr lang="cs-CZ" sz="1800" dirty="0" smtClean="0"/>
              <a:t>u hotovostních výdajů se účetními doklady myslí výdajové pokladní doklady včetně prvotních dokladů úhrady (např. paragon)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856F146-76F3-483A-A4F3-DACB42C13559}" type="slidenum">
              <a:rPr lang="cs-CZ"/>
              <a:pPr/>
              <a:t>15</a:t>
            </a:fld>
            <a:endParaRPr lang="cs-CZ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29600" cy="1143000"/>
          </a:xfrm>
        </p:spPr>
        <p:txBody>
          <a:bodyPr/>
          <a:lstStyle/>
          <a:p>
            <a:pPr eaLnBrk="1" hangingPunct="1"/>
            <a:r>
              <a:rPr lang="cs-CZ" sz="3600" b="1" u="sng" dirty="0" smtClean="0">
                <a:solidFill>
                  <a:schemeClr val="tx1"/>
                </a:solidFill>
              </a:rPr>
              <a:t>3) Pokyny k vybraným přílohám III.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20" y="1000108"/>
            <a:ext cx="8572560" cy="5126055"/>
          </a:xfrm>
        </p:spPr>
        <p:txBody>
          <a:bodyPr/>
          <a:lstStyle/>
          <a:p>
            <a:pPr eaLnBrk="1" hangingPunct="1">
              <a:lnSpc>
                <a:spcPct val="85000"/>
              </a:lnSpc>
              <a:spcBef>
                <a:spcPct val="0"/>
              </a:spcBef>
              <a:spcAft>
                <a:spcPts val="1400"/>
              </a:spcAft>
              <a:buFontTx/>
              <a:buNone/>
            </a:pPr>
            <a:r>
              <a:rPr lang="cs-CZ" sz="2400" b="1" u="sng" dirty="0" smtClean="0">
                <a:solidFill>
                  <a:srgbClr val="0000FF"/>
                </a:solidFill>
              </a:rPr>
              <a:t>Příloha č. 7 – Výpis  z účtu projektu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spcAft>
                <a:spcPts val="1400"/>
              </a:spcAft>
              <a:buFontTx/>
              <a:buChar char="-"/>
            </a:pPr>
            <a:r>
              <a:rPr lang="cs-CZ" sz="2400" dirty="0" smtClean="0"/>
              <a:t>do MZ dokládat </a:t>
            </a:r>
            <a:r>
              <a:rPr lang="cs-CZ" sz="2400" dirty="0" smtClean="0">
                <a:solidFill>
                  <a:srgbClr val="0000FF"/>
                </a:solidFill>
              </a:rPr>
              <a:t>kopie výpisu z bankovního projektového účtu</a:t>
            </a:r>
            <a:r>
              <a:rPr lang="cs-CZ" sz="2400" dirty="0" smtClean="0"/>
              <a:t> za celé monitorovací období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spcAft>
                <a:spcPts val="1400"/>
              </a:spcAft>
              <a:buFontTx/>
              <a:buChar char="-"/>
            </a:pPr>
            <a:r>
              <a:rPr lang="cs-CZ" sz="2400" dirty="0" smtClean="0"/>
              <a:t>každý výdaj ve výpise označit </a:t>
            </a:r>
            <a:r>
              <a:rPr lang="cs-CZ" sz="2400" dirty="0" smtClean="0">
                <a:solidFill>
                  <a:srgbClr val="0000FF"/>
                </a:solidFill>
              </a:rPr>
              <a:t>pořadovým číslem </a:t>
            </a:r>
            <a:br>
              <a:rPr lang="cs-CZ" sz="2400" dirty="0" smtClean="0">
                <a:solidFill>
                  <a:srgbClr val="0000FF"/>
                </a:solidFill>
              </a:rPr>
            </a:br>
            <a:r>
              <a:rPr lang="cs-CZ" sz="2400" dirty="0" smtClean="0">
                <a:solidFill>
                  <a:srgbClr val="0000FF"/>
                </a:solidFill>
              </a:rPr>
              <a:t>ze soupisky účetních dokladů</a:t>
            </a:r>
            <a:r>
              <a:rPr lang="cs-CZ" sz="2400" dirty="0" smtClean="0"/>
              <a:t> (příloha č. 5) 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spcAft>
                <a:spcPts val="1400"/>
              </a:spcAft>
              <a:buFontTx/>
              <a:buChar char="-"/>
            </a:pPr>
            <a:r>
              <a:rPr lang="cs-CZ" sz="2400" dirty="0" smtClean="0"/>
              <a:t>označit </a:t>
            </a:r>
            <a:r>
              <a:rPr lang="cs-CZ" sz="2400" dirty="0" smtClean="0">
                <a:solidFill>
                  <a:srgbClr val="0000FF"/>
                </a:solidFill>
              </a:rPr>
              <a:t>nepřímé náklady (NN)</a:t>
            </a:r>
            <a:r>
              <a:rPr lang="cs-CZ" sz="2400" dirty="0" smtClean="0"/>
              <a:t> ve výpise z bankovního projektového účtu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spcAft>
                <a:spcPts val="1400"/>
              </a:spcAft>
              <a:buFontTx/>
              <a:buChar char="-"/>
            </a:pPr>
            <a:r>
              <a:rPr lang="cs-CZ" sz="2400" dirty="0" smtClean="0"/>
              <a:t>při souhrnných refundacích dokládat </a:t>
            </a:r>
            <a:r>
              <a:rPr lang="cs-CZ" sz="2400" b="1" dirty="0" smtClean="0">
                <a:solidFill>
                  <a:srgbClr val="0000FF"/>
                </a:solidFill>
              </a:rPr>
              <a:t>interní účetní doklady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spcAft>
                <a:spcPts val="1400"/>
              </a:spcAft>
              <a:buFontTx/>
              <a:buChar char="-"/>
            </a:pPr>
            <a:r>
              <a:rPr lang="cs-CZ" sz="2400" dirty="0" smtClean="0"/>
              <a:t>v případě, že příjemce zřídil projektovou pokladnu, doložit </a:t>
            </a:r>
            <a:r>
              <a:rPr lang="cs-CZ" sz="2400" b="1" dirty="0" smtClean="0">
                <a:solidFill>
                  <a:srgbClr val="0000FF"/>
                </a:solidFill>
              </a:rPr>
              <a:t>pokladní knihu / deník (pozor na denní limit </a:t>
            </a:r>
            <a:br>
              <a:rPr lang="cs-CZ" sz="2400" b="1" dirty="0" smtClean="0">
                <a:solidFill>
                  <a:srgbClr val="0000FF"/>
                </a:solidFill>
              </a:rPr>
            </a:br>
            <a:r>
              <a:rPr lang="cs-CZ" sz="2400" b="1" dirty="0" smtClean="0">
                <a:solidFill>
                  <a:srgbClr val="0000FF"/>
                </a:solidFill>
              </a:rPr>
              <a:t>v projektové pokladně 30 000,- Kč!!!)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spcAft>
                <a:spcPts val="1400"/>
              </a:spcAft>
              <a:buFontTx/>
              <a:buNone/>
            </a:pPr>
            <a:endParaRPr lang="cs-CZ" sz="2400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A9770E-2384-4322-B8B6-AC74D4629997}" type="slidenum">
              <a:rPr lang="cs-CZ"/>
              <a:pPr/>
              <a:t>16</a:t>
            </a:fld>
            <a:endParaRPr lang="cs-CZ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eaLnBrk="1" hangingPunct="1"/>
            <a:r>
              <a:rPr lang="cs-CZ" sz="3200" b="1" u="sng" dirty="0" smtClean="0">
                <a:solidFill>
                  <a:schemeClr val="tx1"/>
                </a:solidFill>
              </a:rPr>
              <a:t>3) Pokyny k vybraným přílohám IV.</a:t>
            </a:r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981075"/>
            <a:ext cx="8642350" cy="51450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000" b="1" u="sng" dirty="0" smtClean="0">
                <a:solidFill>
                  <a:srgbClr val="0000FF"/>
                </a:solidFill>
              </a:rPr>
              <a:t>Příloha č. 8 – Přehled čerpání způsobilých výdajů projektu</a:t>
            </a:r>
            <a:r>
              <a:rPr lang="cs-CZ" sz="1600" b="1" u="sng" dirty="0" smtClean="0">
                <a:solidFill>
                  <a:srgbClr val="0000FF"/>
                </a:solidFill>
              </a:rPr>
              <a:t/>
            </a:r>
            <a:br>
              <a:rPr lang="cs-CZ" sz="1600" b="1" u="sng" dirty="0" smtClean="0">
                <a:solidFill>
                  <a:srgbClr val="0000FF"/>
                </a:solidFill>
              </a:rPr>
            </a:br>
            <a:endParaRPr lang="cs-CZ" sz="1600" b="1" u="sng" dirty="0" smtClean="0">
              <a:solidFill>
                <a:srgbClr val="0000FF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cs-CZ" sz="2000" dirty="0" smtClean="0"/>
              <a:t>do přílohy je nutné </a:t>
            </a:r>
            <a:r>
              <a:rPr lang="cs-CZ" sz="2000" b="1" dirty="0" smtClean="0">
                <a:solidFill>
                  <a:srgbClr val="0000FF"/>
                </a:solidFill>
              </a:rPr>
              <a:t>rozpracovat jednotlivé podpoložky</a:t>
            </a:r>
            <a:r>
              <a:rPr lang="cs-CZ" sz="2000" dirty="0" smtClean="0"/>
              <a:t>, tak jak jsou uvedené ve schváleném rozpočtu projektu (je nezbytné přidávání nových řádku, poté je nutné zkontrolovat funkčnost přednastavených vzorců a případně je upravit)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b="1" dirty="0" smtClean="0">
                <a:solidFill>
                  <a:srgbClr val="0000FF"/>
                </a:solidFill>
              </a:rPr>
              <a:t>Časté chyby: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dirty="0" smtClean="0"/>
              <a:t>není rozpracován na </a:t>
            </a:r>
            <a:r>
              <a:rPr lang="cs-CZ" sz="2000" b="1" dirty="0" smtClean="0">
                <a:solidFill>
                  <a:srgbClr val="0000FF"/>
                </a:solidFill>
              </a:rPr>
              <a:t>jednotlivé podpoložky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dirty="0" smtClean="0"/>
              <a:t>v příloze byly</a:t>
            </a:r>
            <a:r>
              <a:rPr lang="cs-CZ" sz="2000" b="1" dirty="0" smtClean="0">
                <a:solidFill>
                  <a:srgbClr val="0000FF"/>
                </a:solidFill>
              </a:rPr>
              <a:t> odstraněny vzorce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dirty="0" smtClean="0"/>
              <a:t>sloupec </a:t>
            </a:r>
            <a:r>
              <a:rPr lang="cs-CZ" sz="2000" b="1" dirty="0" smtClean="0">
                <a:solidFill>
                  <a:srgbClr val="0000FF"/>
                </a:solidFill>
              </a:rPr>
              <a:t>„Platný rozpočet (schválený či upravený příjemcem v Kč)“</a:t>
            </a:r>
            <a:r>
              <a:rPr lang="cs-CZ" sz="2000" dirty="0" smtClean="0"/>
              <a:t> není upraven dle dodatku/přepracovaného rozpočtu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dirty="0" smtClean="0"/>
              <a:t>nevyplněn sloupec </a:t>
            </a:r>
            <a:r>
              <a:rPr lang="cs-CZ" sz="2000" b="1" dirty="0" smtClean="0">
                <a:solidFill>
                  <a:srgbClr val="0000FF"/>
                </a:solidFill>
              </a:rPr>
              <a:t>Pořadová čísla účetních dokladů na soupisce</a:t>
            </a:r>
            <a:endParaRPr lang="cs-CZ" sz="2000" dirty="0" smtClean="0"/>
          </a:p>
          <a:p>
            <a:pPr lvl="1" eaLnBrk="1" hangingPunct="1">
              <a:lnSpc>
                <a:spcPct val="90000"/>
              </a:lnSpc>
            </a:pPr>
            <a:r>
              <a:rPr lang="cs-CZ" sz="2000" dirty="0" smtClean="0"/>
              <a:t>do řádku </a:t>
            </a:r>
            <a:r>
              <a:rPr lang="cs-CZ" sz="2000" b="1" dirty="0" smtClean="0">
                <a:solidFill>
                  <a:srgbClr val="0000FF"/>
                </a:solidFill>
              </a:rPr>
              <a:t>10.1 </a:t>
            </a:r>
            <a:r>
              <a:rPr lang="cs-CZ" sz="2000" dirty="0" smtClean="0"/>
              <a:t>se vyplňují schválené NN (ze schváleného rozpočtu, ze soupisky účetních dokladů)</a:t>
            </a:r>
            <a:endParaRPr lang="cs-CZ" sz="1400" dirty="0" smtClean="0"/>
          </a:p>
          <a:p>
            <a:pPr eaLnBrk="1" hangingPunct="1">
              <a:lnSpc>
                <a:spcPct val="90000"/>
              </a:lnSpc>
            </a:pPr>
            <a:endParaRPr lang="cs-CZ" sz="1600" dirty="0" smtClean="0"/>
          </a:p>
          <a:p>
            <a:pPr eaLnBrk="1" hangingPunct="1">
              <a:lnSpc>
                <a:spcPct val="90000"/>
              </a:lnSpc>
            </a:pPr>
            <a:endParaRPr lang="cs-CZ" sz="1600" b="1" u="sng" dirty="0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825AC9-B724-4AAD-9720-E2E747149222}" type="slidenum">
              <a:rPr lang="cs-CZ"/>
              <a:pPr/>
              <a:t>17</a:t>
            </a:fld>
            <a:endParaRPr lang="cs-CZ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15888"/>
            <a:ext cx="8229600" cy="850900"/>
          </a:xfrm>
        </p:spPr>
        <p:txBody>
          <a:bodyPr/>
          <a:lstStyle/>
          <a:p>
            <a:pPr eaLnBrk="1" hangingPunct="1"/>
            <a:r>
              <a:rPr lang="cs-CZ" sz="3200" b="1" u="sng" dirty="0" smtClean="0">
                <a:solidFill>
                  <a:schemeClr val="tx1"/>
                </a:solidFill>
              </a:rPr>
              <a:t>3) Pokyny k vybraným přílohám V.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36613"/>
            <a:ext cx="8964613" cy="5289550"/>
          </a:xfrm>
        </p:spPr>
        <p:txBody>
          <a:bodyPr/>
          <a:lstStyle/>
          <a:p>
            <a:pPr lvl="1" eaLnBrk="1" hangingPunct="1">
              <a:buFontTx/>
              <a:buNone/>
            </a:pPr>
            <a:r>
              <a:rPr lang="cs-CZ" sz="2400" b="1" u="sng" dirty="0" smtClean="0">
                <a:solidFill>
                  <a:srgbClr val="0000FF"/>
                </a:solidFill>
              </a:rPr>
              <a:t>Příloha č. 9 Přepracovaný rozpočet projektu 3 v 1</a:t>
            </a:r>
            <a:endParaRPr lang="cs-CZ" sz="2400" b="1" dirty="0" smtClean="0">
              <a:solidFill>
                <a:srgbClr val="0000FF"/>
              </a:solidFill>
            </a:endParaRPr>
          </a:p>
          <a:p>
            <a:pPr lvl="1" eaLnBrk="1" hangingPunct="1">
              <a:buFontTx/>
              <a:buChar char="•"/>
            </a:pPr>
            <a:r>
              <a:rPr lang="cs-CZ" sz="2000" dirty="0" smtClean="0"/>
              <a:t>přikládá se k MZ v případě </a:t>
            </a:r>
            <a:r>
              <a:rPr lang="cs-CZ" sz="2000" b="1" dirty="0" smtClean="0">
                <a:solidFill>
                  <a:srgbClr val="0000FF"/>
                </a:solidFill>
              </a:rPr>
              <a:t>nepodstatné změny rozpočtu projektu</a:t>
            </a:r>
          </a:p>
          <a:p>
            <a:pPr lvl="1" eaLnBrk="1" hangingPunct="1">
              <a:buFontTx/>
              <a:buChar char="•"/>
            </a:pPr>
            <a:r>
              <a:rPr lang="cs-CZ" sz="2000" dirty="0" smtClean="0"/>
              <a:t>do přílohy je nutné rozpracovat </a:t>
            </a:r>
            <a:r>
              <a:rPr lang="cs-CZ" sz="2000" b="1" dirty="0" smtClean="0">
                <a:solidFill>
                  <a:srgbClr val="0000FF"/>
                </a:solidFill>
              </a:rPr>
              <a:t>jednotlivé podpoložky uvedené ve schváleném rozpočtu</a:t>
            </a:r>
            <a:r>
              <a:rPr lang="cs-CZ" sz="2000" dirty="0" smtClean="0"/>
              <a:t> projektu (příloha Smlouvy o realizaci GP popř. dodatek k této smlouvě)</a:t>
            </a:r>
          </a:p>
          <a:p>
            <a:pPr lvl="1" eaLnBrk="1" hangingPunct="1">
              <a:buFontTx/>
              <a:buChar char="•"/>
            </a:pPr>
            <a:r>
              <a:rPr lang="cs-CZ" sz="2000" dirty="0" smtClean="0"/>
              <a:t>provedené </a:t>
            </a:r>
            <a:r>
              <a:rPr lang="cs-CZ" sz="2000" b="1" dirty="0" smtClean="0">
                <a:solidFill>
                  <a:srgbClr val="0000FF"/>
                </a:solidFill>
              </a:rPr>
              <a:t>změny zdůvodnit a popsat v monitorovací zprávě bod 9. </a:t>
            </a:r>
            <a:r>
              <a:rPr lang="cs-CZ" sz="2000" dirty="0" smtClean="0"/>
              <a:t>Podstatné / nepodstatné změny </a:t>
            </a:r>
          </a:p>
          <a:p>
            <a:pPr lvl="1" eaLnBrk="1" hangingPunct="1">
              <a:buFontTx/>
              <a:buChar char="•"/>
            </a:pPr>
            <a:r>
              <a:rPr lang="cs-CZ" sz="2000" b="1" dirty="0" smtClean="0">
                <a:solidFill>
                  <a:srgbClr val="0000FF"/>
                </a:solidFill>
              </a:rPr>
              <a:t>Časté chyby:</a:t>
            </a:r>
            <a:br>
              <a:rPr lang="cs-CZ" sz="2000" b="1" dirty="0" smtClean="0">
                <a:solidFill>
                  <a:srgbClr val="0000FF"/>
                </a:solidFill>
              </a:rPr>
            </a:br>
            <a:r>
              <a:rPr lang="cs-CZ" sz="2000" dirty="0" smtClean="0"/>
              <a:t>-  přesun z kapitoly byl </a:t>
            </a:r>
            <a:r>
              <a:rPr lang="cs-CZ" sz="2000" b="1" dirty="0" smtClean="0">
                <a:solidFill>
                  <a:srgbClr val="0000FF"/>
                </a:solidFill>
              </a:rPr>
              <a:t>vyšší než 15 %</a:t>
            </a:r>
            <a:r>
              <a:rPr lang="cs-CZ" sz="2000" dirty="0" smtClean="0"/>
              <a:t> CZV (podstatná změna </a:t>
            </a:r>
            <a:r>
              <a:rPr lang="cs-CZ" sz="2000" dirty="0" err="1" smtClean="0"/>
              <a:t>rozp</a:t>
            </a:r>
            <a:r>
              <a:rPr lang="cs-CZ" sz="2000" dirty="0" smtClean="0"/>
              <a:t>.)</a:t>
            </a:r>
            <a:br>
              <a:rPr lang="cs-CZ" sz="2000" dirty="0" smtClean="0"/>
            </a:br>
            <a:r>
              <a:rPr lang="cs-CZ" sz="2000" dirty="0" smtClean="0"/>
              <a:t>-  v příloze byly odstraněny vzorce</a:t>
            </a:r>
            <a:br>
              <a:rPr lang="cs-CZ" sz="2000" dirty="0" smtClean="0"/>
            </a:br>
            <a:r>
              <a:rPr lang="cs-CZ" sz="2000" dirty="0" smtClean="0"/>
              <a:t>-  není rozpracován na </a:t>
            </a:r>
            <a:r>
              <a:rPr lang="cs-CZ" sz="2000" b="1" dirty="0" smtClean="0">
                <a:solidFill>
                  <a:srgbClr val="0000FF"/>
                </a:solidFill>
              </a:rPr>
              <a:t>jednotlivé podpoložky</a:t>
            </a:r>
            <a:br>
              <a:rPr lang="cs-CZ" sz="2000" b="1" dirty="0" smtClean="0">
                <a:solidFill>
                  <a:srgbClr val="0000FF"/>
                </a:solidFill>
              </a:rPr>
            </a:br>
            <a:r>
              <a:rPr lang="cs-CZ" sz="2000" dirty="0" smtClean="0"/>
              <a:t>-  při provedení nepodstatné změny rozpočtu sledovat </a:t>
            </a:r>
            <a:r>
              <a:rPr lang="cs-CZ" sz="2000" b="1" dirty="0" smtClean="0">
                <a:solidFill>
                  <a:srgbClr val="0000FF"/>
                </a:solidFill>
              </a:rPr>
              <a:t>% limity        </a:t>
            </a:r>
            <a:br>
              <a:rPr lang="cs-CZ" sz="2000" b="1" dirty="0" smtClean="0">
                <a:solidFill>
                  <a:srgbClr val="0000FF"/>
                </a:solidFill>
              </a:rPr>
            </a:br>
            <a:r>
              <a:rPr lang="cs-CZ" sz="2000" b="1" dirty="0" smtClean="0">
                <a:solidFill>
                  <a:srgbClr val="0000FF"/>
                </a:solidFill>
              </a:rPr>
              <a:t>    jednotlivých kapitol a křížového financování</a:t>
            </a:r>
            <a:endParaRPr lang="cs-CZ" sz="2000" dirty="0" smtClean="0">
              <a:solidFill>
                <a:srgbClr val="0000FF"/>
              </a:solidFill>
            </a:endParaRPr>
          </a:p>
          <a:p>
            <a:pPr eaLnBrk="1" hangingPunct="1"/>
            <a:endParaRPr lang="cs-CZ" sz="2000" dirty="0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939784"/>
          </a:xfrm>
        </p:spPr>
        <p:txBody>
          <a:bodyPr/>
          <a:lstStyle/>
          <a:p>
            <a:r>
              <a:rPr lang="cs-CZ" b="1" u="sng" dirty="0" smtClean="0">
                <a:solidFill>
                  <a:schemeClr val="tx1"/>
                </a:solidFill>
              </a:rPr>
              <a:t>4) Žádost o platbu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4282" y="928670"/>
            <a:ext cx="8715436" cy="5197493"/>
          </a:xfrm>
        </p:spPr>
        <p:txBody>
          <a:bodyPr/>
          <a:lstStyle/>
          <a:p>
            <a:r>
              <a:rPr lang="cs-CZ" sz="2400" dirty="0" smtClean="0"/>
              <a:t>žádost o platbu se předkládá </a:t>
            </a:r>
            <a:r>
              <a:rPr lang="cs-CZ" sz="2400" b="1" dirty="0" smtClean="0"/>
              <a:t>vždy s každou Monitorovací zprávou, </a:t>
            </a:r>
            <a:r>
              <a:rPr lang="cs-CZ" sz="2400" dirty="0" smtClean="0"/>
              <a:t>výjimku tvoří pouze monitorovací období, kdy neproběhl žádný výdaj z projektového účtu </a:t>
            </a:r>
            <a:r>
              <a:rPr lang="cs-CZ" sz="2000" dirty="0" smtClean="0">
                <a:solidFill>
                  <a:schemeClr val="bg1">
                    <a:lumMod val="65000"/>
                  </a:schemeClr>
                </a:solidFill>
              </a:rPr>
              <a:t>(</a:t>
            </a:r>
            <a:r>
              <a:rPr lang="cs-CZ" sz="2000" dirty="0" err="1" smtClean="0">
                <a:solidFill>
                  <a:schemeClr val="bg1">
                    <a:lumMod val="65000"/>
                  </a:schemeClr>
                </a:solidFill>
              </a:rPr>
              <a:t>Žop</a:t>
            </a:r>
            <a:r>
              <a:rPr lang="cs-CZ" sz="2000" dirty="0" smtClean="0">
                <a:solidFill>
                  <a:schemeClr val="bg1">
                    <a:lumMod val="65000"/>
                  </a:schemeClr>
                </a:solidFill>
              </a:rPr>
              <a:t> se nedokládá) </a:t>
            </a:r>
          </a:p>
          <a:p>
            <a:r>
              <a:rPr lang="cs-CZ" sz="2400" dirty="0" smtClean="0"/>
              <a:t>v žádosti o platbu se uvádějí způsobilé výdaje projektu včetně příslušného podílu nepřímých nákladů</a:t>
            </a:r>
            <a:br>
              <a:rPr lang="cs-CZ" sz="2400" dirty="0" smtClean="0"/>
            </a:br>
            <a:r>
              <a:rPr lang="cs-CZ" sz="2400" dirty="0" smtClean="0"/>
              <a:t> </a:t>
            </a:r>
          </a:p>
          <a:p>
            <a:r>
              <a:rPr lang="cs-CZ" sz="2400" b="1" dirty="0" smtClean="0">
                <a:solidFill>
                  <a:srgbClr val="0000FF"/>
                </a:solidFill>
              </a:rPr>
              <a:t>výše prostředků vyúčtovaných v žádosti o platbu se může maximálně rovnat výši poslední poskytnuté zálohové platby zvýšené o nevyužité prostředky předcházejících zálohových plateb !!!!!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804C8E-D4E2-4952-BCFC-C9C3BC54BDBC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5FB91E2-EE4B-40E9-8582-8DD5205E491A}" type="slidenum">
              <a:rPr lang="cs-CZ"/>
              <a:pPr/>
              <a:t>19</a:t>
            </a:fld>
            <a:endParaRPr lang="cs-CZ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25538"/>
            <a:ext cx="8229600" cy="4391025"/>
          </a:xfrm>
        </p:spPr>
        <p:txBody>
          <a:bodyPr/>
          <a:lstStyle/>
          <a:p>
            <a:pPr eaLnBrk="1" hangingPunct="1">
              <a:lnSpc>
                <a:spcPct val="85000"/>
              </a:lnSpc>
              <a:spcBef>
                <a:spcPct val="10000"/>
              </a:spcBef>
            </a:pPr>
            <a:r>
              <a:rPr lang="cs-CZ" sz="2600" dirty="0" smtClean="0"/>
              <a:t>typ žádosti </a:t>
            </a:r>
            <a:r>
              <a:rPr lang="cs-CZ" sz="2600" dirty="0" smtClean="0">
                <a:solidFill>
                  <a:srgbClr val="0000FF"/>
                </a:solidFill>
              </a:rPr>
              <a:t>– </a:t>
            </a:r>
            <a:r>
              <a:rPr lang="cs-CZ" sz="2600" b="1" dirty="0" smtClean="0">
                <a:solidFill>
                  <a:srgbClr val="0000FF"/>
                </a:solidFill>
              </a:rPr>
              <a:t>ex- ante</a:t>
            </a:r>
          </a:p>
          <a:p>
            <a:pPr eaLnBrk="1" hangingPunct="1">
              <a:lnSpc>
                <a:spcPct val="85000"/>
              </a:lnSpc>
              <a:spcBef>
                <a:spcPct val="10000"/>
              </a:spcBef>
            </a:pPr>
            <a:r>
              <a:rPr lang="cs-CZ" sz="2600" dirty="0" smtClean="0"/>
              <a:t>lze zahrnout pouze výdaje za dané monitorovací období (oblast podpory 3.2 - neodečítají se přijaté úroky)</a:t>
            </a:r>
          </a:p>
          <a:p>
            <a:pPr eaLnBrk="1" hangingPunct="1">
              <a:lnSpc>
                <a:spcPct val="85000"/>
              </a:lnSpc>
              <a:spcBef>
                <a:spcPct val="10000"/>
              </a:spcBef>
            </a:pPr>
            <a:r>
              <a:rPr lang="cs-CZ" sz="2600" dirty="0" smtClean="0"/>
              <a:t>dokládat v listinné podobě </a:t>
            </a:r>
            <a:r>
              <a:rPr lang="cs-CZ" sz="2600" b="1" u="sng" dirty="0" smtClean="0">
                <a:solidFill>
                  <a:srgbClr val="0000FF"/>
                </a:solidFill>
              </a:rPr>
              <a:t>podepsanou včetně razítka i v el. podobě na CD</a:t>
            </a:r>
          </a:p>
          <a:p>
            <a:pPr eaLnBrk="1" hangingPunct="1">
              <a:lnSpc>
                <a:spcPct val="85000"/>
              </a:lnSpc>
              <a:spcBef>
                <a:spcPct val="10000"/>
              </a:spcBef>
            </a:pPr>
            <a:r>
              <a:rPr lang="cs-CZ" sz="2600" dirty="0" smtClean="0"/>
              <a:t>nahrát</a:t>
            </a:r>
            <a:r>
              <a:rPr lang="cs-CZ" sz="2600" b="1" dirty="0" smtClean="0">
                <a:solidFill>
                  <a:srgbClr val="0000FF"/>
                </a:solidFill>
              </a:rPr>
              <a:t> </a:t>
            </a:r>
            <a:r>
              <a:rPr lang="cs-CZ" sz="2600" b="1" u="sng" dirty="0" smtClean="0">
                <a:solidFill>
                  <a:srgbClr val="0000FF"/>
                </a:solidFill>
              </a:rPr>
              <a:t>povinné přílohy</a:t>
            </a:r>
            <a:r>
              <a:rPr lang="cs-CZ" sz="2600" dirty="0" smtClean="0"/>
              <a:t>: Monitorovací zprávu a přílohy č. 3B, 5, 8, 9, 11, 13, 19, 23</a:t>
            </a:r>
          </a:p>
          <a:p>
            <a:pPr eaLnBrk="1" hangingPunct="1">
              <a:lnSpc>
                <a:spcPct val="85000"/>
              </a:lnSpc>
              <a:spcBef>
                <a:spcPct val="10000"/>
              </a:spcBef>
            </a:pPr>
            <a:r>
              <a:rPr lang="cs-CZ" sz="2600" dirty="0" smtClean="0"/>
              <a:t>pro provedení oprav musí poskytovatel vrátit k dopracování – následně příjemce provede </a:t>
            </a:r>
            <a:r>
              <a:rPr lang="cs-CZ" sz="2600" b="1" u="sng" dirty="0" smtClean="0">
                <a:solidFill>
                  <a:srgbClr val="0000FF"/>
                </a:solidFill>
              </a:rPr>
              <a:t>storno finalizace</a:t>
            </a:r>
          </a:p>
          <a:p>
            <a:pPr eaLnBrk="1" hangingPunct="1">
              <a:lnSpc>
                <a:spcPct val="85000"/>
              </a:lnSpc>
              <a:spcBef>
                <a:spcPct val="10000"/>
              </a:spcBef>
            </a:pPr>
            <a:r>
              <a:rPr lang="cs-CZ" sz="2400" dirty="0" smtClean="0"/>
              <a:t>žlutá pole jsou povinná, šedá pole nepovinná;</a:t>
            </a:r>
            <a:endParaRPr lang="cs-CZ" sz="26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1800" dirty="0" smtClean="0"/>
          </a:p>
        </p:txBody>
      </p:sp>
      <p:sp>
        <p:nvSpPr>
          <p:cNvPr id="20484" name="Rectangle 1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  <a:noFill/>
        </p:spPr>
        <p:txBody>
          <a:bodyPr/>
          <a:lstStyle/>
          <a:p>
            <a:pPr eaLnBrk="1" hangingPunct="1"/>
            <a:r>
              <a:rPr lang="cs-CZ" b="1" u="sng" dirty="0" smtClean="0">
                <a:solidFill>
                  <a:schemeClr val="tx1"/>
                </a:solidFill>
              </a:rPr>
              <a:t>4) Žádost o platbu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14A93FF-0D08-44AD-9E04-9C2B74E51997}" type="slidenum">
              <a:rPr lang="cs-CZ"/>
              <a:pPr/>
              <a:t>2</a:t>
            </a:fld>
            <a:endParaRPr lang="cs-CZ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115888"/>
            <a:ext cx="8229600" cy="792162"/>
          </a:xfrm>
        </p:spPr>
        <p:txBody>
          <a:bodyPr/>
          <a:lstStyle/>
          <a:p>
            <a:pPr eaLnBrk="1" hangingPunct="1"/>
            <a:r>
              <a:rPr lang="cs-CZ" sz="4000" b="1" dirty="0" smtClean="0">
                <a:solidFill>
                  <a:schemeClr val="tx1"/>
                </a:solidFill>
                <a:latin typeface="Verdana" pitchFamily="34" charset="0"/>
              </a:rPr>
              <a:t>Obsah: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42984"/>
            <a:ext cx="9144000" cy="4878404"/>
          </a:xfrm>
        </p:spPr>
        <p:txBody>
          <a:bodyPr/>
          <a:lstStyle/>
          <a:p>
            <a:pPr marL="1200150" lvl="1" indent="-74295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cs-CZ" sz="3200" b="1" dirty="0" smtClean="0">
                <a:solidFill>
                  <a:srgbClr val="0000FF"/>
                </a:solidFill>
              </a:rPr>
              <a:t>Monitorovací zpráva</a:t>
            </a:r>
            <a:br>
              <a:rPr lang="cs-CZ" sz="3200" b="1" dirty="0" smtClean="0">
                <a:solidFill>
                  <a:srgbClr val="0000FF"/>
                </a:solidFill>
              </a:rPr>
            </a:br>
            <a:endParaRPr lang="cs-CZ" sz="3200" b="1" dirty="0" smtClean="0">
              <a:solidFill>
                <a:srgbClr val="0000FF"/>
              </a:solidFill>
            </a:endParaRPr>
          </a:p>
          <a:p>
            <a:pPr marL="1200150" lvl="1" indent="-74295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cs-CZ" sz="3200" b="1" dirty="0" smtClean="0">
                <a:solidFill>
                  <a:srgbClr val="0000FF"/>
                </a:solidFill>
              </a:rPr>
              <a:t>Rozpočet a změny rozpočtu v průběhu realizace projektu</a:t>
            </a:r>
            <a:br>
              <a:rPr lang="cs-CZ" sz="3200" b="1" dirty="0" smtClean="0">
                <a:solidFill>
                  <a:srgbClr val="0000FF"/>
                </a:solidFill>
              </a:rPr>
            </a:br>
            <a:endParaRPr lang="cs-CZ" sz="3200" b="1" dirty="0" smtClean="0">
              <a:solidFill>
                <a:srgbClr val="0000FF"/>
              </a:solidFill>
            </a:endParaRPr>
          </a:p>
          <a:p>
            <a:pPr marL="1200150" lvl="1" indent="-74295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cs-CZ" sz="3200" b="1" dirty="0" smtClean="0">
                <a:solidFill>
                  <a:srgbClr val="0000FF"/>
                </a:solidFill>
              </a:rPr>
              <a:t>Finanční přílohy monitorovací zprávy</a:t>
            </a:r>
            <a:br>
              <a:rPr lang="cs-CZ" sz="3200" b="1" dirty="0" smtClean="0">
                <a:solidFill>
                  <a:srgbClr val="0000FF"/>
                </a:solidFill>
              </a:rPr>
            </a:br>
            <a:endParaRPr lang="cs-CZ" sz="3200" b="1" dirty="0" smtClean="0">
              <a:solidFill>
                <a:srgbClr val="0000FF"/>
              </a:solidFill>
            </a:endParaRPr>
          </a:p>
          <a:p>
            <a:pPr marL="1200150" lvl="1" indent="-74295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cs-CZ" sz="3200" b="1" dirty="0" smtClean="0">
                <a:solidFill>
                  <a:srgbClr val="0000FF"/>
                </a:solidFill>
              </a:rPr>
              <a:t>Žádost o platbu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F67A46C-E37B-45AE-8385-CEB4C7CFDF50}" type="slidenum">
              <a:rPr lang="cs-CZ"/>
              <a:pPr/>
              <a:t>20</a:t>
            </a:fld>
            <a:endParaRPr lang="cs-CZ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-100013"/>
            <a:ext cx="8229600" cy="1143001"/>
          </a:xfrm>
        </p:spPr>
        <p:txBody>
          <a:bodyPr/>
          <a:lstStyle/>
          <a:p>
            <a:pPr eaLnBrk="1" hangingPunct="1"/>
            <a:r>
              <a:rPr lang="cs-CZ" sz="4000" b="1" dirty="0" smtClean="0">
                <a:solidFill>
                  <a:schemeClr val="tx1"/>
                </a:solidFill>
              </a:rPr>
              <a:t>4) Žádost o platbu v IS </a:t>
            </a:r>
            <a:r>
              <a:rPr lang="cs-CZ" sz="4000" b="1" dirty="0" err="1" smtClean="0">
                <a:solidFill>
                  <a:schemeClr val="tx1"/>
                </a:solidFill>
              </a:rPr>
              <a:t>Benefit</a:t>
            </a:r>
            <a:r>
              <a:rPr lang="cs-CZ" sz="4000" b="1" dirty="0" smtClean="0">
                <a:solidFill>
                  <a:schemeClr val="tx1"/>
                </a:solidFill>
              </a:rPr>
              <a:t> I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857232"/>
            <a:ext cx="8507412" cy="5268931"/>
          </a:xfrm>
        </p:spPr>
        <p:txBody>
          <a:bodyPr/>
          <a:lstStyle/>
          <a:p>
            <a:r>
              <a:rPr lang="cs-CZ" sz="1800" dirty="0" smtClean="0"/>
              <a:t>Po přihlášení do aplikace Benefit7 (dále jen B7) si ve sloupci </a:t>
            </a:r>
            <a:r>
              <a:rPr lang="cs-CZ" sz="1800" b="1" dirty="0" smtClean="0"/>
              <a:t>Navigace zvolte Konto projektů</a:t>
            </a:r>
            <a:r>
              <a:rPr lang="cs-CZ" sz="1800" b="1" i="1" dirty="0" smtClean="0"/>
              <a:t>. Vyberte projekt, u kterého budete zadávat žádost o platbu (dále jen </a:t>
            </a:r>
            <a:r>
              <a:rPr lang="cs-CZ" sz="1800" b="1" i="1" dirty="0" err="1" smtClean="0"/>
              <a:t>ŽoP</a:t>
            </a:r>
            <a:r>
              <a:rPr lang="cs-CZ" sz="1800" b="1" i="1" dirty="0" smtClean="0"/>
              <a:t>) </a:t>
            </a:r>
            <a:r>
              <a:rPr lang="cs-CZ" sz="1800" dirty="0" smtClean="0"/>
              <a:t>a v levém menu stiskněte </a:t>
            </a:r>
            <a:r>
              <a:rPr lang="cs-CZ" sz="1800" b="1" dirty="0" smtClean="0"/>
              <a:t>Žádost o platbu.</a:t>
            </a:r>
          </a:p>
          <a:p>
            <a:r>
              <a:rPr lang="cs-CZ" sz="1800" dirty="0" smtClean="0"/>
              <a:t>V horní přehledové tabulce se Vám zobrazí přehled dosud administrovaných </a:t>
            </a:r>
            <a:r>
              <a:rPr lang="cs-CZ" sz="1800" dirty="0" err="1" smtClean="0"/>
              <a:t>ŽoP</a:t>
            </a:r>
            <a:r>
              <a:rPr lang="cs-CZ" sz="1800" dirty="0" smtClean="0"/>
              <a:t>, včetně jejich stavů.</a:t>
            </a:r>
          </a:p>
          <a:p>
            <a:r>
              <a:rPr lang="cs-CZ" sz="1800" b="1" u="sng" dirty="0" smtClean="0">
                <a:solidFill>
                  <a:srgbClr val="0000FF"/>
                </a:solidFill>
              </a:rPr>
              <a:t>Upozornění!: </a:t>
            </a:r>
            <a:r>
              <a:rPr lang="cs-CZ" sz="1800" b="1" dirty="0" smtClean="0"/>
              <a:t>Žádost o platbu není možné </a:t>
            </a:r>
            <a:r>
              <a:rPr lang="cs-CZ" sz="1800" b="1" dirty="0" err="1" smtClean="0"/>
              <a:t>finalizovat</a:t>
            </a:r>
            <a:r>
              <a:rPr lang="cs-CZ" sz="1800" b="1" dirty="0" smtClean="0"/>
              <a:t>, nejsou-li všechny předchozí </a:t>
            </a:r>
            <a:r>
              <a:rPr lang="cs-CZ" sz="1800" b="1" dirty="0" err="1" smtClean="0"/>
              <a:t>ŽoP</a:t>
            </a:r>
            <a:r>
              <a:rPr lang="cs-CZ" sz="1800" b="1" dirty="0" smtClean="0"/>
              <a:t> ve stavu dle </a:t>
            </a:r>
            <a:r>
              <a:rPr lang="cs-CZ" sz="1800" dirty="0" smtClean="0"/>
              <a:t>MONIT7+</a:t>
            </a:r>
            <a:r>
              <a:rPr lang="cs-CZ" sz="1800" i="1" dirty="0" smtClean="0"/>
              <a:t> „Proplacena příjemci“.</a:t>
            </a:r>
            <a:endParaRPr lang="cs-CZ" sz="1800" dirty="0" smtClean="0"/>
          </a:p>
          <a:p>
            <a:pPr algn="just" eaLnBrk="1" hangingPunct="1"/>
            <a:endParaRPr lang="cs-CZ" sz="2600" dirty="0" smtClean="0"/>
          </a:p>
          <a:p>
            <a:pPr algn="just" eaLnBrk="1" hangingPunct="1">
              <a:buNone/>
            </a:pPr>
            <a:endParaRPr lang="cs-CZ" sz="2600" dirty="0" smtClean="0"/>
          </a:p>
          <a:p>
            <a:pPr eaLnBrk="1" hangingPunct="1"/>
            <a:endParaRPr lang="cs-CZ" dirty="0" smtClean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32" y="3071810"/>
            <a:ext cx="4867275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číslo snímku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C48CCCD-A0AE-491D-96FE-F7C7A30ECA58}" type="slidenum">
              <a:rPr lang="cs-CZ"/>
              <a:pPr/>
              <a:t>21</a:t>
            </a:fld>
            <a:endParaRPr lang="cs-CZ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229600" cy="1143000"/>
          </a:xfrm>
        </p:spPr>
        <p:txBody>
          <a:bodyPr/>
          <a:lstStyle/>
          <a:p>
            <a:pPr eaLnBrk="1" hangingPunct="1"/>
            <a:r>
              <a:rPr lang="cs-CZ" sz="4000" b="1" dirty="0" smtClean="0">
                <a:solidFill>
                  <a:schemeClr val="tx1"/>
                </a:solidFill>
              </a:rPr>
              <a:t>4) Žádost o platbu v IS </a:t>
            </a:r>
            <a:r>
              <a:rPr lang="cs-CZ" sz="4000" b="1" dirty="0" err="1" smtClean="0">
                <a:solidFill>
                  <a:schemeClr val="tx1"/>
                </a:solidFill>
              </a:rPr>
              <a:t>Benefit</a:t>
            </a:r>
            <a:r>
              <a:rPr lang="cs-CZ" sz="4000" b="1" dirty="0" smtClean="0">
                <a:solidFill>
                  <a:schemeClr val="tx1"/>
                </a:solidFill>
              </a:rPr>
              <a:t> II</a:t>
            </a:r>
          </a:p>
        </p:txBody>
      </p:sp>
      <p:sp>
        <p:nvSpPr>
          <p:cNvPr id="23556" name="Rectangle 11"/>
          <p:cNvSpPr>
            <a:spLocks noGrp="1" noChangeArrowheads="1" noTextEdit="1"/>
          </p:cNvSpPr>
          <p:nvPr>
            <p:ph type="clipArt" sz="half" idx="1"/>
          </p:nvPr>
        </p:nvSpPr>
        <p:spPr/>
      </p:sp>
      <p:sp>
        <p:nvSpPr>
          <p:cNvPr id="23557" name="Rectangle 8"/>
          <p:cNvSpPr>
            <a:spLocks noGrp="1" noChangeArrowheads="1"/>
          </p:cNvSpPr>
          <p:nvPr>
            <p:ph type="body" sz="half" idx="2"/>
          </p:nvPr>
        </p:nvSpPr>
        <p:spPr>
          <a:xfrm>
            <a:off x="5940425" y="1268413"/>
            <a:ext cx="2916238" cy="452596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sz="1800" smtClean="0"/>
              <a:t>Nová Žádost o platbu se</a:t>
            </a:r>
          </a:p>
          <a:p>
            <a:pPr eaLnBrk="1" hangingPunct="1">
              <a:buFontTx/>
              <a:buNone/>
            </a:pPr>
            <a:r>
              <a:rPr lang="cs-CZ" sz="1800" smtClean="0"/>
              <a:t>vytvoří přes tlačítko </a:t>
            </a:r>
          </a:p>
          <a:p>
            <a:pPr eaLnBrk="1" hangingPunct="1">
              <a:buFontTx/>
              <a:buNone/>
            </a:pPr>
            <a:r>
              <a:rPr lang="cs-CZ" sz="1800" b="1" smtClean="0">
                <a:solidFill>
                  <a:srgbClr val="0000FF"/>
                </a:solidFill>
              </a:rPr>
              <a:t>NOVÝ ZÁZNAM. </a:t>
            </a:r>
          </a:p>
          <a:p>
            <a:pPr eaLnBrk="1" hangingPunct="1">
              <a:buFontTx/>
              <a:buNone/>
            </a:pPr>
            <a:r>
              <a:rPr lang="cs-CZ" sz="1800" smtClean="0"/>
              <a:t>Před začátkem práce je </a:t>
            </a:r>
          </a:p>
          <a:p>
            <a:pPr eaLnBrk="1" hangingPunct="1">
              <a:buFontTx/>
              <a:buNone/>
            </a:pPr>
            <a:r>
              <a:rPr lang="cs-CZ" sz="1800" smtClean="0"/>
              <a:t>nutné žádost uložit</a:t>
            </a:r>
          </a:p>
          <a:p>
            <a:pPr eaLnBrk="1" hangingPunct="1">
              <a:buFontTx/>
              <a:buNone/>
            </a:pPr>
            <a:r>
              <a:rPr lang="cs-CZ" sz="1800" b="1" smtClean="0">
                <a:solidFill>
                  <a:srgbClr val="0000FF"/>
                </a:solidFill>
              </a:rPr>
              <a:t>(tlačítko ULOŽIT)</a:t>
            </a:r>
            <a:r>
              <a:rPr lang="cs-CZ" sz="1800" b="1" smtClean="0"/>
              <a:t> </a:t>
            </a:r>
            <a:r>
              <a:rPr lang="cs-CZ" sz="1800" smtClean="0"/>
              <a:t> </a:t>
            </a:r>
          </a:p>
        </p:txBody>
      </p:sp>
      <p:pic>
        <p:nvPicPr>
          <p:cNvPr id="23558" name="Picture 9" descr="1-Zadost o platbu - uvodni dat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125538"/>
            <a:ext cx="5638800" cy="447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9" name="AutoShape 12"/>
          <p:cNvSpPr>
            <a:spLocks noChangeArrowheads="1"/>
          </p:cNvSpPr>
          <p:nvPr/>
        </p:nvSpPr>
        <p:spPr bwMode="auto">
          <a:xfrm>
            <a:off x="5724525" y="3573463"/>
            <a:ext cx="3240088" cy="825500"/>
          </a:xfrm>
          <a:prstGeom prst="wedgeRectCallout">
            <a:avLst>
              <a:gd name="adj1" fmla="val -163769"/>
              <a:gd name="adj2" fmla="val -4365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just">
              <a:spcBef>
                <a:spcPct val="20000"/>
              </a:spcBef>
            </a:pPr>
            <a:r>
              <a:rPr lang="cs-CZ" sz="1400" dirty="0"/>
              <a:t>Údaje o projektu se automaticky vyplní z MONIT7+ po kliknutí na tlačítko </a:t>
            </a:r>
            <a:br>
              <a:rPr lang="cs-CZ" sz="1400" dirty="0"/>
            </a:br>
            <a:r>
              <a:rPr lang="cs-CZ" sz="1400" b="1" dirty="0">
                <a:solidFill>
                  <a:srgbClr val="0000FF"/>
                </a:solidFill>
              </a:rPr>
              <a:t>Načíst data z MONIT7+</a:t>
            </a:r>
          </a:p>
          <a:p>
            <a:pPr algn="ctr"/>
            <a:endParaRPr lang="cs-CZ" sz="14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B028B0-FBD9-4F08-B521-59332021672C}" type="slidenum">
              <a:rPr lang="cs-CZ"/>
              <a:pPr/>
              <a:t>22</a:t>
            </a:fld>
            <a:endParaRPr lang="cs-CZ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9388" y="115888"/>
            <a:ext cx="8713787" cy="1196975"/>
          </a:xfrm>
        </p:spPr>
        <p:txBody>
          <a:bodyPr/>
          <a:lstStyle/>
          <a:p>
            <a:pPr eaLnBrk="1" hangingPunct="1"/>
            <a:r>
              <a:rPr lang="cs-CZ" sz="3600" b="1" dirty="0" smtClean="0">
                <a:solidFill>
                  <a:schemeClr val="tx1"/>
                </a:solidFill>
              </a:rPr>
              <a:t>4) Žádost o platbu v IS </a:t>
            </a:r>
            <a:r>
              <a:rPr lang="cs-CZ" sz="3600" b="1" dirty="0" err="1" smtClean="0">
                <a:solidFill>
                  <a:schemeClr val="tx1"/>
                </a:solidFill>
              </a:rPr>
              <a:t>Benefit</a:t>
            </a:r>
            <a:r>
              <a:rPr lang="cs-CZ" sz="3600" b="1" dirty="0" smtClean="0">
                <a:solidFill>
                  <a:schemeClr val="tx1"/>
                </a:solidFill>
              </a:rPr>
              <a:t> III</a:t>
            </a:r>
            <a:br>
              <a:rPr lang="cs-CZ" sz="3600" b="1" dirty="0" smtClean="0">
                <a:solidFill>
                  <a:schemeClr val="tx1"/>
                </a:solidFill>
              </a:rPr>
            </a:br>
            <a:r>
              <a:rPr lang="cs-CZ" sz="3600" b="1" dirty="0" smtClean="0">
                <a:solidFill>
                  <a:schemeClr val="tx1"/>
                </a:solidFill>
              </a:rPr>
              <a:t> </a:t>
            </a:r>
            <a:r>
              <a:rPr lang="cs-CZ" sz="2000" i="1" dirty="0" smtClean="0">
                <a:solidFill>
                  <a:schemeClr val="tx1"/>
                </a:solidFill>
              </a:rPr>
              <a:t>žlutá pole jsou povinná, šedá pole nepovinná</a:t>
            </a:r>
          </a:p>
        </p:txBody>
      </p:sp>
      <p:pic>
        <p:nvPicPr>
          <p:cNvPr id="24580" name="Picture 4" descr="2-Informace o Zo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1412875"/>
            <a:ext cx="5572125" cy="316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1" name="AutoShape 7"/>
          <p:cNvSpPr>
            <a:spLocks noChangeArrowheads="1"/>
          </p:cNvSpPr>
          <p:nvPr/>
        </p:nvSpPr>
        <p:spPr bwMode="auto">
          <a:xfrm>
            <a:off x="6429388" y="1214422"/>
            <a:ext cx="1657350" cy="503237"/>
          </a:xfrm>
          <a:prstGeom prst="wedgeRoundRectCallout">
            <a:avLst>
              <a:gd name="adj1" fmla="val -98086"/>
              <a:gd name="adj2" fmla="val 94479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2000" b="1" dirty="0">
                <a:solidFill>
                  <a:srgbClr val="0000FF"/>
                </a:solidFill>
              </a:rPr>
              <a:t>Ex – ante</a:t>
            </a:r>
          </a:p>
        </p:txBody>
      </p:sp>
      <p:sp>
        <p:nvSpPr>
          <p:cNvPr id="24582" name="AutoShape 8"/>
          <p:cNvSpPr>
            <a:spLocks noChangeArrowheads="1"/>
          </p:cNvSpPr>
          <p:nvPr/>
        </p:nvSpPr>
        <p:spPr bwMode="auto">
          <a:xfrm>
            <a:off x="5903913" y="2285992"/>
            <a:ext cx="3240087" cy="647700"/>
          </a:xfrm>
          <a:prstGeom prst="wedgeRoundRectCallout">
            <a:avLst>
              <a:gd name="adj1" fmla="val -59164"/>
              <a:gd name="adj2" fmla="val 29902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1600" dirty="0"/>
              <a:t>Příjemce vybere z nabídky</a:t>
            </a:r>
            <a:r>
              <a:rPr lang="cs-CZ" sz="1600" dirty="0">
                <a:solidFill>
                  <a:srgbClr val="0000FF"/>
                </a:solidFill>
              </a:rPr>
              <a:t> </a:t>
            </a:r>
            <a:r>
              <a:rPr lang="cs-CZ" sz="1600" dirty="0"/>
              <a:t>číslo</a:t>
            </a:r>
            <a:r>
              <a:rPr lang="cs-CZ" sz="1600" b="1" dirty="0">
                <a:solidFill>
                  <a:srgbClr val="0000FF"/>
                </a:solidFill>
              </a:rPr>
              <a:t> projektového bank. účtu</a:t>
            </a:r>
          </a:p>
        </p:txBody>
      </p:sp>
      <p:sp>
        <p:nvSpPr>
          <p:cNvPr id="24583" name="AutoShape 9"/>
          <p:cNvSpPr>
            <a:spLocks noChangeArrowheads="1"/>
          </p:cNvSpPr>
          <p:nvPr/>
        </p:nvSpPr>
        <p:spPr bwMode="auto">
          <a:xfrm>
            <a:off x="5903913" y="3143248"/>
            <a:ext cx="3240087" cy="609600"/>
          </a:xfrm>
          <a:prstGeom prst="wedgeRoundRectCallout">
            <a:avLst>
              <a:gd name="adj1" fmla="val -58968"/>
              <a:gd name="adj2" fmla="val -39063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cs-CZ" sz="1600" dirty="0"/>
              <a:t>je-li relevantní vybere příjemce číslo </a:t>
            </a:r>
            <a:r>
              <a:rPr lang="cs-CZ" sz="1600" b="1" dirty="0">
                <a:solidFill>
                  <a:srgbClr val="0000FF"/>
                </a:solidFill>
              </a:rPr>
              <a:t>bank. účtu zřizovatele</a:t>
            </a:r>
          </a:p>
          <a:p>
            <a:pPr algn="ctr"/>
            <a:endParaRPr lang="cs-CZ" sz="1600" dirty="0"/>
          </a:p>
        </p:txBody>
      </p:sp>
      <p:sp>
        <p:nvSpPr>
          <p:cNvPr id="24584" name="AutoShape 10"/>
          <p:cNvSpPr>
            <a:spLocks noChangeArrowheads="1"/>
          </p:cNvSpPr>
          <p:nvPr/>
        </p:nvSpPr>
        <p:spPr bwMode="auto">
          <a:xfrm>
            <a:off x="5786447" y="4000504"/>
            <a:ext cx="3357554" cy="609600"/>
          </a:xfrm>
          <a:prstGeom prst="wedgeRoundRectCallout">
            <a:avLst>
              <a:gd name="adj1" fmla="val -54369"/>
              <a:gd name="adj2" fmla="val -97395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cs-CZ" sz="1600" dirty="0" smtClean="0"/>
              <a:t>Příslušné pořadí finančního plánu (první/nejnižší volná položka)</a:t>
            </a:r>
            <a:r>
              <a:rPr lang="cs-CZ" dirty="0" smtClean="0"/>
              <a:t> </a:t>
            </a:r>
          </a:p>
          <a:p>
            <a:pPr algn="ctr"/>
            <a:endParaRPr lang="cs-CZ" dirty="0"/>
          </a:p>
        </p:txBody>
      </p:sp>
      <p:sp>
        <p:nvSpPr>
          <p:cNvPr id="24586" name="AutoShape 12"/>
          <p:cNvSpPr>
            <a:spLocks noChangeArrowheads="1"/>
          </p:cNvSpPr>
          <p:nvPr/>
        </p:nvSpPr>
        <p:spPr bwMode="auto">
          <a:xfrm>
            <a:off x="6048375" y="4857760"/>
            <a:ext cx="3095625" cy="642942"/>
          </a:xfrm>
          <a:prstGeom prst="wedgeRoundRectCallout">
            <a:avLst>
              <a:gd name="adj1" fmla="val -54155"/>
              <a:gd name="adj2" fmla="val -32628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1600" dirty="0"/>
              <a:t>Komentář k žádosti o platbu (např. monitorované období</a:t>
            </a:r>
            <a:r>
              <a:rPr lang="cs-CZ" sz="1600" dirty="0" smtClean="0"/>
              <a:t>)</a:t>
            </a:r>
            <a:endParaRPr lang="cs-CZ" sz="16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428596" y="4500570"/>
            <a:ext cx="1847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4643446"/>
            <a:ext cx="5572164" cy="113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A1DEC04-F25A-439C-895B-0F3032735203}" type="slidenum">
              <a:rPr lang="cs-CZ"/>
              <a:pPr/>
              <a:t>23</a:t>
            </a:fld>
            <a:endParaRPr lang="cs-CZ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0"/>
            <a:ext cx="8229600" cy="941388"/>
          </a:xfrm>
        </p:spPr>
        <p:txBody>
          <a:bodyPr/>
          <a:lstStyle/>
          <a:p>
            <a:pPr eaLnBrk="1" hangingPunct="1"/>
            <a:r>
              <a:rPr lang="cs-CZ" sz="4000" b="1" dirty="0" smtClean="0">
                <a:solidFill>
                  <a:schemeClr val="tx1"/>
                </a:solidFill>
              </a:rPr>
              <a:t>4) Žádost o platbu v IS </a:t>
            </a:r>
            <a:r>
              <a:rPr lang="cs-CZ" sz="4000" b="1" dirty="0" err="1" smtClean="0">
                <a:solidFill>
                  <a:schemeClr val="tx1"/>
                </a:solidFill>
              </a:rPr>
              <a:t>Benefit</a:t>
            </a:r>
            <a:r>
              <a:rPr lang="cs-CZ" sz="4000" b="1" dirty="0" smtClean="0">
                <a:solidFill>
                  <a:schemeClr val="tx1"/>
                </a:solidFill>
              </a:rPr>
              <a:t> IV</a:t>
            </a:r>
          </a:p>
        </p:txBody>
      </p:sp>
      <p:pic>
        <p:nvPicPr>
          <p:cNvPr id="25605" name="Picture 5" descr="Klasifikace platby predfinancovan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2000240"/>
            <a:ext cx="5688012" cy="250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8" name="AutoShape 9"/>
          <p:cNvSpPr>
            <a:spLocks noChangeArrowheads="1"/>
          </p:cNvSpPr>
          <p:nvPr/>
        </p:nvSpPr>
        <p:spPr bwMode="auto">
          <a:xfrm>
            <a:off x="4000496" y="2071678"/>
            <a:ext cx="3960812" cy="647700"/>
          </a:xfrm>
          <a:prstGeom prst="wedgeRoundRectCallout">
            <a:avLst>
              <a:gd name="adj1" fmla="val -102023"/>
              <a:gd name="adj2" fmla="val 57106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cs-CZ" sz="1600"/>
              <a:t>Uvedou se celkové výdaje = ŽoP </a:t>
            </a:r>
            <a:br>
              <a:rPr lang="cs-CZ" sz="1600"/>
            </a:br>
            <a:r>
              <a:rPr lang="cs-CZ" sz="1600"/>
              <a:t>příloha č. 5: Celkem – Žádost o platbu</a:t>
            </a:r>
          </a:p>
        </p:txBody>
      </p:sp>
      <p:sp>
        <p:nvSpPr>
          <p:cNvPr id="25609" name="AutoShape 11"/>
          <p:cNvSpPr>
            <a:spLocks noChangeArrowheads="1"/>
          </p:cNvSpPr>
          <p:nvPr/>
        </p:nvSpPr>
        <p:spPr bwMode="auto">
          <a:xfrm>
            <a:off x="5500694" y="4429132"/>
            <a:ext cx="3384550" cy="865188"/>
          </a:xfrm>
          <a:prstGeom prst="wedgeRoundRectCallout">
            <a:avLst>
              <a:gd name="adj1" fmla="val -75002"/>
              <a:gd name="adj2" fmla="val -76605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cs-CZ" sz="1600" dirty="0"/>
              <a:t>V jaké </a:t>
            </a:r>
            <a:r>
              <a:rPr lang="cs-CZ" sz="1600" b="1" dirty="0">
                <a:solidFill>
                  <a:srgbClr val="0000FF"/>
                </a:solidFill>
              </a:rPr>
              <a:t>struktuře</a:t>
            </a:r>
            <a:r>
              <a:rPr lang="cs-CZ" sz="1600" dirty="0"/>
              <a:t> požadujete proplatit žádost o platbu. </a:t>
            </a:r>
            <a:r>
              <a:rPr lang="cs-CZ" sz="1600" b="1" dirty="0">
                <a:solidFill>
                  <a:srgbClr val="0000FF"/>
                </a:solidFill>
              </a:rPr>
              <a:t>Investice x</a:t>
            </a:r>
            <a:r>
              <a:rPr lang="cs-CZ" sz="1600" dirty="0"/>
              <a:t> </a:t>
            </a:r>
            <a:r>
              <a:rPr lang="cs-CZ" sz="1600" b="1" dirty="0" err="1">
                <a:solidFill>
                  <a:srgbClr val="0000FF"/>
                </a:solidFill>
              </a:rPr>
              <a:t>Neinvestice</a:t>
            </a:r>
            <a:endParaRPr lang="cs-CZ" sz="1600" b="1" dirty="0">
              <a:solidFill>
                <a:srgbClr val="0000FF"/>
              </a:solidFill>
            </a:endParaRPr>
          </a:p>
          <a:p>
            <a:pPr algn="ctr"/>
            <a:endParaRPr 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61C5296-B865-42B1-B747-EDA8ADD7AE20}" type="slidenum">
              <a:rPr lang="cs-CZ"/>
              <a:pPr/>
              <a:t>24</a:t>
            </a:fld>
            <a:endParaRPr lang="cs-CZ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23850" y="0"/>
            <a:ext cx="8229600" cy="1009650"/>
          </a:xfrm>
        </p:spPr>
        <p:txBody>
          <a:bodyPr/>
          <a:lstStyle/>
          <a:p>
            <a:pPr eaLnBrk="1" hangingPunct="1"/>
            <a:r>
              <a:rPr lang="cs-CZ" sz="4000" b="1" dirty="0" smtClean="0">
                <a:solidFill>
                  <a:schemeClr val="tx1"/>
                </a:solidFill>
              </a:rPr>
              <a:t>4) Žádost o platbu v IS </a:t>
            </a:r>
            <a:r>
              <a:rPr lang="cs-CZ" sz="4000" b="1" dirty="0" err="1" smtClean="0">
                <a:solidFill>
                  <a:schemeClr val="tx1"/>
                </a:solidFill>
              </a:rPr>
              <a:t>Benefit</a:t>
            </a:r>
            <a:r>
              <a:rPr lang="cs-CZ" sz="4000" b="1" dirty="0" smtClean="0">
                <a:solidFill>
                  <a:schemeClr val="tx1"/>
                </a:solidFill>
              </a:rPr>
              <a:t> V</a:t>
            </a:r>
          </a:p>
        </p:txBody>
      </p:sp>
      <p:pic>
        <p:nvPicPr>
          <p:cNvPr id="26628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14725" y="1557338"/>
            <a:ext cx="5629275" cy="369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9" name="AutoShape 9"/>
          <p:cNvSpPr>
            <a:spLocks noChangeArrowheads="1"/>
          </p:cNvSpPr>
          <p:nvPr/>
        </p:nvSpPr>
        <p:spPr bwMode="auto">
          <a:xfrm>
            <a:off x="107950" y="1412875"/>
            <a:ext cx="3492500" cy="935038"/>
          </a:xfrm>
          <a:prstGeom prst="wedgeRoundRectCallout">
            <a:avLst>
              <a:gd name="adj1" fmla="val 54593"/>
              <a:gd name="adj2" fmla="val 65792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cs-CZ" sz="1400" b="1">
                <a:solidFill>
                  <a:srgbClr val="0000FF"/>
                </a:solidFill>
              </a:rPr>
              <a:t>Celkové způsobilé výdaje</a:t>
            </a:r>
            <a:r>
              <a:rPr lang="cs-CZ" sz="1400"/>
              <a:t> skutečně vyúčtované v daném monitorovacím období dle skutečného členění na INV. a NEINV.</a:t>
            </a:r>
          </a:p>
          <a:p>
            <a:pPr algn="ctr"/>
            <a:endParaRPr lang="cs-CZ"/>
          </a:p>
        </p:txBody>
      </p:sp>
      <p:sp>
        <p:nvSpPr>
          <p:cNvPr id="26630" name="AutoShape 10"/>
          <p:cNvSpPr>
            <a:spLocks noChangeArrowheads="1"/>
          </p:cNvSpPr>
          <p:nvPr/>
        </p:nvSpPr>
        <p:spPr bwMode="auto">
          <a:xfrm>
            <a:off x="107950" y="2708275"/>
            <a:ext cx="3527425" cy="792163"/>
          </a:xfrm>
          <a:prstGeom prst="wedgeRoundRectCallout">
            <a:avLst>
              <a:gd name="adj1" fmla="val 58009"/>
              <a:gd name="adj2" fmla="val 15329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cs-CZ" sz="1400"/>
              <a:t>Výdaje připadající na </a:t>
            </a:r>
            <a:r>
              <a:rPr lang="cs-CZ" sz="1400" b="1">
                <a:solidFill>
                  <a:srgbClr val="0000FF"/>
                </a:solidFill>
              </a:rPr>
              <a:t>křížové financování</a:t>
            </a:r>
            <a:r>
              <a:rPr lang="cs-CZ" sz="1400"/>
              <a:t>  vyúčtované v MO dle skutečného členění na INV. a NEINV.</a:t>
            </a:r>
          </a:p>
        </p:txBody>
      </p:sp>
      <p:sp>
        <p:nvSpPr>
          <p:cNvPr id="26631" name="AutoShape 11"/>
          <p:cNvSpPr>
            <a:spLocks noChangeArrowheads="1"/>
          </p:cNvSpPr>
          <p:nvPr/>
        </p:nvSpPr>
        <p:spPr bwMode="auto">
          <a:xfrm>
            <a:off x="4140200" y="836613"/>
            <a:ext cx="3527425" cy="609600"/>
          </a:xfrm>
          <a:prstGeom prst="wedgeRoundRectCallout">
            <a:avLst>
              <a:gd name="adj1" fmla="val -26644"/>
              <a:gd name="adj2" fmla="val 76042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cs-CZ" sz="1400" b="1">
                <a:solidFill>
                  <a:srgbClr val="0000FF"/>
                </a:solidFill>
              </a:rPr>
              <a:t>Vyúčtování </a:t>
            </a:r>
            <a:r>
              <a:rPr lang="cs-CZ" sz="1400"/>
              <a:t>výše investičních a neinvestičních prostředků v daném MO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3A872A-90EF-4FFE-8F73-D2D68DBE205A}" type="slidenum">
              <a:rPr lang="cs-CZ" smtClean="0"/>
              <a:pPr>
                <a:defRPr/>
              </a:pPr>
              <a:t>25</a:t>
            </a:fld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714348" y="214290"/>
            <a:ext cx="778674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000" b="1" dirty="0" smtClean="0"/>
              <a:t>4) Žádost o platbu v IS </a:t>
            </a:r>
            <a:r>
              <a:rPr lang="cs-CZ" sz="4000" b="1" dirty="0" err="1" smtClean="0"/>
              <a:t>Benefit</a:t>
            </a:r>
            <a:r>
              <a:rPr lang="cs-CZ" sz="4000" b="1" dirty="0" smtClean="0"/>
              <a:t> VI</a:t>
            </a:r>
            <a:endParaRPr lang="cs-CZ" sz="4000" dirty="0"/>
          </a:p>
        </p:txBody>
      </p:sp>
      <p:pic>
        <p:nvPicPr>
          <p:cNvPr id="4" name="Picture 4" descr="5-Specificke vydaj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000240"/>
            <a:ext cx="6701994" cy="1374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AutoShape 8"/>
          <p:cNvSpPr>
            <a:spLocks noChangeArrowheads="1"/>
          </p:cNvSpPr>
          <p:nvPr/>
        </p:nvSpPr>
        <p:spPr bwMode="auto">
          <a:xfrm>
            <a:off x="6143636" y="3286124"/>
            <a:ext cx="2735262" cy="428628"/>
          </a:xfrm>
          <a:prstGeom prst="wedgeRoundRectCallout">
            <a:avLst>
              <a:gd name="adj1" fmla="val -72869"/>
              <a:gd name="adj2" fmla="val -168381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1600" dirty="0"/>
              <a:t>Nevyplňuje se</a:t>
            </a:r>
          </a:p>
        </p:txBody>
      </p:sp>
      <p:sp>
        <p:nvSpPr>
          <p:cNvPr id="8" name="AutoShape 7"/>
          <p:cNvSpPr>
            <a:spLocks noChangeArrowheads="1"/>
          </p:cNvSpPr>
          <p:nvPr/>
        </p:nvSpPr>
        <p:spPr bwMode="auto">
          <a:xfrm>
            <a:off x="2714612" y="3571876"/>
            <a:ext cx="2952750" cy="609600"/>
          </a:xfrm>
          <a:prstGeom prst="wedgeRoundRectCallout">
            <a:avLst>
              <a:gd name="adj1" fmla="val -44786"/>
              <a:gd name="adj2" fmla="val -164065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1600" dirty="0"/>
              <a:t>Výše NN schválených ze soupisky účetních dokladů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číslo snímku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B02E34A-FD52-4A30-B9A6-EFCE2C5AD568}" type="slidenum">
              <a:rPr lang="cs-CZ"/>
              <a:pPr/>
              <a:t>26</a:t>
            </a:fld>
            <a:endParaRPr lang="cs-CZ"/>
          </a:p>
        </p:txBody>
      </p:sp>
      <p:sp>
        <p:nvSpPr>
          <p:cNvPr id="27651" name="Rectangle 8"/>
          <p:cNvSpPr>
            <a:spLocks noGrp="1" noChangeArrowheads="1"/>
          </p:cNvSpPr>
          <p:nvPr>
            <p:ph type="title"/>
          </p:nvPr>
        </p:nvSpPr>
        <p:spPr>
          <a:xfrm>
            <a:off x="395288" y="115888"/>
            <a:ext cx="8229600" cy="1143000"/>
          </a:xfrm>
        </p:spPr>
        <p:txBody>
          <a:bodyPr/>
          <a:lstStyle/>
          <a:p>
            <a:pPr eaLnBrk="1" hangingPunct="1"/>
            <a:r>
              <a:rPr lang="cs-CZ" sz="4000" b="1" dirty="0" smtClean="0">
                <a:solidFill>
                  <a:schemeClr val="tx1"/>
                </a:solidFill>
              </a:rPr>
              <a:t>4) Žádost o platbu v IS </a:t>
            </a:r>
            <a:r>
              <a:rPr lang="cs-CZ" sz="4000" b="1" dirty="0" err="1" smtClean="0">
                <a:solidFill>
                  <a:schemeClr val="tx1"/>
                </a:solidFill>
              </a:rPr>
              <a:t>Benefit</a:t>
            </a:r>
            <a:r>
              <a:rPr lang="cs-CZ" sz="4000" b="1" dirty="0" smtClean="0">
                <a:solidFill>
                  <a:schemeClr val="tx1"/>
                </a:solidFill>
              </a:rPr>
              <a:t> VII</a:t>
            </a:r>
          </a:p>
        </p:txBody>
      </p:sp>
      <p:sp>
        <p:nvSpPr>
          <p:cNvPr id="27653" name="AutoShape 5"/>
          <p:cNvSpPr>
            <a:spLocks noChangeArrowheads="1"/>
          </p:cNvSpPr>
          <p:nvPr/>
        </p:nvSpPr>
        <p:spPr bwMode="auto">
          <a:xfrm>
            <a:off x="142844" y="2500306"/>
            <a:ext cx="1979613" cy="1184275"/>
          </a:xfrm>
          <a:prstGeom prst="wedgeRoundRectCallout">
            <a:avLst>
              <a:gd name="adj1" fmla="val 56174"/>
              <a:gd name="adj2" fmla="val 67291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1400" b="1" dirty="0" smtClean="0">
                <a:solidFill>
                  <a:srgbClr val="0000FF"/>
                </a:solidFill>
              </a:rPr>
              <a:t>Finalizace </a:t>
            </a:r>
            <a:r>
              <a:rPr lang="cs-CZ" sz="1400" b="1" dirty="0" err="1" smtClean="0">
                <a:solidFill>
                  <a:srgbClr val="0000FF"/>
                </a:solidFill>
              </a:rPr>
              <a:t>ŽoP</a:t>
            </a:r>
            <a:r>
              <a:rPr lang="cs-CZ" sz="1400" dirty="0" smtClean="0"/>
              <a:t>, </a:t>
            </a:r>
            <a:r>
              <a:rPr lang="cs-CZ" sz="1400" dirty="0" err="1" smtClean="0"/>
              <a:t>ŽoP</a:t>
            </a:r>
            <a:r>
              <a:rPr lang="cs-CZ" sz="1400" dirty="0" smtClean="0"/>
              <a:t> se převede do </a:t>
            </a:r>
            <a:r>
              <a:rPr lang="cs-CZ" sz="1400" dirty="0" err="1" smtClean="0"/>
              <a:t>Monit</a:t>
            </a:r>
            <a:r>
              <a:rPr lang="cs-CZ" sz="1400" dirty="0" smtClean="0"/>
              <a:t> 7+, po finalizaci není možné provádět žádné úpravy</a:t>
            </a:r>
            <a:endParaRPr lang="cs-CZ" sz="1400" dirty="0"/>
          </a:p>
        </p:txBody>
      </p:sp>
      <p:sp>
        <p:nvSpPr>
          <p:cNvPr id="27655" name="AutoShape 7"/>
          <p:cNvSpPr>
            <a:spLocks noChangeArrowheads="1"/>
          </p:cNvSpPr>
          <p:nvPr/>
        </p:nvSpPr>
        <p:spPr bwMode="auto">
          <a:xfrm>
            <a:off x="5357818" y="4857760"/>
            <a:ext cx="3024188" cy="647700"/>
          </a:xfrm>
          <a:prstGeom prst="wedgeRoundRectCallout">
            <a:avLst>
              <a:gd name="adj1" fmla="val -92676"/>
              <a:gd name="adj2" fmla="val 21080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1600" b="1" dirty="0"/>
              <a:t>Před finalizací zde nahrát </a:t>
            </a:r>
            <a:r>
              <a:rPr lang="cs-CZ" sz="1600" b="1" dirty="0">
                <a:solidFill>
                  <a:srgbClr val="0000FF"/>
                </a:solidFill>
              </a:rPr>
              <a:t>povinné přílohy</a:t>
            </a:r>
            <a:r>
              <a:rPr lang="cs-CZ" sz="1600" b="1" dirty="0"/>
              <a:t> k </a:t>
            </a:r>
            <a:r>
              <a:rPr lang="cs-CZ" sz="1600" b="1" dirty="0" err="1"/>
              <a:t>ŽoP</a:t>
            </a:r>
            <a:endParaRPr lang="cs-CZ" sz="1600" b="1" dirty="0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14546" y="1071546"/>
            <a:ext cx="2000250" cy="345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Zaoblený obdélníkový popisek 11"/>
          <p:cNvSpPr/>
          <p:nvPr/>
        </p:nvSpPr>
        <p:spPr>
          <a:xfrm>
            <a:off x="4929190" y="2357430"/>
            <a:ext cx="2571768" cy="1000132"/>
          </a:xfrm>
          <a:prstGeom prst="wedgeRoundRectCallout">
            <a:avLst>
              <a:gd name="adj1" fmla="val -81915"/>
              <a:gd name="adj2" fmla="val 7491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Před samotnou finalizací proveďte kontrolu </a:t>
            </a:r>
            <a:r>
              <a:rPr lang="cs-CZ" sz="1400" dirty="0" err="1" smtClean="0">
                <a:solidFill>
                  <a:schemeClr val="tx1"/>
                </a:solidFill>
              </a:rPr>
              <a:t>ŽoP</a:t>
            </a:r>
            <a:r>
              <a:rPr lang="cs-CZ" sz="1400" dirty="0" smtClean="0">
                <a:solidFill>
                  <a:schemeClr val="tx1"/>
                </a:solidFill>
              </a:rPr>
              <a:t> prostřednictvím operace </a:t>
            </a:r>
            <a:r>
              <a:rPr lang="cs-CZ" sz="1400" b="1" dirty="0" smtClean="0">
                <a:solidFill>
                  <a:srgbClr val="0000FF"/>
                </a:solidFill>
              </a:rPr>
              <a:t>Kontrola.</a:t>
            </a:r>
            <a:endParaRPr lang="cs-CZ" sz="1400" dirty="0">
              <a:solidFill>
                <a:srgbClr val="0000FF"/>
              </a:solidFill>
            </a:endParaRPr>
          </a:p>
        </p:txBody>
      </p: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14546" y="4500570"/>
            <a:ext cx="1928826" cy="12611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7654" name="AutoShape 6"/>
          <p:cNvSpPr>
            <a:spLocks noChangeArrowheads="1"/>
          </p:cNvSpPr>
          <p:nvPr/>
        </p:nvSpPr>
        <p:spPr bwMode="auto">
          <a:xfrm>
            <a:off x="214282" y="4357694"/>
            <a:ext cx="1655763" cy="649287"/>
          </a:xfrm>
          <a:prstGeom prst="wedgeRoundRectCallout">
            <a:avLst>
              <a:gd name="adj1" fmla="val 72725"/>
              <a:gd name="adj2" fmla="val -53913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1600" b="1" dirty="0">
                <a:solidFill>
                  <a:srgbClr val="0000FF"/>
                </a:solidFill>
              </a:rPr>
              <a:t>Tisk </a:t>
            </a:r>
            <a:r>
              <a:rPr lang="cs-CZ" sz="1600" b="1" dirty="0" err="1">
                <a:solidFill>
                  <a:srgbClr val="0000FF"/>
                </a:solidFill>
              </a:rPr>
              <a:t>ŽoP</a:t>
            </a:r>
            <a:r>
              <a:rPr lang="cs-CZ" sz="1600" dirty="0"/>
              <a:t> po finalizaci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96AA8C9-B946-457A-9C21-B69A77AD3892}" type="slidenum">
              <a:rPr lang="cs-CZ"/>
              <a:pPr/>
              <a:t>27</a:t>
            </a:fld>
            <a:endParaRPr lang="cs-CZ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"/>
            <a:ext cx="8229600" cy="857232"/>
          </a:xfrm>
        </p:spPr>
        <p:txBody>
          <a:bodyPr/>
          <a:lstStyle/>
          <a:p>
            <a:pPr eaLnBrk="1" hangingPunct="1"/>
            <a:r>
              <a:rPr lang="cs-CZ" sz="3900" b="1" dirty="0" smtClean="0">
                <a:solidFill>
                  <a:schemeClr val="tx1"/>
                </a:solidFill>
              </a:rPr>
              <a:t>4) Žádost o platbu v IS </a:t>
            </a:r>
            <a:r>
              <a:rPr lang="cs-CZ" sz="3900" b="1" dirty="0" err="1" smtClean="0">
                <a:solidFill>
                  <a:schemeClr val="tx1"/>
                </a:solidFill>
              </a:rPr>
              <a:t>Benefit</a:t>
            </a:r>
            <a:r>
              <a:rPr lang="cs-CZ" sz="3900" b="1" dirty="0" smtClean="0">
                <a:solidFill>
                  <a:schemeClr val="tx1"/>
                </a:solidFill>
              </a:rPr>
              <a:t> VIII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107950" y="836613"/>
            <a:ext cx="9036050" cy="5289550"/>
          </a:xfrm>
        </p:spPr>
        <p:txBody>
          <a:bodyPr/>
          <a:lstStyle/>
          <a:p>
            <a:pPr eaLnBrk="1" hangingPunct="1"/>
            <a:r>
              <a:rPr lang="cs-CZ" sz="2400" dirty="0" smtClean="0"/>
              <a:t>V případě, že bude </a:t>
            </a:r>
            <a:r>
              <a:rPr lang="cs-CZ" sz="2400" dirty="0" err="1" smtClean="0"/>
              <a:t>ŽoP</a:t>
            </a:r>
            <a:r>
              <a:rPr lang="cs-CZ" sz="2400" dirty="0" smtClean="0"/>
              <a:t> vrácena k dopracování, pro provedení oprav, musí příjemce provést </a:t>
            </a:r>
            <a:r>
              <a:rPr lang="cs-CZ" sz="2400" dirty="0" smtClean="0">
                <a:solidFill>
                  <a:srgbClr val="0000FF"/>
                </a:solidFill>
              </a:rPr>
              <a:t>„Storno finalizace“</a:t>
            </a:r>
            <a:r>
              <a:rPr lang="cs-CZ" sz="2400" dirty="0" smtClean="0"/>
              <a:t>, </a:t>
            </a:r>
            <a:r>
              <a:rPr lang="cs-CZ" sz="2400" dirty="0" err="1" smtClean="0"/>
              <a:t>ŽoP</a:t>
            </a:r>
            <a:r>
              <a:rPr lang="cs-CZ" sz="2400" dirty="0" smtClean="0"/>
              <a:t> opravit a následně nutno opět </a:t>
            </a:r>
            <a:r>
              <a:rPr lang="cs-CZ" sz="2400" dirty="0" smtClean="0">
                <a:solidFill>
                  <a:srgbClr val="0000FF"/>
                </a:solidFill>
              </a:rPr>
              <a:t>„Finálně uložit“</a:t>
            </a:r>
          </a:p>
        </p:txBody>
      </p:sp>
      <p:sp>
        <p:nvSpPr>
          <p:cNvPr id="28678" name="AutoShape 7"/>
          <p:cNvSpPr>
            <a:spLocks noChangeArrowheads="1"/>
          </p:cNvSpPr>
          <p:nvPr/>
        </p:nvSpPr>
        <p:spPr bwMode="auto">
          <a:xfrm>
            <a:off x="142844" y="3143248"/>
            <a:ext cx="1547813" cy="720725"/>
          </a:xfrm>
          <a:prstGeom prst="wedgeRoundRectCallout">
            <a:avLst>
              <a:gd name="adj1" fmla="val 56974"/>
              <a:gd name="adj2" fmla="val 93612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1600" b="1" dirty="0">
                <a:solidFill>
                  <a:srgbClr val="0000FF"/>
                </a:solidFill>
              </a:rPr>
              <a:t>STORNO FINALIZACE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918" y="2000240"/>
            <a:ext cx="5715040" cy="3840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0318D4C-B517-4BF0-A44D-AB2739B0489C}" type="slidenum">
              <a:rPr lang="cs-CZ"/>
              <a:pPr/>
              <a:t>28</a:t>
            </a:fld>
            <a:endParaRPr lang="cs-CZ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620713"/>
            <a:ext cx="8229600" cy="5030787"/>
          </a:xfrm>
        </p:spPr>
        <p:txBody>
          <a:bodyPr/>
          <a:lstStyle/>
          <a:p>
            <a:pPr algn="ctr" eaLnBrk="1" hangingPunct="1">
              <a:buFontTx/>
              <a:buNone/>
            </a:pPr>
            <a:endParaRPr lang="cs-CZ" b="1" dirty="0" smtClean="0">
              <a:solidFill>
                <a:schemeClr val="accent2"/>
              </a:solidFill>
            </a:endParaRPr>
          </a:p>
          <a:p>
            <a:pPr algn="ctr" eaLnBrk="1" hangingPunct="1">
              <a:buFontTx/>
              <a:buNone/>
            </a:pPr>
            <a:r>
              <a:rPr lang="cs-CZ" b="1" dirty="0" smtClean="0"/>
              <a:t>Děkuji za pozornost</a:t>
            </a:r>
            <a:r>
              <a:rPr lang="cs-CZ" b="1" dirty="0" smtClean="0">
                <a:solidFill>
                  <a:schemeClr val="accent2"/>
                </a:solidFill>
              </a:rPr>
              <a:t> </a:t>
            </a:r>
          </a:p>
          <a:p>
            <a:pPr algn="ctr" eaLnBrk="1" hangingPunct="1">
              <a:buFontTx/>
              <a:buNone/>
            </a:pPr>
            <a:endParaRPr lang="cs-CZ" b="1" dirty="0" smtClean="0">
              <a:solidFill>
                <a:schemeClr val="accent2"/>
              </a:solidFill>
            </a:endParaRPr>
          </a:p>
          <a:p>
            <a:pPr algn="ctr" eaLnBrk="1" hangingPunct="1">
              <a:buFontTx/>
              <a:buNone/>
            </a:pPr>
            <a:endParaRPr lang="cs-CZ" b="1" dirty="0" smtClean="0">
              <a:solidFill>
                <a:srgbClr val="000099"/>
              </a:solidFill>
            </a:endParaRPr>
          </a:p>
          <a:p>
            <a:pPr algn="ctr" eaLnBrk="1" hangingPunct="1">
              <a:buFontTx/>
              <a:buNone/>
            </a:pPr>
            <a:r>
              <a:rPr lang="cs-CZ" b="1" dirty="0" smtClean="0">
                <a:solidFill>
                  <a:srgbClr val="000099"/>
                </a:solidFill>
              </a:rPr>
              <a:t>Ing. Martin Málek</a:t>
            </a:r>
          </a:p>
          <a:p>
            <a:pPr algn="ctr" eaLnBrk="1" hangingPunct="1">
              <a:buFontTx/>
              <a:buNone/>
            </a:pPr>
            <a:r>
              <a:rPr lang="cs-CZ" b="1" dirty="0" err="1" smtClean="0">
                <a:solidFill>
                  <a:srgbClr val="000099"/>
                </a:solidFill>
              </a:rPr>
              <a:t>malek.m</a:t>
            </a:r>
            <a:r>
              <a:rPr lang="cs-CZ" b="1" dirty="0" smtClean="0">
                <a:solidFill>
                  <a:srgbClr val="000099"/>
                </a:solidFill>
              </a:rPr>
              <a:t>@</a:t>
            </a:r>
            <a:r>
              <a:rPr lang="cs-CZ" b="1" dirty="0" err="1" smtClean="0">
                <a:solidFill>
                  <a:srgbClr val="000099"/>
                </a:solidFill>
              </a:rPr>
              <a:t>kr</a:t>
            </a:r>
            <a:r>
              <a:rPr lang="cs-CZ" b="1" dirty="0" smtClean="0">
                <a:solidFill>
                  <a:srgbClr val="000099"/>
                </a:solidFill>
              </a:rPr>
              <a:t>-</a:t>
            </a:r>
            <a:r>
              <a:rPr lang="cs-CZ" b="1" dirty="0" err="1" smtClean="0">
                <a:solidFill>
                  <a:srgbClr val="000099"/>
                </a:solidFill>
              </a:rPr>
              <a:t>ustecky.cz</a:t>
            </a:r>
            <a:endParaRPr lang="cs-CZ" b="1" dirty="0" smtClean="0">
              <a:solidFill>
                <a:srgbClr val="000099"/>
              </a:solidFill>
            </a:endParaRPr>
          </a:p>
          <a:p>
            <a:pPr algn="ctr" eaLnBrk="1" hangingPunct="1">
              <a:buFontTx/>
              <a:buNone/>
            </a:pPr>
            <a:r>
              <a:rPr lang="cs-CZ" b="1" dirty="0" smtClean="0">
                <a:solidFill>
                  <a:srgbClr val="000099"/>
                </a:solidFill>
              </a:rPr>
              <a:t>   475 657 889</a:t>
            </a:r>
            <a:br>
              <a:rPr lang="cs-CZ" b="1" dirty="0" smtClean="0">
                <a:solidFill>
                  <a:srgbClr val="000099"/>
                </a:solidFill>
              </a:rPr>
            </a:br>
            <a:r>
              <a:rPr lang="cs-CZ" b="1" dirty="0" smtClean="0">
                <a:solidFill>
                  <a:srgbClr val="000099"/>
                </a:solidFill>
              </a:rPr>
              <a:t>733 785 083</a:t>
            </a:r>
          </a:p>
          <a:p>
            <a:pPr eaLnBrk="1" hangingPunct="1">
              <a:buFontTx/>
              <a:buNone/>
            </a:pPr>
            <a:endParaRPr lang="cs-CZ" dirty="0" smtClean="0">
              <a:solidFill>
                <a:srgbClr val="000099"/>
              </a:solidFill>
            </a:endParaRPr>
          </a:p>
        </p:txBody>
      </p:sp>
      <p:pic>
        <p:nvPicPr>
          <p:cNvPr id="4" name="Picture 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71802" y="4357694"/>
            <a:ext cx="27940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6752D69-70AC-4880-9076-F57A30BF6EE5}" type="slidenum">
              <a:rPr lang="cs-CZ"/>
              <a:pPr/>
              <a:t>3</a:t>
            </a:fld>
            <a:endParaRPr lang="cs-CZ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0"/>
            <a:ext cx="8964612" cy="850900"/>
          </a:xfrm>
        </p:spPr>
        <p:txBody>
          <a:bodyPr/>
          <a:lstStyle/>
          <a:p>
            <a:pPr eaLnBrk="1" hangingPunct="1"/>
            <a:r>
              <a:rPr lang="cs-CZ" sz="4000" b="1" dirty="0" smtClean="0">
                <a:solidFill>
                  <a:schemeClr val="tx1"/>
                </a:solidFill>
              </a:rPr>
              <a:t>1) </a:t>
            </a:r>
            <a:r>
              <a:rPr lang="cs-CZ" sz="3400" b="1" dirty="0" smtClean="0">
                <a:solidFill>
                  <a:schemeClr val="tx1"/>
                </a:solidFill>
              </a:rPr>
              <a:t>Monitorovací zpráva 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908050"/>
            <a:ext cx="8785225" cy="53276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ts val="2400"/>
              </a:spcBef>
            </a:pPr>
            <a:r>
              <a:rPr lang="cs-CZ" sz="2400" b="1" dirty="0" smtClean="0">
                <a:solidFill>
                  <a:srgbClr val="0000FF"/>
                </a:solidFill>
              </a:rPr>
              <a:t>Monitorovací zpráva</a:t>
            </a:r>
            <a:r>
              <a:rPr lang="cs-CZ" sz="2000" dirty="0" smtClean="0"/>
              <a:t> – předkládá se jednou za 3 měsíce, do 30 kalendářních dnů od ukončení </a:t>
            </a:r>
            <a:r>
              <a:rPr lang="cs-CZ" sz="2000" dirty="0" err="1" smtClean="0"/>
              <a:t>monit</a:t>
            </a:r>
            <a:r>
              <a:rPr lang="cs-CZ" sz="2000" dirty="0" smtClean="0"/>
              <a:t>. období, předkládá se v pákových pořadačích (šanonech) včetně všech příloh, nikoli v EURO deskách!</a:t>
            </a:r>
          </a:p>
          <a:p>
            <a:pPr eaLnBrk="1" hangingPunct="1">
              <a:lnSpc>
                <a:spcPct val="80000"/>
              </a:lnSpc>
              <a:spcBef>
                <a:spcPts val="2400"/>
              </a:spcBef>
            </a:pPr>
            <a:r>
              <a:rPr lang="cs-CZ" sz="2000" b="1" dirty="0" smtClean="0"/>
              <a:t>MZ a její přílohy dokládat v tištěné podobě podepsané a také </a:t>
            </a:r>
            <a:br>
              <a:rPr lang="cs-CZ" sz="2000" b="1" dirty="0" smtClean="0"/>
            </a:br>
            <a:r>
              <a:rPr lang="cs-CZ" sz="2000" b="1" dirty="0" smtClean="0"/>
              <a:t>v elektronické podobě na CD!!</a:t>
            </a:r>
          </a:p>
          <a:p>
            <a:pPr eaLnBrk="1" hangingPunct="1">
              <a:lnSpc>
                <a:spcPct val="80000"/>
              </a:lnSpc>
              <a:spcBef>
                <a:spcPts val="2400"/>
              </a:spcBef>
            </a:pPr>
            <a:r>
              <a:rPr lang="cs-CZ" sz="2000" dirty="0" smtClean="0"/>
              <a:t>na CD doložit MZ a přílohy č.</a:t>
            </a:r>
            <a:r>
              <a:rPr lang="cs-CZ" sz="2000" b="1" dirty="0" smtClean="0"/>
              <a:t> </a:t>
            </a:r>
            <a:r>
              <a:rPr lang="cs-CZ" sz="2000" dirty="0" smtClean="0"/>
              <a:t>1, 2, 3B, 4, 5, 8, 9, 11, 13, 19, 23, Finanční část MZ</a:t>
            </a:r>
            <a:r>
              <a:rPr lang="cs-CZ" sz="2000" u="sng" dirty="0" smtClean="0"/>
              <a:t> </a:t>
            </a:r>
            <a:br>
              <a:rPr lang="cs-CZ" sz="2000" u="sng" dirty="0" smtClean="0"/>
            </a:br>
            <a:r>
              <a:rPr lang="cs-CZ" sz="2000" u="sng" dirty="0" smtClean="0"/>
              <a:t/>
            </a:r>
            <a:br>
              <a:rPr lang="cs-CZ" sz="2000" u="sng" dirty="0" smtClean="0"/>
            </a:br>
            <a:r>
              <a:rPr lang="cs-CZ" sz="2000" b="1" u="sng" dirty="0" smtClean="0"/>
              <a:t/>
            </a:r>
            <a:br>
              <a:rPr lang="cs-CZ" sz="2000" b="1" u="sng" dirty="0" smtClean="0"/>
            </a:br>
            <a:r>
              <a:rPr lang="cs-CZ" sz="2400" b="1" dirty="0" smtClean="0">
                <a:solidFill>
                  <a:srgbClr val="0000FF"/>
                </a:solidFill>
              </a:rPr>
              <a:t>A) Průběžná MZ</a:t>
            </a:r>
            <a:r>
              <a:rPr lang="cs-CZ" sz="2000" dirty="0" smtClean="0"/>
              <a:t> – pravidelná, každé 3 měsíce</a:t>
            </a:r>
            <a:br>
              <a:rPr lang="cs-CZ" sz="2000" dirty="0" smtClean="0"/>
            </a:br>
            <a:r>
              <a:rPr lang="cs-CZ" sz="2400" b="1" dirty="0" smtClean="0">
                <a:solidFill>
                  <a:srgbClr val="0000FF"/>
                </a:solidFill>
              </a:rPr>
              <a:t>B) Mimořádná MZ</a:t>
            </a:r>
            <a:r>
              <a:rPr lang="cs-CZ" sz="2000" dirty="0" smtClean="0"/>
              <a:t> – v případě, že příjemce již vyčerpal min. 80 % všech poskytnutých záloh může podat mimořádnou MZ (např. za 2 měsíce) </a:t>
            </a:r>
            <a:br>
              <a:rPr lang="cs-CZ" sz="2000" dirty="0" smtClean="0"/>
            </a:br>
            <a:endParaRPr lang="cs-CZ" sz="2000" b="1" dirty="0" smtClean="0">
              <a:solidFill>
                <a:srgbClr val="0000FF"/>
              </a:solidFill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lang="cs-CZ" sz="2000" b="1" dirty="0" smtClean="0"/>
              <a:t/>
            </a:r>
            <a:br>
              <a:rPr lang="cs-CZ" sz="2000" b="1" dirty="0" smtClean="0"/>
            </a:br>
            <a:endParaRPr lang="cs-CZ" sz="20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000" dirty="0" smtClean="0"/>
              <a:t>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C98F126-7E7C-4834-B945-4E8F71A368CC}" type="slidenum">
              <a:rPr lang="cs-CZ"/>
              <a:pPr/>
              <a:t>4</a:t>
            </a:fld>
            <a:endParaRPr lang="cs-CZ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15888"/>
            <a:ext cx="8229600" cy="633412"/>
          </a:xfrm>
        </p:spPr>
        <p:txBody>
          <a:bodyPr/>
          <a:lstStyle/>
          <a:p>
            <a:pPr eaLnBrk="1" hangingPunct="1"/>
            <a:r>
              <a:rPr lang="cs-CZ" sz="3600" b="1" dirty="0" smtClean="0">
                <a:solidFill>
                  <a:schemeClr val="tx1"/>
                </a:solidFill>
              </a:rPr>
              <a:t>1) Monitorovací zpráva</a:t>
            </a:r>
            <a:r>
              <a:rPr lang="cs-CZ" sz="4000" u="sng" dirty="0" smtClean="0"/>
              <a:t> 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596" y="928670"/>
            <a:ext cx="8229600" cy="464347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400" b="1" dirty="0" smtClean="0">
                <a:solidFill>
                  <a:srgbClr val="0000FF"/>
                </a:solidFill>
              </a:rPr>
              <a:t>Monitorovací období</a:t>
            </a:r>
            <a:r>
              <a:rPr lang="cs-CZ" sz="2400" dirty="0" smtClean="0"/>
              <a:t> – </a:t>
            </a:r>
            <a:r>
              <a:rPr lang="cs-CZ" sz="2400" dirty="0" err="1" smtClean="0"/>
              <a:t>období</a:t>
            </a:r>
            <a:r>
              <a:rPr lang="cs-CZ" sz="2400" dirty="0" smtClean="0"/>
              <a:t>, za které se předkládá monitorovací zpráva, období 3 měsíců (v případě průběžných MZ)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b="1" dirty="0" smtClean="0">
                <a:solidFill>
                  <a:srgbClr val="0000FF"/>
                </a:solidFill>
              </a:rPr>
              <a:t>Příklad:</a:t>
            </a:r>
            <a:r>
              <a:rPr lang="cs-CZ" sz="2400" dirty="0" smtClean="0"/>
              <a:t> projekt začíná 1. </a:t>
            </a:r>
            <a:r>
              <a:rPr lang="cs-CZ" sz="2400" dirty="0" smtClean="0"/>
              <a:t>5. 2014 </a:t>
            </a:r>
            <a:r>
              <a:rPr lang="cs-CZ" sz="2400" dirty="0" smtClean="0">
                <a:sym typeface="Wingdings" pitchFamily="2" charset="2"/>
              </a:rPr>
              <a:t> monitorovací období je od 1. </a:t>
            </a:r>
            <a:r>
              <a:rPr lang="cs-CZ" sz="2400" dirty="0" smtClean="0">
                <a:sym typeface="Wingdings" pitchFamily="2" charset="2"/>
              </a:rPr>
              <a:t>5. 2014 </a:t>
            </a:r>
            <a:r>
              <a:rPr lang="cs-CZ" sz="2400" dirty="0" smtClean="0">
                <a:sym typeface="Wingdings" pitchFamily="2" charset="2"/>
              </a:rPr>
              <a:t>do 31. </a:t>
            </a:r>
            <a:r>
              <a:rPr lang="cs-CZ" sz="2400" dirty="0" smtClean="0">
                <a:sym typeface="Wingdings" pitchFamily="2" charset="2"/>
              </a:rPr>
              <a:t>7. 2014 </a:t>
            </a:r>
            <a:r>
              <a:rPr lang="cs-CZ" sz="2400" dirty="0" smtClean="0">
                <a:sym typeface="Wingdings" pitchFamily="2" charset="2"/>
              </a:rPr>
              <a:t> všechny přímé výdaje uhrazeny z projektového bankovního účtu (projektové pokladny) v tomto období musí být uvedeny v Soupisce účetních dokladů</a:t>
            </a:r>
            <a:br>
              <a:rPr lang="cs-CZ" sz="2400" dirty="0" smtClean="0">
                <a:sym typeface="Wingdings" pitchFamily="2" charset="2"/>
              </a:rPr>
            </a:br>
            <a:r>
              <a:rPr lang="cs-CZ" sz="2400" dirty="0" smtClean="0">
                <a:sym typeface="Wingdings" pitchFamily="2" charset="2"/>
              </a:rPr>
              <a:t>- MZ se dokládá nejpozději do 30 kalendářních dní </a:t>
            </a:r>
            <a:br>
              <a:rPr lang="cs-CZ" sz="2400" dirty="0" smtClean="0">
                <a:sym typeface="Wingdings" pitchFamily="2" charset="2"/>
              </a:rPr>
            </a:br>
            <a:r>
              <a:rPr lang="cs-CZ" sz="2400" dirty="0" smtClean="0">
                <a:sym typeface="Wingdings" pitchFamily="2" charset="2"/>
              </a:rPr>
              <a:t>od ukončení monitorovaného období (dle uvedeného příkladu nejpozději do </a:t>
            </a:r>
            <a:r>
              <a:rPr lang="cs-CZ" sz="2400" dirty="0" smtClean="0">
                <a:sym typeface="Wingdings" pitchFamily="2" charset="2"/>
              </a:rPr>
              <a:t>30. 8. 2014) </a:t>
            </a:r>
            <a:r>
              <a:rPr lang="cs-CZ" sz="2400" dirty="0" smtClean="0">
                <a:sym typeface="Wingdings" pitchFamily="2" charset="2"/>
              </a:rPr>
              <a:t/>
            </a:r>
            <a:br>
              <a:rPr lang="cs-CZ" sz="2400" dirty="0" smtClean="0">
                <a:sym typeface="Wingdings" pitchFamily="2" charset="2"/>
              </a:rPr>
            </a:br>
            <a:r>
              <a:rPr lang="cs-CZ" sz="2400" dirty="0" smtClean="0">
                <a:sym typeface="Wingdings" pitchFamily="2" charset="2"/>
              </a:rPr>
              <a:t>- závěrečná MZ se dokládá do 2 měsíců od ukončení projektu</a:t>
            </a:r>
            <a:endParaRPr lang="cs-CZ" sz="24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214446"/>
          </a:xfrm>
        </p:spPr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</a:rPr>
              <a:t>1) Monitorovací zpráva</a:t>
            </a:r>
            <a:br>
              <a:rPr lang="cs-CZ" b="1" dirty="0" smtClean="0">
                <a:solidFill>
                  <a:schemeClr val="tx1"/>
                </a:solidFill>
              </a:rPr>
            </a:br>
            <a:r>
              <a:rPr lang="cs-CZ" sz="2800" b="1" dirty="0" smtClean="0">
                <a:solidFill>
                  <a:schemeClr val="tx1"/>
                </a:solidFill>
              </a:rPr>
              <a:t>(Elektronická MZ)</a:t>
            </a:r>
            <a:r>
              <a:rPr lang="cs-CZ" sz="2800" u="sng" dirty="0" smtClean="0"/>
              <a:t> 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4282" y="1500174"/>
            <a:ext cx="8643998" cy="4286280"/>
          </a:xfrm>
        </p:spPr>
        <p:txBody>
          <a:bodyPr/>
          <a:lstStyle/>
          <a:p>
            <a:r>
              <a:rPr lang="cs-CZ" b="1" dirty="0" smtClean="0"/>
              <a:t>Bod 5. Harmonogram čerpání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2400" b="1" dirty="0" smtClean="0"/>
              <a:t>před finalizací žádosti o platbu je nezbytné upravit v monitorovací zprávě záložku Harmonogram čerpání (aktualizovat sloupec „</a:t>
            </a:r>
            <a:r>
              <a:rPr lang="cs-CZ" sz="2400" b="1" dirty="0" smtClean="0">
                <a:solidFill>
                  <a:srgbClr val="0000FF"/>
                </a:solidFill>
              </a:rPr>
              <a:t>Žádost o platbu – plán“ do souladu s aktuálně předkládanou </a:t>
            </a:r>
            <a:r>
              <a:rPr lang="cs-CZ" sz="2400" b="1" dirty="0" err="1" smtClean="0">
                <a:solidFill>
                  <a:srgbClr val="0000FF"/>
                </a:solidFill>
              </a:rPr>
              <a:t>ŽoP</a:t>
            </a:r>
            <a:r>
              <a:rPr lang="cs-CZ" sz="2400" b="1" dirty="0" smtClean="0">
                <a:solidFill>
                  <a:srgbClr val="0000FF"/>
                </a:solidFill>
              </a:rPr>
              <a:t>, </a:t>
            </a:r>
            <a:r>
              <a:rPr lang="cs-CZ" sz="2400" b="1" dirty="0" smtClean="0"/>
              <a:t>následně se snažit co nejpřesněji odhadnout následující </a:t>
            </a:r>
            <a:r>
              <a:rPr lang="cs-CZ" sz="2400" b="1" dirty="0" err="1" smtClean="0"/>
              <a:t>ŽoP</a:t>
            </a:r>
            <a:r>
              <a:rPr lang="cs-CZ" sz="2400" b="1" dirty="0" smtClean="0"/>
              <a:t>)</a:t>
            </a:r>
            <a:r>
              <a:rPr lang="cs-CZ" sz="2400" b="1" dirty="0" smtClean="0">
                <a:solidFill>
                  <a:srgbClr val="0000FF"/>
                </a:solidFill>
              </a:rPr>
              <a:t> </a:t>
            </a:r>
            <a:r>
              <a:rPr lang="cs-CZ" sz="2400" b="1" dirty="0" smtClean="0"/>
              <a:t/>
            </a:r>
            <a:br>
              <a:rPr lang="cs-CZ" sz="2400" b="1" dirty="0" smtClean="0"/>
            </a:br>
            <a:endParaRPr lang="cs-CZ" sz="2400" b="1" dirty="0" smtClean="0"/>
          </a:p>
          <a:p>
            <a:r>
              <a:rPr lang="cs-CZ" b="1" dirty="0" smtClean="0"/>
              <a:t>Bod 9. Podstatné / nepodstatné změny</a:t>
            </a:r>
            <a:br>
              <a:rPr lang="cs-CZ" b="1" dirty="0" smtClean="0"/>
            </a:br>
            <a:r>
              <a:rPr lang="cs-CZ" sz="2400" b="1" dirty="0" smtClean="0"/>
              <a:t>v případě změny rozpočtu, vždy </a:t>
            </a:r>
            <a:r>
              <a:rPr lang="cs-CZ" sz="2400" b="1" dirty="0" smtClean="0">
                <a:solidFill>
                  <a:srgbClr val="0000FF"/>
                </a:solidFill>
              </a:rPr>
              <a:t>popsat a zdůvodnit </a:t>
            </a:r>
            <a:r>
              <a:rPr lang="cs-CZ" sz="2400" b="1" dirty="0" smtClean="0"/>
              <a:t>provedené změny. </a:t>
            </a:r>
            <a:endParaRPr lang="cs-CZ" b="1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804C8E-D4E2-4952-BCFC-C9C3BC54BDBC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1060472"/>
          </a:xfrm>
        </p:spPr>
        <p:txBody>
          <a:bodyPr/>
          <a:lstStyle/>
          <a:p>
            <a:r>
              <a:rPr lang="cs-CZ" sz="3600" b="1" dirty="0" smtClean="0">
                <a:solidFill>
                  <a:schemeClr val="tx1"/>
                </a:solidFill>
              </a:rPr>
              <a:t>1) Monitorovací zpráva </a:t>
            </a:r>
            <a:br>
              <a:rPr lang="cs-CZ" sz="3600" b="1" dirty="0" smtClean="0">
                <a:solidFill>
                  <a:schemeClr val="tx1"/>
                </a:solidFill>
              </a:rPr>
            </a:br>
            <a:r>
              <a:rPr lang="cs-CZ" sz="2000" b="1" dirty="0" smtClean="0">
                <a:solidFill>
                  <a:schemeClr val="tx1"/>
                </a:solidFill>
              </a:rPr>
              <a:t>(Elektronická MZ - Harmonogram čerpání)</a:t>
            </a:r>
            <a:r>
              <a:rPr lang="cs-CZ" sz="2000" u="sng" dirty="0" smtClean="0"/>
              <a:t> </a:t>
            </a: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804C8E-D4E2-4952-BCFC-C9C3BC54BDBC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pic>
        <p:nvPicPr>
          <p:cNvPr id="5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785794"/>
            <a:ext cx="1980953" cy="3219900"/>
          </a:xfrm>
          <a:prstGeom prst="rect">
            <a:avLst/>
          </a:prstGeom>
          <a:noFill/>
        </p:spPr>
      </p:pic>
      <p:sp>
        <p:nvSpPr>
          <p:cNvPr id="6" name="Line 6"/>
          <p:cNvSpPr>
            <a:spLocks noChangeShapeType="1"/>
          </p:cNvSpPr>
          <p:nvPr/>
        </p:nvSpPr>
        <p:spPr bwMode="auto">
          <a:xfrm flipV="1">
            <a:off x="2143108" y="1643050"/>
            <a:ext cx="857256" cy="100013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00364" y="1285860"/>
            <a:ext cx="4457700" cy="458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Obdélníkový popisek 10"/>
          <p:cNvSpPr/>
          <p:nvPr/>
        </p:nvSpPr>
        <p:spPr>
          <a:xfrm>
            <a:off x="4572000" y="1071546"/>
            <a:ext cx="4357718" cy="857256"/>
          </a:xfrm>
          <a:prstGeom prst="wedgeRectCallout">
            <a:avLst>
              <a:gd name="adj1" fmla="val -37975"/>
              <a:gd name="adj2" fmla="val 7034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b="1" dirty="0" smtClean="0">
                <a:solidFill>
                  <a:schemeClr val="tx1"/>
                </a:solidFill>
              </a:rPr>
              <a:t>Před finalizací </a:t>
            </a:r>
            <a:r>
              <a:rPr lang="cs-CZ" sz="1100" b="1" dirty="0" err="1" smtClean="0">
                <a:solidFill>
                  <a:schemeClr val="tx1"/>
                </a:solidFill>
              </a:rPr>
              <a:t>ŽoP</a:t>
            </a:r>
            <a:r>
              <a:rPr lang="cs-CZ" sz="1100" b="1" dirty="0" smtClean="0">
                <a:solidFill>
                  <a:schemeClr val="tx1"/>
                </a:solidFill>
              </a:rPr>
              <a:t> je nezbytné upravit sloupec „Žádost o platbu – plán“ v souladu s aktuálně předkládanou </a:t>
            </a:r>
            <a:r>
              <a:rPr lang="cs-CZ" sz="1100" b="1" dirty="0" err="1" smtClean="0">
                <a:solidFill>
                  <a:schemeClr val="tx1"/>
                </a:solidFill>
              </a:rPr>
              <a:t>ŽoP</a:t>
            </a:r>
            <a:r>
              <a:rPr lang="cs-CZ" sz="1100" b="1" dirty="0" smtClean="0">
                <a:solidFill>
                  <a:schemeClr val="tx1"/>
                </a:solidFill>
              </a:rPr>
              <a:t> a co nejpřesněji odhadnout výši následujících žádosti. </a:t>
            </a:r>
            <a:br>
              <a:rPr lang="cs-CZ" sz="1100" b="1" dirty="0" smtClean="0">
                <a:solidFill>
                  <a:schemeClr val="tx1"/>
                </a:solidFill>
              </a:rPr>
            </a:br>
            <a:r>
              <a:rPr lang="cs-CZ" sz="1100" b="1" dirty="0" smtClean="0">
                <a:solidFill>
                  <a:schemeClr val="tx1"/>
                </a:solidFill>
              </a:rPr>
              <a:t>Po finalizaci Žádosti o platbu již tuto záložku nelze editovat. </a:t>
            </a:r>
            <a:endParaRPr lang="cs-CZ" sz="11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3DCE02D-9101-459A-8C8C-7081C7AB1112}" type="slidenum">
              <a:rPr lang="cs-CZ"/>
              <a:pPr/>
              <a:t>7</a:t>
            </a:fld>
            <a:endParaRPr lang="cs-CZ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29600" cy="850900"/>
          </a:xfrm>
        </p:spPr>
        <p:txBody>
          <a:bodyPr/>
          <a:lstStyle/>
          <a:p>
            <a:pPr eaLnBrk="1" hangingPunct="1"/>
            <a:r>
              <a:rPr lang="cs-CZ" sz="3800" b="1" dirty="0" smtClean="0">
                <a:solidFill>
                  <a:schemeClr val="tx1"/>
                </a:solidFill>
              </a:rPr>
              <a:t>1) Monitorovací zpráva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785793"/>
            <a:ext cx="8893175" cy="519749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400" b="1" dirty="0" smtClean="0">
                <a:solidFill>
                  <a:srgbClr val="0000FF"/>
                </a:solidFill>
              </a:rPr>
              <a:t>Odevzdání MZ:</a:t>
            </a:r>
            <a:br>
              <a:rPr lang="cs-CZ" sz="2400" b="1" dirty="0" smtClean="0">
                <a:solidFill>
                  <a:srgbClr val="0000FF"/>
                </a:solidFill>
              </a:rPr>
            </a:br>
            <a:r>
              <a:rPr lang="cs-CZ" sz="2000" dirty="0" smtClean="0"/>
              <a:t>při odeslání MZ uvést na obálku „Neotvírat monitorovací zpráva“</a:t>
            </a:r>
            <a:r>
              <a:rPr lang="cs-CZ" sz="1800" dirty="0" smtClean="0"/>
              <a:t> </a:t>
            </a:r>
            <a:br>
              <a:rPr lang="cs-CZ" sz="1800" dirty="0" smtClean="0"/>
            </a:br>
            <a:endParaRPr lang="cs-CZ" sz="1800" dirty="0" smtClean="0"/>
          </a:p>
          <a:p>
            <a:pPr eaLnBrk="1" hangingPunct="1">
              <a:lnSpc>
                <a:spcPct val="80000"/>
              </a:lnSpc>
            </a:pPr>
            <a:r>
              <a:rPr lang="cs-CZ" sz="2400" b="1" dirty="0" smtClean="0">
                <a:solidFill>
                  <a:srgbClr val="0000FF"/>
                </a:solidFill>
              </a:rPr>
              <a:t>Adresa:</a:t>
            </a:r>
            <a:r>
              <a:rPr lang="cs-CZ" sz="2400" dirty="0" smtClean="0">
                <a:solidFill>
                  <a:srgbClr val="0000FF"/>
                </a:solidFill>
              </a:rPr>
              <a:t> </a:t>
            </a:r>
            <a:br>
              <a:rPr lang="cs-CZ" sz="2400" dirty="0" smtClean="0">
                <a:solidFill>
                  <a:srgbClr val="0000FF"/>
                </a:solidFill>
              </a:rPr>
            </a:br>
            <a:r>
              <a:rPr lang="cs-CZ" sz="2700" b="1" u="sng" dirty="0" smtClean="0"/>
              <a:t>Krajský úřad Ústeckého kraje, </a:t>
            </a:r>
            <a:br>
              <a:rPr lang="cs-CZ" sz="2700" b="1" u="sng" dirty="0" smtClean="0"/>
            </a:br>
            <a:r>
              <a:rPr lang="cs-CZ" sz="2700" b="1" u="sng" dirty="0" smtClean="0"/>
              <a:t>Odbor strategie, přípravy a realizace projektů, </a:t>
            </a:r>
            <a:br>
              <a:rPr lang="cs-CZ" sz="2700" b="1" u="sng" dirty="0" smtClean="0"/>
            </a:br>
            <a:r>
              <a:rPr lang="cs-CZ" sz="2700" b="1" u="sng" dirty="0" smtClean="0"/>
              <a:t>Oddělení grantů EU pro vzdělávání, </a:t>
            </a:r>
            <a:br>
              <a:rPr lang="cs-CZ" sz="2700" b="1" u="sng" dirty="0" smtClean="0"/>
            </a:br>
            <a:r>
              <a:rPr lang="cs-CZ" sz="2700" b="1" u="sng" dirty="0" smtClean="0"/>
              <a:t>Velká Hradební 3118/48, </a:t>
            </a:r>
            <a:br>
              <a:rPr lang="cs-CZ" sz="2700" b="1" u="sng" dirty="0" smtClean="0"/>
            </a:br>
            <a:r>
              <a:rPr lang="cs-CZ" sz="2700" b="1" u="sng" dirty="0" smtClean="0"/>
              <a:t>400 02 Ústí nad Labem</a:t>
            </a:r>
            <a:br>
              <a:rPr lang="cs-CZ" sz="2700" b="1" u="sng" dirty="0" smtClean="0"/>
            </a:br>
            <a:endParaRPr lang="cs-CZ" sz="2700" b="1" u="sng" dirty="0" smtClean="0"/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nezapomenout napsat na obálku odesílatele </a:t>
            </a:r>
            <a:r>
              <a:rPr lang="cs-CZ" sz="2000" dirty="0" smtClean="0">
                <a:solidFill>
                  <a:srgbClr val="0000FF"/>
                </a:solidFill>
              </a:rPr>
              <a:t>(</a:t>
            </a:r>
            <a:r>
              <a:rPr lang="cs-CZ" sz="2000" b="1" dirty="0" smtClean="0">
                <a:solidFill>
                  <a:srgbClr val="0000FF"/>
                </a:solidFill>
              </a:rPr>
              <a:t>název organizace</a:t>
            </a:r>
            <a:r>
              <a:rPr lang="cs-CZ" sz="2000" dirty="0" smtClean="0">
                <a:solidFill>
                  <a:srgbClr val="0000FF"/>
                </a:solidFill>
              </a:rPr>
              <a:t> realizující daný projekt, neuvádět jméno fyzické osoby jako odesilatele!)</a:t>
            </a:r>
            <a:br>
              <a:rPr lang="cs-CZ" sz="2000" dirty="0" smtClean="0">
                <a:solidFill>
                  <a:srgbClr val="0000FF"/>
                </a:solidFill>
              </a:rPr>
            </a:br>
            <a:endParaRPr lang="cs-CZ" sz="2000" dirty="0" smtClean="0">
              <a:solidFill>
                <a:srgbClr val="0000FF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sz="2000" b="1" dirty="0" smtClean="0">
                <a:solidFill>
                  <a:srgbClr val="0000FF"/>
                </a:solidFill>
              </a:rPr>
              <a:t>Kontrola MZ </a:t>
            </a:r>
            <a:r>
              <a:rPr lang="cs-CZ" sz="2000" dirty="0" smtClean="0"/>
              <a:t>–</a:t>
            </a:r>
            <a:r>
              <a:rPr lang="cs-CZ" sz="2000" dirty="0" smtClean="0">
                <a:solidFill>
                  <a:srgbClr val="0000FF"/>
                </a:solidFill>
              </a:rPr>
              <a:t> </a:t>
            </a:r>
            <a:r>
              <a:rPr lang="cs-CZ" sz="2000" dirty="0" smtClean="0"/>
              <a:t>po kontrole MZ zprostředkujícím subjektem obdrží příjemce připomínky, do 5 pracovních dnů je nutné doložit opravy v tištěné podobě podepsané, elektronicky na CD a hlavně nezapomenout také opravit (vyměnit) v šanonech v projektové dokumentaci PŘÍJEMCE!!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939784"/>
          </a:xfrm>
        </p:spPr>
        <p:txBody>
          <a:bodyPr/>
          <a:lstStyle/>
          <a:p>
            <a:r>
              <a:rPr lang="cs-CZ" sz="3600" b="1" dirty="0" smtClean="0">
                <a:solidFill>
                  <a:schemeClr val="tx1"/>
                </a:solidFill>
              </a:rPr>
              <a:t>2) Rozpočet a změny rozpočtu v průběhu realizace projektu</a:t>
            </a:r>
            <a:endParaRPr lang="cs-CZ" sz="3600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2844" y="1142984"/>
            <a:ext cx="8786874" cy="5214974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cs-CZ" sz="2300" dirty="0" smtClean="0"/>
              <a:t>v průběhu realizace projektu je nutné vždy vycházet z rozpočtu, který byl schválen poskytovatelem podpory a je přílohou smlouvy příp. dodatku ke smlouvě </a:t>
            </a:r>
          </a:p>
          <a:p>
            <a:pPr>
              <a:buFont typeface="Arial" pitchFamily="34" charset="0"/>
              <a:buChar char="•"/>
            </a:pPr>
            <a:r>
              <a:rPr lang="cs-CZ" sz="2300" dirty="0" smtClean="0"/>
              <a:t>v průběhu realizace projektu </a:t>
            </a:r>
            <a:r>
              <a:rPr lang="cs-CZ" sz="2300" b="1" dirty="0" smtClean="0"/>
              <a:t>není možné celkový rozpočet projektu navýšit!!! </a:t>
            </a:r>
          </a:p>
          <a:p>
            <a:pPr>
              <a:buFont typeface="Arial" pitchFamily="34" charset="0"/>
              <a:buChar char="•"/>
            </a:pPr>
            <a:r>
              <a:rPr lang="cs-CZ" sz="2300" dirty="0" smtClean="0"/>
              <a:t>není možné navyšovat položky rozpočtu, popř. kapitoly rozpočtu, </a:t>
            </a:r>
            <a:r>
              <a:rPr lang="cs-CZ" sz="2300" b="1" dirty="0" smtClean="0"/>
              <a:t>které ponížila výběrová komise.</a:t>
            </a:r>
          </a:p>
          <a:p>
            <a:r>
              <a:rPr lang="cs-CZ" sz="2300" b="1" dirty="0" smtClean="0"/>
              <a:t>je nutné dodržovat procentní limity </a:t>
            </a:r>
            <a:r>
              <a:rPr lang="cs-CZ" sz="2300" dirty="0" smtClean="0"/>
              <a:t>kapitol a limit křížového financování - i po změně rozpočtu!!! </a:t>
            </a:r>
            <a:br>
              <a:rPr lang="cs-CZ" sz="2300" dirty="0" smtClean="0"/>
            </a:br>
            <a:r>
              <a:rPr lang="cs-CZ" sz="2300" dirty="0" smtClean="0">
                <a:solidFill>
                  <a:srgbClr val="0000FF"/>
                </a:solidFill>
              </a:rPr>
              <a:t>- Kapitola 3: 25 % / Kapitola 5: 49 % / Kapitola 7: 20 %</a:t>
            </a:r>
            <a:br>
              <a:rPr lang="cs-CZ" sz="2300" dirty="0" smtClean="0">
                <a:solidFill>
                  <a:srgbClr val="0000FF"/>
                </a:solidFill>
              </a:rPr>
            </a:br>
            <a:r>
              <a:rPr lang="cs-CZ" sz="2300" dirty="0" smtClean="0">
                <a:solidFill>
                  <a:srgbClr val="0000FF"/>
                </a:solidFill>
              </a:rPr>
              <a:t>- Křížové financování: 25 % </a:t>
            </a:r>
            <a:r>
              <a:rPr lang="cs-CZ" sz="1800" dirty="0" smtClean="0">
                <a:solidFill>
                  <a:srgbClr val="0000FF"/>
                </a:solidFill>
              </a:rPr>
              <a:t>z celkových vyúčtovaných způsobilých  výdajů na konci realizace projektu, stanoveno výzvou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804C8E-D4E2-4952-BCFC-C9C3BC54BDBC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1071546"/>
          </a:xfrm>
        </p:spPr>
        <p:txBody>
          <a:bodyPr/>
          <a:lstStyle/>
          <a:p>
            <a:r>
              <a:rPr lang="cs-CZ" sz="3600" b="1" dirty="0" smtClean="0">
                <a:solidFill>
                  <a:schemeClr val="tx1"/>
                </a:solidFill>
              </a:rPr>
              <a:t>2) Nepodstatné změny rozpočtu</a:t>
            </a:r>
            <a:br>
              <a:rPr lang="cs-CZ" sz="3600" b="1" dirty="0" smtClean="0">
                <a:solidFill>
                  <a:schemeClr val="tx1"/>
                </a:solidFill>
              </a:rPr>
            </a:br>
            <a:r>
              <a:rPr lang="cs-CZ" sz="3600" dirty="0" smtClean="0">
                <a:solidFill>
                  <a:srgbClr val="0000FF"/>
                </a:solidFill>
                <a:latin typeface="Verdana" pitchFamily="34" charset="0"/>
              </a:rPr>
              <a:t> </a:t>
            </a:r>
            <a:r>
              <a:rPr lang="cs-CZ" sz="3200" b="1" dirty="0" smtClean="0">
                <a:solidFill>
                  <a:srgbClr val="0000FF"/>
                </a:solidFill>
              </a:rPr>
              <a:t>(bez souhlasu poskytovatele)</a:t>
            </a:r>
            <a:endParaRPr lang="cs-CZ" sz="3200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2844" y="1285860"/>
            <a:ext cx="8858312" cy="4911741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400" dirty="0" smtClean="0">
                <a:latin typeface="+mj-lt"/>
              </a:rPr>
              <a:t>přesun </a:t>
            </a:r>
            <a:r>
              <a:rPr lang="cs-CZ" sz="2400" b="1" dirty="0" smtClean="0">
                <a:solidFill>
                  <a:srgbClr val="0000FF"/>
                </a:solidFill>
                <a:latin typeface="+mj-lt"/>
              </a:rPr>
              <a:t>v rámci jedné kapitoly</a:t>
            </a:r>
            <a:r>
              <a:rPr lang="cs-CZ" sz="2400" dirty="0" smtClean="0">
                <a:solidFill>
                  <a:srgbClr val="0000FF"/>
                </a:solidFill>
                <a:latin typeface="+mj-lt"/>
              </a:rPr>
              <a:t> </a:t>
            </a:r>
            <a:r>
              <a:rPr lang="cs-CZ" sz="2400" dirty="0" smtClean="0">
                <a:latin typeface="+mj-lt"/>
              </a:rPr>
              <a:t>rozpočtu </a:t>
            </a:r>
          </a:p>
          <a:p>
            <a:pPr>
              <a:lnSpc>
                <a:spcPct val="90000"/>
              </a:lnSpc>
            </a:pPr>
            <a:r>
              <a:rPr lang="cs-CZ" sz="2400" dirty="0" smtClean="0">
                <a:latin typeface="+mj-lt"/>
              </a:rPr>
              <a:t>mezi jednotlivými kapitolami </a:t>
            </a:r>
            <a:r>
              <a:rPr lang="cs-CZ" sz="2400" b="1" dirty="0" smtClean="0">
                <a:solidFill>
                  <a:srgbClr val="0000FF"/>
                </a:solidFill>
                <a:latin typeface="+mj-lt"/>
              </a:rPr>
              <a:t>do výše 15 % objemu způsobilých výdajů kapitoly</a:t>
            </a:r>
            <a:r>
              <a:rPr lang="cs-CZ" sz="2400" dirty="0" smtClean="0">
                <a:latin typeface="+mj-lt"/>
              </a:rPr>
              <a:t>, ze které jsou finanční prostředky přesouvány </a:t>
            </a:r>
          </a:p>
          <a:p>
            <a:pPr>
              <a:lnSpc>
                <a:spcPct val="90000"/>
              </a:lnSpc>
            </a:pPr>
            <a:r>
              <a:rPr lang="cs-CZ" sz="2400" b="1" dirty="0" smtClean="0">
                <a:solidFill>
                  <a:schemeClr val="hlink"/>
                </a:solidFill>
                <a:latin typeface="+mj-lt"/>
              </a:rPr>
              <a:t>VYJÍMKA u kapitoly 1</a:t>
            </a:r>
            <a:r>
              <a:rPr lang="cs-CZ" sz="2400" dirty="0" smtClean="0">
                <a:latin typeface="+mj-lt"/>
              </a:rPr>
              <a:t> může být přesunem navýšena pouze do výše 15% objemu této kapitoly !!!</a:t>
            </a:r>
          </a:p>
          <a:p>
            <a:pPr>
              <a:lnSpc>
                <a:spcPct val="90000"/>
              </a:lnSpc>
            </a:pPr>
            <a:r>
              <a:rPr lang="cs-CZ" sz="2400" dirty="0" smtClean="0">
                <a:latin typeface="+mj-lt"/>
              </a:rPr>
              <a:t>u jednotlivých kapitol nesmí dojít po změně rozpočtu </a:t>
            </a:r>
            <a:br>
              <a:rPr lang="cs-CZ" sz="2400" dirty="0" smtClean="0">
                <a:latin typeface="+mj-lt"/>
              </a:rPr>
            </a:br>
            <a:r>
              <a:rPr lang="cs-CZ" sz="2400" dirty="0" smtClean="0">
                <a:latin typeface="+mj-lt"/>
              </a:rPr>
              <a:t>k překročení % limitů kapitol (křížového financování)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cs-CZ" sz="2400" dirty="0" smtClean="0">
                <a:latin typeface="+mj-lt"/>
              </a:rPr>
              <a:t>změny rozpočtu </a:t>
            </a:r>
            <a:r>
              <a:rPr lang="cs-CZ" sz="2400" b="1" dirty="0" smtClean="0">
                <a:solidFill>
                  <a:srgbClr val="0000FF"/>
                </a:solidFill>
                <a:latin typeface="+mj-lt"/>
              </a:rPr>
              <a:t>popsat a zdůvodnit </a:t>
            </a:r>
            <a:r>
              <a:rPr lang="cs-CZ" sz="2400" dirty="0" smtClean="0">
                <a:latin typeface="+mj-lt"/>
              </a:rPr>
              <a:t>v textu monitorovací zprávy (bod 9. Podstatné/ nepodstatné změny)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cs-CZ" sz="2400" b="1" dirty="0" smtClean="0">
                <a:latin typeface="+mj-lt"/>
              </a:rPr>
              <a:t>s nepodstatnou změnou doložit vždy přílohu č. 9 - </a:t>
            </a:r>
            <a:r>
              <a:rPr lang="cs-CZ" sz="2400" dirty="0" smtClean="0">
                <a:solidFill>
                  <a:srgbClr val="0000FF"/>
                </a:solidFill>
                <a:latin typeface="+mj-lt"/>
              </a:rPr>
              <a:t>Přepracovaný rozpočet projektu </a:t>
            </a:r>
            <a:r>
              <a:rPr lang="cs-CZ" sz="2400" dirty="0" smtClean="0">
                <a:solidFill>
                  <a:srgbClr val="0000FF"/>
                </a:solidFill>
                <a:latin typeface="+mj-lt"/>
              </a:rPr>
              <a:t>3 v 1</a:t>
            </a:r>
            <a:r>
              <a:rPr lang="cs-CZ" sz="2400" dirty="0" smtClean="0">
                <a:solidFill>
                  <a:srgbClr val="0000FF"/>
                </a:solidFill>
                <a:latin typeface="+mj-lt"/>
              </a:rPr>
              <a:t>!!!</a:t>
            </a:r>
            <a:endParaRPr lang="cs-CZ" sz="2400" dirty="0">
              <a:latin typeface="+mj-lt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804C8E-D4E2-4952-BCFC-C9C3BC54BDBC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3">
      <a:dk1>
        <a:srgbClr val="000000"/>
      </a:dk1>
      <a:lt1>
        <a:srgbClr val="FFFFFF"/>
      </a:lt1>
      <a:dk2>
        <a:srgbClr val="FF99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3">
        <a:dk1>
          <a:srgbClr val="000000"/>
        </a:dk1>
        <a:lt1>
          <a:srgbClr val="FFFFFF"/>
        </a:lt1>
        <a:dk2>
          <a:srgbClr val="FF99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Proposal</Template>
  <TotalTime>4255</TotalTime>
  <Words>1134</Words>
  <Application>Microsoft Office PowerPoint</Application>
  <PresentationFormat>Předvádění na obrazovce (4:3)</PresentationFormat>
  <Paragraphs>183</Paragraphs>
  <Slides>28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29" baseType="lpstr">
      <vt:lpstr>Výchozí návrh</vt:lpstr>
      <vt:lpstr>Snímek 1</vt:lpstr>
      <vt:lpstr>Obsah:</vt:lpstr>
      <vt:lpstr>1) Monitorovací zpráva </vt:lpstr>
      <vt:lpstr>1) Monitorovací zpráva </vt:lpstr>
      <vt:lpstr>1) Monitorovací zpráva (Elektronická MZ) </vt:lpstr>
      <vt:lpstr>1) Monitorovací zpráva  (Elektronická MZ - Harmonogram čerpání) </vt:lpstr>
      <vt:lpstr>1) Monitorovací zpráva</vt:lpstr>
      <vt:lpstr>2) Rozpočet a změny rozpočtu v průběhu realizace projektu</vt:lpstr>
      <vt:lpstr>2) Nepodstatné změny rozpočtu  (bez souhlasu poskytovatele)</vt:lpstr>
      <vt:lpstr> 2) Podstatné změny rozpočtu (se souhlasem poskytovatele)  </vt:lpstr>
      <vt:lpstr> 2) Podstatné změny rozpočtu (se souhlasem poskytovatele)</vt:lpstr>
      <vt:lpstr>3) Finanční přílohy MZ</vt:lpstr>
      <vt:lpstr>3) Pokyny k vybraným přílohám I.</vt:lpstr>
      <vt:lpstr>3) Pokyny k vybraným přílohám II.</vt:lpstr>
      <vt:lpstr>3) Pokyny k vybraným přílohám III.</vt:lpstr>
      <vt:lpstr>3) Pokyny k vybraným přílohám IV.</vt:lpstr>
      <vt:lpstr>3) Pokyny k vybraným přílohám V.</vt:lpstr>
      <vt:lpstr>4) Žádost o platbu</vt:lpstr>
      <vt:lpstr>4) Žádost o platbu</vt:lpstr>
      <vt:lpstr>4) Žádost o platbu v IS Benefit I</vt:lpstr>
      <vt:lpstr>4) Žádost o platbu v IS Benefit II</vt:lpstr>
      <vt:lpstr>4) Žádost o platbu v IS Benefit III  žlutá pole jsou povinná, šedá pole nepovinná</vt:lpstr>
      <vt:lpstr>4) Žádost o platbu v IS Benefit IV</vt:lpstr>
      <vt:lpstr>4) Žádost o platbu v IS Benefit V</vt:lpstr>
      <vt:lpstr>Snímek 25</vt:lpstr>
      <vt:lpstr>4) Žádost o platbu v IS Benefit VII</vt:lpstr>
      <vt:lpstr>4) Žádost o platbu v IS Benefit VIII</vt:lpstr>
      <vt:lpstr>Snímek 28</vt:lpstr>
    </vt:vector>
  </TitlesOfParts>
  <Company>KUUK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soukupova.e</dc:creator>
  <cp:lastModifiedBy>malek.m</cp:lastModifiedBy>
  <cp:revision>307</cp:revision>
  <dcterms:created xsi:type="dcterms:W3CDTF">2009-08-13T07:44:13Z</dcterms:created>
  <dcterms:modified xsi:type="dcterms:W3CDTF">2014-05-21T11:41:22Z</dcterms:modified>
</cp:coreProperties>
</file>